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3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4">
  <p:sldMasterIdLst>
    <p:sldMasterId id="2147483749" r:id="rId4"/>
    <p:sldMasterId id="2147483800" r:id="rId5"/>
    <p:sldMasterId id="2147483853" r:id="rId6"/>
    <p:sldMasterId id="2147483865" r:id="rId7"/>
  </p:sldMasterIdLst>
  <p:notesMasterIdLst>
    <p:notesMasterId r:id="rId248"/>
  </p:notesMasterIdLst>
  <p:sldIdLst>
    <p:sldId id="410" r:id="rId8"/>
    <p:sldId id="2204" r:id="rId9"/>
    <p:sldId id="2155" r:id="rId10"/>
    <p:sldId id="2160" r:id="rId11"/>
    <p:sldId id="2161" r:id="rId12"/>
    <p:sldId id="2171" r:id="rId13"/>
    <p:sldId id="2200" r:id="rId14"/>
    <p:sldId id="2201" r:id="rId15"/>
    <p:sldId id="2157" r:id="rId16"/>
    <p:sldId id="2158" r:id="rId17"/>
    <p:sldId id="2162" r:id="rId18"/>
    <p:sldId id="2163" r:id="rId19"/>
    <p:sldId id="2164" r:id="rId20"/>
    <p:sldId id="748" r:id="rId21"/>
    <p:sldId id="1801" r:id="rId22"/>
    <p:sldId id="1876" r:id="rId23"/>
    <p:sldId id="1877" r:id="rId24"/>
    <p:sldId id="1868" r:id="rId25"/>
    <p:sldId id="2138" r:id="rId26"/>
    <p:sldId id="2139" r:id="rId27"/>
    <p:sldId id="2140" r:id="rId28"/>
    <p:sldId id="1878" r:id="rId29"/>
    <p:sldId id="1870" r:id="rId30"/>
    <p:sldId id="1874" r:id="rId31"/>
    <p:sldId id="1875" r:id="rId32"/>
    <p:sldId id="1880" r:id="rId33"/>
    <p:sldId id="1992" r:id="rId34"/>
    <p:sldId id="2141" r:id="rId35"/>
    <p:sldId id="1994" r:id="rId36"/>
    <p:sldId id="1803" r:id="rId37"/>
    <p:sldId id="1887" r:id="rId38"/>
    <p:sldId id="1816" r:id="rId39"/>
    <p:sldId id="1815" r:id="rId40"/>
    <p:sldId id="2173" r:id="rId41"/>
    <p:sldId id="1822" r:id="rId42"/>
    <p:sldId id="1809" r:id="rId43"/>
    <p:sldId id="1812" r:id="rId44"/>
    <p:sldId id="1819" r:id="rId45"/>
    <p:sldId id="1886" r:id="rId46"/>
    <p:sldId id="1996" r:id="rId47"/>
    <p:sldId id="1824" r:id="rId48"/>
    <p:sldId id="1881" r:id="rId49"/>
    <p:sldId id="1883" r:id="rId50"/>
    <p:sldId id="1788" r:id="rId51"/>
    <p:sldId id="1826" r:id="rId52"/>
    <p:sldId id="1832" r:id="rId53"/>
    <p:sldId id="1844" r:id="rId54"/>
    <p:sldId id="1845" r:id="rId55"/>
    <p:sldId id="1841" r:id="rId56"/>
    <p:sldId id="1842" r:id="rId57"/>
    <p:sldId id="1843" r:id="rId58"/>
    <p:sldId id="1853" r:id="rId59"/>
    <p:sldId id="1850" r:id="rId60"/>
    <p:sldId id="1852" r:id="rId61"/>
    <p:sldId id="1854" r:id="rId62"/>
    <p:sldId id="2174" r:id="rId63"/>
    <p:sldId id="1859" r:id="rId64"/>
    <p:sldId id="1888" r:id="rId65"/>
    <p:sldId id="1849" r:id="rId66"/>
    <p:sldId id="1735" r:id="rId67"/>
    <p:sldId id="1736" r:id="rId68"/>
    <p:sldId id="1860" r:id="rId69"/>
    <p:sldId id="1727" r:id="rId70"/>
    <p:sldId id="1999" r:id="rId71"/>
    <p:sldId id="2000" r:id="rId72"/>
    <p:sldId id="2002" r:id="rId73"/>
    <p:sldId id="2003" r:id="rId74"/>
    <p:sldId id="1334" r:id="rId75"/>
    <p:sldId id="1890" r:id="rId76"/>
    <p:sldId id="2095" r:id="rId77"/>
    <p:sldId id="2154" r:id="rId78"/>
    <p:sldId id="1892" r:id="rId79"/>
    <p:sldId id="2205" r:id="rId80"/>
    <p:sldId id="2096" r:id="rId81"/>
    <p:sldId id="1915" r:id="rId82"/>
    <p:sldId id="1920" r:id="rId83"/>
    <p:sldId id="1918" r:id="rId84"/>
    <p:sldId id="1921" r:id="rId85"/>
    <p:sldId id="1922" r:id="rId86"/>
    <p:sldId id="1924" r:id="rId87"/>
    <p:sldId id="1923" r:id="rId88"/>
    <p:sldId id="1925" r:id="rId89"/>
    <p:sldId id="1928" r:id="rId90"/>
    <p:sldId id="1933" r:id="rId91"/>
    <p:sldId id="1934" r:id="rId92"/>
    <p:sldId id="1902" r:id="rId93"/>
    <p:sldId id="2203" r:id="rId94"/>
    <p:sldId id="1935" r:id="rId95"/>
    <p:sldId id="2206" r:id="rId96"/>
    <p:sldId id="1936" r:id="rId97"/>
    <p:sldId id="1937" r:id="rId98"/>
    <p:sldId id="1938" r:id="rId99"/>
    <p:sldId id="1939" r:id="rId100"/>
    <p:sldId id="1988" r:id="rId101"/>
    <p:sldId id="2202" r:id="rId102"/>
    <p:sldId id="1989" r:id="rId103"/>
    <p:sldId id="2097" r:id="rId104"/>
    <p:sldId id="2143" r:id="rId105"/>
    <p:sldId id="1953" r:id="rId106"/>
    <p:sldId id="2175" r:id="rId107"/>
    <p:sldId id="1904" r:id="rId108"/>
    <p:sldId id="2176" r:id="rId109"/>
    <p:sldId id="2117" r:id="rId110"/>
    <p:sldId id="1951" r:id="rId111"/>
    <p:sldId id="2178" r:id="rId112"/>
    <p:sldId id="1991" r:id="rId113"/>
    <p:sldId id="1959" r:id="rId114"/>
    <p:sldId id="1954" r:id="rId115"/>
    <p:sldId id="1960" r:id="rId116"/>
    <p:sldId id="2191" r:id="rId117"/>
    <p:sldId id="2183" r:id="rId118"/>
    <p:sldId id="2184" r:id="rId119"/>
    <p:sldId id="2185" r:id="rId120"/>
    <p:sldId id="2186" r:id="rId121"/>
    <p:sldId id="2187" r:id="rId122"/>
    <p:sldId id="2188" r:id="rId123"/>
    <p:sldId id="2189" r:id="rId124"/>
    <p:sldId id="2144" r:id="rId125"/>
    <p:sldId id="2112" r:id="rId126"/>
    <p:sldId id="2120" r:id="rId127"/>
    <p:sldId id="2114" r:id="rId128"/>
    <p:sldId id="2119" r:id="rId129"/>
    <p:sldId id="2121" r:id="rId130"/>
    <p:sldId id="1962" r:id="rId131"/>
    <p:sldId id="2124" r:id="rId132"/>
    <p:sldId id="2123" r:id="rId133"/>
    <p:sldId id="1965" r:id="rId134"/>
    <p:sldId id="1969" r:id="rId135"/>
    <p:sldId id="2126" r:id="rId136"/>
    <p:sldId id="1980" r:id="rId137"/>
    <p:sldId id="1971" r:id="rId138"/>
    <p:sldId id="2153" r:id="rId139"/>
    <p:sldId id="1974" r:id="rId140"/>
    <p:sldId id="1972" r:id="rId141"/>
    <p:sldId id="1977" r:id="rId142"/>
    <p:sldId id="1978" r:id="rId143"/>
    <p:sldId id="2192" r:id="rId144"/>
    <p:sldId id="2193" r:id="rId145"/>
    <p:sldId id="2194" r:id="rId146"/>
    <p:sldId id="2195" r:id="rId147"/>
    <p:sldId id="2196" r:id="rId148"/>
    <p:sldId id="2129" r:id="rId149"/>
    <p:sldId id="1335" r:id="rId150"/>
    <p:sldId id="1272" r:id="rId151"/>
    <p:sldId id="1286" r:id="rId152"/>
    <p:sldId id="1273" r:id="rId153"/>
    <p:sldId id="2004" r:id="rId154"/>
    <p:sldId id="1380" r:id="rId155"/>
    <p:sldId id="2006" r:id="rId156"/>
    <p:sldId id="1800" r:id="rId157"/>
    <p:sldId id="2007" r:id="rId158"/>
    <p:sldId id="1279" r:id="rId159"/>
    <p:sldId id="1768" r:id="rId160"/>
    <p:sldId id="1716" r:id="rId161"/>
    <p:sldId id="1278" r:id="rId162"/>
    <p:sldId id="2008" r:id="rId163"/>
    <p:sldId id="1281" r:id="rId164"/>
    <p:sldId id="1769" r:id="rId165"/>
    <p:sldId id="2009" r:id="rId166"/>
    <p:sldId id="1283" r:id="rId167"/>
    <p:sldId id="2012" r:id="rId168"/>
    <p:sldId id="1282" r:id="rId169"/>
    <p:sldId id="1771" r:id="rId170"/>
    <p:sldId id="2010" r:id="rId171"/>
    <p:sldId id="2011" r:id="rId172"/>
    <p:sldId id="1336" r:id="rId173"/>
    <p:sldId id="1285" r:id="rId174"/>
    <p:sldId id="1284" r:id="rId175"/>
    <p:sldId id="1776" r:id="rId176"/>
    <p:sldId id="1775" r:id="rId177"/>
    <p:sldId id="2018" r:id="rId178"/>
    <p:sldId id="2019" r:id="rId179"/>
    <p:sldId id="2020" r:id="rId180"/>
    <p:sldId id="2051" r:id="rId181"/>
    <p:sldId id="2050" r:id="rId182"/>
    <p:sldId id="2207" r:id="rId183"/>
    <p:sldId id="2209" r:id="rId184"/>
    <p:sldId id="2040" r:id="rId185"/>
    <p:sldId id="2041" r:id="rId186"/>
    <p:sldId id="2042" r:id="rId187"/>
    <p:sldId id="2044" r:id="rId188"/>
    <p:sldId id="2045" r:id="rId189"/>
    <p:sldId id="2043" r:id="rId190"/>
    <p:sldId id="2031" r:id="rId191"/>
    <p:sldId id="2030" r:id="rId192"/>
    <p:sldId id="2053" r:id="rId193"/>
    <p:sldId id="2054" r:id="rId194"/>
    <p:sldId id="2046" r:id="rId195"/>
    <p:sldId id="2061" r:id="rId196"/>
    <p:sldId id="2034" r:id="rId197"/>
    <p:sldId id="2049" r:id="rId198"/>
    <p:sldId id="2036" r:id="rId199"/>
    <p:sldId id="2056" r:id="rId200"/>
    <p:sldId id="2197" r:id="rId201"/>
    <p:sldId id="2059" r:id="rId202"/>
    <p:sldId id="2060" r:id="rId203"/>
    <p:sldId id="2062" r:id="rId204"/>
    <p:sldId id="2063" r:id="rId205"/>
    <p:sldId id="2064" r:id="rId206"/>
    <p:sldId id="2065" r:id="rId207"/>
    <p:sldId id="2066" r:id="rId208"/>
    <p:sldId id="1337" r:id="rId209"/>
    <p:sldId id="1308" r:id="rId210"/>
    <p:sldId id="1358" r:id="rId211"/>
    <p:sldId id="2067" r:id="rId212"/>
    <p:sldId id="2068" r:id="rId213"/>
    <p:sldId id="2088" r:id="rId214"/>
    <p:sldId id="1311" r:id="rId215"/>
    <p:sldId id="1312" r:id="rId216"/>
    <p:sldId id="1313" r:id="rId217"/>
    <p:sldId id="1320" r:id="rId218"/>
    <p:sldId id="1322" r:id="rId219"/>
    <p:sldId id="2077" r:id="rId220"/>
    <p:sldId id="2080" r:id="rId221"/>
    <p:sldId id="2079" r:id="rId222"/>
    <p:sldId id="2082" r:id="rId223"/>
    <p:sldId id="2083" r:id="rId224"/>
    <p:sldId id="2072" r:id="rId225"/>
    <p:sldId id="1314" r:id="rId226"/>
    <p:sldId id="1798" r:id="rId227"/>
    <p:sldId id="1315" r:id="rId228"/>
    <p:sldId id="1796" r:id="rId229"/>
    <p:sldId id="1797" r:id="rId230"/>
    <p:sldId id="1317" r:id="rId231"/>
    <p:sldId id="1725" r:id="rId232"/>
    <p:sldId id="2087" r:id="rId233"/>
    <p:sldId id="2069" r:id="rId234"/>
    <p:sldId id="2070" r:id="rId235"/>
    <p:sldId id="2089" r:id="rId236"/>
    <p:sldId id="2090" r:id="rId237"/>
    <p:sldId id="2091" r:id="rId238"/>
    <p:sldId id="2092" r:id="rId239"/>
    <p:sldId id="2093" r:id="rId240"/>
    <p:sldId id="2134" r:id="rId241"/>
    <p:sldId id="2133" r:id="rId242"/>
    <p:sldId id="2131" r:id="rId243"/>
    <p:sldId id="2135" r:id="rId244"/>
    <p:sldId id="2136" r:id="rId245"/>
    <p:sldId id="2137" r:id="rId246"/>
    <p:sldId id="2172" r:id="rId247"/>
  </p:sldIdLst>
  <p:sldSz cx="9144000" cy="6858000" type="screen4x3"/>
  <p:notesSz cx="6797675" cy="9926638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5C43B284-05C1-4ADE-B66F-498B437E93F5}">
          <p14:sldIdLst>
            <p14:sldId id="410"/>
            <p14:sldId id="2204"/>
            <p14:sldId id="2155"/>
            <p14:sldId id="2160"/>
            <p14:sldId id="2161"/>
            <p14:sldId id="2171"/>
            <p14:sldId id="2200"/>
            <p14:sldId id="2201"/>
            <p14:sldId id="2157"/>
            <p14:sldId id="2158"/>
            <p14:sldId id="2162"/>
            <p14:sldId id="2163"/>
            <p14:sldId id="2164"/>
            <p14:sldId id="748"/>
            <p14:sldId id="1801"/>
            <p14:sldId id="1876"/>
            <p14:sldId id="1877"/>
            <p14:sldId id="1868"/>
            <p14:sldId id="2138"/>
            <p14:sldId id="2139"/>
            <p14:sldId id="2140"/>
            <p14:sldId id="1878"/>
            <p14:sldId id="1870"/>
            <p14:sldId id="1874"/>
            <p14:sldId id="1875"/>
            <p14:sldId id="1880"/>
            <p14:sldId id="1992"/>
            <p14:sldId id="2141"/>
            <p14:sldId id="1994"/>
            <p14:sldId id="1803"/>
            <p14:sldId id="1887"/>
            <p14:sldId id="1816"/>
            <p14:sldId id="1815"/>
            <p14:sldId id="2173"/>
            <p14:sldId id="1822"/>
            <p14:sldId id="1809"/>
            <p14:sldId id="1812"/>
            <p14:sldId id="1819"/>
            <p14:sldId id="1886"/>
            <p14:sldId id="1996"/>
            <p14:sldId id="1824"/>
            <p14:sldId id="1881"/>
            <p14:sldId id="1883"/>
            <p14:sldId id="1788"/>
            <p14:sldId id="1826"/>
            <p14:sldId id="1832"/>
            <p14:sldId id="1844"/>
            <p14:sldId id="1845"/>
            <p14:sldId id="1841"/>
            <p14:sldId id="1842"/>
            <p14:sldId id="1843"/>
            <p14:sldId id="1853"/>
            <p14:sldId id="1850"/>
            <p14:sldId id="1852"/>
            <p14:sldId id="1854"/>
            <p14:sldId id="2174"/>
            <p14:sldId id="1859"/>
            <p14:sldId id="1888"/>
            <p14:sldId id="1849"/>
          </p14:sldIdLst>
        </p14:section>
        <p14:section name="Untitled Section" id="{C502D39B-7B0F-408B-9318-C54260733FCA}">
          <p14:sldIdLst>
            <p14:sldId id="1735"/>
            <p14:sldId id="1736"/>
            <p14:sldId id="1860"/>
            <p14:sldId id="1727"/>
            <p14:sldId id="1999"/>
            <p14:sldId id="2000"/>
            <p14:sldId id="2002"/>
            <p14:sldId id="2003"/>
            <p14:sldId id="1334"/>
            <p14:sldId id="1890"/>
            <p14:sldId id="2095"/>
            <p14:sldId id="2154"/>
            <p14:sldId id="1892"/>
            <p14:sldId id="2205"/>
            <p14:sldId id="2096"/>
            <p14:sldId id="1915"/>
            <p14:sldId id="1920"/>
            <p14:sldId id="1918"/>
            <p14:sldId id="1921"/>
            <p14:sldId id="1922"/>
            <p14:sldId id="1924"/>
            <p14:sldId id="1923"/>
            <p14:sldId id="1925"/>
            <p14:sldId id="1928"/>
            <p14:sldId id="1933"/>
            <p14:sldId id="1934"/>
            <p14:sldId id="1902"/>
            <p14:sldId id="2203"/>
            <p14:sldId id="1935"/>
            <p14:sldId id="2206"/>
            <p14:sldId id="1936"/>
            <p14:sldId id="1937"/>
            <p14:sldId id="1938"/>
            <p14:sldId id="1939"/>
            <p14:sldId id="1988"/>
            <p14:sldId id="2202"/>
            <p14:sldId id="1989"/>
            <p14:sldId id="2097"/>
            <p14:sldId id="2143"/>
            <p14:sldId id="1953"/>
            <p14:sldId id="2175"/>
            <p14:sldId id="1904"/>
            <p14:sldId id="2176"/>
            <p14:sldId id="2117"/>
            <p14:sldId id="1951"/>
            <p14:sldId id="2178"/>
            <p14:sldId id="1991"/>
            <p14:sldId id="1959"/>
            <p14:sldId id="1954"/>
            <p14:sldId id="1960"/>
            <p14:sldId id="2191"/>
            <p14:sldId id="2183"/>
            <p14:sldId id="2184"/>
            <p14:sldId id="2185"/>
            <p14:sldId id="2186"/>
            <p14:sldId id="2187"/>
            <p14:sldId id="2188"/>
            <p14:sldId id="2189"/>
            <p14:sldId id="2144"/>
            <p14:sldId id="2112"/>
            <p14:sldId id="2120"/>
            <p14:sldId id="2114"/>
            <p14:sldId id="2119"/>
            <p14:sldId id="2121"/>
            <p14:sldId id="1962"/>
            <p14:sldId id="2124"/>
            <p14:sldId id="2123"/>
            <p14:sldId id="1965"/>
            <p14:sldId id="1969"/>
            <p14:sldId id="2126"/>
            <p14:sldId id="1980"/>
            <p14:sldId id="1971"/>
            <p14:sldId id="2153"/>
            <p14:sldId id="1974"/>
            <p14:sldId id="1972"/>
            <p14:sldId id="1977"/>
            <p14:sldId id="1978"/>
            <p14:sldId id="2192"/>
            <p14:sldId id="2193"/>
            <p14:sldId id="2194"/>
            <p14:sldId id="2195"/>
            <p14:sldId id="2196"/>
            <p14:sldId id="2129"/>
            <p14:sldId id="1335"/>
            <p14:sldId id="1272"/>
            <p14:sldId id="1286"/>
            <p14:sldId id="1273"/>
            <p14:sldId id="2004"/>
            <p14:sldId id="1380"/>
            <p14:sldId id="2006"/>
            <p14:sldId id="1800"/>
            <p14:sldId id="2007"/>
            <p14:sldId id="1279"/>
            <p14:sldId id="1768"/>
            <p14:sldId id="1716"/>
            <p14:sldId id="1278"/>
            <p14:sldId id="2008"/>
            <p14:sldId id="1281"/>
            <p14:sldId id="1769"/>
            <p14:sldId id="2009"/>
            <p14:sldId id="1283"/>
            <p14:sldId id="2012"/>
            <p14:sldId id="1282"/>
            <p14:sldId id="1771"/>
            <p14:sldId id="2010"/>
            <p14:sldId id="2011"/>
            <p14:sldId id="1336"/>
            <p14:sldId id="1285"/>
            <p14:sldId id="1284"/>
            <p14:sldId id="1776"/>
            <p14:sldId id="1775"/>
            <p14:sldId id="2018"/>
            <p14:sldId id="2019"/>
            <p14:sldId id="2020"/>
            <p14:sldId id="2051"/>
            <p14:sldId id="2050"/>
            <p14:sldId id="2207"/>
            <p14:sldId id="2209"/>
            <p14:sldId id="2040"/>
            <p14:sldId id="2041"/>
            <p14:sldId id="2042"/>
            <p14:sldId id="2044"/>
            <p14:sldId id="2045"/>
            <p14:sldId id="2043"/>
            <p14:sldId id="2031"/>
            <p14:sldId id="2030"/>
            <p14:sldId id="2053"/>
            <p14:sldId id="2054"/>
            <p14:sldId id="2046"/>
            <p14:sldId id="2061"/>
            <p14:sldId id="2034"/>
            <p14:sldId id="2049"/>
            <p14:sldId id="2036"/>
            <p14:sldId id="2056"/>
            <p14:sldId id="2197"/>
            <p14:sldId id="2059"/>
            <p14:sldId id="2060"/>
            <p14:sldId id="2062"/>
            <p14:sldId id="2063"/>
            <p14:sldId id="2064"/>
            <p14:sldId id="2065"/>
            <p14:sldId id="2066"/>
            <p14:sldId id="1337"/>
            <p14:sldId id="1308"/>
            <p14:sldId id="1358"/>
            <p14:sldId id="2067"/>
            <p14:sldId id="2068"/>
            <p14:sldId id="2088"/>
            <p14:sldId id="1311"/>
            <p14:sldId id="1312"/>
            <p14:sldId id="1313"/>
            <p14:sldId id="1320"/>
            <p14:sldId id="1322"/>
            <p14:sldId id="2077"/>
            <p14:sldId id="2080"/>
            <p14:sldId id="2079"/>
            <p14:sldId id="2082"/>
            <p14:sldId id="2083"/>
            <p14:sldId id="2072"/>
            <p14:sldId id="1314"/>
            <p14:sldId id="1798"/>
            <p14:sldId id="1315"/>
            <p14:sldId id="1796"/>
            <p14:sldId id="1797"/>
            <p14:sldId id="1317"/>
            <p14:sldId id="1725"/>
            <p14:sldId id="2087"/>
            <p14:sldId id="2069"/>
            <p14:sldId id="2070"/>
            <p14:sldId id="2089"/>
            <p14:sldId id="2090"/>
            <p14:sldId id="2091"/>
            <p14:sldId id="2092"/>
            <p14:sldId id="2093"/>
            <p14:sldId id="2134"/>
            <p14:sldId id="2133"/>
            <p14:sldId id="2131"/>
            <p14:sldId id="2135"/>
            <p14:sldId id="2136"/>
            <p14:sldId id="2137"/>
            <p14:sldId id="2172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89" userDrawn="1">
          <p15:clr>
            <a:srgbClr val="A4A3A4"/>
          </p15:clr>
        </p15:guide>
        <p15:guide id="2" orient="horz" pos="2472" userDrawn="1">
          <p15:clr>
            <a:srgbClr val="A4A3A4"/>
          </p15:clr>
        </p15:guide>
        <p15:guide id="3" orient="horz" pos="1395" userDrawn="1">
          <p15:clr>
            <a:srgbClr val="A4A3A4"/>
          </p15:clr>
        </p15:guide>
        <p15:guide id="4" pos="5431" userDrawn="1">
          <p15:clr>
            <a:srgbClr val="A4A3A4"/>
          </p15:clr>
        </p15:guide>
        <p15:guide id="6" pos="725" userDrawn="1">
          <p15:clr>
            <a:srgbClr val="A4A3A4"/>
          </p15:clr>
        </p15:guide>
        <p15:guide id="7" pos="4950" userDrawn="1">
          <p15:clr>
            <a:srgbClr val="A4A3A4"/>
          </p15:clr>
        </p15:guide>
        <p15:guide id="8" pos="612" userDrawn="1">
          <p15:clr>
            <a:srgbClr val="A4A3A4"/>
          </p15:clr>
        </p15:guide>
        <p15:guide id="9" orient="horz" pos="828" userDrawn="1">
          <p15:clr>
            <a:srgbClr val="A4A3A4"/>
          </p15:clr>
        </p15:guide>
        <p15:guide id="10" orient="horz" pos="2245" userDrawn="1">
          <p15:clr>
            <a:srgbClr val="A4A3A4"/>
          </p15:clr>
        </p15:guide>
        <p15:guide id="11" orient="horz" pos="771" userDrawn="1">
          <p15:clr>
            <a:srgbClr val="A4A3A4"/>
          </p15:clr>
        </p15:guide>
        <p15:guide id="12" pos="73" userDrawn="1">
          <p15:clr>
            <a:srgbClr val="A4A3A4"/>
          </p15:clr>
        </p15:guide>
        <p15:guide id="14" pos="17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9A4A7"/>
    <a:srgbClr val="DDEEFF"/>
    <a:srgbClr val="DDEFFF"/>
    <a:srgbClr val="6148F6"/>
    <a:srgbClr val="F3FAFF"/>
    <a:srgbClr val="DDF2FF"/>
    <a:srgbClr val="4BA3E5"/>
    <a:srgbClr val="CCECFF"/>
    <a:srgbClr val="FFFFFF"/>
    <a:srgbClr val="C1FF9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4306" autoAdjust="0"/>
    <p:restoredTop sz="93979" autoAdjust="0"/>
  </p:normalViewPr>
  <p:slideViewPr>
    <p:cSldViewPr snapToObjects="1" showGuides="1">
      <p:cViewPr varScale="1">
        <p:scale>
          <a:sx n="61" d="100"/>
          <a:sy n="61" d="100"/>
        </p:scale>
        <p:origin x="1036" y="60"/>
      </p:cViewPr>
      <p:guideLst>
        <p:guide orient="horz" pos="289"/>
        <p:guide orient="horz" pos="2472"/>
        <p:guide orient="horz" pos="1395"/>
        <p:guide pos="5431"/>
        <p:guide pos="725"/>
        <p:guide pos="4950"/>
        <p:guide pos="612"/>
        <p:guide orient="horz" pos="828"/>
        <p:guide orient="horz" pos="2245"/>
        <p:guide orient="horz" pos="771"/>
        <p:guide pos="73"/>
        <p:guide pos="17"/>
      </p:guideLst>
    </p:cSldViewPr>
  </p:slideViewPr>
  <p:outlineViewPr>
    <p:cViewPr>
      <p:scale>
        <a:sx n="33" d="100"/>
        <a:sy n="33" d="100"/>
      </p:scale>
      <p:origin x="0" y="-30894"/>
    </p:cViewPr>
  </p:outlineViewPr>
  <p:notesTextViewPr>
    <p:cViewPr>
      <p:scale>
        <a:sx n="1" d="1"/>
        <a:sy n="1" d="1"/>
      </p:scale>
      <p:origin x="0" y="0"/>
    </p:cViewPr>
  </p:notesTextViewPr>
  <p:gridSpacing cx="45005" cy="45005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0.xml"/><Relationship Id="rId21" Type="http://schemas.openxmlformats.org/officeDocument/2006/relationships/slide" Target="slides/slide14.xml"/><Relationship Id="rId42" Type="http://schemas.openxmlformats.org/officeDocument/2006/relationships/slide" Target="slides/slide35.xml"/><Relationship Id="rId63" Type="http://schemas.openxmlformats.org/officeDocument/2006/relationships/slide" Target="slides/slide56.xml"/><Relationship Id="rId84" Type="http://schemas.openxmlformats.org/officeDocument/2006/relationships/slide" Target="slides/slide77.xml"/><Relationship Id="rId138" Type="http://schemas.openxmlformats.org/officeDocument/2006/relationships/slide" Target="slides/slide131.xml"/><Relationship Id="rId159" Type="http://schemas.openxmlformats.org/officeDocument/2006/relationships/slide" Target="slides/slide152.xml"/><Relationship Id="rId170" Type="http://schemas.openxmlformats.org/officeDocument/2006/relationships/slide" Target="slides/slide163.xml"/><Relationship Id="rId191" Type="http://schemas.openxmlformats.org/officeDocument/2006/relationships/slide" Target="slides/slide184.xml"/><Relationship Id="rId205" Type="http://schemas.openxmlformats.org/officeDocument/2006/relationships/slide" Target="slides/slide198.xml"/><Relationship Id="rId226" Type="http://schemas.openxmlformats.org/officeDocument/2006/relationships/slide" Target="slides/slide219.xml"/><Relationship Id="rId247" Type="http://schemas.openxmlformats.org/officeDocument/2006/relationships/slide" Target="slides/slide240.xml"/><Relationship Id="rId107" Type="http://schemas.openxmlformats.org/officeDocument/2006/relationships/slide" Target="slides/slide100.xml"/><Relationship Id="rId11" Type="http://schemas.openxmlformats.org/officeDocument/2006/relationships/slide" Target="slides/slide4.xml"/><Relationship Id="rId32" Type="http://schemas.openxmlformats.org/officeDocument/2006/relationships/slide" Target="slides/slide25.xml"/><Relationship Id="rId53" Type="http://schemas.openxmlformats.org/officeDocument/2006/relationships/slide" Target="slides/slide46.xml"/><Relationship Id="rId74" Type="http://schemas.openxmlformats.org/officeDocument/2006/relationships/slide" Target="slides/slide67.xml"/><Relationship Id="rId128" Type="http://schemas.openxmlformats.org/officeDocument/2006/relationships/slide" Target="slides/slide121.xml"/><Relationship Id="rId149" Type="http://schemas.openxmlformats.org/officeDocument/2006/relationships/slide" Target="slides/slide142.xml"/><Relationship Id="rId5" Type="http://schemas.openxmlformats.org/officeDocument/2006/relationships/slideMaster" Target="slideMasters/slideMaster2.xml"/><Relationship Id="rId95" Type="http://schemas.openxmlformats.org/officeDocument/2006/relationships/slide" Target="slides/slide88.xml"/><Relationship Id="rId160" Type="http://schemas.openxmlformats.org/officeDocument/2006/relationships/slide" Target="slides/slide153.xml"/><Relationship Id="rId181" Type="http://schemas.openxmlformats.org/officeDocument/2006/relationships/slide" Target="slides/slide174.xml"/><Relationship Id="rId216" Type="http://schemas.openxmlformats.org/officeDocument/2006/relationships/slide" Target="slides/slide209.xml"/><Relationship Id="rId237" Type="http://schemas.openxmlformats.org/officeDocument/2006/relationships/slide" Target="slides/slide230.xml"/><Relationship Id="rId22" Type="http://schemas.openxmlformats.org/officeDocument/2006/relationships/slide" Target="slides/slide15.xml"/><Relationship Id="rId43" Type="http://schemas.openxmlformats.org/officeDocument/2006/relationships/slide" Target="slides/slide36.xml"/><Relationship Id="rId64" Type="http://schemas.openxmlformats.org/officeDocument/2006/relationships/slide" Target="slides/slide57.xml"/><Relationship Id="rId118" Type="http://schemas.openxmlformats.org/officeDocument/2006/relationships/slide" Target="slides/slide111.xml"/><Relationship Id="rId139" Type="http://schemas.openxmlformats.org/officeDocument/2006/relationships/slide" Target="slides/slide132.xml"/><Relationship Id="rId85" Type="http://schemas.openxmlformats.org/officeDocument/2006/relationships/slide" Target="slides/slide78.xml"/><Relationship Id="rId150" Type="http://schemas.openxmlformats.org/officeDocument/2006/relationships/slide" Target="slides/slide143.xml"/><Relationship Id="rId171" Type="http://schemas.openxmlformats.org/officeDocument/2006/relationships/slide" Target="slides/slide164.xml"/><Relationship Id="rId192" Type="http://schemas.openxmlformats.org/officeDocument/2006/relationships/slide" Target="slides/slide185.xml"/><Relationship Id="rId206" Type="http://schemas.openxmlformats.org/officeDocument/2006/relationships/slide" Target="slides/slide199.xml"/><Relationship Id="rId227" Type="http://schemas.openxmlformats.org/officeDocument/2006/relationships/slide" Target="slides/slide220.xml"/><Relationship Id="rId248" Type="http://schemas.openxmlformats.org/officeDocument/2006/relationships/notesMaster" Target="notesMasters/notesMaster1.xml"/><Relationship Id="rId12" Type="http://schemas.openxmlformats.org/officeDocument/2006/relationships/slide" Target="slides/slide5.xml"/><Relationship Id="rId33" Type="http://schemas.openxmlformats.org/officeDocument/2006/relationships/slide" Target="slides/slide26.xml"/><Relationship Id="rId108" Type="http://schemas.openxmlformats.org/officeDocument/2006/relationships/slide" Target="slides/slide101.xml"/><Relationship Id="rId129" Type="http://schemas.openxmlformats.org/officeDocument/2006/relationships/slide" Target="slides/slide122.xml"/><Relationship Id="rId54" Type="http://schemas.openxmlformats.org/officeDocument/2006/relationships/slide" Target="slides/slide47.xml"/><Relationship Id="rId75" Type="http://schemas.openxmlformats.org/officeDocument/2006/relationships/slide" Target="slides/slide68.xml"/><Relationship Id="rId96" Type="http://schemas.openxmlformats.org/officeDocument/2006/relationships/slide" Target="slides/slide89.xml"/><Relationship Id="rId140" Type="http://schemas.openxmlformats.org/officeDocument/2006/relationships/slide" Target="slides/slide133.xml"/><Relationship Id="rId161" Type="http://schemas.openxmlformats.org/officeDocument/2006/relationships/slide" Target="slides/slide154.xml"/><Relationship Id="rId182" Type="http://schemas.openxmlformats.org/officeDocument/2006/relationships/slide" Target="slides/slide175.xml"/><Relationship Id="rId217" Type="http://schemas.openxmlformats.org/officeDocument/2006/relationships/slide" Target="slides/slide210.xml"/><Relationship Id="rId6" Type="http://schemas.openxmlformats.org/officeDocument/2006/relationships/slideMaster" Target="slideMasters/slideMaster3.xml"/><Relationship Id="rId238" Type="http://schemas.openxmlformats.org/officeDocument/2006/relationships/slide" Target="slides/slide231.xml"/><Relationship Id="rId23" Type="http://schemas.openxmlformats.org/officeDocument/2006/relationships/slide" Target="slides/slide16.xml"/><Relationship Id="rId119" Type="http://schemas.openxmlformats.org/officeDocument/2006/relationships/slide" Target="slides/slide112.xml"/><Relationship Id="rId44" Type="http://schemas.openxmlformats.org/officeDocument/2006/relationships/slide" Target="slides/slide37.xml"/><Relationship Id="rId65" Type="http://schemas.openxmlformats.org/officeDocument/2006/relationships/slide" Target="slides/slide58.xml"/><Relationship Id="rId86" Type="http://schemas.openxmlformats.org/officeDocument/2006/relationships/slide" Target="slides/slide79.xml"/><Relationship Id="rId130" Type="http://schemas.openxmlformats.org/officeDocument/2006/relationships/slide" Target="slides/slide123.xml"/><Relationship Id="rId151" Type="http://schemas.openxmlformats.org/officeDocument/2006/relationships/slide" Target="slides/slide144.xml"/><Relationship Id="rId172" Type="http://schemas.openxmlformats.org/officeDocument/2006/relationships/slide" Target="slides/slide165.xml"/><Relationship Id="rId193" Type="http://schemas.openxmlformats.org/officeDocument/2006/relationships/slide" Target="slides/slide186.xml"/><Relationship Id="rId207" Type="http://schemas.openxmlformats.org/officeDocument/2006/relationships/slide" Target="slides/slide200.xml"/><Relationship Id="rId228" Type="http://schemas.openxmlformats.org/officeDocument/2006/relationships/slide" Target="slides/slide221.xml"/><Relationship Id="rId249" Type="http://schemas.openxmlformats.org/officeDocument/2006/relationships/presProps" Target="presProps.xml"/><Relationship Id="rId13" Type="http://schemas.openxmlformats.org/officeDocument/2006/relationships/slide" Target="slides/slide6.xml"/><Relationship Id="rId109" Type="http://schemas.openxmlformats.org/officeDocument/2006/relationships/slide" Target="slides/slide102.xml"/><Relationship Id="rId34" Type="http://schemas.openxmlformats.org/officeDocument/2006/relationships/slide" Target="slides/slide27.xml"/><Relationship Id="rId55" Type="http://schemas.openxmlformats.org/officeDocument/2006/relationships/slide" Target="slides/slide48.xml"/><Relationship Id="rId76" Type="http://schemas.openxmlformats.org/officeDocument/2006/relationships/slide" Target="slides/slide69.xml"/><Relationship Id="rId97" Type="http://schemas.openxmlformats.org/officeDocument/2006/relationships/slide" Target="slides/slide90.xml"/><Relationship Id="rId120" Type="http://schemas.openxmlformats.org/officeDocument/2006/relationships/slide" Target="slides/slide113.xml"/><Relationship Id="rId141" Type="http://schemas.openxmlformats.org/officeDocument/2006/relationships/slide" Target="slides/slide134.xml"/><Relationship Id="rId7" Type="http://schemas.openxmlformats.org/officeDocument/2006/relationships/slideMaster" Target="slideMasters/slideMaster4.xml"/><Relationship Id="rId162" Type="http://schemas.openxmlformats.org/officeDocument/2006/relationships/slide" Target="slides/slide155.xml"/><Relationship Id="rId183" Type="http://schemas.openxmlformats.org/officeDocument/2006/relationships/slide" Target="slides/slide176.xml"/><Relationship Id="rId218" Type="http://schemas.openxmlformats.org/officeDocument/2006/relationships/slide" Target="slides/slide211.xml"/><Relationship Id="rId239" Type="http://schemas.openxmlformats.org/officeDocument/2006/relationships/slide" Target="slides/slide232.xml"/><Relationship Id="rId250" Type="http://schemas.openxmlformats.org/officeDocument/2006/relationships/viewProps" Target="viewProps.xml"/><Relationship Id="rId24" Type="http://schemas.openxmlformats.org/officeDocument/2006/relationships/slide" Target="slides/slide17.xml"/><Relationship Id="rId45" Type="http://schemas.openxmlformats.org/officeDocument/2006/relationships/slide" Target="slides/slide38.xml"/><Relationship Id="rId66" Type="http://schemas.openxmlformats.org/officeDocument/2006/relationships/slide" Target="slides/slide59.xml"/><Relationship Id="rId87" Type="http://schemas.openxmlformats.org/officeDocument/2006/relationships/slide" Target="slides/slide80.xml"/><Relationship Id="rId110" Type="http://schemas.openxmlformats.org/officeDocument/2006/relationships/slide" Target="slides/slide103.xml"/><Relationship Id="rId131" Type="http://schemas.openxmlformats.org/officeDocument/2006/relationships/slide" Target="slides/slide124.xml"/><Relationship Id="rId152" Type="http://schemas.openxmlformats.org/officeDocument/2006/relationships/slide" Target="slides/slide145.xml"/><Relationship Id="rId173" Type="http://schemas.openxmlformats.org/officeDocument/2006/relationships/slide" Target="slides/slide166.xml"/><Relationship Id="rId194" Type="http://schemas.openxmlformats.org/officeDocument/2006/relationships/slide" Target="slides/slide187.xml"/><Relationship Id="rId208" Type="http://schemas.openxmlformats.org/officeDocument/2006/relationships/slide" Target="slides/slide201.xml"/><Relationship Id="rId229" Type="http://schemas.openxmlformats.org/officeDocument/2006/relationships/slide" Target="slides/slide222.xml"/><Relationship Id="rId240" Type="http://schemas.openxmlformats.org/officeDocument/2006/relationships/slide" Target="slides/slide233.xml"/><Relationship Id="rId14" Type="http://schemas.openxmlformats.org/officeDocument/2006/relationships/slide" Target="slides/slide7.xml"/><Relationship Id="rId35" Type="http://schemas.openxmlformats.org/officeDocument/2006/relationships/slide" Target="slides/slide28.xml"/><Relationship Id="rId56" Type="http://schemas.openxmlformats.org/officeDocument/2006/relationships/slide" Target="slides/slide49.xml"/><Relationship Id="rId77" Type="http://schemas.openxmlformats.org/officeDocument/2006/relationships/slide" Target="slides/slide70.xml"/><Relationship Id="rId100" Type="http://schemas.openxmlformats.org/officeDocument/2006/relationships/slide" Target="slides/slide93.xml"/><Relationship Id="rId8" Type="http://schemas.openxmlformats.org/officeDocument/2006/relationships/slide" Target="slides/slide1.xml"/><Relationship Id="rId98" Type="http://schemas.openxmlformats.org/officeDocument/2006/relationships/slide" Target="slides/slide91.xml"/><Relationship Id="rId121" Type="http://schemas.openxmlformats.org/officeDocument/2006/relationships/slide" Target="slides/slide114.xml"/><Relationship Id="rId142" Type="http://schemas.openxmlformats.org/officeDocument/2006/relationships/slide" Target="slides/slide135.xml"/><Relationship Id="rId163" Type="http://schemas.openxmlformats.org/officeDocument/2006/relationships/slide" Target="slides/slide156.xml"/><Relationship Id="rId184" Type="http://schemas.openxmlformats.org/officeDocument/2006/relationships/slide" Target="slides/slide177.xml"/><Relationship Id="rId219" Type="http://schemas.openxmlformats.org/officeDocument/2006/relationships/slide" Target="slides/slide212.xml"/><Relationship Id="rId230" Type="http://schemas.openxmlformats.org/officeDocument/2006/relationships/slide" Target="slides/slide223.xml"/><Relationship Id="rId251" Type="http://schemas.openxmlformats.org/officeDocument/2006/relationships/theme" Target="theme/theme1.xml"/><Relationship Id="rId25" Type="http://schemas.openxmlformats.org/officeDocument/2006/relationships/slide" Target="slides/slide18.xml"/><Relationship Id="rId46" Type="http://schemas.openxmlformats.org/officeDocument/2006/relationships/slide" Target="slides/slide39.xml"/><Relationship Id="rId67" Type="http://schemas.openxmlformats.org/officeDocument/2006/relationships/slide" Target="slides/slide60.xml"/><Relationship Id="rId88" Type="http://schemas.openxmlformats.org/officeDocument/2006/relationships/slide" Target="slides/slide81.xml"/><Relationship Id="rId111" Type="http://schemas.openxmlformats.org/officeDocument/2006/relationships/slide" Target="slides/slide104.xml"/><Relationship Id="rId132" Type="http://schemas.openxmlformats.org/officeDocument/2006/relationships/slide" Target="slides/slide125.xml"/><Relationship Id="rId153" Type="http://schemas.openxmlformats.org/officeDocument/2006/relationships/slide" Target="slides/slide146.xml"/><Relationship Id="rId174" Type="http://schemas.openxmlformats.org/officeDocument/2006/relationships/slide" Target="slides/slide167.xml"/><Relationship Id="rId195" Type="http://schemas.openxmlformats.org/officeDocument/2006/relationships/slide" Target="slides/slide188.xml"/><Relationship Id="rId209" Type="http://schemas.openxmlformats.org/officeDocument/2006/relationships/slide" Target="slides/slide202.xml"/><Relationship Id="rId220" Type="http://schemas.openxmlformats.org/officeDocument/2006/relationships/slide" Target="slides/slide213.xml"/><Relationship Id="rId241" Type="http://schemas.openxmlformats.org/officeDocument/2006/relationships/slide" Target="slides/slide234.xml"/><Relationship Id="rId15" Type="http://schemas.openxmlformats.org/officeDocument/2006/relationships/slide" Target="slides/slide8.xml"/><Relationship Id="rId36" Type="http://schemas.openxmlformats.org/officeDocument/2006/relationships/slide" Target="slides/slide29.xml"/><Relationship Id="rId57" Type="http://schemas.openxmlformats.org/officeDocument/2006/relationships/slide" Target="slides/slide50.xml"/><Relationship Id="rId78" Type="http://schemas.openxmlformats.org/officeDocument/2006/relationships/slide" Target="slides/slide71.xml"/><Relationship Id="rId99" Type="http://schemas.openxmlformats.org/officeDocument/2006/relationships/slide" Target="slides/slide92.xml"/><Relationship Id="rId101" Type="http://schemas.openxmlformats.org/officeDocument/2006/relationships/slide" Target="slides/slide94.xml"/><Relationship Id="rId122" Type="http://schemas.openxmlformats.org/officeDocument/2006/relationships/slide" Target="slides/slide115.xml"/><Relationship Id="rId143" Type="http://schemas.openxmlformats.org/officeDocument/2006/relationships/slide" Target="slides/slide136.xml"/><Relationship Id="rId164" Type="http://schemas.openxmlformats.org/officeDocument/2006/relationships/slide" Target="slides/slide157.xml"/><Relationship Id="rId185" Type="http://schemas.openxmlformats.org/officeDocument/2006/relationships/slide" Target="slides/slide178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2.xml"/><Relationship Id="rId180" Type="http://schemas.openxmlformats.org/officeDocument/2006/relationships/slide" Target="slides/slide173.xml"/><Relationship Id="rId210" Type="http://schemas.openxmlformats.org/officeDocument/2006/relationships/slide" Target="slides/slide203.xml"/><Relationship Id="rId215" Type="http://schemas.openxmlformats.org/officeDocument/2006/relationships/slide" Target="slides/slide208.xml"/><Relationship Id="rId236" Type="http://schemas.openxmlformats.org/officeDocument/2006/relationships/slide" Target="slides/slide229.xml"/><Relationship Id="rId26" Type="http://schemas.openxmlformats.org/officeDocument/2006/relationships/slide" Target="slides/slide19.xml"/><Relationship Id="rId231" Type="http://schemas.openxmlformats.org/officeDocument/2006/relationships/slide" Target="slides/slide224.xml"/><Relationship Id="rId252" Type="http://schemas.openxmlformats.org/officeDocument/2006/relationships/tableStyles" Target="tableStyles.xml"/><Relationship Id="rId47" Type="http://schemas.openxmlformats.org/officeDocument/2006/relationships/slide" Target="slides/slide40.xml"/><Relationship Id="rId68" Type="http://schemas.openxmlformats.org/officeDocument/2006/relationships/slide" Target="slides/slide61.xml"/><Relationship Id="rId89" Type="http://schemas.openxmlformats.org/officeDocument/2006/relationships/slide" Target="slides/slide82.xml"/><Relationship Id="rId112" Type="http://schemas.openxmlformats.org/officeDocument/2006/relationships/slide" Target="slides/slide105.xml"/><Relationship Id="rId133" Type="http://schemas.openxmlformats.org/officeDocument/2006/relationships/slide" Target="slides/slide126.xml"/><Relationship Id="rId154" Type="http://schemas.openxmlformats.org/officeDocument/2006/relationships/slide" Target="slides/slide147.xml"/><Relationship Id="rId175" Type="http://schemas.openxmlformats.org/officeDocument/2006/relationships/slide" Target="slides/slide168.xml"/><Relationship Id="rId196" Type="http://schemas.openxmlformats.org/officeDocument/2006/relationships/slide" Target="slides/slide189.xml"/><Relationship Id="rId200" Type="http://schemas.openxmlformats.org/officeDocument/2006/relationships/slide" Target="slides/slide193.xml"/><Relationship Id="rId16" Type="http://schemas.openxmlformats.org/officeDocument/2006/relationships/slide" Target="slides/slide9.xml"/><Relationship Id="rId221" Type="http://schemas.openxmlformats.org/officeDocument/2006/relationships/slide" Target="slides/slide214.xml"/><Relationship Id="rId242" Type="http://schemas.openxmlformats.org/officeDocument/2006/relationships/slide" Target="slides/slide235.xml"/><Relationship Id="rId37" Type="http://schemas.openxmlformats.org/officeDocument/2006/relationships/slide" Target="slides/slide30.xml"/><Relationship Id="rId58" Type="http://schemas.openxmlformats.org/officeDocument/2006/relationships/slide" Target="slides/slide51.xml"/><Relationship Id="rId79" Type="http://schemas.openxmlformats.org/officeDocument/2006/relationships/slide" Target="slides/slide72.xml"/><Relationship Id="rId102" Type="http://schemas.openxmlformats.org/officeDocument/2006/relationships/slide" Target="slides/slide95.xml"/><Relationship Id="rId123" Type="http://schemas.openxmlformats.org/officeDocument/2006/relationships/slide" Target="slides/slide116.xml"/><Relationship Id="rId144" Type="http://schemas.openxmlformats.org/officeDocument/2006/relationships/slide" Target="slides/slide137.xml"/><Relationship Id="rId90" Type="http://schemas.openxmlformats.org/officeDocument/2006/relationships/slide" Target="slides/slide83.xml"/><Relationship Id="rId165" Type="http://schemas.openxmlformats.org/officeDocument/2006/relationships/slide" Target="slides/slide158.xml"/><Relationship Id="rId186" Type="http://schemas.openxmlformats.org/officeDocument/2006/relationships/slide" Target="slides/slide179.xml"/><Relationship Id="rId211" Type="http://schemas.openxmlformats.org/officeDocument/2006/relationships/slide" Target="slides/slide204.xml"/><Relationship Id="rId232" Type="http://schemas.openxmlformats.org/officeDocument/2006/relationships/slide" Target="slides/slide225.xml"/><Relationship Id="rId27" Type="http://schemas.openxmlformats.org/officeDocument/2006/relationships/slide" Target="slides/slide20.xml"/><Relationship Id="rId48" Type="http://schemas.openxmlformats.org/officeDocument/2006/relationships/slide" Target="slides/slide41.xml"/><Relationship Id="rId69" Type="http://schemas.openxmlformats.org/officeDocument/2006/relationships/slide" Target="slides/slide62.xml"/><Relationship Id="rId113" Type="http://schemas.openxmlformats.org/officeDocument/2006/relationships/slide" Target="slides/slide106.xml"/><Relationship Id="rId134" Type="http://schemas.openxmlformats.org/officeDocument/2006/relationships/slide" Target="slides/slide127.xml"/><Relationship Id="rId80" Type="http://schemas.openxmlformats.org/officeDocument/2006/relationships/slide" Target="slides/slide73.xml"/><Relationship Id="rId155" Type="http://schemas.openxmlformats.org/officeDocument/2006/relationships/slide" Target="slides/slide148.xml"/><Relationship Id="rId176" Type="http://schemas.openxmlformats.org/officeDocument/2006/relationships/slide" Target="slides/slide169.xml"/><Relationship Id="rId197" Type="http://schemas.openxmlformats.org/officeDocument/2006/relationships/slide" Target="slides/slide190.xml"/><Relationship Id="rId201" Type="http://schemas.openxmlformats.org/officeDocument/2006/relationships/slide" Target="slides/slide194.xml"/><Relationship Id="rId222" Type="http://schemas.openxmlformats.org/officeDocument/2006/relationships/slide" Target="slides/slide215.xml"/><Relationship Id="rId243" Type="http://schemas.openxmlformats.org/officeDocument/2006/relationships/slide" Target="slides/slide236.xml"/><Relationship Id="rId17" Type="http://schemas.openxmlformats.org/officeDocument/2006/relationships/slide" Target="slides/slide10.xml"/><Relationship Id="rId38" Type="http://schemas.openxmlformats.org/officeDocument/2006/relationships/slide" Target="slides/slide31.xml"/><Relationship Id="rId59" Type="http://schemas.openxmlformats.org/officeDocument/2006/relationships/slide" Target="slides/slide52.xml"/><Relationship Id="rId103" Type="http://schemas.openxmlformats.org/officeDocument/2006/relationships/slide" Target="slides/slide96.xml"/><Relationship Id="rId124" Type="http://schemas.openxmlformats.org/officeDocument/2006/relationships/slide" Target="slides/slide117.xml"/><Relationship Id="rId70" Type="http://schemas.openxmlformats.org/officeDocument/2006/relationships/slide" Target="slides/slide63.xml"/><Relationship Id="rId91" Type="http://schemas.openxmlformats.org/officeDocument/2006/relationships/slide" Target="slides/slide84.xml"/><Relationship Id="rId145" Type="http://schemas.openxmlformats.org/officeDocument/2006/relationships/slide" Target="slides/slide138.xml"/><Relationship Id="rId166" Type="http://schemas.openxmlformats.org/officeDocument/2006/relationships/slide" Target="slides/slide159.xml"/><Relationship Id="rId187" Type="http://schemas.openxmlformats.org/officeDocument/2006/relationships/slide" Target="slides/slide180.xml"/><Relationship Id="rId1" Type="http://schemas.openxmlformats.org/officeDocument/2006/relationships/customXml" Target="../customXml/item1.xml"/><Relationship Id="rId212" Type="http://schemas.openxmlformats.org/officeDocument/2006/relationships/slide" Target="slides/slide205.xml"/><Relationship Id="rId233" Type="http://schemas.openxmlformats.org/officeDocument/2006/relationships/slide" Target="slides/slide226.xml"/><Relationship Id="rId28" Type="http://schemas.openxmlformats.org/officeDocument/2006/relationships/slide" Target="slides/slide21.xml"/><Relationship Id="rId49" Type="http://schemas.openxmlformats.org/officeDocument/2006/relationships/slide" Target="slides/slide42.xml"/><Relationship Id="rId114" Type="http://schemas.openxmlformats.org/officeDocument/2006/relationships/slide" Target="slides/slide107.xml"/><Relationship Id="rId60" Type="http://schemas.openxmlformats.org/officeDocument/2006/relationships/slide" Target="slides/slide53.xml"/><Relationship Id="rId81" Type="http://schemas.openxmlformats.org/officeDocument/2006/relationships/slide" Target="slides/slide74.xml"/><Relationship Id="rId135" Type="http://schemas.openxmlformats.org/officeDocument/2006/relationships/slide" Target="slides/slide128.xml"/><Relationship Id="rId156" Type="http://schemas.openxmlformats.org/officeDocument/2006/relationships/slide" Target="slides/slide149.xml"/><Relationship Id="rId177" Type="http://schemas.openxmlformats.org/officeDocument/2006/relationships/slide" Target="slides/slide170.xml"/><Relationship Id="rId198" Type="http://schemas.openxmlformats.org/officeDocument/2006/relationships/slide" Target="slides/slide191.xml"/><Relationship Id="rId202" Type="http://schemas.openxmlformats.org/officeDocument/2006/relationships/slide" Target="slides/slide195.xml"/><Relationship Id="rId223" Type="http://schemas.openxmlformats.org/officeDocument/2006/relationships/slide" Target="slides/slide216.xml"/><Relationship Id="rId244" Type="http://schemas.openxmlformats.org/officeDocument/2006/relationships/slide" Target="slides/slide237.xml"/><Relationship Id="rId18" Type="http://schemas.openxmlformats.org/officeDocument/2006/relationships/slide" Target="slides/slide11.xml"/><Relationship Id="rId39" Type="http://schemas.openxmlformats.org/officeDocument/2006/relationships/slide" Target="slides/slide32.xml"/><Relationship Id="rId50" Type="http://schemas.openxmlformats.org/officeDocument/2006/relationships/slide" Target="slides/slide43.xml"/><Relationship Id="rId104" Type="http://schemas.openxmlformats.org/officeDocument/2006/relationships/slide" Target="slides/slide97.xml"/><Relationship Id="rId125" Type="http://schemas.openxmlformats.org/officeDocument/2006/relationships/slide" Target="slides/slide118.xml"/><Relationship Id="rId146" Type="http://schemas.openxmlformats.org/officeDocument/2006/relationships/slide" Target="slides/slide139.xml"/><Relationship Id="rId167" Type="http://schemas.openxmlformats.org/officeDocument/2006/relationships/slide" Target="slides/slide160.xml"/><Relationship Id="rId188" Type="http://schemas.openxmlformats.org/officeDocument/2006/relationships/slide" Target="slides/slide181.xml"/><Relationship Id="rId71" Type="http://schemas.openxmlformats.org/officeDocument/2006/relationships/slide" Target="slides/slide64.xml"/><Relationship Id="rId92" Type="http://schemas.openxmlformats.org/officeDocument/2006/relationships/slide" Target="slides/slide85.xml"/><Relationship Id="rId213" Type="http://schemas.openxmlformats.org/officeDocument/2006/relationships/slide" Target="slides/slide206.xml"/><Relationship Id="rId234" Type="http://schemas.openxmlformats.org/officeDocument/2006/relationships/slide" Target="slides/slide227.xml"/><Relationship Id="rId2" Type="http://schemas.openxmlformats.org/officeDocument/2006/relationships/customXml" Target="../customXml/item2.xml"/><Relationship Id="rId29" Type="http://schemas.openxmlformats.org/officeDocument/2006/relationships/slide" Target="slides/slide22.xml"/><Relationship Id="rId40" Type="http://schemas.openxmlformats.org/officeDocument/2006/relationships/slide" Target="slides/slide33.xml"/><Relationship Id="rId115" Type="http://schemas.openxmlformats.org/officeDocument/2006/relationships/slide" Target="slides/slide108.xml"/><Relationship Id="rId136" Type="http://schemas.openxmlformats.org/officeDocument/2006/relationships/slide" Target="slides/slide129.xml"/><Relationship Id="rId157" Type="http://schemas.openxmlformats.org/officeDocument/2006/relationships/slide" Target="slides/slide150.xml"/><Relationship Id="rId178" Type="http://schemas.openxmlformats.org/officeDocument/2006/relationships/slide" Target="slides/slide171.xml"/><Relationship Id="rId61" Type="http://schemas.openxmlformats.org/officeDocument/2006/relationships/slide" Target="slides/slide54.xml"/><Relationship Id="rId82" Type="http://schemas.openxmlformats.org/officeDocument/2006/relationships/slide" Target="slides/slide75.xml"/><Relationship Id="rId199" Type="http://schemas.openxmlformats.org/officeDocument/2006/relationships/slide" Target="slides/slide192.xml"/><Relationship Id="rId203" Type="http://schemas.openxmlformats.org/officeDocument/2006/relationships/slide" Target="slides/slide196.xml"/><Relationship Id="rId19" Type="http://schemas.openxmlformats.org/officeDocument/2006/relationships/slide" Target="slides/slide12.xml"/><Relationship Id="rId224" Type="http://schemas.openxmlformats.org/officeDocument/2006/relationships/slide" Target="slides/slide217.xml"/><Relationship Id="rId245" Type="http://schemas.openxmlformats.org/officeDocument/2006/relationships/slide" Target="slides/slide238.xml"/><Relationship Id="rId30" Type="http://schemas.openxmlformats.org/officeDocument/2006/relationships/slide" Target="slides/slide23.xml"/><Relationship Id="rId105" Type="http://schemas.openxmlformats.org/officeDocument/2006/relationships/slide" Target="slides/slide98.xml"/><Relationship Id="rId126" Type="http://schemas.openxmlformats.org/officeDocument/2006/relationships/slide" Target="slides/slide119.xml"/><Relationship Id="rId147" Type="http://schemas.openxmlformats.org/officeDocument/2006/relationships/slide" Target="slides/slide140.xml"/><Relationship Id="rId168" Type="http://schemas.openxmlformats.org/officeDocument/2006/relationships/slide" Target="slides/slide161.xml"/><Relationship Id="rId51" Type="http://schemas.openxmlformats.org/officeDocument/2006/relationships/slide" Target="slides/slide44.xml"/><Relationship Id="rId72" Type="http://schemas.openxmlformats.org/officeDocument/2006/relationships/slide" Target="slides/slide65.xml"/><Relationship Id="rId93" Type="http://schemas.openxmlformats.org/officeDocument/2006/relationships/slide" Target="slides/slide86.xml"/><Relationship Id="rId189" Type="http://schemas.openxmlformats.org/officeDocument/2006/relationships/slide" Target="slides/slide182.xml"/><Relationship Id="rId3" Type="http://schemas.openxmlformats.org/officeDocument/2006/relationships/customXml" Target="../customXml/item3.xml"/><Relationship Id="rId214" Type="http://schemas.openxmlformats.org/officeDocument/2006/relationships/slide" Target="slides/slide207.xml"/><Relationship Id="rId235" Type="http://schemas.openxmlformats.org/officeDocument/2006/relationships/slide" Target="slides/slide228.xml"/><Relationship Id="rId116" Type="http://schemas.openxmlformats.org/officeDocument/2006/relationships/slide" Target="slides/slide109.xml"/><Relationship Id="rId137" Type="http://schemas.openxmlformats.org/officeDocument/2006/relationships/slide" Target="slides/slide130.xml"/><Relationship Id="rId158" Type="http://schemas.openxmlformats.org/officeDocument/2006/relationships/slide" Target="slides/slide151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62" Type="http://schemas.openxmlformats.org/officeDocument/2006/relationships/slide" Target="slides/slide55.xml"/><Relationship Id="rId83" Type="http://schemas.openxmlformats.org/officeDocument/2006/relationships/slide" Target="slides/slide76.xml"/><Relationship Id="rId179" Type="http://schemas.openxmlformats.org/officeDocument/2006/relationships/slide" Target="slides/slide172.xml"/><Relationship Id="rId190" Type="http://schemas.openxmlformats.org/officeDocument/2006/relationships/slide" Target="slides/slide183.xml"/><Relationship Id="rId204" Type="http://schemas.openxmlformats.org/officeDocument/2006/relationships/slide" Target="slides/slide197.xml"/><Relationship Id="rId225" Type="http://schemas.openxmlformats.org/officeDocument/2006/relationships/slide" Target="slides/slide218.xml"/><Relationship Id="rId246" Type="http://schemas.openxmlformats.org/officeDocument/2006/relationships/slide" Target="slides/slide239.xml"/><Relationship Id="rId106" Type="http://schemas.openxmlformats.org/officeDocument/2006/relationships/slide" Target="slides/slide99.xml"/><Relationship Id="rId127" Type="http://schemas.openxmlformats.org/officeDocument/2006/relationships/slide" Target="slides/slide120.xml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52" Type="http://schemas.openxmlformats.org/officeDocument/2006/relationships/slide" Target="slides/slide45.xml"/><Relationship Id="rId73" Type="http://schemas.openxmlformats.org/officeDocument/2006/relationships/slide" Target="slides/slide66.xml"/><Relationship Id="rId94" Type="http://schemas.openxmlformats.org/officeDocument/2006/relationships/slide" Target="slides/slide87.xml"/><Relationship Id="rId148" Type="http://schemas.openxmlformats.org/officeDocument/2006/relationships/slide" Target="slides/slide141.xml"/><Relationship Id="rId169" Type="http://schemas.openxmlformats.org/officeDocument/2006/relationships/slide" Target="slides/slide16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4" y="0"/>
            <a:ext cx="2945659" cy="496333"/>
          </a:xfrm>
          <a:prstGeom prst="rect">
            <a:avLst/>
          </a:prstGeom>
        </p:spPr>
        <p:txBody>
          <a:bodyPr vert="horz" lIns="90452" tIns="45226" rIns="90452" bIns="45226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7" y="0"/>
            <a:ext cx="2945659" cy="496333"/>
          </a:xfrm>
          <a:prstGeom prst="rect">
            <a:avLst/>
          </a:prstGeom>
        </p:spPr>
        <p:txBody>
          <a:bodyPr vert="horz" lIns="90452" tIns="45226" rIns="90452" bIns="45226" rtlCol="0"/>
          <a:lstStyle>
            <a:lvl1pPr algn="r">
              <a:defRPr sz="1200"/>
            </a:lvl1pPr>
          </a:lstStyle>
          <a:p>
            <a:fld id="{6CD8F015-447F-47A2-9CB4-05A2ED03C3A9}" type="datetimeFigureOut">
              <a:rPr lang="en-US" smtClean="0"/>
              <a:t>9/20/2022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919163" y="746125"/>
            <a:ext cx="4959350" cy="3721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0452" tIns="45226" rIns="90452" bIns="45226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768" y="4715156"/>
            <a:ext cx="5438140" cy="4466988"/>
          </a:xfrm>
          <a:prstGeom prst="rect">
            <a:avLst/>
          </a:prstGeom>
        </p:spPr>
        <p:txBody>
          <a:bodyPr vert="horz" lIns="90452" tIns="45226" rIns="90452" bIns="45226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4" y="9428584"/>
            <a:ext cx="2945659" cy="496333"/>
          </a:xfrm>
          <a:prstGeom prst="rect">
            <a:avLst/>
          </a:prstGeom>
        </p:spPr>
        <p:txBody>
          <a:bodyPr vert="horz" lIns="90452" tIns="45226" rIns="90452" bIns="45226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7" y="9428584"/>
            <a:ext cx="2945659" cy="496333"/>
          </a:xfrm>
          <a:prstGeom prst="rect">
            <a:avLst/>
          </a:prstGeom>
        </p:spPr>
        <p:txBody>
          <a:bodyPr vert="horz" lIns="90452" tIns="45226" rIns="90452" bIns="45226" rtlCol="0" anchor="b"/>
          <a:lstStyle>
            <a:lvl1pPr algn="r">
              <a:defRPr sz="1200"/>
            </a:lvl1pPr>
          </a:lstStyle>
          <a:p>
            <a:fld id="{9CBE5971-2EA0-420F-8461-EEE5968F5B8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6419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057352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079544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7257866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48542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91876790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73982942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410849905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6984006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06035313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143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143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405760008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145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56011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145622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165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780365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166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166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03082428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202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202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75828780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7B784C-0CE6-4D47-8F52-8DBE4E85EE7A}" type="slidenum">
              <a:rPr lang="en-US" smtClean="0">
                <a:solidFill>
                  <a:prstClr val="black"/>
                </a:solidFill>
              </a:rPr>
              <a:pPr/>
              <a:t>218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880312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1F2210-353C-4EEE-AD5D-835DD038648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351235" name="Rectangle 7"/>
          <p:cNvSpPr txBox="1">
            <a:spLocks noGrp="1" noChangeArrowheads="1"/>
          </p:cNvSpPr>
          <p:nvPr/>
        </p:nvSpPr>
        <p:spPr bwMode="auto">
          <a:xfrm>
            <a:off x="3849690" y="9380542"/>
            <a:ext cx="2946400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87EF002-9472-48C1-84BF-37DCB1342D2A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35123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33450" y="742950"/>
            <a:ext cx="4935538" cy="37004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123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5" y="4689478"/>
            <a:ext cx="5438775" cy="44434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00827253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835643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14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14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190237961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04045544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10074961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275542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68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68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67373567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4595682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5479473-8215-4985-8111-8BEE71B303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644006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577B294-925D-4849-9BDE-85320CFFE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568510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DF3CEFE1-B23A-46C3-A672-F6D67FB175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455483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8E7ECD5-31C2-4432-9F1A-D64ECF8A50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547592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ím és tarta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-28281"/>
            <a:ext cx="9144000" cy="393700"/>
          </a:xfrm>
          <a:solidFill>
            <a:srgbClr val="0066FF"/>
          </a:solidFill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D7BC5F-438A-474D-82A8-B9A55BA94F0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431876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F62071-DB06-4AA1-83C1-2DED61C5B4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678168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5479473-8215-4985-8111-8BEE71B303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417688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63F1D34-3435-4166-8B62-80A3558836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46654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28E53DB-AF73-4FAF-90CE-EF114DDF4E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730781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9FA3079A-56D9-45BC-ACBD-F2A3987F1F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259732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2DEC180-0ED8-4B19-A619-B805FE124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928604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63F1D34-3435-4166-8B62-80A3558836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423039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62BD231-4A8C-44C8-B87F-1D66C7F76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353632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F0C3108-C885-47A0-8B34-6B73C225A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219289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9C743E-EAA4-4EFE-932C-7CB4214584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68808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DEED530-72C3-4610-88DF-9A139D0D87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172015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577B294-925D-4849-9BDE-85320CFFE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479048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DF3CEFE1-B23A-46C3-A672-F6D67FB175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049095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8E7ECD5-31C2-4432-9F1A-D64ECF8A50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04117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8465EF-CBAB-4A18-A239-993B68240D8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291356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496F52-205A-4042-B85D-3D5648D3123B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387594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28E821-C7A2-4578-A682-F7A1AEB5FEC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20989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28E53DB-AF73-4FAF-90CE-EF114DDF4E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455780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A2D6BD-8426-4E55-9B0F-76BFBEA3BFB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218356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595DB4-43A7-4DC6-A213-2F6D3F92109C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621937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357F94-F0C1-43CE-A15D-ED3F35F10E36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866810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5E4176-95EE-40F1-822C-21D6F3EB394F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904607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175A3E-D9E2-4737-B719-1E71B4A8107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863085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3233-5455-4312-9894-3036B28C202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686653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16DF01E-987C-42D0-9BD5-F458AB8D617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260325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A3AE49-CCE7-4107-943E-433C092CBE2A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46058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5479473-8215-4985-8111-8BEE71B303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552444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63F1D34-3435-4166-8B62-80A3558836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951936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9FA3079A-56D9-45BC-ACBD-F2A3987F1F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139778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28E53DB-AF73-4FAF-90CE-EF114DDF4E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041580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9FA3079A-56D9-45BC-ACBD-F2A3987F1F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265974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2DEC180-0ED8-4B19-A619-B805FE124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055080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62BD231-4A8C-44C8-B87F-1D66C7F76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404438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F0C3108-C885-47A0-8B34-6B73C225A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089427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9C743E-EAA4-4EFE-932C-7CB4214584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293561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DEED530-72C3-4610-88DF-9A139D0D87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652192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577B294-925D-4849-9BDE-85320CFFE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250815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DF3CEFE1-B23A-46C3-A672-F6D67FB175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871314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8E7ECD5-31C2-4432-9F1A-D64ECF8A50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816784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2DEC180-0ED8-4B19-A619-B805FE124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65891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17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62BD231-4A8C-44C8-B87F-1D66C7F76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618046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F0C3108-C885-47A0-8B34-6B73C225A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01441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9C743E-EAA4-4EFE-932C-7CB4214584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829074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DEED530-72C3-4610-88DF-9A139D0D87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758878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slideLayout" Target="../slideLayouts/slideLayout26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C5ABEFA-7CE2-451C-AAD3-7A2CC969DB36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86349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  <p:sldLayoutId id="2147483761" r:id="rId12"/>
    <p:sldLayoutId id="2147483852" r:id="rId13"/>
    <p:sldLayoutId id="2147483769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C5ABEFA-7CE2-451C-AAD3-7A2CC969DB36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60951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1" r:id="rId1"/>
    <p:sldLayoutId id="2147483802" r:id="rId2"/>
    <p:sldLayoutId id="2147483803" r:id="rId3"/>
    <p:sldLayoutId id="2147483804" r:id="rId4"/>
    <p:sldLayoutId id="2147483805" r:id="rId5"/>
    <p:sldLayoutId id="2147483806" r:id="rId6"/>
    <p:sldLayoutId id="2147483807" r:id="rId7"/>
    <p:sldLayoutId id="2147483808" r:id="rId8"/>
    <p:sldLayoutId id="2147483809" r:id="rId9"/>
    <p:sldLayoutId id="2147483810" r:id="rId10"/>
    <p:sldLayoutId id="2147483811" r:id="rId11"/>
    <p:sldLayoutId id="2147483812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8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3598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mtClean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mtClean="0"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FBD708D-CF58-4B6D-B96E-3D374CC0C5E4}" type="slidenum">
              <a:rPr lang="en-US" sz="140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14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95708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4" r:id="rId1"/>
    <p:sldLayoutId id="2147483855" r:id="rId2"/>
    <p:sldLayoutId id="2147483856" r:id="rId3"/>
    <p:sldLayoutId id="2147483857" r:id="rId4"/>
    <p:sldLayoutId id="2147483858" r:id="rId5"/>
    <p:sldLayoutId id="2147483859" r:id="rId6"/>
    <p:sldLayoutId id="2147483860" r:id="rId7"/>
    <p:sldLayoutId id="2147483861" r:id="rId8"/>
    <p:sldLayoutId id="2147483862" r:id="rId9"/>
    <p:sldLayoutId id="2147483863" r:id="rId10"/>
    <p:sldLayoutId id="2147483864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C5ABEFA-7CE2-451C-AAD3-7A2CC969DB36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45143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6" r:id="rId1"/>
    <p:sldLayoutId id="2147483867" r:id="rId2"/>
    <p:sldLayoutId id="2147483868" r:id="rId3"/>
    <p:sldLayoutId id="2147483869" r:id="rId4"/>
    <p:sldLayoutId id="2147483870" r:id="rId5"/>
    <p:sldLayoutId id="2147483871" r:id="rId6"/>
    <p:sldLayoutId id="2147483872" r:id="rId7"/>
    <p:sldLayoutId id="2147483873" r:id="rId8"/>
    <p:sldLayoutId id="2147483874" r:id="rId9"/>
    <p:sldLayoutId id="2147483875" r:id="rId10"/>
    <p:sldLayoutId id="2147483876" r:id="rId11"/>
    <p:sldLayoutId id="2147483877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.jpeg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6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4.png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.jpeg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g"/><Relationship Id="rId2" Type="http://schemas.openxmlformats.org/officeDocument/2006/relationships/image" Target="../media/image46.jpg"/><Relationship Id="rId1" Type="http://schemas.openxmlformats.org/officeDocument/2006/relationships/slideLayout" Target="../slideLayouts/slideLayout28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6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.jpe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3.jpeg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g"/><Relationship Id="rId1" Type="http://schemas.openxmlformats.org/officeDocument/2006/relationships/slideLayout" Target="../slideLayouts/slideLayout6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Layout" Target="../slideLayouts/slideLayout6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g"/><Relationship Id="rId2" Type="http://schemas.openxmlformats.org/officeDocument/2006/relationships/image" Target="../media/image50.jpg"/><Relationship Id="rId1" Type="http://schemas.openxmlformats.org/officeDocument/2006/relationships/slideLayout" Target="../slideLayouts/slideLayout6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g"/><Relationship Id="rId1" Type="http://schemas.openxmlformats.org/officeDocument/2006/relationships/slideLayout" Target="../slideLayouts/slideLayout6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6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6.xml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6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6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17.wmf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4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anandtech.com/show/10288/intel-broxton-sofia-smartphone-socs-cancelled" TargetMode="Externa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2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hyperlink" Target="https://communities.intel.com/servlet/JiveServlet/showImage/38-14184-32685/New+Number+Construct-+Detailed.png" TargetMode="Externa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6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3.jpe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0.jpeg"/><Relationship Id="rId4" Type="http://schemas.openxmlformats.org/officeDocument/2006/relationships/image" Target="../media/image29.png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479425" y="3498850"/>
            <a:ext cx="8150225" cy="2760663"/>
          </a:xfrm>
        </p:spPr>
        <p:txBody>
          <a:bodyPr/>
          <a:lstStyle/>
          <a:p>
            <a:pPr eaLnBrk="1" hangingPunct="1">
              <a:spcAft>
                <a:spcPct val="50000"/>
              </a:spcAft>
            </a:pPr>
            <a:r>
              <a:rPr lang="en-US" altLang="en-US" dirty="0">
                <a:solidFill>
                  <a:schemeClr val="bg1"/>
                </a:solidFill>
                <a:latin typeface="Verdana" pitchFamily="34" charset="0"/>
              </a:rPr>
              <a:t>Dezső Sima</a:t>
            </a:r>
            <a:endParaRPr lang="hu-HU" altLang="en-US" dirty="0">
              <a:solidFill>
                <a:schemeClr val="accent2"/>
              </a:solidFill>
              <a:latin typeface="Verdana" pitchFamily="34" charset="0"/>
            </a:endParaRPr>
          </a:p>
        </p:txBody>
      </p:sp>
      <p:sp>
        <p:nvSpPr>
          <p:cNvPr id="53251" name="Rectangle 3"/>
          <p:cNvSpPr>
            <a:spLocks noChangeArrowheads="1"/>
          </p:cNvSpPr>
          <p:nvPr/>
        </p:nvSpPr>
        <p:spPr bwMode="auto">
          <a:xfrm>
            <a:off x="0" y="1491940"/>
            <a:ext cx="9144000" cy="139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ts val="1200"/>
              </a:spcAft>
              <a:buFontTx/>
              <a:buNone/>
            </a:pPr>
            <a:r>
              <a:rPr lang="en-US" altLang="en-US" sz="36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Intel’s Core 2 family </a:t>
            </a:r>
          </a:p>
          <a:p>
            <a:pPr algn="ctr"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</a:pPr>
            <a:r>
              <a:rPr lang="en-US" altLang="en-US" sz="36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Overview</a:t>
            </a:r>
            <a:endParaRPr lang="hu-HU" altLang="en-US" sz="4000" dirty="0">
              <a:solidFill>
                <a:srgbClr val="FF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3252" name="Text Box 4"/>
          <p:cNvSpPr txBox="1">
            <a:spLocks noChangeArrowheads="1"/>
          </p:cNvSpPr>
          <p:nvPr/>
        </p:nvSpPr>
        <p:spPr bwMode="auto">
          <a:xfrm>
            <a:off x="3542975" y="6119388"/>
            <a:ext cx="2004074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Aft>
                <a:spcPct val="55000"/>
              </a:spcAft>
              <a:buFontTx/>
              <a:buNone/>
            </a:pPr>
            <a:r>
              <a:rPr lang="en-US" altLang="en-US" sz="24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Sept. </a:t>
            </a:r>
            <a:r>
              <a:rPr lang="hu-HU" altLang="en-US" sz="24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20</a:t>
            </a:r>
            <a:r>
              <a:rPr lang="en-US" altLang="en-US" sz="24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22</a:t>
            </a:r>
            <a:r>
              <a:rPr lang="hu-HU" altLang="en-US" sz="24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endParaRPr lang="en-US" altLang="en-US" sz="16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3253" name="Text Box 5"/>
          <p:cNvSpPr txBox="1">
            <a:spLocks noChangeArrowheads="1"/>
          </p:cNvSpPr>
          <p:nvPr/>
        </p:nvSpPr>
        <p:spPr bwMode="auto">
          <a:xfrm>
            <a:off x="63500" y="5454225"/>
            <a:ext cx="8991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Vers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3.3</a:t>
            </a:r>
            <a:endParaRPr lang="en-US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6635750" y="6230938"/>
            <a:ext cx="20040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FFFFFF"/>
                </a:solidFill>
              </a:rPr>
              <a:t>© Dezső Sima 2022</a:t>
            </a:r>
          </a:p>
        </p:txBody>
      </p:sp>
    </p:spTree>
    <p:extLst>
      <p:ext uri="{BB962C8B-B14F-4D97-AF65-F5344CB8AC3E}">
        <p14:creationId xmlns:p14="http://schemas.microsoft.com/office/powerpoint/2010/main" val="2167268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Introduction </a:t>
            </a:r>
            <a:r>
              <a:rPr lang="en-US" sz="1700" dirty="0" smtClean="0"/>
              <a:t>(9)</a:t>
            </a:r>
            <a:endParaRPr lang="en-US" sz="17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3981" t="28563" r="3243" b="21125"/>
          <a:stretch/>
        </p:blipFill>
        <p:spPr>
          <a:xfrm>
            <a:off x="-7941" y="1313765"/>
            <a:ext cx="9147363" cy="2790310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101729" y="494383"/>
            <a:ext cx="93104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110" dirty="0" smtClean="0">
                <a:solidFill>
                  <a:schemeClr val="accent6"/>
                </a:solidFill>
              </a:rPr>
              <a:t>AMD’s contra: Zen4-based Ryzen 7000 DTs on TSMC’s 5 nm technology (2022) [45 ]-2</a:t>
            </a:r>
          </a:p>
        </p:txBody>
      </p:sp>
    </p:spTree>
    <p:extLst>
      <p:ext uri="{BB962C8B-B14F-4D97-AF65-F5344CB8AC3E}">
        <p14:creationId xmlns:p14="http://schemas.microsoft.com/office/powerpoint/2010/main" val="42601490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</a:t>
            </a:r>
            <a:r>
              <a:rPr lang="en-US" altLang="en-US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graphics in </a:t>
            </a:r>
            <a:r>
              <a:rPr lang="en-US" altLang="en-US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Core 2 line </a:t>
            </a:r>
            <a:r>
              <a:rPr lang="en-US" altLang="en-US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(2)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15888" y="458670"/>
            <a:ext cx="38291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a) Intel’s HD graphics family -1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50973" y="863715"/>
            <a:ext cx="9045512" cy="945105"/>
          </a:xfrm>
          <a:prstGeom prst="roundRect">
            <a:avLst/>
          </a:prstGeom>
          <a:solidFill>
            <a:srgbClr val="DDEF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16505" y="863715"/>
            <a:ext cx="86859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</a:t>
            </a:r>
            <a:r>
              <a:rPr lang="en-US" sz="1600" dirty="0">
                <a:solidFill>
                  <a:srgbClr val="FF0000"/>
                </a:solidFill>
              </a:rPr>
              <a:t>HD family of GPUs </a:t>
            </a:r>
            <a:r>
              <a:rPr lang="en-US" sz="1600" dirty="0"/>
              <a:t>was </a:t>
            </a:r>
            <a:r>
              <a:rPr lang="en-US" sz="1600" dirty="0">
                <a:solidFill>
                  <a:srgbClr val="0070C0"/>
                </a:solidFill>
              </a:rPr>
              <a:t>introduced</a:t>
            </a:r>
            <a:r>
              <a:rPr lang="en-US" sz="1600" dirty="0"/>
              <a:t> along with the </a:t>
            </a:r>
            <a:r>
              <a:rPr lang="en-US" sz="1600" dirty="0" err="1">
                <a:solidFill>
                  <a:srgbClr val="0070C0"/>
                </a:solidFill>
              </a:rPr>
              <a:t>Westmere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dirty="0" smtClean="0">
                <a:solidFill>
                  <a:srgbClr val="0070C0"/>
                </a:solidFill>
              </a:rPr>
              <a:t>line in 2010</a:t>
            </a:r>
            <a:r>
              <a:rPr lang="en-US" sz="1600" dirty="0" smtClean="0"/>
              <a:t>,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     nevertheless it was </a:t>
            </a:r>
            <a:r>
              <a:rPr lang="en-US" sz="1600" dirty="0"/>
              <a:t>still </a:t>
            </a:r>
            <a:r>
              <a:rPr lang="en-US" sz="1600" dirty="0">
                <a:solidFill>
                  <a:srgbClr val="0070C0"/>
                </a:solidFill>
              </a:rPr>
              <a:t>in package integrated graphics </a:t>
            </a:r>
            <a:r>
              <a:rPr lang="en-US" sz="1600" dirty="0" smtClean="0"/>
              <a:t>including separate CPU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     and graphics dies, enclosed into a package.       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784274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6516193"/>
              </p:ext>
            </p:extLst>
          </p:nvPr>
        </p:nvGraphicFramePr>
        <p:xfrm>
          <a:off x="41776" y="908720"/>
          <a:ext cx="9045507" cy="5895851"/>
        </p:xfrm>
        <a:graphic>
          <a:graphicData uri="http://schemas.openxmlformats.org/drawingml/2006/table">
            <a:tbl>
              <a:tblPr/>
              <a:tblGrid>
                <a:gridCol w="10796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055">
                  <a:extLst>
                    <a:ext uri="{9D8B030D-6E8A-4147-A177-3AD203B41FA5}">
                      <a16:colId xmlns:a16="http://schemas.microsoft.com/office/drawing/2014/main" val="4211829164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7584">
                  <a:extLst>
                    <a:ext uri="{9D8B030D-6E8A-4147-A177-3AD203B41FA5}">
                      <a16:colId xmlns:a16="http://schemas.microsoft.com/office/drawing/2014/main" val="2932711924"/>
                    </a:ext>
                  </a:extLst>
                </a:gridCol>
                <a:gridCol w="9153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00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7230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001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Arch.</a:t>
                      </a:r>
                    </a:p>
                    <a:p>
                      <a:pPr algn="ctr"/>
                      <a:r>
                        <a:rPr lang="en-US" sz="1100" b="1" dirty="0"/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HD/</a:t>
                      </a:r>
                      <a:r>
                        <a:rPr lang="en-US" sz="1100" b="1" dirty="0" err="1"/>
                        <a:t>Xe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</a:t>
                      </a:r>
                    </a:p>
                    <a:p>
                      <a:pPr algn="ctr"/>
                      <a:r>
                        <a:rPr lang="en-US" sz="1100" b="1" dirty="0"/>
                        <a:t>Technology </a:t>
                      </a:r>
                    </a:p>
                    <a:p>
                      <a:pPr algn="ctr"/>
                      <a:r>
                        <a:rPr lang="en-US" sz="1100" b="1" dirty="0"/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 of</a:t>
                      </a:r>
                    </a:p>
                    <a:p>
                      <a:pPr algn="ctr"/>
                      <a:r>
                        <a:rPr lang="en-US" sz="1100" b="1" dirty="0"/>
                        <a:t>graphics </a:t>
                      </a:r>
                    </a:p>
                    <a:p>
                      <a:pPr algn="ctr"/>
                      <a:r>
                        <a:rPr lang="en-US" sz="1100" b="1" dirty="0"/>
                        <a:t>slices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</a:t>
                      </a:r>
                    </a:p>
                    <a:p>
                      <a:pPr algn="ctr"/>
                      <a:r>
                        <a:rPr lang="en-US" sz="1100" b="1" dirty="0"/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version</a:t>
                      </a:r>
                    </a:p>
                    <a:p>
                      <a:pPr algn="ctr"/>
                      <a:r>
                        <a:rPr lang="en-US" sz="1100" b="1" dirty="0"/>
                        <a:t>at intro.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>
                          <a:solidFill>
                            <a:srgbClr val="FF0000"/>
                          </a:solidFill>
                        </a:rPr>
                        <a:t>Westmere</a:t>
                      </a:r>
                      <a:endParaRPr lang="en-US" sz="1100" b="1" dirty="0">
                        <a:solidFill>
                          <a:srgbClr val="FF0000"/>
                        </a:solidFill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r>
                        <a:rPr lang="en-US" sz="1100" baseline="30000" dirty="0"/>
                        <a:t>th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(</a:t>
                      </a:r>
                      <a:r>
                        <a:rPr lang="en-US" sz="1100" dirty="0" err="1"/>
                        <a:t>Ironlake</a:t>
                      </a:r>
                      <a:r>
                        <a:rPr lang="en-US" sz="1100" dirty="0"/>
                        <a:t>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1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 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>
                          <a:effectLst/>
                        </a:rPr>
                        <a:t>n.a.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Sandy Bridge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2nd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2000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3.1/3.3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>
                          <a:effectLst/>
                        </a:rPr>
                        <a:t>n.a.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3000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(4x3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Ivy Bridge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3rd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2500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(2x3?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4000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(2x8</a:t>
                      </a:r>
                      <a:r>
                        <a:rPr lang="en-US" sz="1100" baseline="0"/>
                        <a:t>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Haswell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7.5th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 HD 4200-</a:t>
                      </a:r>
                    </a:p>
                    <a:p>
                      <a:pPr algn="ctr"/>
                      <a:r>
                        <a:rPr lang="en-US" sz="1100"/>
                        <a:t>HD 4700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(2x10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5000</a:t>
                      </a:r>
                    </a:p>
                    <a:p>
                      <a:pPr algn="ctr"/>
                      <a:r>
                        <a:rPr lang="en-US" sz="1100"/>
                        <a:t>Iris 5100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Iris Pro 5200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Broadwell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 HD 5300-</a:t>
                      </a:r>
                    </a:p>
                    <a:p>
                      <a:pPr algn="ctr"/>
                      <a:r>
                        <a:rPr lang="en-US" sz="1100" dirty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23/24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</a:t>
                      </a:r>
                      <a:r>
                        <a:rPr lang="en-US" sz="1100" baseline="0" dirty="0"/>
                        <a:t> 6000</a:t>
                      </a:r>
                    </a:p>
                    <a:p>
                      <a:pPr algn="ctr"/>
                      <a:r>
                        <a:rPr lang="en-US" sz="1100" baseline="0" dirty="0"/>
                        <a:t>Iris 6100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47/48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Pro 6200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128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Skylake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(3x4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GT1.5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(3x6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(3x8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535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540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580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GT4e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64/128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16361" y="458670"/>
            <a:ext cx="67958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Overview of Intel’s graphics families </a:t>
            </a:r>
            <a:r>
              <a:rPr kumimoji="0" lang="en-US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-1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(based on 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20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graphics in 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Core 2 line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2389057" y="928572"/>
            <a:ext cx="630070" cy="585927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" name="Rectangle 2"/>
          <p:cNvSpPr/>
          <p:nvPr/>
        </p:nvSpPr>
        <p:spPr bwMode="auto">
          <a:xfrm>
            <a:off x="41776" y="1521182"/>
            <a:ext cx="9045507" cy="360000"/>
          </a:xfrm>
          <a:prstGeom prst="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64099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</a:t>
            </a:r>
            <a:r>
              <a:rPr lang="en-US" altLang="en-US" sz="170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graphics in 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Core 2 line </a:t>
            </a:r>
            <a:r>
              <a:rPr lang="en-US" altLang="en-US" sz="170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(4)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115888" y="458670"/>
            <a:ext cx="38291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a) Intel’s HD graphics family -2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8000" y="863715"/>
            <a:ext cx="9144000" cy="1485165"/>
          </a:xfrm>
          <a:prstGeom prst="roundRect">
            <a:avLst/>
          </a:prstGeom>
          <a:solidFill>
            <a:srgbClr val="DDEF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61510" y="863715"/>
            <a:ext cx="9181020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 smtClean="0"/>
              <a:t>Next the GPU became </a:t>
            </a:r>
            <a:r>
              <a:rPr lang="en-US" sz="1600" spc="-30" dirty="0" smtClean="0">
                <a:solidFill>
                  <a:srgbClr val="FF0000"/>
                </a:solidFill>
              </a:rPr>
              <a:t>integrated</a:t>
            </a:r>
            <a:r>
              <a:rPr lang="en-US" sz="1600" spc="-30" dirty="0" smtClean="0"/>
              <a:t> </a:t>
            </a:r>
            <a:r>
              <a:rPr lang="en-US" sz="1600" spc="-30" dirty="0" smtClean="0">
                <a:solidFill>
                  <a:srgbClr val="0070C0"/>
                </a:solidFill>
              </a:rPr>
              <a:t>onto the processor die in</a:t>
            </a:r>
            <a:r>
              <a:rPr lang="en-US" sz="1600" spc="-30" dirty="0" smtClean="0"/>
              <a:t> </a:t>
            </a:r>
            <a:r>
              <a:rPr lang="en-US" sz="1600" spc="-30" dirty="0">
                <a:solidFill>
                  <a:srgbClr val="0070C0"/>
                </a:solidFill>
              </a:rPr>
              <a:t>the 2</a:t>
            </a:r>
            <a:r>
              <a:rPr lang="en-US" sz="1600" spc="-30" baseline="30000" dirty="0">
                <a:solidFill>
                  <a:srgbClr val="0070C0"/>
                </a:solidFill>
              </a:rPr>
              <a:t>nd</a:t>
            </a:r>
            <a:r>
              <a:rPr lang="en-US" sz="1600" spc="-30" dirty="0">
                <a:solidFill>
                  <a:srgbClr val="0070C0"/>
                </a:solidFill>
              </a:rPr>
              <a:t> gen. Sandy Bridge</a:t>
            </a:r>
          </a:p>
          <a:p>
            <a:pPr>
              <a:spcAft>
                <a:spcPts val="600"/>
              </a:spcAft>
            </a:pPr>
            <a:r>
              <a:rPr lang="en-US" sz="1600" spc="-50" dirty="0">
                <a:solidFill>
                  <a:srgbClr val="0070C0"/>
                </a:solidFill>
              </a:rPr>
              <a:t>       line in 2011.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 smtClean="0">
                <a:solidFill>
                  <a:srgbClr val="0070C0"/>
                </a:solidFill>
              </a:rPr>
              <a:t>Intel </a:t>
            </a:r>
            <a:r>
              <a:rPr lang="en-US" sz="1600" spc="-50" dirty="0" smtClean="0"/>
              <a:t>implemented </a:t>
            </a:r>
            <a:r>
              <a:rPr lang="en-US" sz="1600" spc="-50" dirty="0" smtClean="0">
                <a:solidFill>
                  <a:srgbClr val="FF0000"/>
                </a:solidFill>
              </a:rPr>
              <a:t>HD graphics </a:t>
            </a:r>
            <a:r>
              <a:rPr lang="en-US" sz="1600" spc="-50" dirty="0" smtClean="0"/>
              <a:t>with </a:t>
            </a:r>
            <a:r>
              <a:rPr lang="en-US" sz="1600" spc="-50" dirty="0" smtClean="0">
                <a:solidFill>
                  <a:srgbClr val="0070C0"/>
                </a:solidFill>
              </a:rPr>
              <a:t>continuous enhancements </a:t>
            </a:r>
            <a:r>
              <a:rPr lang="en-US" sz="1600" spc="-50" dirty="0" smtClean="0"/>
              <a:t>in their processors </a:t>
            </a:r>
          </a:p>
          <a:p>
            <a:r>
              <a:rPr lang="en-US" sz="1600" spc="-50" dirty="0"/>
              <a:t> </a:t>
            </a:r>
            <a:r>
              <a:rPr lang="en-US" sz="1600" spc="-50" dirty="0" smtClean="0"/>
              <a:t>      manufactured on </a:t>
            </a:r>
            <a:r>
              <a:rPr lang="en-US" sz="1600" spc="-50" dirty="0" smtClean="0">
                <a:solidFill>
                  <a:srgbClr val="0070C0"/>
                </a:solidFill>
              </a:rPr>
              <a:t>up to (and including) the</a:t>
            </a:r>
            <a:r>
              <a:rPr lang="en-US" sz="1600" spc="-90" dirty="0" smtClean="0">
                <a:solidFill>
                  <a:srgbClr val="0070C0"/>
                </a:solidFill>
              </a:rPr>
              <a:t> </a:t>
            </a:r>
            <a:r>
              <a:rPr lang="en-US" sz="1600" spc="-90" dirty="0">
                <a:solidFill>
                  <a:srgbClr val="0070C0"/>
                </a:solidFill>
              </a:rPr>
              <a:t>14 </a:t>
            </a:r>
            <a:r>
              <a:rPr lang="en-US" sz="1600" spc="-90" dirty="0" smtClean="0">
                <a:solidFill>
                  <a:srgbClr val="0070C0"/>
                </a:solidFill>
              </a:rPr>
              <a:t>nm technology, at last in the </a:t>
            </a:r>
            <a:r>
              <a:rPr lang="en-US" sz="1600" spc="-90" dirty="0">
                <a:solidFill>
                  <a:srgbClr val="0070C0"/>
                </a:solidFill>
              </a:rPr>
              <a:t>Comet </a:t>
            </a:r>
            <a:r>
              <a:rPr lang="en-US" sz="1600" spc="-90" dirty="0" smtClean="0">
                <a:solidFill>
                  <a:srgbClr val="0070C0"/>
                </a:solidFill>
              </a:rPr>
              <a:t>Lake</a:t>
            </a:r>
          </a:p>
          <a:p>
            <a:r>
              <a:rPr lang="en-US" sz="1600" spc="-90" dirty="0">
                <a:solidFill>
                  <a:srgbClr val="0070C0"/>
                </a:solidFill>
              </a:rPr>
              <a:t> </a:t>
            </a:r>
            <a:r>
              <a:rPr lang="en-US" sz="1600" spc="-90" dirty="0" smtClean="0">
                <a:solidFill>
                  <a:srgbClr val="0070C0"/>
                </a:solidFill>
              </a:rPr>
              <a:t>      </a:t>
            </a:r>
            <a:r>
              <a:rPr lang="en-US" sz="1600" spc="-90" dirty="0">
                <a:solidFill>
                  <a:srgbClr val="0070C0"/>
                </a:solidFill>
              </a:rPr>
              <a:t>line </a:t>
            </a:r>
            <a:r>
              <a:rPr lang="en-US" sz="1600" spc="-90" dirty="0" smtClean="0">
                <a:solidFill>
                  <a:srgbClr val="0070C0"/>
                </a:solidFill>
              </a:rPr>
              <a:t>(</a:t>
            </a:r>
            <a:r>
              <a:rPr lang="en-US" sz="1600" spc="-90" dirty="0">
                <a:solidFill>
                  <a:srgbClr val="0070C0"/>
                </a:solidFill>
              </a:rPr>
              <a:t>2019</a:t>
            </a:r>
            <a:r>
              <a:rPr lang="en-US" sz="1600" spc="-90" dirty="0"/>
              <a:t>), </a:t>
            </a:r>
            <a:r>
              <a:rPr lang="en-US" sz="1600" spc="-90" dirty="0" smtClean="0"/>
              <a:t>however lastly, </a:t>
            </a:r>
            <a:r>
              <a:rPr lang="en-US" sz="1600" spc="-90" dirty="0" smtClean="0">
                <a:solidFill>
                  <a:srgbClr val="0070C0"/>
                </a:solidFill>
              </a:rPr>
              <a:t>renamed to </a:t>
            </a:r>
            <a:r>
              <a:rPr lang="en-US" sz="1600" spc="-90" dirty="0" smtClean="0">
                <a:solidFill>
                  <a:srgbClr val="FF0000"/>
                </a:solidFill>
              </a:rPr>
              <a:t>UHD graphics, </a:t>
            </a:r>
            <a:r>
              <a:rPr lang="en-US" sz="1600" spc="-90" dirty="0" smtClean="0"/>
              <a:t>as the following Tables indicate</a:t>
            </a:r>
            <a:r>
              <a:rPr lang="en-US" sz="1600" spc="-30" dirty="0" smtClean="0"/>
              <a:t>.</a:t>
            </a:r>
            <a:endParaRPr lang="en-US" sz="1600" spc="-30" dirty="0"/>
          </a:p>
        </p:txBody>
      </p:sp>
    </p:spTree>
    <p:extLst>
      <p:ext uri="{BB962C8B-B14F-4D97-AF65-F5344CB8AC3E}">
        <p14:creationId xmlns:p14="http://schemas.microsoft.com/office/powerpoint/2010/main" val="2982222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8835529"/>
              </p:ext>
            </p:extLst>
          </p:nvPr>
        </p:nvGraphicFramePr>
        <p:xfrm>
          <a:off x="19474" y="908720"/>
          <a:ext cx="9045507" cy="5895851"/>
        </p:xfrm>
        <a:graphic>
          <a:graphicData uri="http://schemas.openxmlformats.org/drawingml/2006/table">
            <a:tbl>
              <a:tblPr/>
              <a:tblGrid>
                <a:gridCol w="10796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055">
                  <a:extLst>
                    <a:ext uri="{9D8B030D-6E8A-4147-A177-3AD203B41FA5}">
                      <a16:colId xmlns:a16="http://schemas.microsoft.com/office/drawing/2014/main" val="4211829164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7584">
                  <a:extLst>
                    <a:ext uri="{9D8B030D-6E8A-4147-A177-3AD203B41FA5}">
                      <a16:colId xmlns:a16="http://schemas.microsoft.com/office/drawing/2014/main" val="2932711924"/>
                    </a:ext>
                  </a:extLst>
                </a:gridCol>
                <a:gridCol w="9153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00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7230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001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Arch.</a:t>
                      </a:r>
                    </a:p>
                    <a:p>
                      <a:pPr algn="ctr"/>
                      <a:r>
                        <a:rPr lang="en-US" sz="1100" b="1" dirty="0"/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HD/</a:t>
                      </a:r>
                      <a:r>
                        <a:rPr lang="en-US" sz="1100" b="1" dirty="0" err="1"/>
                        <a:t>Xe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</a:t>
                      </a:r>
                    </a:p>
                    <a:p>
                      <a:pPr algn="ctr"/>
                      <a:r>
                        <a:rPr lang="en-US" sz="1100" b="1" dirty="0"/>
                        <a:t>Technology </a:t>
                      </a:r>
                    </a:p>
                    <a:p>
                      <a:pPr algn="ctr"/>
                      <a:r>
                        <a:rPr lang="en-US" sz="1100" b="1" dirty="0"/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 of</a:t>
                      </a:r>
                    </a:p>
                    <a:p>
                      <a:pPr algn="ctr"/>
                      <a:r>
                        <a:rPr lang="en-US" sz="1100" b="1" dirty="0"/>
                        <a:t>graphics </a:t>
                      </a:r>
                    </a:p>
                    <a:p>
                      <a:pPr algn="ctr"/>
                      <a:r>
                        <a:rPr lang="en-US" sz="1100" b="1" dirty="0"/>
                        <a:t>slices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</a:t>
                      </a:r>
                    </a:p>
                    <a:p>
                      <a:pPr algn="ctr"/>
                      <a:r>
                        <a:rPr lang="en-US" sz="1100" b="1" dirty="0"/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version</a:t>
                      </a:r>
                    </a:p>
                    <a:p>
                      <a:pPr algn="ctr"/>
                      <a:r>
                        <a:rPr lang="en-US" sz="1100" b="1" dirty="0"/>
                        <a:t>at intro.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Westmere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r>
                        <a:rPr lang="en-US" sz="1100" baseline="30000" dirty="0"/>
                        <a:t>th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(</a:t>
                      </a:r>
                      <a:r>
                        <a:rPr lang="en-US" sz="1100" dirty="0" err="1"/>
                        <a:t>Ironlake</a:t>
                      </a:r>
                      <a:r>
                        <a:rPr lang="en-US" sz="1100" dirty="0"/>
                        <a:t>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1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 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>
                          <a:effectLst/>
                        </a:rPr>
                        <a:t>n.a.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rgbClr val="FF0000"/>
                          </a:solidFill>
                        </a:rPr>
                        <a:t>Sandy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2nd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2000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3.1/3.3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>
                          <a:effectLst/>
                        </a:rPr>
                        <a:t>n.a.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3000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(4x3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Ivy Bridge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3rd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2500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(2x3?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4000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(2x8</a:t>
                      </a:r>
                      <a:r>
                        <a:rPr lang="en-US" sz="1100" baseline="0"/>
                        <a:t>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Haswell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7.5th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 HD 4200-</a:t>
                      </a:r>
                    </a:p>
                    <a:p>
                      <a:pPr algn="ctr"/>
                      <a:r>
                        <a:rPr lang="en-US" sz="1100"/>
                        <a:t>HD 4700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(2x10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5000</a:t>
                      </a:r>
                    </a:p>
                    <a:p>
                      <a:pPr algn="ctr"/>
                      <a:r>
                        <a:rPr lang="en-US" sz="1100"/>
                        <a:t>Iris 5100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Iris Pro 5200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Broadwell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 HD 5300-</a:t>
                      </a:r>
                    </a:p>
                    <a:p>
                      <a:pPr algn="ctr"/>
                      <a:r>
                        <a:rPr lang="en-US" sz="1100" dirty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23/24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</a:t>
                      </a:r>
                      <a:r>
                        <a:rPr lang="en-US" sz="1100" baseline="0" dirty="0"/>
                        <a:t> 6000</a:t>
                      </a:r>
                    </a:p>
                    <a:p>
                      <a:pPr algn="ctr"/>
                      <a:r>
                        <a:rPr lang="en-US" sz="1100" baseline="0" dirty="0"/>
                        <a:t>Iris 6100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47/48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Pro 6200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128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Skylake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(3x4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GT1.5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(3x6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(3x8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535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540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580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GT4e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64/128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16361" y="458670"/>
            <a:ext cx="66484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Overview of Intel’s graphics families -2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(based on 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20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graphics in 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Core 2 line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(5)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2366855" y="928572"/>
            <a:ext cx="629970" cy="585927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" name="Rectangle 2"/>
          <p:cNvSpPr/>
          <p:nvPr/>
        </p:nvSpPr>
        <p:spPr bwMode="auto">
          <a:xfrm>
            <a:off x="19474" y="1860022"/>
            <a:ext cx="9045507" cy="495935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60940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16361" y="458670"/>
            <a:ext cx="66484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Overview of Intel’s graphics families -3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(based on 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20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graphics in 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Core 2 line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(6)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2659188"/>
              </p:ext>
            </p:extLst>
          </p:nvPr>
        </p:nvGraphicFramePr>
        <p:xfrm>
          <a:off x="60982" y="1182222"/>
          <a:ext cx="9056523" cy="5244307"/>
        </p:xfrm>
        <a:graphic>
          <a:graphicData uri="http://schemas.openxmlformats.org/drawingml/2006/table">
            <a:tbl>
              <a:tblPr/>
              <a:tblGrid>
                <a:gridCol w="12453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5373">
                  <a:extLst>
                    <a:ext uri="{9D8B030D-6E8A-4147-A177-3AD203B41FA5}">
                      <a16:colId xmlns:a16="http://schemas.microsoft.com/office/drawing/2014/main" val="567074139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3102091338"/>
                    </a:ext>
                  </a:extLst>
                </a:gridCol>
                <a:gridCol w="8550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9529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5485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66118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Arch.</a:t>
                      </a:r>
                    </a:p>
                    <a:p>
                      <a:pPr algn="ctr"/>
                      <a:r>
                        <a:rPr lang="en-US" sz="1100" b="1" dirty="0"/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pc="-30" baseline="0" dirty="0"/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pc="-50" baseline="0" dirty="0"/>
                        <a:t>HD/</a:t>
                      </a:r>
                      <a:r>
                        <a:rPr lang="en-US" sz="1100" b="1" spc="-50" baseline="0" dirty="0" err="1"/>
                        <a:t>Xe</a:t>
                      </a:r>
                      <a:endParaRPr lang="en-US" sz="1100" b="1" spc="-50" baseline="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</a:t>
                      </a:r>
                    </a:p>
                    <a:p>
                      <a:pPr algn="ctr"/>
                      <a:r>
                        <a:rPr lang="en-US" sz="1100" b="1" spc="-50" baseline="0" dirty="0"/>
                        <a:t>Technology</a:t>
                      </a:r>
                      <a:r>
                        <a:rPr lang="en-US" sz="1100" b="1" dirty="0"/>
                        <a:t> </a:t>
                      </a:r>
                    </a:p>
                    <a:p>
                      <a:pPr algn="ctr"/>
                      <a:r>
                        <a:rPr lang="en-US" sz="1100" b="1" dirty="0"/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 of HD</a:t>
                      </a:r>
                    </a:p>
                    <a:p>
                      <a:pPr algn="ctr"/>
                      <a:r>
                        <a:rPr lang="en-US" sz="1100" b="1" dirty="0"/>
                        <a:t>graphics </a:t>
                      </a:r>
                    </a:p>
                    <a:p>
                      <a:pPr algn="ctr"/>
                      <a:r>
                        <a:rPr lang="en-US" sz="1100" b="1" dirty="0"/>
                        <a:t>slices/</a:t>
                      </a:r>
                      <a:r>
                        <a:rPr lang="en-US" sz="1100" b="1" dirty="0" err="1"/>
                        <a:t>Xe</a:t>
                      </a:r>
                      <a:endParaRPr lang="en-US" sz="1100" b="1" dirty="0"/>
                    </a:p>
                    <a:p>
                      <a:pPr algn="ctr"/>
                      <a:r>
                        <a:rPr lang="en-US" sz="1100" b="1" dirty="0" err="1"/>
                        <a:t>subslices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</a:t>
                      </a:r>
                    </a:p>
                    <a:p>
                      <a:pPr algn="ctr"/>
                      <a:r>
                        <a:rPr lang="en-US" sz="1100" b="1" dirty="0"/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pc="-50" baseline="0" dirty="0" err="1"/>
                        <a:t>OpenCL</a:t>
                      </a:r>
                      <a:r>
                        <a:rPr lang="en-US" sz="1100" b="1" spc="-50" baseline="0" dirty="0"/>
                        <a:t> version</a:t>
                      </a:r>
                    </a:p>
                    <a:p>
                      <a:pPr algn="ctr"/>
                      <a:r>
                        <a:rPr lang="en-US" sz="1100" b="1" spc="-50" baseline="0" dirty="0"/>
                        <a:t>at intro</a:t>
                      </a:r>
                      <a:r>
                        <a:rPr lang="en-US" sz="1100" b="1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726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Kaby</a:t>
                      </a:r>
                      <a:r>
                        <a:rPr lang="en-US" sz="1100" b="1" dirty="0"/>
                        <a:t>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4.5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2.1?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8289330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685002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4129254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630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1168752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640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5697464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650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4626321"/>
                  </a:ext>
                </a:extLst>
              </a:tr>
              <a:tr h="210726"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Kaby</a:t>
                      </a:r>
                      <a:r>
                        <a:rPr lang="en-US" sz="1100" b="1" dirty="0"/>
                        <a:t> Lake </a:t>
                      </a:r>
                      <a:r>
                        <a:rPr lang="en-US" sz="1100" b="1" dirty="0" err="1"/>
                        <a:t>Refr</a:t>
                      </a:r>
                      <a:r>
                        <a:rPr lang="en-US" sz="1100" b="1" dirty="0"/>
                        <a:t>.</a:t>
                      </a:r>
                    </a:p>
                    <a:p>
                      <a:pPr algn="ctr"/>
                      <a:r>
                        <a:rPr lang="en-US" sz="1100" b="1" dirty="0"/>
                        <a:t>to </a:t>
                      </a:r>
                      <a:r>
                        <a:rPr lang="en-US" sz="1100" b="1" dirty="0">
                          <a:solidFill>
                            <a:srgbClr val="FF0000"/>
                          </a:solidFill>
                        </a:rPr>
                        <a:t>Comet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8th</a:t>
                      </a:r>
                      <a:endParaRPr lang="en-US" sz="1100" baseline="0" dirty="0"/>
                    </a:p>
                    <a:p>
                      <a:pPr algn="ctr"/>
                      <a:r>
                        <a:rPr lang="en-US" sz="1100" baseline="0" dirty="0"/>
                        <a:t>-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10th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u="sng" dirty="0"/>
                        <a:t>U</a:t>
                      </a:r>
                      <a:r>
                        <a:rPr lang="en-US" sz="1100" dirty="0"/>
                        <a:t>HD 610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345133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7219471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617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0074378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7701713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630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609872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645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272394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655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2889463"/>
                  </a:ext>
                </a:extLst>
              </a:tr>
              <a:tr h="198809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Ice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Xe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4.6?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2.1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3456083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5715188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0110240"/>
                  </a:ext>
                </a:extLst>
              </a:tr>
              <a:tr h="230494"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Tiger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baseline="0" dirty="0"/>
                        <a:t> LP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4880939"/>
                  </a:ext>
                </a:extLst>
              </a:tr>
              <a:tr h="1772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98106560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</a:t>
                      </a:r>
                      <a:r>
                        <a:rPr lang="en-US" sz="1100" baseline="0" dirty="0"/>
                        <a:t>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5209735"/>
                  </a:ext>
                </a:extLst>
              </a:tr>
              <a:tr h="230494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3737897"/>
                  </a:ext>
                </a:extLst>
              </a:tr>
              <a:tr h="343895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Alder Lake-S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 smtClean="0"/>
                        <a:t>Xe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 </a:t>
                      </a:r>
                      <a:r>
                        <a:rPr lang="en-US" sz="1100" dirty="0" smtClean="0"/>
                        <a:t>UHD 770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 smtClean="0"/>
                        <a:t>na.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 smtClean="0"/>
                        <a:t>na.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80/96</a:t>
                      </a:r>
                    </a:p>
                    <a:p>
                      <a:pPr algn="ctr"/>
                      <a:r>
                        <a:rPr lang="en-US" sz="1100" dirty="0" smtClean="0"/>
                        <a:t>32/64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05528927"/>
                  </a:ext>
                </a:extLst>
              </a:tr>
            </a:tbl>
          </a:graphicData>
        </a:graphic>
      </p:graphicFrame>
      <p:sp>
        <p:nvSpPr>
          <p:cNvPr id="10" name="Rectangle 9"/>
          <p:cNvSpPr/>
          <p:nvPr/>
        </p:nvSpPr>
        <p:spPr bwMode="auto">
          <a:xfrm>
            <a:off x="2501770" y="1178750"/>
            <a:ext cx="630070" cy="342000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51004" y="1853825"/>
            <a:ext cx="9045507" cy="2744926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5980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</a:t>
            </a:r>
            <a:r>
              <a:rPr lang="en-US" altLang="en-US" sz="170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graphics in 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Core 2 line </a:t>
            </a:r>
            <a:r>
              <a:rPr lang="en-US" altLang="en-US" sz="170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(7)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115888" y="458670"/>
            <a:ext cx="34409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b) Intel’s </a:t>
            </a:r>
            <a:r>
              <a:rPr lang="en-US" dirty="0" err="1" smtClean="0">
                <a:solidFill>
                  <a:schemeClr val="accent6"/>
                </a:solidFill>
              </a:rPr>
              <a:t>Xe</a:t>
            </a:r>
            <a:r>
              <a:rPr lang="en-US" dirty="0" smtClean="0">
                <a:solidFill>
                  <a:schemeClr val="accent6"/>
                </a:solidFill>
              </a:rPr>
              <a:t> graphics family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18510" y="908720"/>
            <a:ext cx="9144000" cy="1485165"/>
          </a:xfrm>
          <a:prstGeom prst="roundRect">
            <a:avLst/>
          </a:prstGeom>
          <a:solidFill>
            <a:srgbClr val="DDEF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61510" y="1764105"/>
            <a:ext cx="95170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</a:rPr>
              <a:t>The </a:t>
            </a:r>
            <a:r>
              <a:rPr lang="en-US" sz="1600" dirty="0" err="1">
                <a:solidFill>
                  <a:srgbClr val="FF0000"/>
                </a:solidFill>
              </a:rPr>
              <a:t>Xe</a:t>
            </a:r>
            <a:r>
              <a:rPr lang="en-US" sz="1600" dirty="0">
                <a:solidFill>
                  <a:srgbClr val="FF0000"/>
                </a:solidFill>
              </a:rPr>
              <a:t> family of GPUs </a:t>
            </a:r>
            <a:r>
              <a:rPr lang="en-US" sz="1600" dirty="0">
                <a:solidFill>
                  <a:srgbClr val="000000"/>
                </a:solidFill>
              </a:rPr>
              <a:t>is a </a:t>
            </a:r>
            <a:r>
              <a:rPr lang="en-US" sz="1600" dirty="0">
                <a:solidFill>
                  <a:srgbClr val="0070C0"/>
                </a:solidFill>
              </a:rPr>
              <a:t>complete re-design </a:t>
            </a:r>
            <a:r>
              <a:rPr lang="en-US" sz="1600" dirty="0">
                <a:solidFill>
                  <a:srgbClr val="000000"/>
                </a:solidFill>
              </a:rPr>
              <a:t>targeting</a:t>
            </a:r>
            <a:r>
              <a:rPr lang="en-US" sz="1600" dirty="0">
                <a:solidFill>
                  <a:srgbClr val="0070C0"/>
                </a:solidFill>
              </a:rPr>
              <a:t> all major </a:t>
            </a:r>
            <a:r>
              <a:rPr lang="en-US" sz="1600" dirty="0" smtClean="0">
                <a:solidFill>
                  <a:srgbClr val="0070C0"/>
                </a:solidFill>
              </a:rPr>
              <a:t>market segments</a:t>
            </a:r>
            <a:endParaRPr lang="en-US" sz="1600" dirty="0">
              <a:solidFill>
                <a:srgbClr val="0070C0"/>
              </a:solidFill>
            </a:endParaRPr>
          </a:p>
          <a:p>
            <a:pPr lvl="0">
              <a:spcAft>
                <a:spcPts val="600"/>
              </a:spcAft>
            </a:pPr>
            <a:r>
              <a:rPr lang="en-US" sz="1600" dirty="0" smtClean="0">
                <a:solidFill>
                  <a:srgbClr val="000000"/>
                </a:solidFill>
              </a:rPr>
              <a:t>      from client processors used for gaming up to data </a:t>
            </a:r>
            <a:r>
              <a:rPr lang="en-US" sz="1600" dirty="0">
                <a:solidFill>
                  <a:srgbClr val="000000"/>
                </a:solidFill>
              </a:rPr>
              <a:t>centers </a:t>
            </a:r>
            <a:r>
              <a:rPr lang="en-US" sz="1600" dirty="0" smtClean="0">
                <a:solidFill>
                  <a:srgbClr val="000000"/>
                </a:solidFill>
              </a:rPr>
              <a:t>with HPC workloads.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15888" y="2528900"/>
            <a:ext cx="279092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rgbClr val="FF0000"/>
                </a:solidFill>
              </a:rPr>
              <a:t>Remark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1520" y="2833089"/>
            <a:ext cx="9046005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 smtClean="0"/>
              <a:t>AMD’s chief graphics designer, Raja </a:t>
            </a:r>
            <a:r>
              <a:rPr lang="en-US" sz="1600" spc="-20" dirty="0" err="1" smtClean="0"/>
              <a:t>Koduri</a:t>
            </a:r>
            <a:r>
              <a:rPr lang="en-US" sz="1600" spc="-20" dirty="0" smtClean="0"/>
              <a:t> left the firm and joined Intel in 2017</a:t>
            </a:r>
          </a:p>
          <a:p>
            <a:pPr>
              <a:spcAft>
                <a:spcPts val="600"/>
              </a:spcAft>
            </a:pPr>
            <a:r>
              <a:rPr lang="en-US" sz="1600" dirty="0" smtClean="0"/>
              <a:t>      to became the lead graphics architect.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 smtClean="0"/>
              <a:t>The </a:t>
            </a:r>
            <a:r>
              <a:rPr lang="en-US" sz="1600" dirty="0" err="1" smtClean="0"/>
              <a:t>Xe</a:t>
            </a:r>
            <a:r>
              <a:rPr lang="en-US" sz="1600" dirty="0" smtClean="0"/>
              <a:t> graphics family was designed under his leadership.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84095" y="998730"/>
            <a:ext cx="909537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rgbClr val="000000"/>
                </a:solidFill>
              </a:rPr>
              <a:t>In client processors </a:t>
            </a:r>
            <a:r>
              <a:rPr lang="en-US" sz="1600" dirty="0" err="1" smtClean="0">
                <a:solidFill>
                  <a:srgbClr val="000000"/>
                </a:solidFill>
              </a:rPr>
              <a:t>Xe</a:t>
            </a:r>
            <a:r>
              <a:rPr lang="en-US" sz="1600" dirty="0" smtClean="0">
                <a:solidFill>
                  <a:srgbClr val="000000"/>
                </a:solidFill>
              </a:rPr>
              <a:t> graphics appeared </a:t>
            </a:r>
            <a:r>
              <a:rPr lang="en-US" sz="1600" dirty="0" smtClean="0">
                <a:solidFill>
                  <a:srgbClr val="0070C0"/>
                </a:solidFill>
              </a:rPr>
              <a:t>along with the 10 nm processors</a:t>
            </a:r>
            <a:r>
              <a:rPr lang="en-US" sz="1600" dirty="0" smtClean="0">
                <a:solidFill>
                  <a:srgbClr val="000000"/>
                </a:solidFill>
              </a:rPr>
              <a:t>, first</a:t>
            </a:r>
          </a:p>
          <a:p>
            <a:pPr lvl="0"/>
            <a:r>
              <a:rPr lang="en-US" sz="1600" dirty="0" smtClean="0">
                <a:solidFill>
                  <a:srgbClr val="000000"/>
                </a:solidFill>
              </a:rPr>
              <a:t>      </a:t>
            </a:r>
            <a:r>
              <a:rPr lang="en-US" sz="1600" spc="-50" dirty="0" smtClean="0">
                <a:solidFill>
                  <a:srgbClr val="000000"/>
                </a:solidFill>
              </a:rPr>
              <a:t>in Intel’s </a:t>
            </a:r>
            <a:r>
              <a:rPr lang="en-US" sz="1600" spc="-50" dirty="0" smtClean="0">
                <a:solidFill>
                  <a:srgbClr val="0070C0"/>
                </a:solidFill>
              </a:rPr>
              <a:t>10</a:t>
            </a:r>
            <a:r>
              <a:rPr lang="en-US" sz="1600" spc="-50" baseline="30000" dirty="0" smtClean="0">
                <a:solidFill>
                  <a:srgbClr val="0070C0"/>
                </a:solidFill>
              </a:rPr>
              <a:t>th </a:t>
            </a:r>
            <a:r>
              <a:rPr lang="en-US" sz="1600" spc="-50" dirty="0" smtClean="0">
                <a:solidFill>
                  <a:srgbClr val="0070C0"/>
                </a:solidFill>
              </a:rPr>
              <a:t>generation Ice Lake line in 2019, </a:t>
            </a:r>
            <a:r>
              <a:rPr lang="en-US" sz="1600" spc="-50" dirty="0" smtClean="0"/>
              <a:t>named</a:t>
            </a:r>
            <a:r>
              <a:rPr lang="en-US" sz="1600" spc="-50" dirty="0" smtClean="0">
                <a:solidFill>
                  <a:srgbClr val="0070C0"/>
                </a:solidFill>
              </a:rPr>
              <a:t> </a:t>
            </a:r>
            <a:r>
              <a:rPr lang="en-US" sz="1600" spc="-50" dirty="0" smtClean="0">
                <a:solidFill>
                  <a:srgbClr val="000000"/>
                </a:solidFill>
              </a:rPr>
              <a:t>as the </a:t>
            </a:r>
            <a:r>
              <a:rPr lang="en-US" sz="1600" spc="-50" dirty="0" smtClean="0">
                <a:solidFill>
                  <a:srgbClr val="0070C0"/>
                </a:solidFill>
              </a:rPr>
              <a:t>11</a:t>
            </a:r>
            <a:r>
              <a:rPr lang="en-US" sz="1600" spc="-50" baseline="30000" dirty="0" smtClean="0">
                <a:solidFill>
                  <a:srgbClr val="0070C0"/>
                </a:solidFill>
              </a:rPr>
              <a:t>th</a:t>
            </a:r>
            <a:r>
              <a:rPr lang="en-US" sz="1600" spc="-50" dirty="0" smtClean="0">
                <a:solidFill>
                  <a:srgbClr val="0070C0"/>
                </a:solidFill>
              </a:rPr>
              <a:t> gen. </a:t>
            </a:r>
            <a:r>
              <a:rPr lang="en-US" sz="1600" spc="-50" dirty="0" smtClean="0">
                <a:solidFill>
                  <a:srgbClr val="FF0000"/>
                </a:solidFill>
              </a:rPr>
              <a:t>Iris </a:t>
            </a:r>
            <a:r>
              <a:rPr lang="en-US" sz="1600" spc="-50" dirty="0" err="1" smtClean="0">
                <a:solidFill>
                  <a:srgbClr val="FF0000"/>
                </a:solidFill>
              </a:rPr>
              <a:t>Xe</a:t>
            </a:r>
            <a:r>
              <a:rPr lang="en-US" sz="1600" spc="-50" dirty="0" smtClean="0">
                <a:solidFill>
                  <a:srgbClr val="FF0000"/>
                </a:solidFill>
              </a:rPr>
              <a:t> graphics</a:t>
            </a:r>
            <a:r>
              <a:rPr lang="en-US" sz="1600" spc="-50" dirty="0" smtClean="0">
                <a:solidFill>
                  <a:srgbClr val="000000"/>
                </a:solidFill>
              </a:rPr>
              <a:t>,</a:t>
            </a:r>
          </a:p>
          <a:p>
            <a:pPr lvl="0"/>
            <a:r>
              <a:rPr lang="en-US" sz="1600" spc="-20" dirty="0" smtClean="0">
                <a:solidFill>
                  <a:srgbClr val="000000"/>
                </a:solidFill>
              </a:rPr>
              <a:t>      as indicated in the next Table.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598709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/>
      <p:bldP spid="9" grpId="0"/>
      <p:bldP spid="13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16361" y="458670"/>
            <a:ext cx="67958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Overview of Intel’s graphics families </a:t>
            </a:r>
            <a:r>
              <a:rPr kumimoji="0" lang="en-US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-4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(based on 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20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graphics in the Core 2 line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(8)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6008448"/>
              </p:ext>
            </p:extLst>
          </p:nvPr>
        </p:nvGraphicFramePr>
        <p:xfrm>
          <a:off x="50472" y="1268760"/>
          <a:ext cx="9056523" cy="5244307"/>
        </p:xfrm>
        <a:graphic>
          <a:graphicData uri="http://schemas.openxmlformats.org/drawingml/2006/table">
            <a:tbl>
              <a:tblPr/>
              <a:tblGrid>
                <a:gridCol w="12453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5373">
                  <a:extLst>
                    <a:ext uri="{9D8B030D-6E8A-4147-A177-3AD203B41FA5}">
                      <a16:colId xmlns:a16="http://schemas.microsoft.com/office/drawing/2014/main" val="567074139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3102091338"/>
                    </a:ext>
                  </a:extLst>
                </a:gridCol>
                <a:gridCol w="8550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9529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5485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66118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Arch.</a:t>
                      </a:r>
                    </a:p>
                    <a:p>
                      <a:pPr algn="ctr"/>
                      <a:r>
                        <a:rPr lang="en-US" sz="1100" b="1" dirty="0"/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pc="-30" baseline="0" dirty="0"/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pc="-50" baseline="0" dirty="0"/>
                        <a:t>HD/</a:t>
                      </a:r>
                      <a:r>
                        <a:rPr lang="en-US" sz="1100" b="1" spc="-50" baseline="0" dirty="0" err="1"/>
                        <a:t>Xe</a:t>
                      </a:r>
                      <a:endParaRPr lang="en-US" sz="1100" b="1" spc="-50" baseline="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</a:t>
                      </a:r>
                    </a:p>
                    <a:p>
                      <a:pPr algn="ctr"/>
                      <a:r>
                        <a:rPr lang="en-US" sz="1100" b="1" spc="-50" baseline="0" dirty="0"/>
                        <a:t>Technology</a:t>
                      </a:r>
                      <a:r>
                        <a:rPr lang="en-US" sz="1100" b="1" dirty="0"/>
                        <a:t> </a:t>
                      </a:r>
                    </a:p>
                    <a:p>
                      <a:pPr algn="ctr"/>
                      <a:r>
                        <a:rPr lang="en-US" sz="1100" b="1" dirty="0"/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 of HD</a:t>
                      </a:r>
                    </a:p>
                    <a:p>
                      <a:pPr algn="ctr"/>
                      <a:r>
                        <a:rPr lang="en-US" sz="1100" b="1" dirty="0"/>
                        <a:t>graphics </a:t>
                      </a:r>
                    </a:p>
                    <a:p>
                      <a:pPr algn="ctr"/>
                      <a:r>
                        <a:rPr lang="en-US" sz="1100" b="1" dirty="0"/>
                        <a:t>slices/</a:t>
                      </a:r>
                      <a:r>
                        <a:rPr lang="en-US" sz="1100" b="1" dirty="0" err="1"/>
                        <a:t>Xe</a:t>
                      </a:r>
                      <a:endParaRPr lang="en-US" sz="1100" b="1" dirty="0"/>
                    </a:p>
                    <a:p>
                      <a:pPr algn="ctr"/>
                      <a:r>
                        <a:rPr lang="en-US" sz="1100" b="1" dirty="0" err="1"/>
                        <a:t>subslices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</a:t>
                      </a:r>
                    </a:p>
                    <a:p>
                      <a:pPr algn="ctr"/>
                      <a:r>
                        <a:rPr lang="en-US" sz="1100" b="1" dirty="0"/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pc="-50" baseline="0" dirty="0" err="1"/>
                        <a:t>OpenCL</a:t>
                      </a:r>
                      <a:r>
                        <a:rPr lang="en-US" sz="1100" b="1" spc="-50" baseline="0" dirty="0"/>
                        <a:t> version</a:t>
                      </a:r>
                    </a:p>
                    <a:p>
                      <a:pPr algn="ctr"/>
                      <a:r>
                        <a:rPr lang="en-US" sz="1100" b="1" spc="-50" baseline="0" dirty="0"/>
                        <a:t>at intro</a:t>
                      </a:r>
                      <a:r>
                        <a:rPr lang="en-US" sz="1100" b="1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726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Kaby</a:t>
                      </a:r>
                      <a:r>
                        <a:rPr lang="en-US" sz="1100" b="1" dirty="0"/>
                        <a:t>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4.5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2.1?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8289330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685002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4129254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630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1168752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640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5697464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650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4626321"/>
                  </a:ext>
                </a:extLst>
              </a:tr>
              <a:tr h="210726"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Kaby</a:t>
                      </a:r>
                      <a:r>
                        <a:rPr lang="en-US" sz="1100" b="1" dirty="0"/>
                        <a:t> Lake </a:t>
                      </a:r>
                      <a:r>
                        <a:rPr lang="en-US" sz="1100" b="1" dirty="0" err="1"/>
                        <a:t>Refr</a:t>
                      </a:r>
                      <a:r>
                        <a:rPr lang="en-US" sz="1100" b="1" dirty="0"/>
                        <a:t>.</a:t>
                      </a:r>
                    </a:p>
                    <a:p>
                      <a:pPr algn="ctr"/>
                      <a:r>
                        <a:rPr lang="en-US" sz="1100" b="1" dirty="0"/>
                        <a:t>to Comet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r>
                        <a:rPr lang="en-US" sz="1100" baseline="30000" dirty="0"/>
                        <a:t>th</a:t>
                      </a:r>
                      <a:endParaRPr lang="en-US" sz="1100" baseline="0" dirty="0"/>
                    </a:p>
                    <a:p>
                      <a:pPr algn="ctr"/>
                      <a:r>
                        <a:rPr lang="en-US" sz="1100" baseline="0" dirty="0"/>
                        <a:t>-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10th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u="sng" dirty="0"/>
                        <a:t>U</a:t>
                      </a:r>
                      <a:r>
                        <a:rPr lang="en-US" sz="1100" dirty="0"/>
                        <a:t>HD 610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345133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7219471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617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0074378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7701713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630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609872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645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272394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655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2889463"/>
                  </a:ext>
                </a:extLst>
              </a:tr>
              <a:tr h="198809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rgbClr val="FF0000"/>
                          </a:solidFill>
                        </a:rPr>
                        <a:t>Ice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Xe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4.6?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2.1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3456083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5715188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0110240"/>
                  </a:ext>
                </a:extLst>
              </a:tr>
              <a:tr h="230494"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Tiger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baseline="0" dirty="0"/>
                        <a:t> LP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4880939"/>
                  </a:ext>
                </a:extLst>
              </a:tr>
              <a:tr h="1772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98106560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</a:t>
                      </a:r>
                      <a:r>
                        <a:rPr lang="en-US" sz="1100" baseline="0" dirty="0"/>
                        <a:t>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5209735"/>
                  </a:ext>
                </a:extLst>
              </a:tr>
              <a:tr h="230494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3737897"/>
                  </a:ext>
                </a:extLst>
              </a:tr>
              <a:tr h="343895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Alder Lake-S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 smtClean="0"/>
                        <a:t>Xe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 </a:t>
                      </a:r>
                      <a:r>
                        <a:rPr lang="en-US" sz="1100" dirty="0" smtClean="0"/>
                        <a:t>UHD 770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 smtClean="0"/>
                        <a:t>na.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 smtClean="0"/>
                        <a:t>na.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80/96</a:t>
                      </a:r>
                    </a:p>
                    <a:p>
                      <a:pPr algn="ctr"/>
                      <a:r>
                        <a:rPr lang="en-US" sz="1100" dirty="0" smtClean="0"/>
                        <a:t>32/64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05528927"/>
                  </a:ext>
                </a:extLst>
              </a:tr>
            </a:tbl>
          </a:graphicData>
        </a:graphic>
      </p:graphicFrame>
      <p:sp>
        <p:nvSpPr>
          <p:cNvPr id="11" name="Rectangle 10"/>
          <p:cNvSpPr/>
          <p:nvPr/>
        </p:nvSpPr>
        <p:spPr bwMode="auto">
          <a:xfrm>
            <a:off x="50473" y="4730673"/>
            <a:ext cx="9056522" cy="1782394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0647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0383833"/>
              </p:ext>
            </p:extLst>
          </p:nvPr>
        </p:nvGraphicFramePr>
        <p:xfrm>
          <a:off x="87479" y="977718"/>
          <a:ext cx="8985020" cy="5826657"/>
        </p:xfrm>
        <a:graphic>
          <a:graphicData uri="http://schemas.openxmlformats.org/drawingml/2006/table">
            <a:tbl>
              <a:tblPr/>
              <a:tblGrid>
                <a:gridCol w="12441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4211829164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01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0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00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508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Arch.</a:t>
                      </a:r>
                    </a:p>
                    <a:p>
                      <a:pPr algn="ctr"/>
                      <a:r>
                        <a:rPr lang="en-US" sz="1100" b="1" dirty="0"/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</a:t>
                      </a:r>
                    </a:p>
                    <a:p>
                      <a:pPr algn="ctr"/>
                      <a:r>
                        <a:rPr lang="en-US" sz="1100" b="1" dirty="0"/>
                        <a:t>Technology </a:t>
                      </a:r>
                    </a:p>
                    <a:p>
                      <a:pPr algn="ctr"/>
                      <a:r>
                        <a:rPr lang="en-US" sz="1100" b="1" dirty="0"/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 of</a:t>
                      </a:r>
                    </a:p>
                    <a:p>
                      <a:pPr algn="ctr"/>
                      <a:r>
                        <a:rPr lang="en-US" sz="1100" b="1" dirty="0"/>
                        <a:t>graphics </a:t>
                      </a:r>
                    </a:p>
                    <a:p>
                      <a:pPr algn="ctr"/>
                      <a:r>
                        <a:rPr lang="en-US" sz="1100" b="1" dirty="0"/>
                        <a:t>slices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</a:t>
                      </a:r>
                    </a:p>
                    <a:p>
                      <a:pPr algn="ctr"/>
                      <a:r>
                        <a:rPr lang="en-US" sz="1100" b="1" dirty="0"/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version</a:t>
                      </a:r>
                    </a:p>
                    <a:p>
                      <a:pPr algn="ctr"/>
                      <a:r>
                        <a:rPr lang="en-US" sz="1100" b="1" dirty="0"/>
                        <a:t>at intro.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Westmere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r>
                        <a:rPr lang="en-US" sz="1100" baseline="30000" dirty="0"/>
                        <a:t>th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(</a:t>
                      </a:r>
                      <a:r>
                        <a:rPr lang="en-US" sz="1100" dirty="0" err="1"/>
                        <a:t>Ironlake</a:t>
                      </a:r>
                      <a:r>
                        <a:rPr lang="en-US" sz="1100" dirty="0"/>
                        <a:t>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 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>
                          <a:effectLst/>
                        </a:rPr>
                        <a:t>n.a.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Sandy Bridge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2nd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2000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3.1/3.3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>
                          <a:effectLst/>
                        </a:rPr>
                        <a:t>n.a.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3000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(4x3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Ivy Bridge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3rd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2500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(2x3?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4000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(2x8</a:t>
                      </a:r>
                      <a:r>
                        <a:rPr lang="en-US" sz="1100" baseline="0"/>
                        <a:t>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Haswell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7.5th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 HD 4200-</a:t>
                      </a:r>
                    </a:p>
                    <a:p>
                      <a:pPr algn="ctr"/>
                      <a:r>
                        <a:rPr lang="en-US" sz="1100"/>
                        <a:t>HD 4700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(2x10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5000</a:t>
                      </a:r>
                    </a:p>
                    <a:p>
                      <a:pPr algn="ctr"/>
                      <a:r>
                        <a:rPr lang="en-US" sz="1100"/>
                        <a:t>Iris 5100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Iris Pro 5200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Broadwell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8th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 HD 5300-</a:t>
                      </a:r>
                    </a:p>
                    <a:p>
                      <a:pPr algn="ctr"/>
                      <a:r>
                        <a:rPr lang="en-US" sz="1100" dirty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23/24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</a:t>
                      </a:r>
                      <a:r>
                        <a:rPr lang="en-US" sz="1100" baseline="0" dirty="0"/>
                        <a:t> 6000</a:t>
                      </a:r>
                    </a:p>
                    <a:p>
                      <a:pPr algn="ctr"/>
                      <a:r>
                        <a:rPr lang="en-US" sz="1100" baseline="0" dirty="0"/>
                        <a:t>Iris 6100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47/48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Pro 6200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128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Skylake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(3x4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GT1.5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(3x6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(3x8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535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540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580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GT4e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64/128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26816" y="458670"/>
            <a:ext cx="74030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Designation of Intel’s graphics generations -1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(based on 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20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graphics in the Core 2 line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(9)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1331640" y="977718"/>
            <a:ext cx="1485064" cy="5814264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07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graphics in the Core 2 line </a:t>
            </a:r>
            <a:r>
              <a:rPr lang="en-US" altLang="en-US" sz="170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(10)</a:t>
            </a:r>
            <a:endParaRPr lang="en-US" sz="1700" dirty="0"/>
          </a:p>
        </p:txBody>
      </p:sp>
      <p:sp>
        <p:nvSpPr>
          <p:cNvPr id="5" name="TextBox 4"/>
          <p:cNvSpPr txBox="1"/>
          <p:nvPr/>
        </p:nvSpPr>
        <p:spPr>
          <a:xfrm>
            <a:off x="116505" y="458670"/>
            <a:ext cx="84609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Designation of Intel’s graphics generations -2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92520" y="2176754"/>
            <a:ext cx="9450713" cy="1892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latin typeface="+mj-lt"/>
              </a:rPr>
              <a:t>The reason for this inconsistency is that </a:t>
            </a:r>
            <a:r>
              <a:rPr lang="en-US" sz="1600" dirty="0">
                <a:latin typeface="+mj-lt"/>
              </a:rPr>
              <a:t>Intel began designing GPUs quite early</a:t>
            </a:r>
            <a:r>
              <a:rPr lang="en-US" sz="1600" dirty="0" smtClean="0">
                <a:latin typeface="+mj-lt"/>
              </a:rPr>
              <a:t>, but</a:t>
            </a:r>
          </a:p>
          <a:p>
            <a:r>
              <a:rPr lang="en-US" sz="1600" dirty="0">
                <a:latin typeface="+mj-lt"/>
              </a:rPr>
              <a:t> </a:t>
            </a:r>
            <a:r>
              <a:rPr lang="en-US" sz="1600" dirty="0" smtClean="0"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first implementations </a:t>
            </a:r>
            <a:r>
              <a:rPr lang="en-US" sz="1600" dirty="0" smtClean="0">
                <a:latin typeface="+mj-lt"/>
              </a:rPr>
              <a:t>were </a:t>
            </a:r>
            <a:r>
              <a:rPr lang="en-US" sz="1600" spc="-30" dirty="0" smtClean="0">
                <a:solidFill>
                  <a:srgbClr val="0070C0"/>
                </a:solidFill>
              </a:rPr>
              <a:t>stand </a:t>
            </a:r>
            <a:r>
              <a:rPr lang="en-US" sz="1600" spc="-30" dirty="0">
                <a:solidFill>
                  <a:srgbClr val="0070C0"/>
                </a:solidFill>
              </a:rPr>
              <a:t>alone chips </a:t>
            </a:r>
            <a:r>
              <a:rPr lang="en-US" sz="1600" spc="-30" dirty="0"/>
              <a:t>(1998</a:t>
            </a:r>
            <a:r>
              <a:rPr lang="en-US" sz="1600" spc="-30" dirty="0" smtClean="0"/>
              <a:t>) whereas </a:t>
            </a:r>
            <a:r>
              <a:rPr lang="en-US" sz="1600" spc="-30" dirty="0" smtClean="0">
                <a:solidFill>
                  <a:srgbClr val="0070C0"/>
                </a:solidFill>
              </a:rPr>
              <a:t>subsequent </a:t>
            </a:r>
            <a:r>
              <a:rPr lang="en-US" sz="1600" spc="-30" dirty="0">
                <a:solidFill>
                  <a:srgbClr val="0070C0"/>
                </a:solidFill>
              </a:rPr>
              <a:t>GPUs </a:t>
            </a:r>
            <a:r>
              <a:rPr lang="en-US" sz="1600" spc="-30" dirty="0" smtClean="0"/>
              <a:t>were</a:t>
            </a:r>
          </a:p>
          <a:p>
            <a:pPr>
              <a:spcAft>
                <a:spcPts val="600"/>
              </a:spcAft>
            </a:pPr>
            <a:r>
              <a:rPr lang="en-US" sz="1600" spc="-30" dirty="0"/>
              <a:t> </a:t>
            </a:r>
            <a:r>
              <a:rPr lang="en-US" sz="1600" spc="-30" dirty="0" smtClean="0"/>
              <a:t> </a:t>
            </a:r>
            <a:r>
              <a:rPr lang="en-US" sz="1600" spc="-30" dirty="0">
                <a:solidFill>
                  <a:srgbClr val="0070C0"/>
                </a:solidFill>
              </a:rPr>
              <a:t>integrated into the NB </a:t>
            </a:r>
            <a:r>
              <a:rPr lang="en-US" sz="1600" spc="-30" dirty="0"/>
              <a:t>(GMCH</a:t>
            </a:r>
            <a:r>
              <a:rPr lang="en-US" sz="1600" spc="-30" dirty="0" smtClean="0"/>
              <a:t>) from </a:t>
            </a:r>
            <a:r>
              <a:rPr lang="en-US" sz="1600" spc="-30" dirty="0"/>
              <a:t>1999 on.</a:t>
            </a:r>
          </a:p>
          <a:p>
            <a:r>
              <a:rPr lang="en-US" sz="1600" spc="-20" dirty="0">
                <a:latin typeface="+mj-lt"/>
              </a:rPr>
              <a:t>These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discrete graphics implementations </a:t>
            </a:r>
            <a:r>
              <a:rPr lang="en-US" sz="1600" spc="-20" dirty="0">
                <a:latin typeface="+mj-lt"/>
              </a:rPr>
              <a:t>were called the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1</a:t>
            </a:r>
            <a:r>
              <a:rPr lang="en-US" sz="1600" spc="-20" baseline="30000" dirty="0">
                <a:solidFill>
                  <a:srgbClr val="0070C0"/>
                </a:solidFill>
                <a:latin typeface="+mj-lt"/>
              </a:rPr>
              <a:t>st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 to 4</a:t>
            </a:r>
            <a:r>
              <a:rPr lang="en-US" sz="1600" spc="-20" baseline="30000" dirty="0">
                <a:solidFill>
                  <a:srgbClr val="0070C0"/>
                </a:solidFill>
                <a:latin typeface="+mj-lt"/>
              </a:rPr>
              <a:t>th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 generations</a:t>
            </a:r>
            <a:r>
              <a:rPr lang="en-US" sz="1600" spc="-20" dirty="0">
                <a:latin typeface="+mj-lt"/>
              </a:rPr>
              <a:t>, followed</a:t>
            </a:r>
          </a:p>
          <a:p>
            <a:r>
              <a:rPr lang="en-US" sz="1600" dirty="0">
                <a:latin typeface="+mj-lt"/>
              </a:rPr>
              <a:t>  by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5</a:t>
            </a:r>
            <a:r>
              <a:rPr lang="en-US" sz="1600" baseline="30000" dirty="0">
                <a:solidFill>
                  <a:srgbClr val="0070C0"/>
                </a:solidFill>
                <a:latin typeface="+mj-lt"/>
              </a:rPr>
              <a:t>th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generation </a:t>
            </a:r>
            <a:r>
              <a:rPr lang="en-US" sz="1600" dirty="0">
                <a:latin typeface="+mj-lt"/>
              </a:rPr>
              <a:t>which was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package integrated graphics </a:t>
            </a:r>
            <a:r>
              <a:rPr lang="en-US" sz="1600" dirty="0">
                <a:latin typeface="+mj-lt"/>
              </a:rPr>
              <a:t>where both the </a:t>
            </a:r>
          </a:p>
          <a:p>
            <a:r>
              <a:rPr lang="en-US" sz="1600" dirty="0">
                <a:latin typeface="+mj-lt"/>
              </a:rPr>
              <a:t>  GPU and CPU dies were integrated into the same package, in the </a:t>
            </a:r>
            <a:r>
              <a:rPr lang="en-US" sz="1600" dirty="0" err="1">
                <a:latin typeface="+mj-lt"/>
              </a:rPr>
              <a:t>Westmere</a:t>
            </a:r>
            <a:r>
              <a:rPr lang="en-US" sz="1600" dirty="0">
                <a:latin typeface="+mj-lt"/>
              </a:rPr>
              <a:t> line of </a:t>
            </a:r>
          </a:p>
          <a:p>
            <a:r>
              <a:rPr lang="en-US" sz="1600" dirty="0">
                <a:latin typeface="+mj-lt"/>
              </a:rPr>
              <a:t>  processors (2010).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116505" y="853879"/>
            <a:ext cx="8867807" cy="118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40416" y="932991"/>
            <a:ext cx="9245801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sz="1600" dirty="0">
                <a:solidFill>
                  <a:srgbClr val="000000"/>
                </a:solidFill>
              </a:rPr>
              <a:t>Intel’s </a:t>
            </a:r>
            <a:r>
              <a:rPr lang="en-US" sz="1600" dirty="0">
                <a:solidFill>
                  <a:srgbClr val="0070C0"/>
                </a:solidFill>
              </a:rPr>
              <a:t>microarchitectures and graphics generations are designated differently</a:t>
            </a:r>
            <a:r>
              <a:rPr lang="en-US" sz="1600" dirty="0">
                <a:solidFill>
                  <a:srgbClr val="000000"/>
                </a:solidFill>
              </a:rPr>
              <a:t>, 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</a:rPr>
              <a:t>  for example, Intel’s first on-die integrated graphics was implemented in the </a:t>
            </a:r>
          </a:p>
          <a:p>
            <a:pPr lvl="0"/>
            <a:r>
              <a:rPr lang="en-US" sz="1600" spc="-40" dirty="0">
                <a:solidFill>
                  <a:srgbClr val="000000"/>
                </a:solidFill>
              </a:rPr>
              <a:t>  </a:t>
            </a:r>
            <a:r>
              <a:rPr lang="en-US" sz="1600" spc="-60" dirty="0">
                <a:solidFill>
                  <a:srgbClr val="000000"/>
                </a:solidFill>
              </a:rPr>
              <a:t>2</a:t>
            </a:r>
            <a:r>
              <a:rPr lang="en-US" sz="1600" spc="-60" baseline="30000" dirty="0">
                <a:solidFill>
                  <a:srgbClr val="000000"/>
                </a:solidFill>
              </a:rPr>
              <a:t>nd</a:t>
            </a:r>
            <a:r>
              <a:rPr lang="en-US" sz="1600" spc="-60" dirty="0">
                <a:solidFill>
                  <a:srgbClr val="000000"/>
                </a:solidFill>
              </a:rPr>
              <a:t> gen. Sandy Bridge line in 2011 and became Intel’s 6</a:t>
            </a:r>
            <a:r>
              <a:rPr lang="en-US" sz="1600" spc="-60" baseline="30000" dirty="0">
                <a:solidFill>
                  <a:srgbClr val="000000"/>
                </a:solidFill>
              </a:rPr>
              <a:t>th</a:t>
            </a:r>
            <a:r>
              <a:rPr lang="en-US" sz="1600" spc="-60" dirty="0">
                <a:solidFill>
                  <a:srgbClr val="000000"/>
                </a:solidFill>
              </a:rPr>
              <a:t> gen. HD graphics, (as indicated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</a:rPr>
              <a:t>  in the previous Table).</a:t>
            </a:r>
          </a:p>
        </p:txBody>
      </p:sp>
    </p:spTree>
    <p:extLst>
      <p:ext uri="{BB962C8B-B14F-4D97-AF65-F5344CB8AC3E}">
        <p14:creationId xmlns:p14="http://schemas.microsoft.com/office/powerpoint/2010/main" val="1039714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0001253"/>
              </p:ext>
            </p:extLst>
          </p:nvPr>
        </p:nvGraphicFramePr>
        <p:xfrm>
          <a:off x="66459" y="1223755"/>
          <a:ext cx="9056521" cy="5244307"/>
        </p:xfrm>
        <a:graphic>
          <a:graphicData uri="http://schemas.openxmlformats.org/drawingml/2006/table">
            <a:tbl>
              <a:tblPr/>
              <a:tblGrid>
                <a:gridCol w="13341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567074139"/>
                    </a:ext>
                  </a:extLst>
                </a:gridCol>
                <a:gridCol w="8550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01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0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00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015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66118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Arch.</a:t>
                      </a:r>
                    </a:p>
                    <a:p>
                      <a:pPr algn="ctr"/>
                      <a:r>
                        <a:rPr lang="en-US" sz="1100" b="1" dirty="0"/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</a:t>
                      </a:r>
                    </a:p>
                    <a:p>
                      <a:pPr algn="ctr"/>
                      <a:r>
                        <a:rPr lang="en-US" sz="1100" b="1" dirty="0"/>
                        <a:t>Technology </a:t>
                      </a:r>
                    </a:p>
                    <a:p>
                      <a:pPr algn="ctr"/>
                      <a:r>
                        <a:rPr lang="en-US" sz="1100" b="1" dirty="0"/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 of</a:t>
                      </a:r>
                    </a:p>
                    <a:p>
                      <a:pPr algn="ctr"/>
                      <a:r>
                        <a:rPr lang="en-US" sz="1100" b="1" dirty="0"/>
                        <a:t>graphics </a:t>
                      </a:r>
                    </a:p>
                    <a:p>
                      <a:pPr algn="ctr"/>
                      <a:r>
                        <a:rPr lang="en-US" sz="1100" b="1" dirty="0"/>
                        <a:t>slices/</a:t>
                      </a:r>
                      <a:r>
                        <a:rPr lang="en-US" sz="1100" b="1" dirty="0" err="1"/>
                        <a:t>Xe</a:t>
                      </a:r>
                      <a:endParaRPr lang="en-US" sz="1100" b="1" dirty="0"/>
                    </a:p>
                    <a:p>
                      <a:pPr algn="ctr"/>
                      <a:r>
                        <a:rPr lang="en-US" sz="1100" b="1" dirty="0" err="1"/>
                        <a:t>subslices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</a:t>
                      </a:r>
                    </a:p>
                    <a:p>
                      <a:pPr algn="ctr"/>
                      <a:r>
                        <a:rPr lang="en-US" sz="1100" b="1" dirty="0"/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version</a:t>
                      </a:r>
                    </a:p>
                    <a:p>
                      <a:pPr algn="ctr"/>
                      <a:r>
                        <a:rPr lang="en-US" sz="1100" b="1" dirty="0"/>
                        <a:t>at intro.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726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Kaby</a:t>
                      </a:r>
                      <a:r>
                        <a:rPr lang="en-US" sz="1100" b="1" dirty="0"/>
                        <a:t>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4.5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2.1?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8289330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685002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4129254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630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1168752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640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5697464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650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4626321"/>
                  </a:ext>
                </a:extLst>
              </a:tr>
              <a:tr h="210726"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Kaby</a:t>
                      </a:r>
                      <a:r>
                        <a:rPr lang="en-US" sz="1100" b="1" dirty="0"/>
                        <a:t> Lake </a:t>
                      </a:r>
                      <a:r>
                        <a:rPr lang="en-US" sz="1100" b="1" dirty="0" err="1"/>
                        <a:t>Refr</a:t>
                      </a:r>
                      <a:r>
                        <a:rPr lang="en-US" sz="1100" b="1" dirty="0"/>
                        <a:t>.</a:t>
                      </a:r>
                    </a:p>
                    <a:p>
                      <a:pPr algn="ctr"/>
                      <a:r>
                        <a:rPr lang="en-US" sz="1100" b="1" dirty="0"/>
                        <a:t>to Comet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r>
                        <a:rPr lang="en-US" sz="1100" baseline="30000" dirty="0"/>
                        <a:t>th</a:t>
                      </a:r>
                      <a:endParaRPr lang="en-US" sz="1100" baseline="0" dirty="0"/>
                    </a:p>
                    <a:p>
                      <a:pPr algn="ctr"/>
                      <a:r>
                        <a:rPr lang="en-US" sz="1100" baseline="0" dirty="0"/>
                        <a:t>-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10th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u="sng" dirty="0"/>
                        <a:t>U</a:t>
                      </a:r>
                      <a:r>
                        <a:rPr lang="en-US" sz="1100" dirty="0"/>
                        <a:t>HD 610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345133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7219471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617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0074378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7701713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630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609872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645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272394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655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2889463"/>
                  </a:ext>
                </a:extLst>
              </a:tr>
              <a:tr h="198809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Ice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  <a:p>
                      <a:pPr algn="ctr"/>
                      <a:r>
                        <a:rPr lang="en-US" sz="1100" dirty="0" smtClean="0"/>
                        <a:t>4.6</a:t>
                      </a:r>
                      <a:endParaRPr lang="en-US" sz="1100" dirty="0"/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2.1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3456083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5715188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0110240"/>
                  </a:ext>
                </a:extLst>
              </a:tr>
              <a:tr h="230494"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Tiger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baseline="0" dirty="0"/>
                        <a:t> LP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4880939"/>
                  </a:ext>
                </a:extLst>
              </a:tr>
              <a:tr h="1772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98106560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</a:t>
                      </a:r>
                      <a:r>
                        <a:rPr lang="en-US" sz="1100" baseline="0" dirty="0"/>
                        <a:t>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5209735"/>
                  </a:ext>
                </a:extLst>
              </a:tr>
              <a:tr h="230494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3737897"/>
                  </a:ext>
                </a:extLst>
              </a:tr>
              <a:tr h="343895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Alder </a:t>
                      </a:r>
                      <a:r>
                        <a:rPr lang="en-US" sz="1100" b="1" dirty="0" smtClean="0"/>
                        <a:t>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 smtClean="0"/>
                        <a:t>Xe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 </a:t>
                      </a:r>
                      <a:r>
                        <a:rPr lang="en-US" sz="1100" dirty="0" smtClean="0"/>
                        <a:t>UHD 770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 smtClean="0"/>
                        <a:t>na.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 smtClean="0"/>
                        <a:t>na.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80/96</a:t>
                      </a:r>
                    </a:p>
                    <a:p>
                      <a:pPr algn="ctr"/>
                      <a:r>
                        <a:rPr lang="en-US" sz="1100" dirty="0" smtClean="0"/>
                        <a:t>32/64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05528927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16505" y="458670"/>
            <a:ext cx="74030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Designation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Intel’s graphics generations -3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(based on 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20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-8000" y="862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graphics in the Core 2 line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(11)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1400631" y="1223755"/>
            <a:ext cx="1530170" cy="5244308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0394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Introduction </a:t>
            </a:r>
            <a:r>
              <a:rPr lang="en-US" sz="1700" dirty="0" smtClean="0"/>
              <a:t>(10)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115888" y="503675"/>
            <a:ext cx="31959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What’s next from Intel?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1970" y="1209052"/>
            <a:ext cx="3988483" cy="335332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5112060" y="4689140"/>
            <a:ext cx="31053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Image source: </a:t>
            </a:r>
            <a:r>
              <a:rPr lang="en-US" sz="1400" dirty="0" err="1" smtClean="0"/>
              <a:t>AdoredTV</a:t>
            </a:r>
            <a:r>
              <a:rPr lang="en-US" sz="1400" dirty="0" smtClean="0"/>
              <a:t>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16505" y="1125904"/>
            <a:ext cx="3910046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ctr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rgbClr val="0070C0"/>
                </a:solidFill>
              </a:rPr>
              <a:t>13. gen. </a:t>
            </a:r>
            <a:r>
              <a:rPr lang="en-US" sz="1600" dirty="0" smtClean="0"/>
              <a:t>10 nm (“Intel 7” </a:t>
            </a:r>
            <a:r>
              <a:rPr lang="en-US" sz="1600" dirty="0" err="1" smtClean="0"/>
              <a:t>techn</a:t>
            </a:r>
            <a:r>
              <a:rPr lang="en-US" sz="1600" dirty="0" smtClean="0"/>
              <a:t>.)</a:t>
            </a:r>
          </a:p>
          <a:p>
            <a:pPr algn="ctr">
              <a:spcAft>
                <a:spcPts val="600"/>
              </a:spcAft>
            </a:pPr>
            <a:r>
              <a:rPr lang="en-US" sz="1600" dirty="0" smtClean="0">
                <a:solidFill>
                  <a:srgbClr val="FF0000"/>
                </a:solidFill>
              </a:rPr>
              <a:t>Raptor Lake </a:t>
            </a:r>
            <a:r>
              <a:rPr lang="en-US" sz="1600" dirty="0" smtClean="0"/>
              <a:t>(8+16 cores)</a:t>
            </a:r>
          </a:p>
          <a:p>
            <a:pPr algn="ctr"/>
            <a:r>
              <a:rPr lang="en-US" sz="1600" dirty="0" smtClean="0"/>
              <a:t>To be launched: </a:t>
            </a:r>
            <a:r>
              <a:rPr lang="en-US" sz="1600" dirty="0" smtClean="0">
                <a:solidFill>
                  <a:srgbClr val="0070C0"/>
                </a:solidFill>
              </a:rPr>
              <a:t>10/2022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20201" y="2116014"/>
            <a:ext cx="3892411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ctr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rgbClr val="0070C0"/>
                </a:solidFill>
              </a:rPr>
              <a:t>14. gen. 7</a:t>
            </a:r>
            <a:r>
              <a:rPr lang="en-US" sz="1600" dirty="0" smtClean="0"/>
              <a:t> nm (“Intel 4?” </a:t>
            </a:r>
            <a:r>
              <a:rPr lang="en-US" sz="1600" dirty="0" err="1" smtClean="0"/>
              <a:t>techn</a:t>
            </a:r>
            <a:r>
              <a:rPr lang="en-US" sz="1600" dirty="0" smtClean="0"/>
              <a:t>.)</a:t>
            </a:r>
          </a:p>
          <a:p>
            <a:pPr algn="ctr">
              <a:spcAft>
                <a:spcPts val="600"/>
              </a:spcAft>
            </a:pPr>
            <a:r>
              <a:rPr lang="en-US" sz="1600" dirty="0" smtClean="0">
                <a:solidFill>
                  <a:srgbClr val="FF0000"/>
                </a:solidFill>
              </a:rPr>
              <a:t>Meteor Lake </a:t>
            </a:r>
          </a:p>
          <a:p>
            <a:pPr algn="ctr">
              <a:spcAft>
                <a:spcPts val="600"/>
              </a:spcAft>
            </a:pPr>
            <a:r>
              <a:rPr lang="en-US" sz="1600" dirty="0" smtClean="0"/>
              <a:t>To be launched: 2023</a:t>
            </a:r>
            <a:endParaRPr lang="en-US" sz="1600" dirty="0" smtClean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3341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graphics in the Core 2 line (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12)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45584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Enhanced support of graphics APIs -1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818710"/>
            <a:ext cx="868634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Subsequent graphics generations provide </a:t>
            </a:r>
            <a:r>
              <a:rPr lang="en-US" sz="1600" dirty="0">
                <a:solidFill>
                  <a:srgbClr val="0070C0"/>
                </a:solidFill>
              </a:rPr>
              <a:t>more or more support for advanced 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graphics APIs</a:t>
            </a:r>
            <a:r>
              <a:rPr lang="en-US" sz="1600" dirty="0"/>
              <a:t>, as the next Tables indicate.</a:t>
            </a:r>
          </a:p>
        </p:txBody>
      </p:sp>
    </p:spTree>
    <p:extLst>
      <p:ext uri="{BB962C8B-B14F-4D97-AF65-F5344CB8AC3E}">
        <p14:creationId xmlns:p14="http://schemas.microsoft.com/office/powerpoint/2010/main" val="14194915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graphics in the Core 2 line (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13)</a:t>
            </a:r>
            <a:endParaRPr lang="hu-HU" alt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7585106"/>
              </p:ext>
            </p:extLst>
          </p:nvPr>
        </p:nvGraphicFramePr>
        <p:xfrm>
          <a:off x="79490" y="998730"/>
          <a:ext cx="8985020" cy="5826657"/>
        </p:xfrm>
        <a:graphic>
          <a:graphicData uri="http://schemas.openxmlformats.org/drawingml/2006/table">
            <a:tbl>
              <a:tblPr/>
              <a:tblGrid>
                <a:gridCol w="12441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4211829164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01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0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00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508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Arch.</a:t>
                      </a:r>
                    </a:p>
                    <a:p>
                      <a:pPr algn="ctr"/>
                      <a:r>
                        <a:rPr lang="en-US" sz="1100" b="1" dirty="0"/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</a:t>
                      </a:r>
                    </a:p>
                    <a:p>
                      <a:pPr algn="ctr"/>
                      <a:r>
                        <a:rPr lang="en-US" sz="1100" b="1" dirty="0"/>
                        <a:t>Technology </a:t>
                      </a:r>
                    </a:p>
                    <a:p>
                      <a:pPr algn="ctr"/>
                      <a:r>
                        <a:rPr lang="en-US" sz="1100" b="1" dirty="0"/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 of</a:t>
                      </a:r>
                    </a:p>
                    <a:p>
                      <a:pPr algn="ctr"/>
                      <a:r>
                        <a:rPr lang="en-US" sz="1100" b="1" dirty="0"/>
                        <a:t>graphics </a:t>
                      </a:r>
                    </a:p>
                    <a:p>
                      <a:pPr algn="ctr"/>
                      <a:r>
                        <a:rPr lang="en-US" sz="1100" b="1" dirty="0"/>
                        <a:t>slices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</a:t>
                      </a:r>
                    </a:p>
                    <a:p>
                      <a:pPr algn="ctr"/>
                      <a:r>
                        <a:rPr lang="en-US" sz="1100" b="1" dirty="0"/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</a:t>
                      </a:r>
                      <a:r>
                        <a:rPr lang="en-US" sz="1100" b="1" dirty="0" smtClean="0"/>
                        <a:t>version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Westmere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r>
                        <a:rPr lang="en-US" sz="1100" baseline="30000" dirty="0"/>
                        <a:t>th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(</a:t>
                      </a:r>
                      <a:r>
                        <a:rPr lang="en-US" sz="1100" dirty="0" err="1"/>
                        <a:t>Ironlake</a:t>
                      </a:r>
                      <a:r>
                        <a:rPr lang="en-US" sz="1100" dirty="0"/>
                        <a:t>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 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>
                          <a:effectLst/>
                        </a:rPr>
                        <a:t>n.a.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Sandy Bridge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2nd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2000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3.1/3.3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>
                          <a:effectLst/>
                        </a:rPr>
                        <a:t>n.a.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3000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(4x3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Ivy Bridge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3rd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2500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(2x3?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4000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(2x8</a:t>
                      </a:r>
                      <a:r>
                        <a:rPr lang="en-US" sz="1100" baseline="0"/>
                        <a:t>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Haswell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7.5th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 HD 4200-</a:t>
                      </a:r>
                    </a:p>
                    <a:p>
                      <a:pPr algn="ctr"/>
                      <a:r>
                        <a:rPr lang="en-US" sz="1100"/>
                        <a:t>HD 4700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(2x10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5000</a:t>
                      </a:r>
                    </a:p>
                    <a:p>
                      <a:pPr algn="ctr"/>
                      <a:r>
                        <a:rPr lang="en-US" sz="1100"/>
                        <a:t>Iris 5100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Iris Pro 5200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Broadwell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8th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 HD 5300-</a:t>
                      </a:r>
                    </a:p>
                    <a:p>
                      <a:pPr algn="ctr"/>
                      <a:r>
                        <a:rPr lang="en-US" sz="1100" dirty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23/24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</a:t>
                      </a:r>
                      <a:r>
                        <a:rPr lang="en-US" sz="1100" baseline="0" dirty="0"/>
                        <a:t> 6000</a:t>
                      </a:r>
                    </a:p>
                    <a:p>
                      <a:pPr algn="ctr"/>
                      <a:r>
                        <a:rPr lang="en-US" sz="1100" baseline="0" dirty="0"/>
                        <a:t>Iris 6100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47/48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Pro 6200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128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Skylake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(3x4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GT1.5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(3x6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(3x8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535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540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580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GT4e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64/128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26816" y="458670"/>
            <a:ext cx="33898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Support of graphics APIs -2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6957366" y="1006321"/>
            <a:ext cx="2107144" cy="5814264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6375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graphics in the Core 2 line (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14)</a:t>
            </a:r>
            <a:endParaRPr lang="hu-HU" alt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4175836"/>
              </p:ext>
            </p:extLst>
          </p:nvPr>
        </p:nvGraphicFramePr>
        <p:xfrm>
          <a:off x="66459" y="1223755"/>
          <a:ext cx="9056521" cy="5244307"/>
        </p:xfrm>
        <a:graphic>
          <a:graphicData uri="http://schemas.openxmlformats.org/drawingml/2006/table">
            <a:tbl>
              <a:tblPr/>
              <a:tblGrid>
                <a:gridCol w="13341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567074139"/>
                    </a:ext>
                  </a:extLst>
                </a:gridCol>
                <a:gridCol w="8550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01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0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00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015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66118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Arch.</a:t>
                      </a:r>
                    </a:p>
                    <a:p>
                      <a:pPr algn="ctr"/>
                      <a:r>
                        <a:rPr lang="en-US" sz="1100" b="1" dirty="0"/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</a:t>
                      </a:r>
                    </a:p>
                    <a:p>
                      <a:pPr algn="ctr"/>
                      <a:r>
                        <a:rPr lang="en-US" sz="1100" b="1" dirty="0"/>
                        <a:t>Technology </a:t>
                      </a:r>
                    </a:p>
                    <a:p>
                      <a:pPr algn="ctr"/>
                      <a:r>
                        <a:rPr lang="en-US" sz="1100" b="1" dirty="0"/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 of</a:t>
                      </a:r>
                    </a:p>
                    <a:p>
                      <a:pPr algn="ctr"/>
                      <a:r>
                        <a:rPr lang="en-US" sz="1100" b="1" dirty="0"/>
                        <a:t>graphics </a:t>
                      </a:r>
                    </a:p>
                    <a:p>
                      <a:pPr algn="ctr"/>
                      <a:r>
                        <a:rPr lang="en-US" sz="1100" b="1" dirty="0"/>
                        <a:t>slices/</a:t>
                      </a:r>
                      <a:r>
                        <a:rPr lang="en-US" sz="1100" b="1" dirty="0" err="1"/>
                        <a:t>Xe</a:t>
                      </a:r>
                      <a:endParaRPr lang="en-US" sz="1100" b="1" dirty="0"/>
                    </a:p>
                    <a:p>
                      <a:pPr algn="ctr"/>
                      <a:r>
                        <a:rPr lang="en-US" sz="1100" b="1" dirty="0" err="1"/>
                        <a:t>subslices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</a:t>
                      </a:r>
                    </a:p>
                    <a:p>
                      <a:pPr algn="ctr"/>
                      <a:r>
                        <a:rPr lang="en-US" sz="1100" b="1" dirty="0"/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</a:t>
                      </a:r>
                      <a:r>
                        <a:rPr lang="en-US" sz="1100" b="1" dirty="0" smtClean="0"/>
                        <a:t>version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726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Kaby</a:t>
                      </a:r>
                      <a:r>
                        <a:rPr lang="en-US" sz="1100" b="1" dirty="0"/>
                        <a:t>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4.5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2.1?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8289330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685002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4129254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630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1168752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640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5697464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650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4626321"/>
                  </a:ext>
                </a:extLst>
              </a:tr>
              <a:tr h="210726"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Kaby</a:t>
                      </a:r>
                      <a:r>
                        <a:rPr lang="en-US" sz="1100" b="1" dirty="0"/>
                        <a:t> Lake </a:t>
                      </a:r>
                      <a:r>
                        <a:rPr lang="en-US" sz="1100" b="1" dirty="0" err="1"/>
                        <a:t>Refr</a:t>
                      </a:r>
                      <a:r>
                        <a:rPr lang="en-US" sz="1100" b="1" dirty="0"/>
                        <a:t>.</a:t>
                      </a:r>
                    </a:p>
                    <a:p>
                      <a:pPr algn="ctr"/>
                      <a:r>
                        <a:rPr lang="en-US" sz="1100" b="1" dirty="0"/>
                        <a:t>to Comet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r>
                        <a:rPr lang="en-US" sz="1100" baseline="30000" dirty="0"/>
                        <a:t>th</a:t>
                      </a:r>
                      <a:endParaRPr lang="en-US" sz="1100" baseline="0" dirty="0"/>
                    </a:p>
                    <a:p>
                      <a:pPr algn="ctr"/>
                      <a:r>
                        <a:rPr lang="en-US" sz="1100" baseline="0" dirty="0"/>
                        <a:t>-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10th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u="sng" dirty="0"/>
                        <a:t>U</a:t>
                      </a:r>
                      <a:r>
                        <a:rPr lang="en-US" sz="1100" dirty="0"/>
                        <a:t>HD 610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345133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7219471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617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0074378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7701713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630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609872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645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272394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655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2889463"/>
                  </a:ext>
                </a:extLst>
              </a:tr>
              <a:tr h="198809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Ice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  <a:p>
                      <a:pPr algn="ctr"/>
                      <a:r>
                        <a:rPr lang="en-US" sz="1100" dirty="0" smtClean="0"/>
                        <a:t>4.6</a:t>
                      </a:r>
                      <a:endParaRPr lang="en-US" sz="1100" dirty="0"/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2.1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3456083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5715188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0110240"/>
                  </a:ext>
                </a:extLst>
              </a:tr>
              <a:tr h="230494"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Tiger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baseline="0" dirty="0"/>
                        <a:t> LP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4880939"/>
                  </a:ext>
                </a:extLst>
              </a:tr>
              <a:tr h="1772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98106560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</a:t>
                      </a:r>
                      <a:r>
                        <a:rPr lang="en-US" sz="1100" baseline="0" dirty="0"/>
                        <a:t>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5209735"/>
                  </a:ext>
                </a:extLst>
              </a:tr>
              <a:tr h="230494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3737897"/>
                  </a:ext>
                </a:extLst>
              </a:tr>
              <a:tr h="343895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Alder </a:t>
                      </a:r>
                      <a:r>
                        <a:rPr lang="en-US" sz="1100" b="1" dirty="0" smtClean="0"/>
                        <a:t>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 smtClean="0"/>
                        <a:t>Xe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 </a:t>
                      </a:r>
                      <a:r>
                        <a:rPr lang="en-US" sz="1100" dirty="0" smtClean="0"/>
                        <a:t>UHD 770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 smtClean="0"/>
                        <a:t>na.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 smtClean="0"/>
                        <a:t>na.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80/96</a:t>
                      </a:r>
                    </a:p>
                    <a:p>
                      <a:pPr algn="ctr"/>
                      <a:r>
                        <a:rPr lang="en-US" sz="1100" dirty="0" smtClean="0"/>
                        <a:t>32/64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05528927"/>
                  </a:ext>
                </a:extLst>
              </a:tr>
            </a:tbl>
          </a:graphicData>
        </a:graphic>
      </p:graphicFrame>
      <p:sp>
        <p:nvSpPr>
          <p:cNvPr id="5" name="Rectangle 4"/>
          <p:cNvSpPr/>
          <p:nvPr/>
        </p:nvSpPr>
        <p:spPr bwMode="auto">
          <a:xfrm>
            <a:off x="7002270" y="1223755"/>
            <a:ext cx="2115235" cy="5244308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6816" y="458670"/>
            <a:ext cx="33898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Support of graphics APIs -3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07160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89885"/>
            <a:ext cx="74041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2.3.2 Case example: The 1</a:t>
            </a:r>
            <a:r>
              <a:rPr kumimoji="0" lang="en-US" altLang="en-US" sz="2000" b="0" i="0" u="none" strike="noStrike" kern="1200" cap="none" spc="-4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2th </a:t>
            </a:r>
            <a:r>
              <a:rPr kumimoji="0" lang="en-US" altLang="en-US" sz="2000" b="0" i="0" u="none" strike="noStrike" kern="120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gen. </a:t>
            </a:r>
            <a:r>
              <a:rPr kumimoji="0" lang="en-US" altLang="en-US" sz="2000" b="0" i="0" u="none" strike="noStrike" kern="1200" cap="none" spc="-4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Xe</a:t>
            </a:r>
            <a:r>
              <a:rPr kumimoji="0" lang="en-US" altLang="en-US" sz="2000" b="0" i="0" u="none" strike="noStrike" kern="120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LP GPU </a:t>
            </a:r>
            <a:endParaRPr kumimoji="0" lang="en-US" altLang="en-US" sz="2000" b="0" i="0" u="none" strike="noStrike" kern="1200" cap="none" spc="-4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-4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of </a:t>
            </a:r>
            <a:r>
              <a:rPr kumimoji="0" lang="en-US" altLang="en-US" sz="2000" b="0" i="0" u="none" strike="noStrike" kern="120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11th gen. Tiger Lake processors 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8596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kern="1200" spc="-4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2.3.2 Case example: The 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12</a:t>
            </a:r>
            <a:r>
              <a:rPr lang="en-US" altLang="en-US" sz="1700" kern="1200" spc="-40" baseline="30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gen. </a:t>
            </a:r>
            <a:r>
              <a:rPr lang="en-US" altLang="en-US" sz="1700" kern="1200" spc="-4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Xe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LP GPU of 11th gen. Tiger Lake processors </a:t>
            </a:r>
            <a:r>
              <a:rPr lang="en-US" altLang="en-US" sz="1700" kern="1200" spc="-4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(1)</a:t>
            </a:r>
            <a:endParaRPr lang="en-US" altLang="en-US" sz="17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8" name="Picture 2" descr="https://images.anandtech.com/doci/15973/Intel-3_08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886" t="18375" r="19776" b="10314"/>
          <a:stretch/>
        </p:blipFill>
        <p:spPr bwMode="auto">
          <a:xfrm>
            <a:off x="746575" y="1072885"/>
            <a:ext cx="7713448" cy="4786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ectangle 8"/>
          <p:cNvSpPr/>
          <p:nvPr/>
        </p:nvSpPr>
        <p:spPr bwMode="auto">
          <a:xfrm>
            <a:off x="1355483" y="2414906"/>
            <a:ext cx="6768000" cy="226800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" name="Rounded Rectangle 10"/>
          <p:cNvSpPr/>
          <p:nvPr/>
        </p:nvSpPr>
        <p:spPr bwMode="auto">
          <a:xfrm>
            <a:off x="-18510" y="5916227"/>
            <a:ext cx="9144000" cy="618117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5886" y="5904275"/>
            <a:ext cx="94066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Intel’s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12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EUs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are built up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modules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where each module includes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dual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subslices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</a:t>
            </a:r>
            <a:r>
              <a:rPr kumimoji="0" lang="en-US" sz="1600" b="0" i="0" u="none" strike="noStrike" kern="1200" cap="none" spc="-6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shared thread control [23].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6505" y="6534345"/>
            <a:ext cx="810183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6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</a:t>
            </a:r>
            <a:r>
              <a:rPr kumimoji="0" lang="en-US" sz="1600" b="0" i="0" u="none" strike="noStrike" kern="1200" cap="none" spc="-6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Figure </a:t>
            </a:r>
            <a:r>
              <a:rPr kumimoji="0" lang="en-US" sz="1600" b="0" i="0" u="none" strike="noStrike" kern="1200" cap="none" spc="-6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above </a:t>
            </a:r>
            <a:r>
              <a:rPr kumimoji="0" lang="en-US" sz="1600" b="0" i="0" u="none" strike="noStrike" kern="1200" cap="none" spc="-6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(G7 implementation) there </a:t>
            </a:r>
            <a:r>
              <a:rPr kumimoji="0" lang="en-US" sz="1600" b="0" i="0" u="none" strike="noStrike" kern="1200" cap="none" spc="-6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are three modules with 6 </a:t>
            </a:r>
            <a:r>
              <a:rPr kumimoji="0" lang="en-US" sz="1600" b="0" i="0" u="none" strike="noStrike" kern="1200" cap="none" spc="-6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subslices</a:t>
            </a:r>
            <a:r>
              <a:rPr kumimoji="0" lang="en-US" sz="1600" b="0" i="0" u="none" strike="noStrike" kern="1200" cap="none" spc="-6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6504" y="503675"/>
            <a:ext cx="91360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2.3.2 Case example: The 12</a:t>
            </a:r>
            <a:r>
              <a:rPr kumimoji="0" lang="en-US" sz="1800" b="0" i="0" u="none" strike="noStrike" kern="1200" cap="none" spc="-4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800" b="0" i="0" u="none" strike="noStrike" kern="1200" cap="none" spc="-4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</a:t>
            </a:r>
            <a:r>
              <a:rPr kumimoji="0" lang="en-US" sz="1800" b="0" i="0" u="none" strike="noStrike" kern="1200" cap="none" spc="-40" normalizeH="0" baseline="3000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GPU of 11</a:t>
            </a:r>
            <a:r>
              <a:rPr kumimoji="0" lang="en-US" sz="1800" b="0" i="0" u="none" strike="noStrike" kern="1200" cap="none" spc="-4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Tiger Lake processors</a:t>
            </a:r>
          </a:p>
        </p:txBody>
      </p:sp>
      <p:cxnSp>
        <p:nvCxnSpPr>
          <p:cNvPr id="4" name="Straight Connector 3"/>
          <p:cNvCxnSpPr/>
          <p:nvPr/>
        </p:nvCxnSpPr>
        <p:spPr bwMode="auto">
          <a:xfrm flipH="1">
            <a:off x="3594538" y="2414906"/>
            <a:ext cx="32358" cy="1978418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" name="Straight Connector 12"/>
          <p:cNvCxnSpPr/>
          <p:nvPr/>
        </p:nvCxnSpPr>
        <p:spPr bwMode="auto">
          <a:xfrm flipH="1">
            <a:off x="5889792" y="2438890"/>
            <a:ext cx="32358" cy="1978418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1042973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2.3.2 Case example: The 12</a:t>
            </a:r>
            <a:r>
              <a:rPr lang="en-US" altLang="en-US" sz="1700" kern="1200" spc="-40" baseline="30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gen. </a:t>
            </a:r>
            <a:r>
              <a:rPr lang="en-US" altLang="en-US" sz="1700" kern="1200" spc="-4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Xe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LP GPU of 11th gen. Tiger Lake processors </a:t>
            </a:r>
            <a:r>
              <a:rPr lang="en-US" altLang="en-US" sz="1700" kern="1200" spc="-4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(2)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15887" y="458670"/>
            <a:ext cx="98567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Graphics </a:t>
            </a:r>
            <a:r>
              <a:rPr kumimoji="0" lang="en-US" sz="1800" b="0" i="0" u="none" strike="noStrike" kern="1200" cap="none" spc="-70" normalizeH="0" baseline="0" noProof="0" dirty="0" err="1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subslices</a:t>
            </a:r>
            <a:r>
              <a:rPr kumimoji="0" lang="en-US" sz="1800" b="0" i="0" u="none" strike="noStrike" kern="1200" cap="none" spc="-7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12</a:t>
            </a:r>
            <a:r>
              <a:rPr kumimoji="0" lang="en-US" sz="1800" b="0" i="0" u="none" strike="noStrike" kern="1200" cap="none" spc="-70" normalizeH="0" baseline="3000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7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gen. </a:t>
            </a:r>
            <a:r>
              <a:rPr kumimoji="0" lang="en-US" sz="1800" b="0" i="0" u="none" strike="noStrike" kern="1200" cap="none" spc="-7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</a:t>
            </a:r>
            <a:r>
              <a:rPr kumimoji="0" lang="en-US" sz="1800" b="0" i="0" u="none" strike="noStrike" kern="1200" cap="none" spc="-70" normalizeH="0" baseline="3000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</a:t>
            </a: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</a:t>
            </a:r>
            <a:r>
              <a:rPr kumimoji="0" lang="en-US" sz="1800" b="0" i="0" u="none" strike="noStrike" kern="1200" cap="none" spc="-7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GPUs </a:t>
            </a: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11</a:t>
            </a:r>
            <a:r>
              <a:rPr kumimoji="0" lang="en-US" sz="1800" b="0" i="0" u="none" strike="noStrike" kern="1200" cap="none" spc="-7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Tiger Lake processors  [</a:t>
            </a:r>
            <a:r>
              <a:rPr kumimoji="0" lang="hu-HU" sz="1800" b="0" i="0" u="none" strike="noStrike" kern="1200" cap="none" spc="-7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en-US" sz="1800" b="0" i="0" u="none" strike="noStrike" kern="1200" cap="none" spc="-7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2]</a:t>
            </a:r>
            <a:endParaRPr kumimoji="0" lang="en-US" sz="1800" b="0" i="0" u="none" strike="noStrike" kern="1200" cap="none" spc="-7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5922150" y="1224045"/>
            <a:ext cx="2285636" cy="4438341"/>
            <a:chOff x="6111789" y="1314450"/>
            <a:chExt cx="2285636" cy="4438341"/>
          </a:xfrm>
        </p:grpSpPr>
        <p:pic>
          <p:nvPicPr>
            <p:cNvPr id="9" name="Picture 2" descr="https://images.anandtech.com/doci/15993/202008180142271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6025" t="21430" r="17588" b="9948"/>
            <a:stretch/>
          </p:blipFill>
          <p:spPr bwMode="auto">
            <a:xfrm>
              <a:off x="6111789" y="1314450"/>
              <a:ext cx="2285636" cy="44383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" name="Picture 2" descr="https://images.anandtech.com/doci/15993/202008180142271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7201" t="24177" r="31651" b="73316"/>
            <a:stretch/>
          </p:blipFill>
          <p:spPr bwMode="auto">
            <a:xfrm>
              <a:off x="6282190" y="1358770"/>
              <a:ext cx="610255" cy="38820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1" name="TextBox 10"/>
          <p:cNvSpPr txBox="1"/>
          <p:nvPr/>
        </p:nvSpPr>
        <p:spPr>
          <a:xfrm>
            <a:off x="5236913" y="5859560"/>
            <a:ext cx="374557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Graphics </a:t>
            </a:r>
            <a:r>
              <a:rPr kumimoji="0" lang="en-US" sz="16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Intel’s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12</a:t>
            </a:r>
            <a:r>
              <a:rPr kumimoji="0" lang="en-US" sz="1600" b="0" i="0" u="none" strike="noStrike" kern="1200" cap="none" spc="0" normalizeH="0" baseline="30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6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GPUs [22] </a:t>
            </a:r>
          </a:p>
        </p:txBody>
      </p:sp>
      <p:sp>
        <p:nvSpPr>
          <p:cNvPr id="12" name="Rounded Rectangle 11"/>
          <p:cNvSpPr/>
          <p:nvPr/>
        </p:nvSpPr>
        <p:spPr bwMode="auto">
          <a:xfrm>
            <a:off x="351692" y="1225437"/>
            <a:ext cx="5210418" cy="2518597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39443" y="1225437"/>
            <a:ext cx="5112677" cy="27084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subunits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slices including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among others 16 EUs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Execution Units) </a:t>
            </a:r>
            <a:endParaRPr kumimoji="0" lang="en-US" sz="16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for performing FX/FP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computations.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There are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different numbers of </a:t>
            </a:r>
            <a:r>
              <a:rPr kumimoji="0" lang="en-US" sz="1600" b="0" i="0" u="none" strike="noStrike" kern="1200" cap="none" spc="-50" normalizeH="0" baseline="0" noProof="0" dirty="0" err="1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subslices</a:t>
            </a:r>
            <a:endParaRPr kumimoji="0" lang="en-US" sz="1600" b="0" i="0" u="none" strike="noStrike" kern="1200" cap="none" spc="-50" normalizeH="0" baseline="0" noProof="0" dirty="0" smtClean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different processor models,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e.g. 2 -  6 in 12</a:t>
            </a:r>
            <a:r>
              <a:rPr kumimoji="0" lang="en-US" sz="1600" b="0" i="0" u="none" strike="noStrike" kern="1200" cap="none" spc="-50" normalizeH="0" baseline="30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gen. </a:t>
            </a:r>
            <a:r>
              <a:rPr kumimoji="0" lang="en-US" sz="1600" b="0" i="0" u="none" strike="noStrike" kern="1200" cap="none" spc="-5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GPUs, as seen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before.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Consequently, 12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GPUs may </a:t>
            </a:r>
            <a:endParaRPr kumimoji="0" lang="en-US" sz="16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include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up to 96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EUs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-5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1007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2.3.2 Case example: The 12</a:t>
            </a:r>
            <a:r>
              <a:rPr lang="en-US" altLang="en-US" sz="1700" kern="1200" spc="-40" baseline="30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gen. </a:t>
            </a:r>
            <a:r>
              <a:rPr lang="en-US" altLang="en-US" sz="1700" kern="1200" spc="-4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Xe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LP GPU of 11th gen. Tiger Lake processors </a:t>
            </a:r>
            <a:r>
              <a:rPr lang="en-US" altLang="en-US" sz="1700" kern="1200" spc="-4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(3)</a:t>
            </a:r>
            <a:endParaRPr lang="en-US" sz="17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594" t="48897" r="5047" b="10976"/>
          <a:stretch/>
        </p:blipFill>
        <p:spPr>
          <a:xfrm>
            <a:off x="746575" y="1133745"/>
            <a:ext cx="7593020" cy="4321231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115888" y="458670"/>
            <a:ext cx="922893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6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Layout of 12</a:t>
            </a:r>
            <a:r>
              <a:rPr kumimoji="0" lang="en-US" sz="1800" b="0" i="0" u="none" strike="noStrike" kern="1200" cap="none" spc="-6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6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graphics </a:t>
            </a:r>
            <a:r>
              <a:rPr kumimoji="0" lang="en-US" sz="1800" b="0" i="0" u="none" strike="noStrike" kern="1200" cap="none" spc="-6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EUs (actually 2 EUs)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Tiger Lake processors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161510" y="5594641"/>
            <a:ext cx="8802470" cy="1273870"/>
          </a:xfrm>
          <a:prstGeom prst="roundRect">
            <a:avLst/>
          </a:prstGeom>
          <a:solidFill>
            <a:srgbClr val="DDEF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5781" y="5584130"/>
            <a:ext cx="477124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IP 0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there are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two 8-wide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(8x32-bit)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SIMD ALUs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(an FP and an FX ALU) available,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they operate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exclusively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can perform up to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572000" y="5589240"/>
            <a:ext cx="4321195" cy="1182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whereas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IP 1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there is an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Extended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Math (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EM) unit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available,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that can perform up to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two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Extended Math (EM) operations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(to calculate trigonometric functions etc.) 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 flipH="1">
            <a:off x="341531" y="6264315"/>
            <a:ext cx="4635514" cy="5488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8 FP32, 16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FP16 FMA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operations or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-4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8 FX32, 16 FX16, 32 </a:t>
            </a:r>
            <a:r>
              <a:rPr kumimoji="0" lang="en-US" sz="14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FX8 FMA </a:t>
            </a:r>
            <a:r>
              <a:rPr kumimoji="0" lang="en-US" sz="1400" b="0" i="0" u="none" strike="noStrike" kern="1200" cap="none" spc="-4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operations</a:t>
            </a:r>
            <a:r>
              <a:rPr kumimoji="0" lang="en-US" sz="14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</a:p>
        </p:txBody>
      </p:sp>
    </p:spTree>
    <p:extLst>
      <p:ext uri="{BB962C8B-B14F-4D97-AF65-F5344CB8AC3E}">
        <p14:creationId xmlns:p14="http://schemas.microsoft.com/office/powerpoint/2010/main" val="9173972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0" grpId="0"/>
      <p:bldP spid="11" grpId="0"/>
      <p:bldP spid="12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2.3.2 Case example: The 12</a:t>
            </a:r>
            <a:r>
              <a:rPr lang="en-US" altLang="en-US" sz="1700" kern="1200" spc="-40" baseline="30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gen. </a:t>
            </a:r>
            <a:r>
              <a:rPr lang="en-US" altLang="en-US" sz="1700" kern="1200" spc="-4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Xe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LP GPU of 11th gen. Tiger Lake processors </a:t>
            </a:r>
            <a:r>
              <a:rPr lang="en-US" altLang="en-US" sz="1700" kern="1200" spc="-4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(4)</a:t>
            </a:r>
            <a:endParaRPr lang="en-US" sz="1700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/>
          </p:nvPr>
        </p:nvGraphicFramePr>
        <p:xfrm>
          <a:off x="1526649" y="1313765"/>
          <a:ext cx="6105691" cy="2681847"/>
        </p:xfrm>
        <a:graphic>
          <a:graphicData uri="http://schemas.openxmlformats.org/drawingml/2006/table">
            <a:tbl>
              <a:tblPr/>
              <a:tblGrid>
                <a:gridCol w="1654595">
                  <a:extLst>
                    <a:ext uri="{9D8B030D-6E8A-4147-A177-3AD203B41FA5}">
                      <a16:colId xmlns:a16="http://schemas.microsoft.com/office/drawing/2014/main" val="335040098"/>
                    </a:ext>
                  </a:extLst>
                </a:gridCol>
                <a:gridCol w="2225548">
                  <a:extLst>
                    <a:ext uri="{9D8B030D-6E8A-4147-A177-3AD203B41FA5}">
                      <a16:colId xmlns:a16="http://schemas.microsoft.com/office/drawing/2014/main" val="3147252191"/>
                    </a:ext>
                  </a:extLst>
                </a:gridCol>
                <a:gridCol w="2225548">
                  <a:extLst>
                    <a:ext uri="{9D8B030D-6E8A-4147-A177-3AD203B41FA5}">
                      <a16:colId xmlns:a16="http://schemas.microsoft.com/office/drawing/2014/main" val="3443754230"/>
                    </a:ext>
                  </a:extLst>
                </a:gridCol>
              </a:tblGrid>
              <a:tr h="607651">
                <a:tc gridSpan="3"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Computing capabilities of Intel’s 11</a:t>
                      </a:r>
                      <a:r>
                        <a:rPr lang="en-US" sz="1400" baseline="300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th</a:t>
                      </a: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 and 12</a:t>
                      </a:r>
                      <a:r>
                        <a:rPr lang="en-US" sz="1400" baseline="300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th</a:t>
                      </a: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400" dirty="0" err="1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gen.EUs</a:t>
                      </a: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/>
                      </a:r>
                      <a:b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</a:b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(operations/clock/EU)</a:t>
                      </a:r>
                    </a:p>
                  </a:txBody>
                  <a:tcPr marT="50800" marB="5080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4848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5503089"/>
                  </a:ext>
                </a:extLst>
              </a:tr>
              <a:tr h="33596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38100" marR="38100" marT="38100" marB="3810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aseline="0" dirty="0" err="1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Xe</a:t>
                      </a:r>
                      <a:r>
                        <a:rPr lang="en-US" sz="1400" baseline="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 LP (Gen 12)</a:t>
                      </a:r>
                    </a:p>
                  </a:txBody>
                  <a:tcPr marL="38100" marR="38100" marT="38100" marB="3810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 err="1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Xe</a:t>
                      </a: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 (Gen11)</a:t>
                      </a:r>
                    </a:p>
                  </a:txBody>
                  <a:tcPr marL="38100" marR="38100" marT="38100" marB="3810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7805743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FP32</a:t>
                      </a:r>
                      <a:endParaRPr lang="en-US" sz="1400" b="1" dirty="0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16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16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0712388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FP16</a:t>
                      </a:r>
                      <a:endParaRPr lang="en-US" sz="1400" b="1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32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32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285976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FX32</a:t>
                      </a:r>
                      <a:endParaRPr lang="en-US" sz="1400" b="1" dirty="0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8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4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9303793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FX16</a:t>
                      </a:r>
                      <a:endParaRPr lang="en-US" sz="1400" b="1" dirty="0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32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16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3568148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FX8 (INT8)</a:t>
                      </a:r>
                      <a:endParaRPr lang="en-US" sz="1400" b="1" dirty="0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64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N/A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1478293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61510" y="4374105"/>
            <a:ext cx="77487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Data in the above Table take into account that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EUs may perform FMA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(Fused Multiply-Add)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operations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15888" y="458670"/>
            <a:ext cx="900573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Summing up the </a:t>
            </a:r>
            <a:r>
              <a:rPr kumimoji="0" lang="en-US" sz="20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computing capabilities of </a:t>
            </a:r>
            <a:r>
              <a:rPr kumimoji="0" lang="en-US" sz="20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12</a:t>
            </a:r>
            <a:r>
              <a:rPr kumimoji="0" lang="en-US" sz="2000" b="0" i="0" u="none" strike="noStrike" kern="1200" cap="none" spc="-50" normalizeH="0" baseline="3000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20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gen. graphics </a:t>
            </a:r>
            <a:r>
              <a:rPr kumimoji="0" lang="en-US" sz="20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EUs [</a:t>
            </a:r>
            <a:r>
              <a:rPr kumimoji="0" lang="hu-HU" sz="20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23</a:t>
            </a:r>
            <a:r>
              <a:rPr kumimoji="0" lang="en-US" sz="20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368720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89885"/>
            <a:ext cx="74041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2.3.2 Overview of the implementation of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integrated </a:t>
            </a:r>
            <a:r>
              <a:rPr kumimoji="0" lang="en-US" altLang="en-US" sz="1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graphics in the Core 2 line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295927" y="3225461"/>
            <a:ext cx="42562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chemeClr val="bg1"/>
                </a:solidFill>
              </a:rPr>
              <a:t>Optional reading, not part of the exam.</a:t>
            </a:r>
          </a:p>
        </p:txBody>
      </p:sp>
    </p:spTree>
    <p:extLst>
      <p:ext uri="{BB962C8B-B14F-4D97-AF65-F5344CB8AC3E}">
        <p14:creationId xmlns:p14="http://schemas.microsoft.com/office/powerpoint/2010/main" val="8539880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8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</a:t>
            </a: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line (1)</a:t>
            </a:r>
            <a:endParaRPr lang="en-US" altLang="en-US" sz="168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15888" y="368660"/>
            <a:ext cx="9766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20" dirty="0" smtClean="0">
                <a:solidFill>
                  <a:schemeClr val="accent6"/>
                </a:solidFill>
              </a:rPr>
              <a:t>2.3.3 </a:t>
            </a:r>
            <a:r>
              <a:rPr lang="en-US" spc="-20" dirty="0">
                <a:solidFill>
                  <a:schemeClr val="accent6"/>
                </a:solidFill>
              </a:rPr>
              <a:t>Overview of the implementation of integrated graphics in the Core 2 </a:t>
            </a:r>
            <a:r>
              <a:rPr lang="en-US" spc="-20" dirty="0" smtClean="0">
                <a:solidFill>
                  <a:schemeClr val="accent6"/>
                </a:solidFill>
              </a:rPr>
              <a:t>line</a:t>
            </a:r>
            <a:endParaRPr lang="en-US" spc="-20" dirty="0">
              <a:solidFill>
                <a:schemeClr val="accent6"/>
              </a:solidFill>
            </a:endParaRPr>
          </a:p>
        </p:txBody>
      </p:sp>
      <p:pic>
        <p:nvPicPr>
          <p:cNvPr id="7" name="Picture 2" descr="|irisxe| Graphics on Intel Ice Lake processors, one Sli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1590" y="2070230"/>
            <a:ext cx="4053857" cy="48241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431540" y="2379222"/>
            <a:ext cx="674660" cy="2846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50" b="1" dirty="0"/>
              <a:t>Slice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15888" y="718190"/>
            <a:ext cx="10306762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Intel’s GPUs are built up of </a:t>
            </a:r>
            <a:r>
              <a:rPr lang="en-US" sz="1600" dirty="0">
                <a:solidFill>
                  <a:srgbClr val="FF0000"/>
                </a:solidFill>
              </a:rPr>
              <a:t>graphics slices.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spc="-70" dirty="0">
                <a:solidFill>
                  <a:srgbClr val="0070C0"/>
                </a:solidFill>
              </a:rPr>
              <a:t>Graphics slices, as seen below, </a:t>
            </a:r>
            <a:r>
              <a:rPr lang="en-US" sz="1600" spc="-70" dirty="0"/>
              <a:t>are </a:t>
            </a:r>
            <a:r>
              <a:rPr lang="en-US" sz="1600" spc="-70" dirty="0">
                <a:solidFill>
                  <a:srgbClr val="0070C0"/>
                </a:solidFill>
              </a:rPr>
              <a:t>complete GPU units </a:t>
            </a:r>
            <a:r>
              <a:rPr lang="en-US" sz="1600" spc="-70" dirty="0"/>
              <a:t>that can be </a:t>
            </a:r>
            <a:r>
              <a:rPr lang="en-US" sz="1600" spc="-70" dirty="0">
                <a:solidFill>
                  <a:srgbClr val="0070C0"/>
                </a:solidFill>
              </a:rPr>
              <a:t>multiplied </a:t>
            </a:r>
            <a:r>
              <a:rPr lang="en-US" sz="1600" spc="-70" dirty="0"/>
              <a:t>to build a GPU.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HD graphics </a:t>
            </a:r>
            <a:r>
              <a:rPr lang="en-US" sz="1600" dirty="0"/>
              <a:t>typically includes </a:t>
            </a:r>
            <a:r>
              <a:rPr lang="en-US" sz="1600" dirty="0">
                <a:solidFill>
                  <a:srgbClr val="0070C0"/>
                </a:solidFill>
              </a:rPr>
              <a:t>up to 3 slices </a:t>
            </a:r>
            <a:r>
              <a:rPr lang="en-US" sz="1600" dirty="0"/>
              <a:t>whereas </a:t>
            </a:r>
            <a:r>
              <a:rPr lang="en-US" sz="1600" dirty="0" err="1">
                <a:solidFill>
                  <a:srgbClr val="0070C0"/>
                </a:solidFill>
              </a:rPr>
              <a:t>Xe</a:t>
            </a:r>
            <a:r>
              <a:rPr lang="en-US" sz="1600" dirty="0">
                <a:solidFill>
                  <a:srgbClr val="0070C0"/>
                </a:solidFill>
              </a:rPr>
              <a:t> graphics, implemented 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in</a:t>
            </a:r>
            <a:r>
              <a:rPr lang="en-US" sz="1600" dirty="0"/>
              <a:t> client processors, only a </a:t>
            </a:r>
            <a:r>
              <a:rPr lang="en-US" sz="1600" dirty="0">
                <a:solidFill>
                  <a:srgbClr val="0070C0"/>
                </a:solidFill>
              </a:rPr>
              <a:t>single slice,</a:t>
            </a:r>
            <a:r>
              <a:rPr lang="en-US" sz="1600" dirty="0"/>
              <a:t> up to now (03/2022).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6597225" y="4329100"/>
            <a:ext cx="2745305" cy="563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1600" dirty="0"/>
          </a:p>
        </p:txBody>
      </p:sp>
      <p:sp>
        <p:nvSpPr>
          <p:cNvPr id="12" name="TextBox 11"/>
          <p:cNvSpPr txBox="1"/>
          <p:nvPr/>
        </p:nvSpPr>
        <p:spPr>
          <a:xfrm>
            <a:off x="4752021" y="5716647"/>
            <a:ext cx="432048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Figures: Example of an </a:t>
            </a:r>
            <a:r>
              <a:rPr lang="en-US" sz="1600" dirty="0" err="1"/>
              <a:t>Xe</a:t>
            </a:r>
            <a:r>
              <a:rPr lang="en-US" sz="1600" dirty="0"/>
              <a:t>-based </a:t>
            </a:r>
          </a:p>
          <a:p>
            <a:pPr algn="ctr"/>
            <a:r>
              <a:rPr lang="en-US" sz="1600" dirty="0"/>
              <a:t>11</a:t>
            </a:r>
            <a:r>
              <a:rPr lang="en-US" sz="1600" baseline="30000" dirty="0"/>
              <a:t>th</a:t>
            </a:r>
            <a:r>
              <a:rPr lang="en-US" sz="1600" dirty="0"/>
              <a:t> gen. graphics slice </a:t>
            </a:r>
            <a:r>
              <a:rPr lang="en-US" sz="1600" dirty="0" smtClean="0"/>
              <a:t>with 8 </a:t>
            </a:r>
            <a:r>
              <a:rPr lang="en-US" sz="1600" dirty="0" err="1" smtClean="0"/>
              <a:t>subslices</a:t>
            </a:r>
            <a:r>
              <a:rPr lang="en-US" sz="1600" dirty="0" smtClean="0"/>
              <a:t> </a:t>
            </a:r>
            <a:endParaRPr lang="en-US" sz="1600" dirty="0"/>
          </a:p>
          <a:p>
            <a:pPr algn="ctr"/>
            <a:r>
              <a:rPr lang="en-US" sz="1600" dirty="0"/>
              <a:t>used in the 10 nm 10</a:t>
            </a:r>
            <a:r>
              <a:rPr lang="en-US" sz="1600" baseline="30000" dirty="0"/>
              <a:t>th</a:t>
            </a:r>
            <a:r>
              <a:rPr lang="en-US" sz="1600" dirty="0"/>
              <a:t> gen. Ice Lake</a:t>
            </a:r>
          </a:p>
          <a:p>
            <a:pPr algn="ctr"/>
            <a:r>
              <a:rPr lang="en-US" sz="1600" dirty="0"/>
              <a:t> line (2019). [</a:t>
            </a:r>
            <a:r>
              <a:rPr lang="hu-HU" sz="1600" dirty="0"/>
              <a:t>21</a:t>
            </a:r>
            <a:r>
              <a:rPr lang="en-US" sz="1600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7621178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Introduction </a:t>
            </a:r>
            <a:r>
              <a:rPr lang="en-US" sz="1700" dirty="0" smtClean="0"/>
              <a:t>(11)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115888" y="419592"/>
            <a:ext cx="33948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The processor war: mobiles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6505" y="773705"/>
            <a:ext cx="90969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chemeClr val="accent6"/>
                </a:solidFill>
              </a:rPr>
              <a:t>Apple’s A15/A14 vs. Qualcomm/Samsung/</a:t>
            </a:r>
            <a:r>
              <a:rPr lang="en-US" sz="1600" dirty="0" err="1" smtClean="0">
                <a:solidFill>
                  <a:schemeClr val="accent6"/>
                </a:solidFill>
              </a:rPr>
              <a:t>MediaTek</a:t>
            </a:r>
            <a:r>
              <a:rPr lang="en-US" sz="1600" dirty="0" smtClean="0">
                <a:solidFill>
                  <a:schemeClr val="accent6"/>
                </a:solidFill>
              </a:rPr>
              <a:t> Performance/energy consumption</a:t>
            </a:r>
          </a:p>
          <a:p>
            <a:r>
              <a:rPr lang="en-US" sz="1600" dirty="0">
                <a:solidFill>
                  <a:schemeClr val="accent6"/>
                </a:solidFill>
              </a:rPr>
              <a:t> </a:t>
            </a:r>
            <a:r>
              <a:rPr lang="en-US" sz="1600" dirty="0" smtClean="0">
                <a:solidFill>
                  <a:schemeClr val="accent6"/>
                </a:solidFill>
              </a:rPr>
              <a:t>  [48]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145944" y="1133745"/>
            <a:ext cx="6702420" cy="5400328"/>
            <a:chOff x="1832858" y="1736812"/>
            <a:chExt cx="5478284" cy="4716524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601" b="33201"/>
            <a:stretch/>
          </p:blipFill>
          <p:spPr>
            <a:xfrm>
              <a:off x="1832858" y="1736812"/>
              <a:ext cx="5478284" cy="4059832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93574"/>
            <a:stretch/>
          </p:blipFill>
          <p:spPr>
            <a:xfrm>
              <a:off x="1832858" y="6012668"/>
              <a:ext cx="5478284" cy="440668"/>
            </a:xfrm>
            <a:prstGeom prst="rect">
              <a:avLst/>
            </a:prstGeom>
          </p:spPr>
        </p:pic>
      </p:grpSp>
      <p:sp>
        <p:nvSpPr>
          <p:cNvPr id="9" name="TextBox 8"/>
          <p:cNvSpPr txBox="1"/>
          <p:nvPr/>
        </p:nvSpPr>
        <p:spPr>
          <a:xfrm>
            <a:off x="6561647" y="1675982"/>
            <a:ext cx="2186817" cy="8079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100"/>
              </a:spcAft>
            </a:pPr>
            <a:r>
              <a:rPr lang="en-US" sz="1100" dirty="0"/>
              <a:t>S: Snapdragon (Qualcomm)</a:t>
            </a:r>
          </a:p>
          <a:p>
            <a:pPr>
              <a:spcAft>
                <a:spcPts val="100"/>
              </a:spcAft>
            </a:pPr>
            <a:r>
              <a:rPr lang="en-US" sz="1100" dirty="0"/>
              <a:t>E: </a:t>
            </a:r>
            <a:r>
              <a:rPr lang="en-US" sz="1100" dirty="0" err="1"/>
              <a:t>Exynos</a:t>
            </a:r>
            <a:r>
              <a:rPr lang="en-US" sz="1100" dirty="0"/>
              <a:t> (Samsung)</a:t>
            </a:r>
          </a:p>
          <a:p>
            <a:pPr>
              <a:spcAft>
                <a:spcPts val="100"/>
              </a:spcAft>
            </a:pPr>
            <a:r>
              <a:rPr lang="en-US" sz="1100" dirty="0"/>
              <a:t>D: </a:t>
            </a:r>
            <a:r>
              <a:rPr lang="en-US" sz="1100" dirty="0" err="1"/>
              <a:t>Dimensity</a:t>
            </a:r>
            <a:r>
              <a:rPr lang="en-US" sz="1100" dirty="0"/>
              <a:t> (</a:t>
            </a:r>
            <a:r>
              <a:rPr lang="en-US" sz="1100" dirty="0" err="1"/>
              <a:t>MediaTek</a:t>
            </a:r>
            <a:r>
              <a:rPr lang="en-US" sz="1100" dirty="0"/>
              <a:t>)</a:t>
            </a:r>
          </a:p>
          <a:p>
            <a:pPr>
              <a:spcAft>
                <a:spcPts val="100"/>
              </a:spcAft>
            </a:pPr>
            <a:r>
              <a:rPr lang="en-US" sz="1100" dirty="0"/>
              <a:t>GS101 (Google)</a:t>
            </a:r>
          </a:p>
        </p:txBody>
      </p:sp>
      <p:sp>
        <p:nvSpPr>
          <p:cNvPr id="10" name="Rounded Rectangle 9"/>
          <p:cNvSpPr/>
          <p:nvPr/>
        </p:nvSpPr>
        <p:spPr>
          <a:xfrm>
            <a:off x="1753504" y="1863098"/>
            <a:ext cx="1404156" cy="1512168"/>
          </a:xfrm>
          <a:prstGeom prst="roundRect">
            <a:avLst/>
          </a:prstGeom>
          <a:ln w="19050">
            <a:solidFill>
              <a:srgbClr val="FF0000"/>
            </a:solidFill>
            <a:prstDash val="sysDot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379544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" grpId="0"/>
      <p:bldP spid="10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8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(2)</a:t>
            </a:r>
            <a:endParaRPr lang="hu-HU" altLang="en-US" sz="168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06515" y="458670"/>
            <a:ext cx="9046006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</a:rPr>
              <a:t>Remark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 </a:t>
            </a:r>
            <a:r>
              <a:rPr lang="en-US" sz="1600" dirty="0">
                <a:solidFill>
                  <a:srgbClr val="FF0000"/>
                </a:solidFill>
              </a:rPr>
              <a:t>Intel’s HD graphics </a:t>
            </a:r>
            <a:r>
              <a:rPr lang="en-US" sz="1600" dirty="0">
                <a:solidFill>
                  <a:srgbClr val="000000"/>
                </a:solidFill>
              </a:rPr>
              <a:t>the </a:t>
            </a:r>
            <a:r>
              <a:rPr lang="en-US" sz="1600" dirty="0">
                <a:solidFill>
                  <a:srgbClr val="0070C0"/>
                </a:solidFill>
              </a:rPr>
              <a:t>number of graphics slices is given by the </a:t>
            </a:r>
            <a:r>
              <a:rPr lang="en-US" sz="1600" dirty="0">
                <a:solidFill>
                  <a:srgbClr val="FF0000"/>
                </a:solidFill>
              </a:rPr>
              <a:t>GTL (Graphics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</a:rPr>
              <a:t>     Technology Level)</a:t>
            </a:r>
            <a:r>
              <a:rPr lang="en-US" sz="1600" dirty="0">
                <a:solidFill>
                  <a:srgbClr val="0070C0"/>
                </a:solidFill>
              </a:rPr>
              <a:t> identifier.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GTL 2 </a:t>
            </a:r>
            <a:r>
              <a:rPr lang="en-US" sz="1600" dirty="0"/>
              <a:t>indicates </a:t>
            </a:r>
            <a:r>
              <a:rPr lang="en-US" sz="1600" dirty="0">
                <a:solidFill>
                  <a:srgbClr val="0070C0"/>
                </a:solidFill>
              </a:rPr>
              <a:t>a single graphics slide</a:t>
            </a:r>
            <a:r>
              <a:rPr lang="en-US" sz="1600" dirty="0"/>
              <a:t>, </a:t>
            </a:r>
            <a:r>
              <a:rPr lang="en-US" sz="1600" dirty="0">
                <a:solidFill>
                  <a:srgbClr val="0070C0"/>
                </a:solidFill>
              </a:rPr>
              <a:t>GTL3 two slices, GTL4 three slices</a:t>
            </a:r>
            <a:r>
              <a:rPr lang="en-US" sz="1600" dirty="0"/>
              <a:t>, </a:t>
            </a:r>
          </a:p>
          <a:p>
            <a:r>
              <a:rPr lang="en-US" sz="1600" dirty="0"/>
              <a:t>     whereas </a:t>
            </a:r>
            <a:r>
              <a:rPr lang="en-US" sz="1600" dirty="0">
                <a:solidFill>
                  <a:srgbClr val="0070C0"/>
                </a:solidFill>
              </a:rPr>
              <a:t>GTL1</a:t>
            </a:r>
            <a:r>
              <a:rPr lang="en-US" sz="1600" dirty="0"/>
              <a:t> indicates </a:t>
            </a:r>
            <a:r>
              <a:rPr lang="en-US" sz="1600" dirty="0">
                <a:solidFill>
                  <a:srgbClr val="0070C0"/>
                </a:solidFill>
              </a:rPr>
              <a:t>a single slice with less EUs per </a:t>
            </a:r>
            <a:r>
              <a:rPr lang="en-US" sz="1600" dirty="0" err="1">
                <a:solidFill>
                  <a:srgbClr val="0070C0"/>
                </a:solidFill>
              </a:rPr>
              <a:t>subslice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dirty="0"/>
              <a:t>than provided</a:t>
            </a:r>
          </a:p>
          <a:p>
            <a:r>
              <a:rPr lang="en-US" sz="1600" dirty="0"/>
              <a:t>     by GTL2-GTL4 implementations. </a:t>
            </a:r>
          </a:p>
        </p:txBody>
      </p:sp>
    </p:spTree>
    <p:extLst>
      <p:ext uri="{BB962C8B-B14F-4D97-AF65-F5344CB8AC3E}">
        <p14:creationId xmlns:p14="http://schemas.microsoft.com/office/powerpoint/2010/main" val="3427441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8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(3)</a:t>
            </a:r>
            <a:endParaRPr lang="hu-HU" altLang="en-US" sz="168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5888" y="467433"/>
            <a:ext cx="74264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Implementation of Intel’s graphics – graphics </a:t>
            </a:r>
            <a:r>
              <a:rPr lang="en-US" dirty="0" err="1">
                <a:solidFill>
                  <a:schemeClr val="accent6"/>
                </a:solidFill>
              </a:rPr>
              <a:t>subslices</a:t>
            </a:r>
            <a:endParaRPr lang="en-US" dirty="0">
              <a:solidFill>
                <a:schemeClr val="accent6"/>
              </a:solidFill>
            </a:endParaRPr>
          </a:p>
        </p:txBody>
      </p:sp>
      <p:pic>
        <p:nvPicPr>
          <p:cNvPr id="6" name="Picture 2" descr="|irisxe| Graphics on Intel Ice Lake processors, one Sli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080" y="2033845"/>
            <a:ext cx="4053857" cy="48241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SubSlic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0680" y="2123855"/>
            <a:ext cx="1838325" cy="3238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4860540" y="5700736"/>
            <a:ext cx="40074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/>
              <a:t>Figures: Example of an </a:t>
            </a:r>
            <a:r>
              <a:rPr lang="en-US" sz="1600" dirty="0" err="1"/>
              <a:t>Xe</a:t>
            </a:r>
            <a:r>
              <a:rPr lang="en-US" sz="1600" dirty="0"/>
              <a:t>-based </a:t>
            </a:r>
          </a:p>
          <a:p>
            <a:pPr algn="ctr"/>
            <a:r>
              <a:rPr lang="en-US" sz="1600" dirty="0"/>
              <a:t>11</a:t>
            </a:r>
            <a:r>
              <a:rPr lang="en-US" sz="1600" baseline="30000" dirty="0"/>
              <a:t>th</a:t>
            </a:r>
            <a:r>
              <a:rPr lang="en-US" sz="1600" dirty="0"/>
              <a:t> gen. graphics slice and </a:t>
            </a:r>
            <a:r>
              <a:rPr lang="en-US" sz="1600" dirty="0" err="1"/>
              <a:t>subslice</a:t>
            </a:r>
            <a:r>
              <a:rPr lang="en-US" sz="1600" dirty="0"/>
              <a:t> </a:t>
            </a:r>
          </a:p>
          <a:p>
            <a:pPr algn="ctr"/>
            <a:r>
              <a:rPr lang="en-US" sz="1600" dirty="0"/>
              <a:t>used in the 10 nm 10</a:t>
            </a:r>
            <a:r>
              <a:rPr lang="en-US" sz="1600" baseline="30000" dirty="0"/>
              <a:t>th</a:t>
            </a:r>
            <a:r>
              <a:rPr lang="en-US" sz="1600" dirty="0"/>
              <a:t> gen. Ice Lake</a:t>
            </a:r>
          </a:p>
          <a:p>
            <a:pPr algn="ctr"/>
            <a:r>
              <a:rPr lang="en-US" sz="1600" dirty="0"/>
              <a:t> line (2019). [</a:t>
            </a:r>
            <a:r>
              <a:rPr lang="hu-HU" sz="1600" dirty="0"/>
              <a:t>21</a:t>
            </a:r>
            <a:r>
              <a:rPr lang="en-US" sz="1600" dirty="0"/>
              <a:t>]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80435" y="2033845"/>
            <a:ext cx="674660" cy="2846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50" b="1" dirty="0"/>
              <a:t>Slice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69413" y="794725"/>
            <a:ext cx="9028112" cy="11285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 err="1">
                <a:solidFill>
                  <a:srgbClr val="FF0000"/>
                </a:solidFill>
              </a:rPr>
              <a:t>Subslices</a:t>
            </a:r>
            <a:r>
              <a:rPr lang="en-US" sz="1600" dirty="0"/>
              <a:t> are </a:t>
            </a:r>
            <a:r>
              <a:rPr lang="en-US" sz="1600" dirty="0">
                <a:solidFill>
                  <a:srgbClr val="0070C0"/>
                </a:solidFill>
              </a:rPr>
              <a:t>subunits</a:t>
            </a:r>
            <a:r>
              <a:rPr lang="en-US" sz="1600" dirty="0"/>
              <a:t> of slices including</a:t>
            </a:r>
            <a:r>
              <a:rPr lang="en-US" sz="1600" dirty="0">
                <a:solidFill>
                  <a:srgbClr val="0070C0"/>
                </a:solidFill>
              </a:rPr>
              <a:t> EUs </a:t>
            </a:r>
            <a:r>
              <a:rPr lang="en-US" sz="1600" dirty="0"/>
              <a:t>(Execution Units) for performing </a:t>
            </a:r>
          </a:p>
          <a:p>
            <a:pPr>
              <a:spcAft>
                <a:spcPts val="400"/>
              </a:spcAft>
            </a:pPr>
            <a:r>
              <a:rPr lang="en-US" sz="1600" dirty="0"/>
              <a:t>      FX/FP computations.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/>
              <a:t>There are different </a:t>
            </a:r>
            <a:r>
              <a:rPr lang="en-US" sz="1600" spc="-50" dirty="0" smtClean="0"/>
              <a:t>number </a:t>
            </a:r>
            <a:r>
              <a:rPr lang="en-US" sz="1600" spc="-50" dirty="0"/>
              <a:t>of </a:t>
            </a:r>
            <a:r>
              <a:rPr lang="en-US" sz="1600" spc="-50" dirty="0" err="1"/>
              <a:t>subslices</a:t>
            </a:r>
            <a:r>
              <a:rPr lang="en-US" sz="1600" spc="-50" dirty="0"/>
              <a:t> in Intel’s graphics implementations, 2 or 3</a:t>
            </a:r>
          </a:p>
          <a:p>
            <a:r>
              <a:rPr lang="en-US" sz="1600" spc="-50" dirty="0"/>
              <a:t>       in the HD graphics and 2 – 8 in </a:t>
            </a:r>
            <a:r>
              <a:rPr lang="en-US" sz="1600" spc="-50" dirty="0" err="1"/>
              <a:t>Xe</a:t>
            </a:r>
            <a:r>
              <a:rPr lang="en-US" sz="1600" spc="-50" dirty="0"/>
              <a:t> graphics, e.g. 8 in 11</a:t>
            </a:r>
            <a:r>
              <a:rPr lang="en-US" sz="1600" spc="-50" baseline="30000" dirty="0"/>
              <a:t>th</a:t>
            </a:r>
            <a:r>
              <a:rPr lang="en-US" sz="1600" spc="-50" dirty="0"/>
              <a:t> gen. graphics, see below.</a:t>
            </a:r>
          </a:p>
        </p:txBody>
      </p:sp>
    </p:spTree>
    <p:extLst>
      <p:ext uri="{BB962C8B-B14F-4D97-AF65-F5344CB8AC3E}">
        <p14:creationId xmlns:p14="http://schemas.microsoft.com/office/powerpoint/2010/main" val="13777420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8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(4)</a:t>
            </a:r>
            <a:endParaRPr lang="hu-HU" altLang="en-US" sz="168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6505" y="458670"/>
            <a:ext cx="88215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Indication of the number of </a:t>
            </a:r>
            <a:r>
              <a:rPr lang="en-US" dirty="0" err="1">
                <a:solidFill>
                  <a:schemeClr val="accent6"/>
                </a:solidFill>
              </a:rPr>
              <a:t>subslices</a:t>
            </a:r>
            <a:r>
              <a:rPr lang="en-US" dirty="0">
                <a:solidFill>
                  <a:schemeClr val="accent6"/>
                </a:solidFill>
              </a:rPr>
              <a:t> in the </a:t>
            </a:r>
            <a:r>
              <a:rPr lang="en-US" dirty="0" err="1">
                <a:solidFill>
                  <a:schemeClr val="accent6"/>
                </a:solidFill>
              </a:rPr>
              <a:t>Xe</a:t>
            </a:r>
            <a:r>
              <a:rPr lang="en-US" dirty="0">
                <a:solidFill>
                  <a:schemeClr val="accent6"/>
                </a:solidFill>
              </a:rPr>
              <a:t> graphics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27373" y="839730"/>
            <a:ext cx="9028112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 their </a:t>
            </a:r>
            <a:r>
              <a:rPr lang="en-US" sz="1600" dirty="0" err="1">
                <a:solidFill>
                  <a:srgbClr val="FF0000"/>
                </a:solidFill>
              </a:rPr>
              <a:t>Xe</a:t>
            </a:r>
            <a:r>
              <a:rPr lang="en-US" sz="1600" dirty="0">
                <a:solidFill>
                  <a:srgbClr val="FF0000"/>
                </a:solidFill>
              </a:rPr>
              <a:t> graphics </a:t>
            </a:r>
            <a:r>
              <a:rPr lang="en-US" sz="1600" dirty="0"/>
              <a:t>Intel introduced the </a:t>
            </a:r>
            <a:r>
              <a:rPr lang="en-US" sz="1600" dirty="0">
                <a:solidFill>
                  <a:srgbClr val="FF0000"/>
                </a:solidFill>
              </a:rPr>
              <a:t>G identifiers (tags) </a:t>
            </a:r>
            <a:r>
              <a:rPr lang="en-US" sz="1600" dirty="0">
                <a:solidFill>
                  <a:srgbClr val="0070C0"/>
                </a:solidFill>
              </a:rPr>
              <a:t>(G1/G4/G7) </a:t>
            </a:r>
            <a:r>
              <a:rPr lang="en-US" sz="1600" dirty="0"/>
              <a:t>for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stating the </a:t>
            </a:r>
            <a:r>
              <a:rPr lang="en-US" sz="1600" dirty="0">
                <a:solidFill>
                  <a:srgbClr val="0070C0"/>
                </a:solidFill>
              </a:rPr>
              <a:t>number of </a:t>
            </a:r>
            <a:r>
              <a:rPr lang="en-US" sz="1600" dirty="0" err="1">
                <a:solidFill>
                  <a:srgbClr val="0070C0"/>
                </a:solidFill>
              </a:rPr>
              <a:t>subslices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dirty="0"/>
              <a:t>included in a graphics slice.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G-identifiers (tags) in </a:t>
            </a:r>
            <a:r>
              <a:rPr lang="en-US" sz="1600" spc="-70" dirty="0"/>
              <a:t>11</a:t>
            </a:r>
            <a:r>
              <a:rPr lang="en-US" sz="1600" spc="-70" baseline="30000" dirty="0"/>
              <a:t>th</a:t>
            </a:r>
            <a:r>
              <a:rPr lang="en-US" sz="1600" spc="-70" dirty="0"/>
              <a:t> and 12</a:t>
            </a:r>
            <a:r>
              <a:rPr lang="en-US" sz="1600" spc="-70" baseline="30000" dirty="0"/>
              <a:t>th</a:t>
            </a:r>
            <a:r>
              <a:rPr lang="en-US" sz="1600" spc="-70" dirty="0"/>
              <a:t> gen. graphics are interpreted as follows:</a:t>
            </a:r>
            <a:endParaRPr lang="en-US" sz="1600" dirty="0"/>
          </a:p>
        </p:txBody>
      </p:sp>
      <p:graphicFrame>
        <p:nvGraphicFramePr>
          <p:cNvPr id="11" name="Table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6739171"/>
              </p:ext>
            </p:extLst>
          </p:nvPr>
        </p:nvGraphicFramePr>
        <p:xfrm>
          <a:off x="206515" y="2135398"/>
          <a:ext cx="3735417" cy="12075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61010">
                  <a:extLst>
                    <a:ext uri="{9D8B030D-6E8A-4147-A177-3AD203B41FA5}">
                      <a16:colId xmlns:a16="http://schemas.microsoft.com/office/drawing/2014/main" val="1668973817"/>
                    </a:ext>
                  </a:extLst>
                </a:gridCol>
                <a:gridCol w="807657">
                  <a:extLst>
                    <a:ext uri="{9D8B030D-6E8A-4147-A177-3AD203B41FA5}">
                      <a16:colId xmlns:a16="http://schemas.microsoft.com/office/drawing/2014/main" val="2861428784"/>
                    </a:ext>
                  </a:extLst>
                </a:gridCol>
                <a:gridCol w="1060050">
                  <a:extLst>
                    <a:ext uri="{9D8B030D-6E8A-4147-A177-3AD203B41FA5}">
                      <a16:colId xmlns:a16="http://schemas.microsoft.com/office/drawing/2014/main" val="2925592657"/>
                    </a:ext>
                  </a:extLst>
                </a:gridCol>
                <a:gridCol w="706700">
                  <a:extLst>
                    <a:ext uri="{9D8B030D-6E8A-4147-A177-3AD203B41FA5}">
                      <a16:colId xmlns:a16="http://schemas.microsoft.com/office/drawing/2014/main" val="4132577723"/>
                    </a:ext>
                  </a:extLst>
                </a:gridCol>
              </a:tblGrid>
              <a:tr h="301897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Designation</a:t>
                      </a:r>
                    </a:p>
                  </a:txBody>
                  <a:tcPr marL="28112" marR="28112" marT="14056" marB="14056"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Level</a:t>
                      </a:r>
                    </a:p>
                  </a:txBody>
                  <a:tcPr marL="28112" marR="28112" marT="14056" marB="14056"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Subslices</a:t>
                      </a:r>
                      <a:endParaRPr lang="en-US" sz="1100" dirty="0"/>
                    </a:p>
                  </a:txBody>
                  <a:tcPr marL="28112" marR="28112" marT="14056" marB="14056"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EUs</a:t>
                      </a:r>
                    </a:p>
                  </a:txBody>
                  <a:tcPr marL="28112" marR="28112" marT="14056" marB="14056" anchor="ctr"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9976592"/>
                  </a:ext>
                </a:extLst>
              </a:tr>
              <a:tr h="301897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Iris </a:t>
                      </a:r>
                      <a:r>
                        <a:rPr lang="en-US" sz="1300" dirty="0" err="1"/>
                        <a:t>Xe</a:t>
                      </a:r>
                      <a:r>
                        <a:rPr lang="en-US" sz="1300" dirty="0"/>
                        <a:t> 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G1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32</a:t>
                      </a:r>
                    </a:p>
                  </a:txBody>
                  <a:tcPr marL="28112" marR="28112" marT="14056" marB="14056" anchor="ctr"/>
                </a:tc>
                <a:extLst>
                  <a:ext uri="{0D108BD9-81ED-4DB2-BD59-A6C34878D82A}">
                    <a16:rowId xmlns:a16="http://schemas.microsoft.com/office/drawing/2014/main" val="1476623656"/>
                  </a:ext>
                </a:extLst>
              </a:tr>
              <a:tr h="301897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Iris </a:t>
                      </a:r>
                      <a:r>
                        <a:rPr lang="en-US" sz="1300" dirty="0" err="1"/>
                        <a:t>Xe</a:t>
                      </a:r>
                      <a:r>
                        <a:rPr lang="en-US" sz="1300" dirty="0"/>
                        <a:t> 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G4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6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48</a:t>
                      </a:r>
                    </a:p>
                  </a:txBody>
                  <a:tcPr marL="28112" marR="28112" marT="14056" marB="14056" anchor="ctr"/>
                </a:tc>
                <a:extLst>
                  <a:ext uri="{0D108BD9-81ED-4DB2-BD59-A6C34878D82A}">
                    <a16:rowId xmlns:a16="http://schemas.microsoft.com/office/drawing/2014/main" val="479718634"/>
                  </a:ext>
                </a:extLst>
              </a:tr>
              <a:tr h="301897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Iris </a:t>
                      </a:r>
                      <a:r>
                        <a:rPr lang="en-US" sz="1300" dirty="0" err="1"/>
                        <a:t>Xe</a:t>
                      </a:r>
                      <a:r>
                        <a:rPr lang="en-US" sz="1300" dirty="0"/>
                        <a:t> 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G7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8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64</a:t>
                      </a:r>
                    </a:p>
                  </a:txBody>
                  <a:tcPr marL="28112" marR="28112" marT="14056" marB="14056" anchor="ctr"/>
                </a:tc>
                <a:extLst>
                  <a:ext uri="{0D108BD9-81ED-4DB2-BD59-A6C34878D82A}">
                    <a16:rowId xmlns:a16="http://schemas.microsoft.com/office/drawing/2014/main" val="2946748721"/>
                  </a:ext>
                </a:extLst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386535" y="3828292"/>
            <a:ext cx="86896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Table: Number of </a:t>
            </a:r>
            <a:r>
              <a:rPr lang="en-US" sz="1600" dirty="0" err="1"/>
              <a:t>subslices</a:t>
            </a:r>
            <a:r>
              <a:rPr lang="en-US" sz="1600" dirty="0"/>
              <a:t> and EUs in Intel’s 11</a:t>
            </a:r>
            <a:r>
              <a:rPr lang="en-US" sz="1600" baseline="30000" dirty="0"/>
              <a:t>th</a:t>
            </a:r>
            <a:r>
              <a:rPr lang="en-US" sz="1600" dirty="0"/>
              <a:t> gen. </a:t>
            </a:r>
            <a:r>
              <a:rPr lang="en-US" sz="1600" dirty="0" err="1"/>
              <a:t>Xe</a:t>
            </a:r>
            <a:r>
              <a:rPr lang="en-US" sz="1600" dirty="0"/>
              <a:t> graphics (implemented </a:t>
            </a:r>
          </a:p>
          <a:p>
            <a:pPr algn="ctr"/>
            <a:r>
              <a:rPr lang="en-US" sz="1600" dirty="0"/>
              <a:t>in </a:t>
            </a:r>
            <a:r>
              <a:rPr lang="en-US" sz="1600" spc="-50" dirty="0"/>
              <a:t>in the 10</a:t>
            </a:r>
            <a:r>
              <a:rPr lang="en-US" sz="1600" spc="-50" baseline="30000" dirty="0"/>
              <a:t>th</a:t>
            </a:r>
            <a:r>
              <a:rPr lang="en-US" sz="1600" spc="-50" dirty="0"/>
              <a:t> gen. Ice Lake line</a:t>
            </a:r>
            <a:r>
              <a:rPr lang="en-US" sz="1600" dirty="0"/>
              <a:t>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69413" y="4509120"/>
            <a:ext cx="907311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solidFill>
                  <a:srgbClr val="FF0000"/>
                </a:solidFill>
              </a:rPr>
              <a:t>G-identifiers </a:t>
            </a:r>
            <a:r>
              <a:rPr lang="en-US" sz="1600" spc="-30" dirty="0"/>
              <a:t>are </a:t>
            </a:r>
            <a:r>
              <a:rPr lang="en-US" sz="1600" spc="-30" dirty="0">
                <a:solidFill>
                  <a:srgbClr val="0070C0"/>
                </a:solidFill>
              </a:rPr>
              <a:t>attached as tags to the model designations in the 11</a:t>
            </a:r>
            <a:r>
              <a:rPr lang="en-US" sz="1600" spc="-30" baseline="30000" dirty="0">
                <a:solidFill>
                  <a:srgbClr val="0070C0"/>
                </a:solidFill>
              </a:rPr>
              <a:t>th</a:t>
            </a:r>
            <a:r>
              <a:rPr lang="en-US" sz="1600" spc="-30" dirty="0">
                <a:solidFill>
                  <a:srgbClr val="0070C0"/>
                </a:solidFill>
              </a:rPr>
              <a:t> gen </a:t>
            </a:r>
            <a:r>
              <a:rPr lang="en-US" sz="1600" spc="-30" dirty="0" err="1">
                <a:solidFill>
                  <a:srgbClr val="0070C0"/>
                </a:solidFill>
              </a:rPr>
              <a:t>Xe</a:t>
            </a:r>
            <a:r>
              <a:rPr lang="en-US" sz="1600" spc="-30" dirty="0">
                <a:solidFill>
                  <a:srgbClr val="0070C0"/>
                </a:solidFill>
              </a:rPr>
              <a:t> </a:t>
            </a:r>
            <a:r>
              <a:rPr lang="en-US" sz="1600" spc="-30" dirty="0"/>
              <a:t>(Ice Lake line) </a:t>
            </a:r>
            <a:r>
              <a:rPr lang="en-US" sz="1600" spc="-30" dirty="0">
                <a:solidFill>
                  <a:srgbClr val="0070C0"/>
                </a:solidFill>
              </a:rPr>
              <a:t>and 12</a:t>
            </a:r>
            <a:r>
              <a:rPr lang="en-US" sz="1600" spc="-30" baseline="30000" dirty="0">
                <a:solidFill>
                  <a:srgbClr val="0070C0"/>
                </a:solidFill>
              </a:rPr>
              <a:t>th</a:t>
            </a:r>
            <a:r>
              <a:rPr lang="en-US" sz="1600" spc="-30" dirty="0">
                <a:solidFill>
                  <a:srgbClr val="0070C0"/>
                </a:solidFill>
              </a:rPr>
              <a:t> gen. </a:t>
            </a:r>
            <a:r>
              <a:rPr lang="en-US" sz="1600" spc="-30" dirty="0" err="1">
                <a:solidFill>
                  <a:srgbClr val="0070C0"/>
                </a:solidFill>
              </a:rPr>
              <a:t>Xe</a:t>
            </a:r>
            <a:r>
              <a:rPr lang="en-US" sz="1600" spc="-30" dirty="0">
                <a:solidFill>
                  <a:srgbClr val="0070C0"/>
                </a:solidFill>
              </a:rPr>
              <a:t> LP graphics (</a:t>
            </a:r>
            <a:r>
              <a:rPr lang="en-US" sz="1600" dirty="0"/>
              <a:t>Tiger Lake lines) but </a:t>
            </a:r>
            <a:r>
              <a:rPr lang="en-US" sz="1600" dirty="0">
                <a:solidFill>
                  <a:srgbClr val="0070C0"/>
                </a:solidFill>
              </a:rPr>
              <a:t>no more</a:t>
            </a:r>
            <a:r>
              <a:rPr lang="en-US" sz="1600" spc="-50" dirty="0">
                <a:solidFill>
                  <a:srgbClr val="0070C0"/>
                </a:solidFill>
              </a:rPr>
              <a:t> in the </a:t>
            </a:r>
          </a:p>
          <a:p>
            <a:r>
              <a:rPr lang="en-US" sz="1600" spc="-50" dirty="0">
                <a:solidFill>
                  <a:srgbClr val="0070C0"/>
                </a:solidFill>
              </a:rPr>
              <a:t>      12</a:t>
            </a:r>
            <a:r>
              <a:rPr lang="en-US" sz="1600" spc="-50" baseline="30000" dirty="0">
                <a:solidFill>
                  <a:srgbClr val="0070C0"/>
                </a:solidFill>
              </a:rPr>
              <a:t>th</a:t>
            </a:r>
            <a:r>
              <a:rPr lang="en-US" sz="1600" spc="-50" dirty="0">
                <a:solidFill>
                  <a:srgbClr val="0070C0"/>
                </a:solidFill>
              </a:rPr>
              <a:t> gen. graphics</a:t>
            </a:r>
            <a:r>
              <a:rPr lang="en-US" sz="1600" spc="-50" dirty="0"/>
              <a:t> (12</a:t>
            </a:r>
            <a:r>
              <a:rPr lang="en-US" sz="1600" spc="-50" baseline="30000" dirty="0"/>
              <a:t>th</a:t>
            </a:r>
            <a:r>
              <a:rPr lang="en-US" sz="1600" spc="-50" dirty="0"/>
              <a:t> gen. Alder Lake line).</a:t>
            </a:r>
            <a:r>
              <a:rPr lang="en-US" sz="1600" dirty="0"/>
              <a:t>  </a:t>
            </a:r>
          </a:p>
        </p:txBody>
      </p:sp>
      <p:graphicFrame>
        <p:nvGraphicFramePr>
          <p:cNvPr id="14" name="Table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3629589"/>
              </p:ext>
            </p:extLst>
          </p:nvPr>
        </p:nvGraphicFramePr>
        <p:xfrm>
          <a:off x="4887036" y="1937792"/>
          <a:ext cx="3600399" cy="167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19045">
                  <a:extLst>
                    <a:ext uri="{9D8B030D-6E8A-4147-A177-3AD203B41FA5}">
                      <a16:colId xmlns:a16="http://schemas.microsoft.com/office/drawing/2014/main" val="1668973817"/>
                    </a:ext>
                  </a:extLst>
                </a:gridCol>
                <a:gridCol w="778464">
                  <a:extLst>
                    <a:ext uri="{9D8B030D-6E8A-4147-A177-3AD203B41FA5}">
                      <a16:colId xmlns:a16="http://schemas.microsoft.com/office/drawing/2014/main" val="2861428784"/>
                    </a:ext>
                  </a:extLst>
                </a:gridCol>
                <a:gridCol w="875772">
                  <a:extLst>
                    <a:ext uri="{9D8B030D-6E8A-4147-A177-3AD203B41FA5}">
                      <a16:colId xmlns:a16="http://schemas.microsoft.com/office/drawing/2014/main" val="2925592657"/>
                    </a:ext>
                  </a:extLst>
                </a:gridCol>
                <a:gridCol w="827118">
                  <a:extLst>
                    <a:ext uri="{9D8B030D-6E8A-4147-A177-3AD203B41FA5}">
                      <a16:colId xmlns:a16="http://schemas.microsoft.com/office/drawing/2014/main" val="4132577723"/>
                    </a:ext>
                  </a:extLst>
                </a:gridCol>
              </a:tblGrid>
              <a:tr h="33430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Designation</a:t>
                      </a:r>
                    </a:p>
                  </a:txBody>
                  <a:tcPr marL="28112" marR="28112" marT="14056" marB="14056"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Level</a:t>
                      </a:r>
                    </a:p>
                  </a:txBody>
                  <a:tcPr marL="28112" marR="28112" marT="14056" marB="14056"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Subslices</a:t>
                      </a:r>
                      <a:endParaRPr lang="en-US" sz="1100" dirty="0"/>
                    </a:p>
                  </a:txBody>
                  <a:tcPr marL="28112" marR="28112" marT="14056" marB="14056"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EUs</a:t>
                      </a:r>
                    </a:p>
                  </a:txBody>
                  <a:tcPr marL="28112" marR="28112" marT="14056" marB="14056" anchor="ctr"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9976592"/>
                  </a:ext>
                </a:extLst>
              </a:tr>
              <a:tr h="33430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Iris </a:t>
                      </a:r>
                      <a:r>
                        <a:rPr lang="en-US" sz="1300" dirty="0" err="1"/>
                        <a:t>Xe</a:t>
                      </a:r>
                      <a:r>
                        <a:rPr lang="en-US" sz="1300" dirty="0"/>
                        <a:t> LP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G1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32</a:t>
                      </a:r>
                    </a:p>
                  </a:txBody>
                  <a:tcPr marL="28112" marR="28112" marT="14056" marB="14056" anchor="ctr"/>
                </a:tc>
                <a:extLst>
                  <a:ext uri="{0D108BD9-81ED-4DB2-BD59-A6C34878D82A}">
                    <a16:rowId xmlns:a16="http://schemas.microsoft.com/office/drawing/2014/main" val="1476623656"/>
                  </a:ext>
                </a:extLst>
              </a:tr>
              <a:tr h="33430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Iris </a:t>
                      </a:r>
                      <a:r>
                        <a:rPr lang="en-US" sz="1300" dirty="0" err="1"/>
                        <a:t>Xe</a:t>
                      </a:r>
                      <a:r>
                        <a:rPr lang="en-US" sz="1300" dirty="0"/>
                        <a:t> LP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G4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3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48</a:t>
                      </a:r>
                    </a:p>
                  </a:txBody>
                  <a:tcPr marL="28112" marR="28112" marT="14056" marB="14056" anchor="ctr"/>
                </a:tc>
                <a:extLst>
                  <a:ext uri="{0D108BD9-81ED-4DB2-BD59-A6C34878D82A}">
                    <a16:rowId xmlns:a16="http://schemas.microsoft.com/office/drawing/2014/main" val="479718634"/>
                  </a:ext>
                </a:extLst>
              </a:tr>
              <a:tr h="33430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Iris </a:t>
                      </a:r>
                      <a:r>
                        <a:rPr lang="en-US" sz="1300" dirty="0" err="1"/>
                        <a:t>Xe</a:t>
                      </a:r>
                      <a:r>
                        <a:rPr lang="en-US" sz="1300" dirty="0"/>
                        <a:t> LP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G7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64</a:t>
                      </a:r>
                    </a:p>
                  </a:txBody>
                  <a:tcPr marL="28112" marR="28112" marT="14056" marB="14056" anchor="ctr"/>
                </a:tc>
                <a:extLst>
                  <a:ext uri="{0D108BD9-81ED-4DB2-BD59-A6C34878D82A}">
                    <a16:rowId xmlns:a16="http://schemas.microsoft.com/office/drawing/2014/main" val="2946748721"/>
                  </a:ext>
                </a:extLst>
              </a:tr>
              <a:tr h="33430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Iris </a:t>
                      </a:r>
                      <a:r>
                        <a:rPr lang="en-US" sz="1300" dirty="0" err="1"/>
                        <a:t>Xe</a:t>
                      </a:r>
                      <a:r>
                        <a:rPr lang="en-US" sz="1300" dirty="0"/>
                        <a:t> LP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G7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5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80</a:t>
                      </a:r>
                    </a:p>
                  </a:txBody>
                  <a:tcPr marL="28112" marR="28112" marT="14056" marB="14056" anchor="ctr"/>
                </a:tc>
                <a:extLst>
                  <a:ext uri="{0D108BD9-81ED-4DB2-BD59-A6C34878D82A}">
                    <a16:rowId xmlns:a16="http://schemas.microsoft.com/office/drawing/2014/main" val="385359503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20104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8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(5)</a:t>
            </a:r>
            <a:endParaRPr lang="hu-HU" altLang="en-US" sz="168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5888" y="458670"/>
            <a:ext cx="56344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Layout of </a:t>
            </a:r>
            <a:r>
              <a:rPr lang="en-US" dirty="0" err="1">
                <a:solidFill>
                  <a:schemeClr val="accent6"/>
                </a:solidFill>
              </a:rPr>
              <a:t>subslices</a:t>
            </a:r>
            <a:r>
              <a:rPr lang="en-US" dirty="0">
                <a:solidFill>
                  <a:schemeClr val="accent6"/>
                </a:solidFill>
              </a:rPr>
              <a:t> in Intel’s </a:t>
            </a:r>
            <a:r>
              <a:rPr lang="en-US" dirty="0" err="1">
                <a:solidFill>
                  <a:schemeClr val="accent6"/>
                </a:solidFill>
              </a:rPr>
              <a:t>Xe</a:t>
            </a:r>
            <a:r>
              <a:rPr lang="en-US" dirty="0">
                <a:solidFill>
                  <a:schemeClr val="accent6"/>
                </a:solidFill>
              </a:rPr>
              <a:t>/</a:t>
            </a:r>
            <a:r>
              <a:rPr lang="en-US" dirty="0" err="1">
                <a:solidFill>
                  <a:schemeClr val="accent6"/>
                </a:solidFill>
              </a:rPr>
              <a:t>Xe</a:t>
            </a:r>
            <a:r>
              <a:rPr lang="en-US" dirty="0">
                <a:solidFill>
                  <a:schemeClr val="accent6"/>
                </a:solidFill>
              </a:rPr>
              <a:t> LP graphics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15887" y="863715"/>
            <a:ext cx="911701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>
                <a:solidFill>
                  <a:srgbClr val="FF0000"/>
                </a:solidFill>
              </a:rPr>
              <a:t>Subslices</a:t>
            </a:r>
            <a:r>
              <a:rPr lang="en-US" sz="1600" dirty="0"/>
              <a:t> of the </a:t>
            </a:r>
            <a:r>
              <a:rPr lang="en-US" sz="1600" dirty="0">
                <a:solidFill>
                  <a:srgbClr val="0070C0"/>
                </a:solidFill>
              </a:rPr>
              <a:t>11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</a:t>
            </a:r>
            <a:r>
              <a:rPr lang="en-US" sz="1600" dirty="0"/>
              <a:t>. </a:t>
            </a:r>
            <a:r>
              <a:rPr lang="en-US" sz="1600" dirty="0" err="1"/>
              <a:t>Xe</a:t>
            </a:r>
            <a:r>
              <a:rPr lang="en-US" sz="1600" dirty="0"/>
              <a:t> graphics (10</a:t>
            </a:r>
            <a:r>
              <a:rPr lang="en-US" sz="1600" baseline="30000" dirty="0"/>
              <a:t>th</a:t>
            </a:r>
            <a:r>
              <a:rPr lang="en-US" sz="1600" dirty="0"/>
              <a:t> gen. Ice Lake) and </a:t>
            </a:r>
            <a:r>
              <a:rPr lang="en-US" sz="1600" dirty="0">
                <a:solidFill>
                  <a:srgbClr val="0070C0"/>
                </a:solidFill>
              </a:rPr>
              <a:t>12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</a:t>
            </a:r>
            <a:r>
              <a:rPr lang="en-US" sz="1600" dirty="0"/>
              <a:t>. </a:t>
            </a:r>
            <a:r>
              <a:rPr lang="en-US" sz="1600" dirty="0" err="1"/>
              <a:t>Xe</a:t>
            </a:r>
            <a:r>
              <a:rPr lang="en-US" sz="1600" dirty="0"/>
              <a:t> LP</a:t>
            </a:r>
          </a:p>
          <a:p>
            <a:r>
              <a:rPr lang="en-US" sz="1600" spc="-20" dirty="0"/>
              <a:t>  graphics (Tiger Lake) are built up </a:t>
            </a:r>
            <a:r>
              <a:rPr lang="en-US" sz="1600" spc="-20" dirty="0">
                <a:solidFill>
                  <a:srgbClr val="0070C0"/>
                </a:solidFill>
              </a:rPr>
              <a:t>differently; </a:t>
            </a:r>
            <a:r>
              <a:rPr lang="en-US" sz="1600" spc="-20" dirty="0"/>
              <a:t>the main difference is that </a:t>
            </a:r>
            <a:r>
              <a:rPr lang="en-US" sz="1600" spc="-20" dirty="0">
                <a:solidFill>
                  <a:srgbClr val="0070C0"/>
                </a:solidFill>
              </a:rPr>
              <a:t>11</a:t>
            </a:r>
            <a:r>
              <a:rPr lang="en-US" sz="1600" spc="-20" baseline="30000" dirty="0">
                <a:solidFill>
                  <a:srgbClr val="0070C0"/>
                </a:solidFill>
              </a:rPr>
              <a:t>th</a:t>
            </a:r>
            <a:r>
              <a:rPr lang="en-US" sz="1600" spc="-20" dirty="0">
                <a:solidFill>
                  <a:srgbClr val="0070C0"/>
                </a:solidFill>
              </a:rPr>
              <a:t> gen. </a:t>
            </a:r>
            <a:r>
              <a:rPr lang="en-US" sz="1600" spc="-20" dirty="0" err="1">
                <a:solidFill>
                  <a:srgbClr val="0070C0"/>
                </a:solidFill>
              </a:rPr>
              <a:t>Xe</a:t>
            </a:r>
            <a:endParaRPr lang="en-US" sz="1600" spc="-20" dirty="0">
              <a:solidFill>
                <a:srgbClr val="0070C0"/>
              </a:solidFill>
            </a:endParaRPr>
          </a:p>
          <a:p>
            <a:r>
              <a:rPr lang="en-US" sz="1600" dirty="0">
                <a:solidFill>
                  <a:srgbClr val="0070C0"/>
                </a:solidFill>
              </a:rPr>
              <a:t>  </a:t>
            </a:r>
            <a:r>
              <a:rPr lang="en-US" sz="1600" dirty="0" err="1">
                <a:solidFill>
                  <a:srgbClr val="0070C0"/>
                </a:solidFill>
              </a:rPr>
              <a:t>subslices</a:t>
            </a:r>
            <a:r>
              <a:rPr lang="en-US" sz="1600" dirty="0"/>
              <a:t> have </a:t>
            </a:r>
            <a:r>
              <a:rPr lang="en-US" sz="1600" dirty="0">
                <a:solidFill>
                  <a:srgbClr val="0070C0"/>
                </a:solidFill>
              </a:rPr>
              <a:t>8 EUs </a:t>
            </a:r>
            <a:r>
              <a:rPr lang="en-US" sz="1600" dirty="0"/>
              <a:t>whereas </a:t>
            </a:r>
            <a:r>
              <a:rPr lang="en-US" sz="1600" dirty="0">
                <a:solidFill>
                  <a:srgbClr val="0070C0"/>
                </a:solidFill>
              </a:rPr>
              <a:t>12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gen. </a:t>
            </a:r>
            <a:r>
              <a:rPr lang="en-US" sz="1600" dirty="0" err="1">
                <a:solidFill>
                  <a:srgbClr val="0070C0"/>
                </a:solidFill>
              </a:rPr>
              <a:t>Xe</a:t>
            </a:r>
            <a:r>
              <a:rPr lang="en-US" sz="1600" dirty="0">
                <a:solidFill>
                  <a:srgbClr val="0070C0"/>
                </a:solidFill>
              </a:rPr>
              <a:t> LP</a:t>
            </a:r>
            <a:r>
              <a:rPr lang="en-US" sz="1600" dirty="0"/>
              <a:t> </a:t>
            </a:r>
            <a:r>
              <a:rPr lang="en-US" sz="1600" dirty="0" err="1"/>
              <a:t>subslices</a:t>
            </a:r>
            <a:r>
              <a:rPr lang="en-US" sz="1600" dirty="0"/>
              <a:t> 16 EUs, as discussed next.  </a:t>
            </a:r>
          </a:p>
        </p:txBody>
      </p:sp>
    </p:spTree>
    <p:extLst>
      <p:ext uri="{BB962C8B-B14F-4D97-AF65-F5344CB8AC3E}">
        <p14:creationId xmlns:p14="http://schemas.microsoft.com/office/powerpoint/2010/main" val="472163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8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(6)</a:t>
            </a:r>
            <a:endParaRPr lang="en-US" sz="1680" dirty="0"/>
          </a:p>
        </p:txBody>
      </p:sp>
      <p:sp>
        <p:nvSpPr>
          <p:cNvPr id="4" name="TextBox 3"/>
          <p:cNvSpPr txBox="1"/>
          <p:nvPr/>
        </p:nvSpPr>
        <p:spPr>
          <a:xfrm>
            <a:off x="116505" y="458670"/>
            <a:ext cx="818826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Layout of 11</a:t>
            </a:r>
            <a:r>
              <a:rPr lang="en-US" baseline="30000" dirty="0">
                <a:solidFill>
                  <a:schemeClr val="accent6"/>
                </a:solidFill>
              </a:rPr>
              <a:t>th </a:t>
            </a:r>
            <a:r>
              <a:rPr lang="en-US" dirty="0">
                <a:solidFill>
                  <a:schemeClr val="accent6"/>
                </a:solidFill>
              </a:rPr>
              <a:t>gen. </a:t>
            </a:r>
            <a:r>
              <a:rPr lang="en-US" dirty="0" err="1">
                <a:solidFill>
                  <a:schemeClr val="accent6"/>
                </a:solidFill>
              </a:rPr>
              <a:t>subslices</a:t>
            </a:r>
            <a:r>
              <a:rPr lang="en-US" dirty="0">
                <a:solidFill>
                  <a:schemeClr val="accent6"/>
                </a:solidFill>
              </a:rPr>
              <a:t> in the </a:t>
            </a:r>
            <a:r>
              <a:rPr lang="en-US" dirty="0" err="1">
                <a:solidFill>
                  <a:schemeClr val="accent6"/>
                </a:solidFill>
              </a:rPr>
              <a:t>Xe</a:t>
            </a:r>
            <a:r>
              <a:rPr lang="en-US" dirty="0">
                <a:solidFill>
                  <a:schemeClr val="accent6"/>
                </a:solidFill>
              </a:rPr>
              <a:t> graphics (implemented in the </a:t>
            </a:r>
          </a:p>
          <a:p>
            <a:r>
              <a:rPr lang="en-US" dirty="0">
                <a:solidFill>
                  <a:schemeClr val="accent6"/>
                </a:solidFill>
              </a:rPr>
              <a:t>  10</a:t>
            </a:r>
            <a:r>
              <a:rPr lang="en-US" baseline="30000" dirty="0">
                <a:solidFill>
                  <a:schemeClr val="accent6"/>
                </a:solidFill>
              </a:rPr>
              <a:t>th</a:t>
            </a:r>
            <a:r>
              <a:rPr lang="en-US" dirty="0">
                <a:solidFill>
                  <a:schemeClr val="accent6"/>
                </a:solidFill>
              </a:rPr>
              <a:t> gen. Ice Lake line)</a:t>
            </a:r>
          </a:p>
        </p:txBody>
      </p:sp>
      <p:pic>
        <p:nvPicPr>
          <p:cNvPr id="5" name="Picture 2" descr="SubSli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1590" y="1470556"/>
            <a:ext cx="2198365" cy="38727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232719" y="5499520"/>
            <a:ext cx="4227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/>
              <a:t>Figure: </a:t>
            </a:r>
            <a:r>
              <a:rPr lang="en-US" sz="1600" dirty="0" err="1"/>
              <a:t>Subslice</a:t>
            </a:r>
            <a:r>
              <a:rPr lang="en-US" sz="1600" dirty="0"/>
              <a:t> of an 11</a:t>
            </a:r>
            <a:r>
              <a:rPr lang="en-US" sz="1600" baseline="30000" dirty="0"/>
              <a:t>th</a:t>
            </a:r>
            <a:r>
              <a:rPr lang="en-US" sz="1600" dirty="0"/>
              <a:t> gen. GPU</a:t>
            </a:r>
          </a:p>
          <a:p>
            <a:pPr algn="ctr"/>
            <a:r>
              <a:rPr lang="en-US" sz="1600" dirty="0"/>
              <a:t>used in the 10</a:t>
            </a:r>
            <a:r>
              <a:rPr lang="en-US" sz="1600" baseline="30000" dirty="0"/>
              <a:t>th</a:t>
            </a:r>
            <a:r>
              <a:rPr lang="en-US" sz="1600" dirty="0"/>
              <a:t> gen. Ice Lake line [</a:t>
            </a:r>
            <a:r>
              <a:rPr lang="hu-HU" sz="1600" dirty="0"/>
              <a:t>21</a:t>
            </a:r>
            <a:r>
              <a:rPr lang="en-US" sz="1600" dirty="0"/>
              <a:t>]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626895" y="1449070"/>
            <a:ext cx="4545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Key parts of an 11</a:t>
            </a:r>
            <a:r>
              <a:rPr lang="en-US" sz="1600" baseline="30000" dirty="0"/>
              <a:t>th</a:t>
            </a:r>
            <a:r>
              <a:rPr lang="en-US" sz="1600" dirty="0"/>
              <a:t> gen. </a:t>
            </a:r>
            <a:r>
              <a:rPr lang="en-US" sz="1600" dirty="0" err="1"/>
              <a:t>subslice</a:t>
            </a:r>
            <a:r>
              <a:rPr lang="en-US" sz="1600" dirty="0"/>
              <a:t> 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761910" y="1790526"/>
            <a:ext cx="5220580" cy="13747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8 EUs </a:t>
            </a:r>
            <a:r>
              <a:rPr lang="en-US" sz="1600" dirty="0"/>
              <a:t>(to be described subsequently) and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an </a:t>
            </a:r>
            <a:r>
              <a:rPr lang="en-US" sz="1600" dirty="0">
                <a:solidFill>
                  <a:srgbClr val="0070C0"/>
                </a:solidFill>
              </a:rPr>
              <a:t>SLM</a:t>
            </a:r>
            <a:r>
              <a:rPr lang="en-US" sz="1600" dirty="0"/>
              <a:t> (Shared Local Memory of 64 kB </a:t>
            </a:r>
          </a:p>
          <a:p>
            <a:r>
              <a:rPr lang="en-US" sz="1600" dirty="0"/>
              <a:t>      accessible from all EUs holding memory data</a:t>
            </a:r>
          </a:p>
          <a:p>
            <a:r>
              <a:rPr lang="en-US" sz="1600" dirty="0"/>
              <a:t>      that might be shared between all EUs of the</a:t>
            </a:r>
          </a:p>
          <a:p>
            <a:r>
              <a:rPr lang="en-US" sz="1600" dirty="0"/>
              <a:t>      </a:t>
            </a:r>
            <a:r>
              <a:rPr lang="en-US" sz="1600" dirty="0" err="1"/>
              <a:t>subslice</a:t>
            </a:r>
            <a:r>
              <a:rPr lang="en-US" sz="16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916431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8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(7)</a:t>
            </a:r>
            <a:endParaRPr lang="hu-HU" altLang="en-US" sz="168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4" name="Picture 2" descr="SubSli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6645" y="1311989"/>
            <a:ext cx="2520280" cy="44398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115888" y="458670"/>
            <a:ext cx="92670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90" dirty="0">
                <a:solidFill>
                  <a:schemeClr val="accent6"/>
                </a:solidFill>
              </a:rPr>
              <a:t>Layout of 12</a:t>
            </a:r>
            <a:r>
              <a:rPr lang="en-US" spc="-90" baseline="30000" dirty="0">
                <a:solidFill>
                  <a:schemeClr val="accent6"/>
                </a:solidFill>
              </a:rPr>
              <a:t>th</a:t>
            </a:r>
            <a:r>
              <a:rPr lang="en-US" spc="-90" dirty="0">
                <a:solidFill>
                  <a:schemeClr val="accent6"/>
                </a:solidFill>
              </a:rPr>
              <a:t> gen. </a:t>
            </a:r>
            <a:r>
              <a:rPr lang="en-US" spc="-90" dirty="0" err="1">
                <a:solidFill>
                  <a:schemeClr val="accent6"/>
                </a:solidFill>
              </a:rPr>
              <a:t>Xe</a:t>
            </a:r>
            <a:r>
              <a:rPr lang="en-US" spc="-90" dirty="0">
                <a:solidFill>
                  <a:schemeClr val="accent6"/>
                </a:solidFill>
              </a:rPr>
              <a:t> LP (Tiger Lake) </a:t>
            </a:r>
            <a:r>
              <a:rPr lang="en-US" spc="-90" dirty="0" err="1">
                <a:solidFill>
                  <a:schemeClr val="accent6"/>
                </a:solidFill>
              </a:rPr>
              <a:t>subslices</a:t>
            </a:r>
            <a:r>
              <a:rPr lang="en-US" spc="-90" dirty="0">
                <a:solidFill>
                  <a:schemeClr val="accent6"/>
                </a:solidFill>
              </a:rPr>
              <a:t> vs. 11</a:t>
            </a:r>
            <a:r>
              <a:rPr lang="en-US" spc="-90" baseline="30000" dirty="0">
                <a:solidFill>
                  <a:schemeClr val="accent6"/>
                </a:solidFill>
              </a:rPr>
              <a:t>th</a:t>
            </a:r>
            <a:r>
              <a:rPr lang="en-US" spc="-90" dirty="0">
                <a:solidFill>
                  <a:schemeClr val="accent6"/>
                </a:solidFill>
              </a:rPr>
              <a:t> gen. (Ice Lake line) </a:t>
            </a:r>
            <a:r>
              <a:rPr lang="en-US" spc="-90" dirty="0" err="1">
                <a:solidFill>
                  <a:schemeClr val="accent6"/>
                </a:solidFill>
              </a:rPr>
              <a:t>subslices</a:t>
            </a:r>
            <a:endParaRPr lang="en-US" spc="-90" dirty="0">
              <a:solidFill>
                <a:schemeClr val="accent6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 flipH="1">
            <a:off x="296525" y="1223755"/>
            <a:ext cx="13501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/>
              <a:t>11</a:t>
            </a:r>
            <a:r>
              <a:rPr lang="en-US" sz="1400" b="1" baseline="30000" dirty="0"/>
              <a:t>th</a:t>
            </a:r>
            <a:r>
              <a:rPr lang="en-US" sz="1400" b="1" dirty="0"/>
              <a:t> gen.</a:t>
            </a:r>
          </a:p>
          <a:p>
            <a:r>
              <a:rPr lang="en-US" sz="1400" b="1" dirty="0"/>
              <a:t>     </a:t>
            </a:r>
            <a:r>
              <a:rPr lang="en-US" sz="1400" dirty="0"/>
              <a:t>[</a:t>
            </a:r>
            <a:r>
              <a:rPr lang="hu-HU" sz="1400" dirty="0"/>
              <a:t>21</a:t>
            </a:r>
            <a:r>
              <a:rPr lang="en-US" sz="1400" dirty="0"/>
              <a:t>]</a:t>
            </a:r>
            <a:r>
              <a:rPr lang="en-US" sz="1400" b="1" dirty="0"/>
              <a:t> </a:t>
            </a:r>
          </a:p>
        </p:txBody>
      </p:sp>
      <p:sp>
        <p:nvSpPr>
          <p:cNvPr id="8" name="TextBox 7"/>
          <p:cNvSpPr txBox="1"/>
          <p:nvPr/>
        </p:nvSpPr>
        <p:spPr>
          <a:xfrm flipH="1">
            <a:off x="5067055" y="1231013"/>
            <a:ext cx="13501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/>
              <a:t>12</a:t>
            </a:r>
            <a:r>
              <a:rPr lang="en-US" sz="1400" b="1" baseline="30000" dirty="0"/>
              <a:t>th</a:t>
            </a:r>
            <a:r>
              <a:rPr lang="en-US" sz="1400" b="1" dirty="0"/>
              <a:t> gen.</a:t>
            </a:r>
          </a:p>
          <a:p>
            <a:r>
              <a:rPr lang="en-US" sz="1400" dirty="0"/>
              <a:t>   [</a:t>
            </a:r>
            <a:r>
              <a:rPr lang="hu-HU" sz="1400" dirty="0"/>
              <a:t>22</a:t>
            </a:r>
            <a:r>
              <a:rPr lang="en-US" sz="1400" dirty="0"/>
              <a:t>]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6111789" y="1314450"/>
            <a:ext cx="2285636" cy="4438341"/>
            <a:chOff x="6111789" y="1314450"/>
            <a:chExt cx="2285636" cy="4438341"/>
          </a:xfrm>
        </p:grpSpPr>
        <p:pic>
          <p:nvPicPr>
            <p:cNvPr id="5" name="Picture 2" descr="https://images.anandtech.com/doci/15993/202008180142271.jpg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6025" t="21430" r="17588" b="9948"/>
            <a:stretch/>
          </p:blipFill>
          <p:spPr bwMode="auto">
            <a:xfrm>
              <a:off x="6111789" y="1314450"/>
              <a:ext cx="2285636" cy="44383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" name="Picture 2" descr="https://images.anandtech.com/doci/15993/202008180142271.jpg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7201" t="24177" r="31651" b="73316"/>
            <a:stretch/>
          </p:blipFill>
          <p:spPr bwMode="auto">
            <a:xfrm>
              <a:off x="6282190" y="1358770"/>
              <a:ext cx="610255" cy="38820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" name="TextBox 12"/>
          <p:cNvSpPr txBox="1"/>
          <p:nvPr/>
        </p:nvSpPr>
        <p:spPr>
          <a:xfrm>
            <a:off x="179203" y="6039290"/>
            <a:ext cx="880328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</a:rPr>
              <a:t>12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gen. </a:t>
            </a:r>
            <a:r>
              <a:rPr lang="en-US" sz="1600" dirty="0" err="1">
                <a:solidFill>
                  <a:srgbClr val="0070C0"/>
                </a:solidFill>
              </a:rPr>
              <a:t>subslices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dirty="0"/>
              <a:t>include </a:t>
            </a:r>
            <a:r>
              <a:rPr lang="en-US" sz="1600" dirty="0">
                <a:solidFill>
                  <a:srgbClr val="0070C0"/>
                </a:solidFill>
              </a:rPr>
              <a:t>16 EUs </a:t>
            </a:r>
            <a:r>
              <a:rPr lang="en-US" sz="1600" dirty="0"/>
              <a:t>rather than 8 as </a:t>
            </a:r>
            <a:r>
              <a:rPr lang="en-US" sz="1600" dirty="0" err="1"/>
              <a:t>jn</a:t>
            </a:r>
            <a:r>
              <a:rPr lang="en-US" sz="1600" dirty="0"/>
              <a:t> the previous 11</a:t>
            </a:r>
            <a:r>
              <a:rPr lang="en-US" sz="1600" baseline="30000" dirty="0"/>
              <a:t>th</a:t>
            </a:r>
            <a:r>
              <a:rPr lang="en-US" sz="1600" dirty="0"/>
              <a:t> generation</a:t>
            </a:r>
          </a:p>
          <a:p>
            <a:r>
              <a:rPr lang="en-US" sz="1600" dirty="0"/>
              <a:t>  graphics.</a:t>
            </a:r>
          </a:p>
        </p:txBody>
      </p:sp>
    </p:spTree>
    <p:extLst>
      <p:ext uri="{BB962C8B-B14F-4D97-AF65-F5344CB8AC3E}">
        <p14:creationId xmlns:p14="http://schemas.microsoft.com/office/powerpoint/2010/main" val="33751627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8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(8)</a:t>
            </a:r>
            <a:endParaRPr lang="hu-HU" altLang="en-US" sz="168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19458" name="Picture 2" descr="https://images.anandtech.com/doci/15993/202008180142271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201" t="24177" r="31651" b="73316"/>
          <a:stretch/>
        </p:blipFill>
        <p:spPr bwMode="auto">
          <a:xfrm>
            <a:off x="6057165" y="728699"/>
            <a:ext cx="180020" cy="2250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15888" y="470530"/>
            <a:ext cx="49061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Layout of EUs in </a:t>
            </a:r>
            <a:r>
              <a:rPr lang="en-US" dirty="0" err="1">
                <a:solidFill>
                  <a:schemeClr val="accent6"/>
                </a:solidFill>
              </a:rPr>
              <a:t>Xe</a:t>
            </a:r>
            <a:r>
              <a:rPr lang="en-US" dirty="0">
                <a:solidFill>
                  <a:schemeClr val="accent6"/>
                </a:solidFill>
              </a:rPr>
              <a:t>/</a:t>
            </a:r>
            <a:r>
              <a:rPr lang="en-US" dirty="0" err="1">
                <a:solidFill>
                  <a:schemeClr val="accent6"/>
                </a:solidFill>
              </a:rPr>
              <a:t>Xe</a:t>
            </a:r>
            <a:r>
              <a:rPr lang="en-US" dirty="0">
                <a:solidFill>
                  <a:schemeClr val="accent6"/>
                </a:solidFill>
              </a:rPr>
              <a:t> LP graphics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74156" y="824640"/>
            <a:ext cx="8910989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11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</a:t>
            </a:r>
            <a:r>
              <a:rPr lang="en-US" sz="1600" dirty="0"/>
              <a:t>. and </a:t>
            </a:r>
            <a:r>
              <a:rPr lang="en-US" sz="1600" dirty="0">
                <a:solidFill>
                  <a:srgbClr val="0070C0"/>
                </a:solidFill>
              </a:rPr>
              <a:t>12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</a:t>
            </a:r>
            <a:r>
              <a:rPr lang="en-US" sz="1600" dirty="0"/>
              <a:t>. </a:t>
            </a:r>
            <a:r>
              <a:rPr lang="en-US" sz="1600" dirty="0">
                <a:solidFill>
                  <a:srgbClr val="FF0000"/>
                </a:solidFill>
              </a:rPr>
              <a:t>EUs</a:t>
            </a:r>
            <a:r>
              <a:rPr lang="en-US" sz="1600" dirty="0"/>
              <a:t> are built up </a:t>
            </a:r>
            <a:r>
              <a:rPr lang="en-US" sz="1600" dirty="0">
                <a:solidFill>
                  <a:srgbClr val="FF0000"/>
                </a:solidFill>
              </a:rPr>
              <a:t>differently.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11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gen. </a:t>
            </a:r>
            <a:r>
              <a:rPr lang="en-US" sz="1600" dirty="0" err="1">
                <a:solidFill>
                  <a:srgbClr val="0070C0"/>
                </a:solidFill>
              </a:rPr>
              <a:t>Xe</a:t>
            </a:r>
            <a:r>
              <a:rPr lang="en-US" sz="1600" dirty="0">
                <a:solidFill>
                  <a:srgbClr val="0070C0"/>
                </a:solidFill>
              </a:rPr>
              <a:t> EUs </a:t>
            </a:r>
            <a:r>
              <a:rPr lang="en-US" sz="1600" dirty="0"/>
              <a:t>have </a:t>
            </a:r>
            <a:r>
              <a:rPr lang="en-US" sz="1600" dirty="0">
                <a:solidFill>
                  <a:srgbClr val="0070C0"/>
                </a:solidFill>
              </a:rPr>
              <a:t>dual SIMD units </a:t>
            </a:r>
            <a:r>
              <a:rPr lang="en-US" sz="1600" dirty="0"/>
              <a:t>capable of performing </a:t>
            </a:r>
            <a:r>
              <a:rPr lang="en-US" sz="1600" dirty="0">
                <a:solidFill>
                  <a:srgbClr val="0070C0"/>
                </a:solidFill>
              </a:rPr>
              <a:t>4-wide</a:t>
            </a:r>
            <a:r>
              <a:rPr lang="en-US" sz="1600" dirty="0"/>
              <a:t> (4x32-bit)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</a:t>
            </a:r>
            <a:r>
              <a:rPr lang="en-US" sz="1600" dirty="0">
                <a:solidFill>
                  <a:srgbClr val="0070C0"/>
                </a:solidFill>
              </a:rPr>
              <a:t>FX/FP FMA </a:t>
            </a:r>
            <a:r>
              <a:rPr lang="en-US" sz="1600" dirty="0"/>
              <a:t>(Fused Multiply-Add) and </a:t>
            </a:r>
            <a:r>
              <a:rPr lang="en-US" sz="1600" dirty="0">
                <a:solidFill>
                  <a:srgbClr val="0070C0"/>
                </a:solidFill>
              </a:rPr>
              <a:t>2-wide EM </a:t>
            </a:r>
            <a:r>
              <a:rPr lang="en-US" sz="1600" dirty="0"/>
              <a:t>(Extended Math) operations.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By contrast, </a:t>
            </a:r>
            <a:r>
              <a:rPr lang="en-US" sz="1600" dirty="0">
                <a:solidFill>
                  <a:srgbClr val="0070C0"/>
                </a:solidFill>
              </a:rPr>
              <a:t>12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gen. </a:t>
            </a:r>
            <a:r>
              <a:rPr lang="en-US" sz="1600" dirty="0" err="1">
                <a:solidFill>
                  <a:srgbClr val="0070C0"/>
                </a:solidFill>
              </a:rPr>
              <a:t>Xe</a:t>
            </a:r>
            <a:r>
              <a:rPr lang="en-US" sz="1600" dirty="0">
                <a:solidFill>
                  <a:srgbClr val="0070C0"/>
                </a:solidFill>
              </a:rPr>
              <a:t> LP EUs </a:t>
            </a:r>
            <a:r>
              <a:rPr lang="en-US" sz="1600" dirty="0"/>
              <a:t>are built up as </a:t>
            </a:r>
            <a:r>
              <a:rPr lang="en-US" sz="1600" dirty="0">
                <a:solidFill>
                  <a:srgbClr val="0070C0"/>
                </a:solidFill>
              </a:rPr>
              <a:t>modules </a:t>
            </a:r>
            <a:r>
              <a:rPr lang="en-US" sz="1600" dirty="0"/>
              <a:t>including </a:t>
            </a:r>
            <a:r>
              <a:rPr lang="en-US" sz="1600" spc="-30" dirty="0"/>
              <a:t>dual EUs with </a:t>
            </a:r>
          </a:p>
          <a:p>
            <a:r>
              <a:rPr lang="en-US" sz="1600" spc="-30" dirty="0"/>
              <a:t>      shared thread control and </a:t>
            </a:r>
            <a:r>
              <a:rPr lang="en-US" sz="1600" spc="-30" dirty="0">
                <a:solidFill>
                  <a:srgbClr val="0070C0"/>
                </a:solidFill>
              </a:rPr>
              <a:t>dual SIMD units </a:t>
            </a:r>
            <a:r>
              <a:rPr lang="en-US" sz="1600" spc="-30" dirty="0"/>
              <a:t>capable of performing </a:t>
            </a:r>
            <a:r>
              <a:rPr lang="en-US" sz="1600" spc="-30" dirty="0">
                <a:solidFill>
                  <a:srgbClr val="0070C0"/>
                </a:solidFill>
              </a:rPr>
              <a:t>8-wide</a:t>
            </a:r>
            <a:r>
              <a:rPr lang="en-US" sz="1600" spc="-30" dirty="0"/>
              <a:t> (8x32-bit) </a:t>
            </a:r>
          </a:p>
          <a:p>
            <a:r>
              <a:rPr lang="en-US" sz="1600" spc="-30" dirty="0">
                <a:solidFill>
                  <a:srgbClr val="0070C0"/>
                </a:solidFill>
              </a:rPr>
              <a:t>      FP/FX FMA </a:t>
            </a:r>
            <a:r>
              <a:rPr lang="en-US" sz="1600" spc="-30" dirty="0"/>
              <a:t>and </a:t>
            </a:r>
            <a:r>
              <a:rPr lang="en-US" sz="1600" dirty="0"/>
              <a:t>and </a:t>
            </a:r>
            <a:r>
              <a:rPr lang="en-US" sz="1600" dirty="0">
                <a:solidFill>
                  <a:srgbClr val="0070C0"/>
                </a:solidFill>
              </a:rPr>
              <a:t>2-wide EM </a:t>
            </a:r>
            <a:r>
              <a:rPr lang="en-US" sz="1600" dirty="0"/>
              <a:t>(Extended Math) operations,</a:t>
            </a:r>
            <a:r>
              <a:rPr lang="en-US" sz="1600" spc="-30" dirty="0"/>
              <a:t> </a:t>
            </a:r>
            <a:r>
              <a:rPr lang="en-US" sz="1600" dirty="0"/>
              <a:t>as discussed next. </a:t>
            </a:r>
          </a:p>
        </p:txBody>
      </p:sp>
    </p:spTree>
    <p:extLst>
      <p:ext uri="{BB962C8B-B14F-4D97-AF65-F5344CB8AC3E}">
        <p14:creationId xmlns:p14="http://schemas.microsoft.com/office/powerpoint/2010/main" val="36340729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8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(9)</a:t>
            </a:r>
            <a:endParaRPr lang="en-US" sz="1680" dirty="0"/>
          </a:p>
        </p:txBody>
      </p:sp>
      <p:sp>
        <p:nvSpPr>
          <p:cNvPr id="8" name="TextBox 7"/>
          <p:cNvSpPr txBox="1"/>
          <p:nvPr/>
        </p:nvSpPr>
        <p:spPr>
          <a:xfrm>
            <a:off x="116505" y="458670"/>
            <a:ext cx="902631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30" dirty="0">
                <a:solidFill>
                  <a:schemeClr val="accent6"/>
                </a:solidFill>
              </a:rPr>
              <a:t>Layout of an 11</a:t>
            </a:r>
            <a:r>
              <a:rPr lang="en-US" spc="-30" baseline="30000" dirty="0">
                <a:solidFill>
                  <a:schemeClr val="accent6"/>
                </a:solidFill>
              </a:rPr>
              <a:t>th </a:t>
            </a:r>
            <a:r>
              <a:rPr lang="en-US" spc="-30" dirty="0">
                <a:solidFill>
                  <a:schemeClr val="accent6"/>
                </a:solidFill>
              </a:rPr>
              <a:t>gen. EU of the </a:t>
            </a:r>
            <a:r>
              <a:rPr lang="en-US" spc="-30" dirty="0" err="1">
                <a:solidFill>
                  <a:schemeClr val="accent6"/>
                </a:solidFill>
              </a:rPr>
              <a:t>Xe</a:t>
            </a:r>
            <a:r>
              <a:rPr lang="en-US" spc="-30" dirty="0">
                <a:solidFill>
                  <a:schemeClr val="accent6"/>
                </a:solidFill>
              </a:rPr>
              <a:t> LP graphics (implemented in the 11</a:t>
            </a:r>
            <a:r>
              <a:rPr lang="en-US" spc="-30" baseline="30000" dirty="0">
                <a:solidFill>
                  <a:schemeClr val="accent6"/>
                </a:solidFill>
              </a:rPr>
              <a:t>th</a:t>
            </a:r>
            <a:r>
              <a:rPr lang="en-US" spc="-30" dirty="0">
                <a:solidFill>
                  <a:schemeClr val="accent6"/>
                </a:solidFill>
              </a:rPr>
              <a:t> gen. </a:t>
            </a:r>
          </a:p>
          <a:p>
            <a:r>
              <a:rPr lang="en-US" dirty="0">
                <a:solidFill>
                  <a:schemeClr val="accent6"/>
                </a:solidFill>
              </a:rPr>
              <a:t>  Tiger Lake line) [</a:t>
            </a:r>
            <a:r>
              <a:rPr lang="hu-HU" dirty="0">
                <a:solidFill>
                  <a:schemeClr val="accent6"/>
                </a:solidFill>
              </a:rPr>
              <a:t>22</a:t>
            </a:r>
            <a:r>
              <a:rPr lang="en-US" dirty="0">
                <a:solidFill>
                  <a:schemeClr val="accent6"/>
                </a:solidFill>
              </a:rPr>
              <a:t>]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716905" y="1234982"/>
            <a:ext cx="490554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Main parts </a:t>
            </a:r>
            <a:r>
              <a:rPr lang="en-US" sz="1600" dirty="0"/>
              <a:t>of an </a:t>
            </a:r>
            <a:r>
              <a:rPr lang="en-US" sz="1600" dirty="0">
                <a:solidFill>
                  <a:srgbClr val="0070C0"/>
                </a:solidFill>
              </a:rPr>
              <a:t>11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gen. graphics EU</a:t>
            </a:r>
            <a:r>
              <a:rPr lang="en-US" sz="1600" dirty="0">
                <a:solidFill>
                  <a:srgbClr val="FF0000"/>
                </a:solidFill>
              </a:rPr>
              <a:t>:</a:t>
            </a:r>
            <a:endParaRPr lang="en-US" sz="1600" dirty="0"/>
          </a:p>
        </p:txBody>
      </p:sp>
      <p:sp>
        <p:nvSpPr>
          <p:cNvPr id="11" name="TextBox 10"/>
          <p:cNvSpPr txBox="1"/>
          <p:nvPr/>
        </p:nvSpPr>
        <p:spPr>
          <a:xfrm>
            <a:off x="3896925" y="1550017"/>
            <a:ext cx="5175575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dual SIMD ALUs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a register file (GFR)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a Branch and a Send (IO) Unit 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thread control that may </a:t>
            </a:r>
            <a:r>
              <a:rPr lang="en-US" sz="1600" dirty="0">
                <a:solidFill>
                  <a:srgbClr val="0070C0"/>
                </a:solidFill>
              </a:rPr>
              <a:t>issue up to one </a:t>
            </a:r>
          </a:p>
          <a:p>
            <a:pPr>
              <a:spcAft>
                <a:spcPts val="200"/>
              </a:spcAft>
            </a:pPr>
            <a:r>
              <a:rPr lang="en-US" sz="1600" dirty="0">
                <a:solidFill>
                  <a:srgbClr val="0070C0"/>
                </a:solidFill>
              </a:rPr>
              <a:t>      instruction to each unit in each clock cycle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96863" y="4928294"/>
            <a:ext cx="8848513" cy="1426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Each EU is </a:t>
            </a:r>
            <a:r>
              <a:rPr lang="en-US" sz="1600" dirty="0">
                <a:solidFill>
                  <a:srgbClr val="0070C0"/>
                </a:solidFill>
              </a:rPr>
              <a:t>7-way multithreaded</a:t>
            </a:r>
            <a:r>
              <a:rPr lang="en-US" sz="1600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Each thread has 128 256-bit long general purpose registers </a:t>
            </a:r>
            <a:r>
              <a:rPr lang="en-US" sz="1600" dirty="0"/>
              <a:t>(i.e. 4KB per thread </a:t>
            </a:r>
          </a:p>
          <a:p>
            <a:pPr>
              <a:spcAft>
                <a:spcPts val="400"/>
              </a:spcAft>
            </a:pPr>
            <a:r>
              <a:rPr lang="en-US" sz="1600" dirty="0"/>
              <a:t>      or 28 KB per EU).</a:t>
            </a:r>
          </a:p>
          <a:p>
            <a:r>
              <a:rPr lang="en-US" sz="1600" dirty="0"/>
              <a:t>    Each GPR register can hold up to 8 32-bit FP or FX data or even up to 16 16-bit</a:t>
            </a:r>
          </a:p>
          <a:p>
            <a:r>
              <a:rPr lang="en-US" sz="1600" dirty="0"/>
              <a:t>      FP or FX data.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206515" y="1339948"/>
            <a:ext cx="3240645" cy="3304187"/>
            <a:chOff x="206515" y="1103696"/>
            <a:chExt cx="3240645" cy="3304187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672" t="3611" r="4227" b="51676"/>
            <a:stretch/>
          </p:blipFill>
          <p:spPr>
            <a:xfrm>
              <a:off x="206515" y="1103696"/>
              <a:ext cx="3240645" cy="3304187"/>
            </a:xfrm>
            <a:prstGeom prst="rect">
              <a:avLst/>
            </a:prstGeom>
          </p:spPr>
        </p:pic>
        <p:pic>
          <p:nvPicPr>
            <p:cNvPr id="19" name="Picture 18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344" t="48897" r="26046" b="46517"/>
            <a:stretch/>
          </p:blipFill>
          <p:spPr>
            <a:xfrm>
              <a:off x="605214" y="1232548"/>
              <a:ext cx="972000" cy="359860"/>
            </a:xfrm>
            <a:prstGeom prst="rect">
              <a:avLst/>
            </a:prstGeom>
          </p:spPr>
        </p:pic>
        <p:sp>
          <p:nvSpPr>
            <p:cNvPr id="20" name="TextBox 19"/>
            <p:cNvSpPr txBox="1"/>
            <p:nvPr/>
          </p:nvSpPr>
          <p:spPr>
            <a:xfrm flipH="1">
              <a:off x="560208" y="1251069"/>
              <a:ext cx="122148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X</a:t>
              </a:r>
              <a:r>
                <a:rPr lang="en-US" sz="1600" b="1" baseline="30000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</a:t>
              </a:r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 EU</a:t>
              </a:r>
            </a:p>
          </p:txBody>
        </p:sp>
      </p:grpSp>
      <p:sp>
        <p:nvSpPr>
          <p:cNvPr id="22" name="TextBox 21"/>
          <p:cNvSpPr txBox="1"/>
          <p:nvPr/>
        </p:nvSpPr>
        <p:spPr>
          <a:xfrm flipH="1">
            <a:off x="3941930" y="3248980"/>
            <a:ext cx="5004176" cy="610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 up to 4 FP32/8 FP16 FMA operations or</a:t>
            </a:r>
          </a:p>
          <a:p>
            <a:pPr>
              <a:spcAft>
                <a:spcPts val="400"/>
              </a:spcAft>
            </a:pPr>
            <a:r>
              <a:rPr lang="en-US" sz="1600" dirty="0"/>
              <a:t>     up to 4 FX32/8 FX16 FMA operations,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761910" y="2950400"/>
            <a:ext cx="459071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</a:rPr>
              <a:t>The SIMD ALU on the IP 0 </a:t>
            </a:r>
            <a:r>
              <a:rPr lang="en-US" sz="1600" dirty="0"/>
              <a:t>can perform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042449" y="4205312"/>
            <a:ext cx="515810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up to 4 FP32/8 FP16 FMA operations or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806915" y="3911763"/>
            <a:ext cx="45457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400"/>
              </a:spcAft>
            </a:pPr>
            <a:r>
              <a:rPr lang="en-US" sz="1600" dirty="0"/>
              <a:t>whereas </a:t>
            </a:r>
            <a:r>
              <a:rPr lang="en-US" sz="1600" dirty="0">
                <a:solidFill>
                  <a:srgbClr val="0070C0"/>
                </a:solidFill>
              </a:rPr>
              <a:t>the other SIMD ALU on the IP1: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044835" y="4520637"/>
            <a:ext cx="517615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dual Extended Math (EM) operations</a:t>
            </a:r>
          </a:p>
          <a:p>
            <a:r>
              <a:rPr lang="en-US" sz="1600" dirty="0"/>
              <a:t>      (to calculate trigonometric functions etc.).   </a:t>
            </a:r>
          </a:p>
        </p:txBody>
      </p:sp>
      <p:sp>
        <p:nvSpPr>
          <p:cNvPr id="3" name="TextBox 2"/>
          <p:cNvSpPr txBox="1"/>
          <p:nvPr/>
        </p:nvSpPr>
        <p:spPr>
          <a:xfrm flipH="1">
            <a:off x="206515" y="6354325"/>
            <a:ext cx="86409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Remark </a:t>
            </a:r>
            <a:r>
              <a:rPr lang="en-US" sz="1600" dirty="0"/>
              <a:t>EUs of the previous </a:t>
            </a:r>
            <a:r>
              <a:rPr lang="en-US" sz="1600" dirty="0">
                <a:solidFill>
                  <a:srgbClr val="0070C0"/>
                </a:solidFill>
              </a:rPr>
              <a:t>HD graphics </a:t>
            </a:r>
            <a:r>
              <a:rPr lang="en-US" sz="1600" dirty="0"/>
              <a:t>are built up basically </a:t>
            </a:r>
            <a:r>
              <a:rPr lang="en-US" sz="1600" dirty="0">
                <a:solidFill>
                  <a:srgbClr val="0070C0"/>
                </a:solidFill>
              </a:rPr>
              <a:t>in the same way. </a:t>
            </a:r>
          </a:p>
        </p:txBody>
      </p:sp>
    </p:spTree>
    <p:extLst>
      <p:ext uri="{BB962C8B-B14F-4D97-AF65-F5344CB8AC3E}">
        <p14:creationId xmlns:p14="http://schemas.microsoft.com/office/powerpoint/2010/main" val="466754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6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6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6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(10)</a:t>
            </a:r>
            <a:endParaRPr lang="en-US" sz="166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594" t="48897" r="5047" b="10976"/>
          <a:stretch/>
        </p:blipFill>
        <p:spPr>
          <a:xfrm>
            <a:off x="3536885" y="1628799"/>
            <a:ext cx="5535615" cy="3150350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128822" y="458670"/>
            <a:ext cx="65086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60" dirty="0">
                <a:solidFill>
                  <a:schemeClr val="accent6"/>
                </a:solidFill>
              </a:rPr>
              <a:t>Layout of 12</a:t>
            </a:r>
            <a:r>
              <a:rPr lang="en-US" spc="-60" baseline="30000" dirty="0">
                <a:solidFill>
                  <a:schemeClr val="accent6"/>
                </a:solidFill>
              </a:rPr>
              <a:t>th</a:t>
            </a:r>
            <a:r>
              <a:rPr lang="en-US" spc="-60" dirty="0">
                <a:solidFill>
                  <a:schemeClr val="accent6"/>
                </a:solidFill>
              </a:rPr>
              <a:t> gen. graphics EUs vs. 11</a:t>
            </a:r>
            <a:r>
              <a:rPr lang="en-US" spc="-60" baseline="30000" dirty="0">
                <a:solidFill>
                  <a:schemeClr val="accent6"/>
                </a:solidFill>
              </a:rPr>
              <a:t>th</a:t>
            </a:r>
            <a:r>
              <a:rPr lang="en-US" spc="-60" dirty="0">
                <a:solidFill>
                  <a:schemeClr val="accent6"/>
                </a:solidFill>
              </a:rPr>
              <a:t> gen. EUs -1 [</a:t>
            </a:r>
            <a:r>
              <a:rPr lang="hu-HU" spc="-60" dirty="0">
                <a:solidFill>
                  <a:schemeClr val="accent6"/>
                </a:solidFill>
              </a:rPr>
              <a:t>22</a:t>
            </a:r>
            <a:r>
              <a:rPr lang="en-US" spc="-60" dirty="0">
                <a:solidFill>
                  <a:schemeClr val="accent6"/>
                </a:solidFill>
              </a:rPr>
              <a:t>]</a:t>
            </a:r>
          </a:p>
        </p:txBody>
      </p:sp>
      <p:sp>
        <p:nvSpPr>
          <p:cNvPr id="22" name="TextBox 21"/>
          <p:cNvSpPr txBox="1"/>
          <p:nvPr/>
        </p:nvSpPr>
        <p:spPr>
          <a:xfrm flipH="1">
            <a:off x="207227" y="821675"/>
            <a:ext cx="90902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12</a:t>
            </a:r>
            <a:r>
              <a:rPr lang="en-US" sz="1600" baseline="30000" dirty="0"/>
              <a:t>th</a:t>
            </a:r>
            <a:r>
              <a:rPr lang="en-US" sz="1600" dirty="0"/>
              <a:t> gen. EUs are implemented as </a:t>
            </a:r>
            <a:r>
              <a:rPr lang="en-US" sz="1600" dirty="0">
                <a:solidFill>
                  <a:srgbClr val="FF0000"/>
                </a:solidFill>
              </a:rPr>
              <a:t>modules</a:t>
            </a:r>
            <a:r>
              <a:rPr lang="en-US" sz="1600" dirty="0"/>
              <a:t> with shared thread control and branch</a:t>
            </a:r>
          </a:p>
          <a:p>
            <a:r>
              <a:rPr lang="en-US" sz="1600" dirty="0"/>
              <a:t>      unit, as shown below.</a:t>
            </a:r>
          </a:p>
        </p:txBody>
      </p:sp>
      <p:sp>
        <p:nvSpPr>
          <p:cNvPr id="3" name="Right Arrow 2"/>
          <p:cNvSpPr/>
          <p:nvPr/>
        </p:nvSpPr>
        <p:spPr bwMode="auto">
          <a:xfrm>
            <a:off x="3176845" y="3005145"/>
            <a:ext cx="288000" cy="10800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16505" y="1574920"/>
            <a:ext cx="2957637" cy="3249235"/>
            <a:chOff x="116505" y="1574920"/>
            <a:chExt cx="2957637" cy="3249235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546" t="5250" r="5271" b="52174"/>
            <a:stretch/>
          </p:blipFill>
          <p:spPr>
            <a:xfrm>
              <a:off x="116505" y="1574920"/>
              <a:ext cx="2957637" cy="3249235"/>
            </a:xfrm>
            <a:prstGeom prst="rect">
              <a:avLst/>
            </a:prstGeom>
          </p:spPr>
        </p:pic>
        <p:pic>
          <p:nvPicPr>
            <p:cNvPr id="19" name="Picture 18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1660" t="6546" r="5851" b="90506"/>
            <a:stretch/>
          </p:blipFill>
          <p:spPr>
            <a:xfrm>
              <a:off x="184831" y="1637143"/>
              <a:ext cx="1665185" cy="317534"/>
            </a:xfrm>
            <a:prstGeom prst="rect">
              <a:avLst/>
            </a:prstGeom>
          </p:spPr>
        </p:pic>
        <p:sp>
          <p:nvSpPr>
            <p:cNvPr id="23" name="TextBox 22"/>
            <p:cNvSpPr txBox="1"/>
            <p:nvPr/>
          </p:nvSpPr>
          <p:spPr>
            <a:xfrm flipH="1">
              <a:off x="175964" y="1629266"/>
              <a:ext cx="282085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X</a:t>
              </a:r>
              <a:r>
                <a:rPr lang="en-US" sz="1600" b="1" baseline="30000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</a:t>
              </a:r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 EU</a:t>
              </a: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813" t="50044" r="25062" b="45943"/>
            <a:stretch/>
          </p:blipFill>
          <p:spPr>
            <a:xfrm>
              <a:off x="1196625" y="1628800"/>
              <a:ext cx="1800201" cy="315035"/>
            </a:xfrm>
            <a:prstGeom prst="rect">
              <a:avLst/>
            </a:prstGeom>
          </p:spPr>
        </p:pic>
      </p:grpSp>
      <p:sp>
        <p:nvSpPr>
          <p:cNvPr id="15" name="TextBox 14"/>
          <p:cNvSpPr txBox="1"/>
          <p:nvPr/>
        </p:nvSpPr>
        <p:spPr>
          <a:xfrm>
            <a:off x="116506" y="4959170"/>
            <a:ext cx="9091010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As shown, </a:t>
            </a:r>
            <a:r>
              <a:rPr lang="en-US" sz="1600" dirty="0">
                <a:solidFill>
                  <a:srgbClr val="0070C0"/>
                </a:solidFill>
              </a:rPr>
              <a:t>12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gen. FP and FX units are 8-wide </a:t>
            </a:r>
            <a:r>
              <a:rPr lang="en-US" sz="1600" dirty="0"/>
              <a:t>whereas </a:t>
            </a:r>
            <a:r>
              <a:rPr lang="en-US" sz="1600" dirty="0">
                <a:solidFill>
                  <a:srgbClr val="0070C0"/>
                </a:solidFill>
              </a:rPr>
              <a:t>11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 FP and FX units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only 4 wide</a:t>
            </a:r>
            <a:r>
              <a:rPr lang="en-US" sz="1600" dirty="0"/>
              <a:t>, this results in the same FP performance but doubles FX performance.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12</a:t>
            </a:r>
            <a:r>
              <a:rPr lang="en-US" sz="1600" baseline="30000" dirty="0"/>
              <a:t>th</a:t>
            </a:r>
            <a:r>
              <a:rPr lang="en-US" sz="1600" dirty="0"/>
              <a:t> gen. FP and FX units are able to perform </a:t>
            </a:r>
            <a:r>
              <a:rPr lang="en-US" sz="1600" dirty="0">
                <a:solidFill>
                  <a:srgbClr val="0070C0"/>
                </a:solidFill>
              </a:rPr>
              <a:t>also</a:t>
            </a:r>
            <a:r>
              <a:rPr lang="en-US" sz="1600" dirty="0"/>
              <a:t> </a:t>
            </a:r>
            <a:r>
              <a:rPr lang="en-US" sz="1600" dirty="0">
                <a:solidFill>
                  <a:srgbClr val="0070C0"/>
                </a:solidFill>
              </a:rPr>
              <a:t>FX8 operations</a:t>
            </a:r>
            <a:r>
              <a:rPr lang="en-US" sz="1600" dirty="0"/>
              <a:t>, which is useful 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in speeding up AI applications.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 addition, </a:t>
            </a:r>
            <a:r>
              <a:rPr lang="en-US" sz="1600" dirty="0">
                <a:solidFill>
                  <a:srgbClr val="0070C0"/>
                </a:solidFill>
              </a:rPr>
              <a:t>EM operations do not more block the execution of FP operations, nevertheless either an FP or an FX operation can be issued per cycle.  </a:t>
            </a:r>
          </a:p>
        </p:txBody>
      </p:sp>
    </p:spTree>
    <p:extLst>
      <p:ext uri="{BB962C8B-B14F-4D97-AF65-F5344CB8AC3E}">
        <p14:creationId xmlns:p14="http://schemas.microsoft.com/office/powerpoint/2010/main" val="1058353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6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6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6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(11)</a:t>
            </a:r>
            <a:endParaRPr lang="en-US" sz="166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594" t="48897" r="5047" b="10976"/>
          <a:stretch/>
        </p:blipFill>
        <p:spPr>
          <a:xfrm>
            <a:off x="3536885" y="1177999"/>
            <a:ext cx="5535615" cy="3150350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 flipH="1">
            <a:off x="295811" y="4776878"/>
            <a:ext cx="4366199" cy="5488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dirty="0"/>
              <a:t> up to 4 </a:t>
            </a:r>
            <a:r>
              <a:rPr lang="en-US" sz="1400" dirty="0" smtClean="0"/>
              <a:t>FP32, 8 </a:t>
            </a:r>
            <a:r>
              <a:rPr lang="en-US" sz="1400" dirty="0"/>
              <a:t>FP16 FMA operations or</a:t>
            </a:r>
          </a:p>
          <a:p>
            <a:pPr>
              <a:spcAft>
                <a:spcPts val="400"/>
              </a:spcAft>
            </a:pPr>
            <a:r>
              <a:rPr lang="en-US" sz="1400" dirty="0"/>
              <a:t>     up to 4 </a:t>
            </a:r>
            <a:r>
              <a:rPr lang="en-US" sz="1400" dirty="0" smtClean="0"/>
              <a:t>FX32, 8 </a:t>
            </a:r>
            <a:r>
              <a:rPr lang="en-US" sz="1400" dirty="0"/>
              <a:t>FX16 FMA operations,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16505" y="4463364"/>
            <a:ext cx="40054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70C0"/>
                </a:solidFill>
              </a:rPr>
              <a:t>The SIMD ALU on IP 0 </a:t>
            </a:r>
            <a:r>
              <a:rPr lang="en-US" sz="1400" dirty="0"/>
              <a:t>can perform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07035" y="5633494"/>
            <a:ext cx="4500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/>
              <a:t>up to 4 </a:t>
            </a:r>
            <a:r>
              <a:rPr lang="en-US" sz="1400" dirty="0" smtClean="0"/>
              <a:t>FP32, 8 </a:t>
            </a:r>
            <a:r>
              <a:rPr lang="en-US" sz="1400" dirty="0"/>
              <a:t>FP16 FMA operations or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61509" y="5339945"/>
            <a:ext cx="47262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400"/>
              </a:spcAft>
            </a:pPr>
            <a:r>
              <a:rPr lang="en-US" sz="1400" dirty="0"/>
              <a:t>whereas </a:t>
            </a:r>
            <a:r>
              <a:rPr lang="en-US" sz="1400" dirty="0">
                <a:solidFill>
                  <a:srgbClr val="0070C0"/>
                </a:solidFill>
              </a:rPr>
              <a:t>the other SIMD ALU  on IP1: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8980" y="5903814"/>
            <a:ext cx="45640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/>
              <a:t>dual Extended Math (EM) operations</a:t>
            </a:r>
          </a:p>
          <a:p>
            <a:r>
              <a:rPr lang="en-US" sz="1400" dirty="0"/>
              <a:t>      (to calculate trigonometric functions etc.)    </a:t>
            </a:r>
          </a:p>
        </p:txBody>
      </p:sp>
      <p:sp>
        <p:nvSpPr>
          <p:cNvPr id="17" name="TextBox 16"/>
          <p:cNvSpPr txBox="1"/>
          <p:nvPr/>
        </p:nvSpPr>
        <p:spPr>
          <a:xfrm flipH="1">
            <a:off x="4617006" y="4776878"/>
            <a:ext cx="4815534" cy="5488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dirty="0"/>
              <a:t> up to 8 </a:t>
            </a:r>
            <a:r>
              <a:rPr lang="en-US" sz="1400" dirty="0" smtClean="0"/>
              <a:t>FP32, 16 </a:t>
            </a:r>
            <a:r>
              <a:rPr lang="en-US" sz="1400" dirty="0"/>
              <a:t>FP16 FMA operations or</a:t>
            </a:r>
          </a:p>
          <a:p>
            <a:r>
              <a:rPr lang="en-US" sz="1400" spc="-40" dirty="0"/>
              <a:t>      up to 8 </a:t>
            </a:r>
            <a:r>
              <a:rPr lang="en-US" sz="1400" spc="-40" dirty="0" smtClean="0"/>
              <a:t>FX32, 16 FX16, 32 </a:t>
            </a:r>
            <a:r>
              <a:rPr lang="en-US" sz="1400" spc="-40" dirty="0"/>
              <a:t>FX8 FMA </a:t>
            </a:r>
            <a:r>
              <a:rPr lang="en-US" sz="1400" spc="-40" dirty="0" smtClean="0"/>
              <a:t>operations</a:t>
            </a:r>
            <a:r>
              <a:rPr lang="en-US" sz="1400" spc="-40" dirty="0"/>
              <a:t>,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301970" y="4463364"/>
            <a:ext cx="47712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70C0"/>
                </a:solidFill>
              </a:rPr>
              <a:t>The main SIMD ALU on </a:t>
            </a:r>
            <a:r>
              <a:rPr lang="en-US" sz="1400" dirty="0" smtClean="0">
                <a:solidFill>
                  <a:srgbClr val="0070C0"/>
                </a:solidFill>
              </a:rPr>
              <a:t>IP 0 </a:t>
            </a:r>
            <a:r>
              <a:rPr lang="en-US" sz="1400" dirty="0"/>
              <a:t>can perform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572000" y="5595747"/>
            <a:ext cx="41861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400"/>
              </a:spcAft>
            </a:pPr>
            <a:r>
              <a:rPr lang="en-US" sz="1400" dirty="0"/>
              <a:t>whereas </a:t>
            </a:r>
            <a:r>
              <a:rPr lang="en-US" sz="1400" dirty="0">
                <a:solidFill>
                  <a:srgbClr val="0070C0"/>
                </a:solidFill>
              </a:rPr>
              <a:t>the EM ALU on </a:t>
            </a:r>
            <a:r>
              <a:rPr lang="en-US" sz="1400" dirty="0" smtClean="0">
                <a:solidFill>
                  <a:srgbClr val="0070C0"/>
                </a:solidFill>
              </a:rPr>
              <a:t>IP 1</a:t>
            </a:r>
            <a:r>
              <a:rPr lang="en-US" sz="1400" dirty="0">
                <a:solidFill>
                  <a:srgbClr val="0070C0"/>
                </a:solidFill>
              </a:rPr>
              <a:t>: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617005" y="5903814"/>
            <a:ext cx="46265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/>
              <a:t>dual Extended Math (EM) operations</a:t>
            </a:r>
          </a:p>
          <a:p>
            <a:r>
              <a:rPr lang="en-US" sz="1400" dirty="0"/>
              <a:t>       (to calculate trigonometric functions etc.)    </a:t>
            </a:r>
          </a:p>
        </p:txBody>
      </p:sp>
      <p:sp>
        <p:nvSpPr>
          <p:cNvPr id="3" name="Right Arrow 2"/>
          <p:cNvSpPr/>
          <p:nvPr/>
        </p:nvSpPr>
        <p:spPr bwMode="auto">
          <a:xfrm>
            <a:off x="3176845" y="2554345"/>
            <a:ext cx="288000" cy="10800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16505" y="1124120"/>
            <a:ext cx="2957637" cy="3249235"/>
            <a:chOff x="116505" y="1484911"/>
            <a:chExt cx="2957637" cy="3249235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546" t="5250" r="5271" b="52174"/>
            <a:stretch/>
          </p:blipFill>
          <p:spPr>
            <a:xfrm>
              <a:off x="116505" y="1484911"/>
              <a:ext cx="2957637" cy="3249235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344" t="48897" r="26046" b="46517"/>
            <a:stretch/>
          </p:blipFill>
          <p:spPr>
            <a:xfrm>
              <a:off x="431541" y="1496750"/>
              <a:ext cx="972000" cy="359860"/>
            </a:xfrm>
            <a:prstGeom prst="rect">
              <a:avLst/>
            </a:prstGeom>
          </p:spPr>
        </p:pic>
        <p:sp>
          <p:nvSpPr>
            <p:cNvPr id="19" name="TextBox 18"/>
            <p:cNvSpPr txBox="1"/>
            <p:nvPr/>
          </p:nvSpPr>
          <p:spPr>
            <a:xfrm flipH="1">
              <a:off x="607254" y="1515271"/>
              <a:ext cx="122148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X</a:t>
              </a:r>
              <a:r>
                <a:rPr lang="en-US" sz="1600" b="1" baseline="30000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</a:t>
              </a:r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 EU</a:t>
              </a:r>
            </a:p>
          </p:txBody>
        </p:sp>
        <p:pic>
          <p:nvPicPr>
            <p:cNvPr id="23" name="Picture 22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1660" t="6546" r="5851" b="90506"/>
            <a:stretch/>
          </p:blipFill>
          <p:spPr>
            <a:xfrm>
              <a:off x="184831" y="1532043"/>
              <a:ext cx="1665185" cy="317534"/>
            </a:xfrm>
            <a:prstGeom prst="rect">
              <a:avLst/>
            </a:prstGeom>
          </p:spPr>
        </p:pic>
        <p:sp>
          <p:nvSpPr>
            <p:cNvPr id="24" name="TextBox 23"/>
            <p:cNvSpPr txBox="1"/>
            <p:nvPr/>
          </p:nvSpPr>
          <p:spPr>
            <a:xfrm flipH="1">
              <a:off x="175964" y="1524166"/>
              <a:ext cx="282085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X</a:t>
              </a:r>
              <a:r>
                <a:rPr lang="en-US" sz="1600" b="1" baseline="30000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</a:t>
              </a:r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 EU</a:t>
              </a:r>
            </a:p>
          </p:txBody>
        </p:sp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813" t="50044" r="25062" b="45943"/>
            <a:stretch/>
          </p:blipFill>
          <p:spPr>
            <a:xfrm>
              <a:off x="1196625" y="1523700"/>
              <a:ext cx="1800201" cy="315035"/>
            </a:xfrm>
            <a:prstGeom prst="rect">
              <a:avLst/>
            </a:prstGeom>
          </p:spPr>
        </p:pic>
      </p:grpSp>
      <p:sp>
        <p:nvSpPr>
          <p:cNvPr id="15" name="TextBox 14"/>
          <p:cNvSpPr txBox="1"/>
          <p:nvPr/>
        </p:nvSpPr>
        <p:spPr>
          <a:xfrm>
            <a:off x="115888" y="475265"/>
            <a:ext cx="91795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50" dirty="0">
                <a:solidFill>
                  <a:schemeClr val="accent6"/>
                </a:solidFill>
              </a:rPr>
              <a:t>Contrasting the computing capabilities of 11</a:t>
            </a:r>
            <a:r>
              <a:rPr lang="en-US" spc="-50" baseline="30000" dirty="0">
                <a:solidFill>
                  <a:schemeClr val="accent6"/>
                </a:solidFill>
              </a:rPr>
              <a:t>th</a:t>
            </a:r>
            <a:r>
              <a:rPr lang="en-US" spc="-50" dirty="0">
                <a:solidFill>
                  <a:schemeClr val="accent6"/>
                </a:solidFill>
              </a:rPr>
              <a:t> and 12</a:t>
            </a:r>
            <a:r>
              <a:rPr lang="en-US" spc="-50" baseline="30000" dirty="0">
                <a:solidFill>
                  <a:schemeClr val="accent6"/>
                </a:solidFill>
              </a:rPr>
              <a:t>th</a:t>
            </a:r>
            <a:r>
              <a:rPr lang="en-US" spc="-50" dirty="0">
                <a:solidFill>
                  <a:schemeClr val="accent6"/>
                </a:solidFill>
              </a:rPr>
              <a:t> gen. graphics EUs -1 [</a:t>
            </a:r>
            <a:r>
              <a:rPr lang="hu-HU" spc="-50" dirty="0">
                <a:solidFill>
                  <a:schemeClr val="accent6"/>
                </a:solidFill>
              </a:rPr>
              <a:t>22</a:t>
            </a:r>
            <a:r>
              <a:rPr lang="en-US" spc="-50" dirty="0">
                <a:solidFill>
                  <a:schemeClr val="accent6"/>
                </a:solidFill>
              </a:rPr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10856028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Introduction </a:t>
            </a:r>
            <a:r>
              <a:rPr lang="en-US" sz="1700" dirty="0" smtClean="0"/>
              <a:t>(12)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115888" y="419592"/>
            <a:ext cx="3466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The processor war: servers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6505" y="773705"/>
            <a:ext cx="90285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chemeClr val="accent6"/>
                </a:solidFill>
              </a:rPr>
              <a:t>Intel Xeon vs. AMD EPYC vs. ARM-based servers (ARM </a:t>
            </a:r>
            <a:r>
              <a:rPr lang="en-US" sz="1600" dirty="0" err="1" smtClean="0">
                <a:solidFill>
                  <a:schemeClr val="accent6"/>
                </a:solidFill>
              </a:rPr>
              <a:t>Neoverse</a:t>
            </a:r>
            <a:r>
              <a:rPr lang="en-US" sz="1600" dirty="0" smtClean="0">
                <a:solidFill>
                  <a:schemeClr val="accent6"/>
                </a:solidFill>
              </a:rPr>
              <a:t>-based, </a:t>
            </a:r>
            <a:r>
              <a:rPr lang="en-US" sz="1600" dirty="0" err="1" smtClean="0">
                <a:solidFill>
                  <a:schemeClr val="accent6"/>
                </a:solidFill>
              </a:rPr>
              <a:t>Amper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Altra</a:t>
            </a:r>
            <a:r>
              <a:rPr lang="en-US" sz="1600" dirty="0" smtClean="0">
                <a:solidFill>
                  <a:schemeClr val="accent6"/>
                </a:solidFill>
              </a:rPr>
              <a:t>)</a:t>
            </a:r>
          </a:p>
          <a:p>
            <a:r>
              <a:rPr lang="en-US" sz="1600" dirty="0">
                <a:solidFill>
                  <a:schemeClr val="accent6"/>
                </a:solidFill>
              </a:rPr>
              <a:t> </a:t>
            </a:r>
            <a:r>
              <a:rPr lang="en-US" sz="1600" dirty="0" smtClean="0">
                <a:solidFill>
                  <a:schemeClr val="accent6"/>
                </a:solidFill>
              </a:rPr>
              <a:t> per-thread performance [49] 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39480" y="1358062"/>
            <a:ext cx="8271840" cy="5491318"/>
            <a:chOff x="547696" y="1199535"/>
            <a:chExt cx="8271840" cy="5491318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85735" b="5752"/>
            <a:stretch/>
          </p:blipFill>
          <p:spPr>
            <a:xfrm>
              <a:off x="547696" y="5659974"/>
              <a:ext cx="8271840" cy="662168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480" b="31756"/>
            <a:stretch/>
          </p:blipFill>
          <p:spPr>
            <a:xfrm>
              <a:off x="547696" y="1199535"/>
              <a:ext cx="8271840" cy="4181667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95054" b="-1"/>
            <a:stretch/>
          </p:blipFill>
          <p:spPr>
            <a:xfrm>
              <a:off x="764005" y="6351641"/>
              <a:ext cx="7615990" cy="339212"/>
            </a:xfrm>
            <a:prstGeom prst="rect">
              <a:avLst/>
            </a:prstGeom>
          </p:spPr>
        </p:pic>
      </p:grpSp>
      <p:sp>
        <p:nvSpPr>
          <p:cNvPr id="10" name="Oval 9"/>
          <p:cNvSpPr/>
          <p:nvPr/>
        </p:nvSpPr>
        <p:spPr bwMode="auto">
          <a:xfrm>
            <a:off x="5159492" y="1761200"/>
            <a:ext cx="3642978" cy="2339975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6485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0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6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6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6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(12)</a:t>
            </a:r>
            <a:endParaRPr lang="en-US" sz="1660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5894929"/>
              </p:ext>
            </p:extLst>
          </p:nvPr>
        </p:nvGraphicFramePr>
        <p:xfrm>
          <a:off x="1526649" y="1223755"/>
          <a:ext cx="6105691" cy="2681847"/>
        </p:xfrm>
        <a:graphic>
          <a:graphicData uri="http://schemas.openxmlformats.org/drawingml/2006/table">
            <a:tbl>
              <a:tblPr/>
              <a:tblGrid>
                <a:gridCol w="1654595">
                  <a:extLst>
                    <a:ext uri="{9D8B030D-6E8A-4147-A177-3AD203B41FA5}">
                      <a16:colId xmlns:a16="http://schemas.microsoft.com/office/drawing/2014/main" val="335040098"/>
                    </a:ext>
                  </a:extLst>
                </a:gridCol>
                <a:gridCol w="2225548">
                  <a:extLst>
                    <a:ext uri="{9D8B030D-6E8A-4147-A177-3AD203B41FA5}">
                      <a16:colId xmlns:a16="http://schemas.microsoft.com/office/drawing/2014/main" val="3147252191"/>
                    </a:ext>
                  </a:extLst>
                </a:gridCol>
                <a:gridCol w="2225548">
                  <a:extLst>
                    <a:ext uri="{9D8B030D-6E8A-4147-A177-3AD203B41FA5}">
                      <a16:colId xmlns:a16="http://schemas.microsoft.com/office/drawing/2014/main" val="3443754230"/>
                    </a:ext>
                  </a:extLst>
                </a:gridCol>
              </a:tblGrid>
              <a:tr h="607651">
                <a:tc gridSpan="3"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Computing capabilities of Intel’s 11</a:t>
                      </a:r>
                      <a:r>
                        <a:rPr lang="en-US" sz="1400" baseline="300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th</a:t>
                      </a: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 and 12</a:t>
                      </a:r>
                      <a:r>
                        <a:rPr lang="en-US" sz="1400" baseline="300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th</a:t>
                      </a: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400" dirty="0" err="1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gen.EUs</a:t>
                      </a: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/>
                      </a:r>
                      <a:b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</a:b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(operations/clock/EU)</a:t>
                      </a:r>
                    </a:p>
                  </a:txBody>
                  <a:tcPr marT="50800" marB="5080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4848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5503089"/>
                  </a:ext>
                </a:extLst>
              </a:tr>
              <a:tr h="33596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38100" marR="38100" marT="38100" marB="3810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aseline="0" dirty="0" err="1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Xe</a:t>
                      </a:r>
                      <a:r>
                        <a:rPr lang="en-US" sz="1400" baseline="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 LP (Gen 12)</a:t>
                      </a:r>
                    </a:p>
                  </a:txBody>
                  <a:tcPr marL="38100" marR="38100" marT="38100" marB="3810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 err="1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Xe</a:t>
                      </a: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 (Gen11)</a:t>
                      </a:r>
                    </a:p>
                  </a:txBody>
                  <a:tcPr marL="38100" marR="38100" marT="38100" marB="3810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7805743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FP32</a:t>
                      </a:r>
                      <a:endParaRPr lang="en-US" sz="1400" b="1" dirty="0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16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16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0712388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FP16</a:t>
                      </a:r>
                      <a:endParaRPr lang="en-US" sz="1400" b="1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32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32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285976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FX32</a:t>
                      </a:r>
                      <a:endParaRPr lang="en-US" sz="1400" b="1" dirty="0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8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4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9303793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FX16</a:t>
                      </a:r>
                      <a:endParaRPr lang="en-US" sz="1400" b="1" dirty="0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32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16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3568148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FX8 (INT8)</a:t>
                      </a:r>
                      <a:endParaRPr lang="en-US" sz="1400" b="1" dirty="0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64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N/A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1478293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61510" y="4284095"/>
            <a:ext cx="77487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Data in the above Table take into account that the EUs may perform FMA </a:t>
            </a:r>
          </a:p>
          <a:p>
            <a:r>
              <a:rPr lang="en-US" sz="1600" dirty="0"/>
              <a:t> (Fused Multiply-Add) operations. 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15888" y="458670"/>
            <a:ext cx="91570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50" dirty="0">
                <a:solidFill>
                  <a:schemeClr val="accent6"/>
                </a:solidFill>
              </a:rPr>
              <a:t>Contrasting the computing capabilities of 11</a:t>
            </a:r>
            <a:r>
              <a:rPr lang="en-US" spc="-50" baseline="30000" dirty="0">
                <a:solidFill>
                  <a:schemeClr val="accent6"/>
                </a:solidFill>
              </a:rPr>
              <a:t>th</a:t>
            </a:r>
            <a:r>
              <a:rPr lang="en-US" spc="-50" dirty="0">
                <a:solidFill>
                  <a:schemeClr val="accent6"/>
                </a:solidFill>
              </a:rPr>
              <a:t> and 12</a:t>
            </a:r>
            <a:r>
              <a:rPr lang="en-US" spc="-50" baseline="30000" dirty="0">
                <a:solidFill>
                  <a:schemeClr val="accent6"/>
                </a:solidFill>
              </a:rPr>
              <a:t>th</a:t>
            </a:r>
            <a:r>
              <a:rPr lang="en-US" spc="-50" dirty="0">
                <a:solidFill>
                  <a:schemeClr val="accent6"/>
                </a:solidFill>
              </a:rPr>
              <a:t> gen. graphics </a:t>
            </a:r>
            <a:r>
              <a:rPr lang="en-US" spc="-50" dirty="0" err="1">
                <a:solidFill>
                  <a:schemeClr val="accent6"/>
                </a:solidFill>
              </a:rPr>
              <a:t>Eus</a:t>
            </a:r>
            <a:r>
              <a:rPr lang="en-US" spc="-50" dirty="0">
                <a:solidFill>
                  <a:schemeClr val="accent6"/>
                </a:solidFill>
              </a:rPr>
              <a:t> -2 [</a:t>
            </a:r>
            <a:r>
              <a:rPr lang="hu-HU" spc="-50" dirty="0">
                <a:solidFill>
                  <a:schemeClr val="accent6"/>
                </a:solidFill>
              </a:rPr>
              <a:t>23</a:t>
            </a:r>
            <a:r>
              <a:rPr lang="en-US" spc="-50" dirty="0">
                <a:solidFill>
                  <a:schemeClr val="accent6"/>
                </a:solidFill>
              </a:rPr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1572152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6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6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6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(13)</a:t>
            </a:r>
            <a:endParaRPr lang="en-US" sz="166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42875" y="481263"/>
            <a:ext cx="68121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12</a:t>
            </a:r>
            <a:r>
              <a:rPr lang="en-US" baseline="30000" dirty="0">
                <a:solidFill>
                  <a:schemeClr val="accent6"/>
                </a:solidFill>
                <a:latin typeface="+mj-lt"/>
              </a:rPr>
              <a:t>th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gen. </a:t>
            </a:r>
            <a:r>
              <a:rPr lang="en-US" dirty="0" err="1">
                <a:solidFill>
                  <a:schemeClr val="accent6"/>
                </a:solidFill>
                <a:latin typeface="+mj-lt"/>
              </a:rPr>
              <a:t>X</a:t>
            </a:r>
            <a:r>
              <a:rPr lang="en-US" baseline="30000" dirty="0" err="1">
                <a:solidFill>
                  <a:schemeClr val="accent6"/>
                </a:solidFill>
                <a:latin typeface="+mj-lt"/>
              </a:rPr>
              <a:t>e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LP GPU of Tiger Lake processors -1 [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23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]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434402" y="2387065"/>
            <a:ext cx="2587567" cy="1646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j-lt"/>
              </a:rPr>
              <a:t>It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has up to 6 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subslices</a:t>
            </a:r>
            <a:endParaRPr lang="en-US" sz="1600" dirty="0">
              <a:solidFill>
                <a:srgbClr val="000000"/>
              </a:solidFill>
              <a:latin typeface="Verdana"/>
            </a:endParaRPr>
          </a:p>
          <a:p>
            <a:pPr algn="ctr"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(model dependent)</a:t>
            </a:r>
          </a:p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16 EUs/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subslice</a:t>
            </a:r>
            <a:endParaRPr lang="en-US" sz="1600" dirty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i.e. 96 EUs/slice</a:t>
            </a:r>
          </a:p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(up from 64)</a:t>
            </a:r>
          </a:p>
          <a:p>
            <a:pPr algn="ctr"/>
            <a:r>
              <a:rPr lang="en-US" sz="1600" dirty="0">
                <a:latin typeface="+mj-lt"/>
              </a:rPr>
              <a:t> </a:t>
            </a:r>
          </a:p>
        </p:txBody>
      </p:sp>
      <p:pic>
        <p:nvPicPr>
          <p:cNvPr id="6" name="Picture 2" descr="https://cdn.arstechnica.net/wp-content/uploads/2020/08/001-execution-units-1440x809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731" t="21020" r="20954" b="11950"/>
          <a:stretch/>
        </p:blipFill>
        <p:spPr bwMode="auto">
          <a:xfrm>
            <a:off x="125128" y="1268413"/>
            <a:ext cx="6294927" cy="42854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6"/>
          <p:cNvSpPr/>
          <p:nvPr/>
        </p:nvSpPr>
        <p:spPr bwMode="auto">
          <a:xfrm>
            <a:off x="532113" y="1952625"/>
            <a:ext cx="5820560" cy="2879257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2671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89885"/>
            <a:ext cx="74041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2.3.4 Evolution of the performance of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integrated </a:t>
            </a:r>
            <a:r>
              <a:rPr kumimoji="0" lang="en-US" altLang="en-US" sz="1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graphics in the Core 2 line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94816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2.3.4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Evolution of the performance of integrated graphics in the Core 2 line 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(1)</a:t>
            </a:r>
            <a:endParaRPr lang="en-US" dirty="0"/>
          </a:p>
        </p:txBody>
      </p:sp>
      <p:sp>
        <p:nvSpPr>
          <p:cNvPr id="101" name="TextBox 100"/>
          <p:cNvSpPr txBox="1"/>
          <p:nvPr/>
        </p:nvSpPr>
        <p:spPr>
          <a:xfrm>
            <a:off x="119513" y="458670"/>
            <a:ext cx="9853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Raising</a:t>
            </a:r>
            <a:r>
              <a:rPr kumimoji="0" lang="en-GB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the </a:t>
            </a:r>
            <a:r>
              <a:rPr lang="en-GB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max. number of graphics EUs in GPUs of </a:t>
            </a:r>
            <a:r>
              <a:rPr kumimoji="0" lang="en-GB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Core 2 processors -2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38" name="Egyenes összekötő nyíllal 4"/>
          <p:cNvCxnSpPr/>
          <p:nvPr/>
        </p:nvCxnSpPr>
        <p:spPr>
          <a:xfrm flipH="1" flipV="1">
            <a:off x="598370" y="1602325"/>
            <a:ext cx="68" cy="4752000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Egyenes összekötő nyíllal 6"/>
          <p:cNvCxnSpPr/>
          <p:nvPr/>
        </p:nvCxnSpPr>
        <p:spPr>
          <a:xfrm flipV="1">
            <a:off x="435690" y="6177176"/>
            <a:ext cx="8676000" cy="33538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Egyenes összekötő 11"/>
          <p:cNvCxnSpPr/>
          <p:nvPr/>
        </p:nvCxnSpPr>
        <p:spPr>
          <a:xfrm>
            <a:off x="607266" y="6114488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Egyenes összekötő 12"/>
          <p:cNvCxnSpPr/>
          <p:nvPr/>
        </p:nvCxnSpPr>
        <p:spPr>
          <a:xfrm>
            <a:off x="1099219" y="6113200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Egyenes összekötő 13"/>
          <p:cNvCxnSpPr/>
          <p:nvPr/>
        </p:nvCxnSpPr>
        <p:spPr>
          <a:xfrm>
            <a:off x="1592259" y="6112589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Egyenes összekötő 14"/>
          <p:cNvCxnSpPr/>
          <p:nvPr/>
        </p:nvCxnSpPr>
        <p:spPr>
          <a:xfrm>
            <a:off x="2084212" y="6111300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Egyenes összekötő 15"/>
          <p:cNvCxnSpPr/>
          <p:nvPr/>
        </p:nvCxnSpPr>
        <p:spPr>
          <a:xfrm>
            <a:off x="2581600" y="6118921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Egyenes összekötő 16"/>
          <p:cNvCxnSpPr/>
          <p:nvPr/>
        </p:nvCxnSpPr>
        <p:spPr>
          <a:xfrm>
            <a:off x="3073553" y="6117633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gyenes összekötő 17"/>
          <p:cNvCxnSpPr/>
          <p:nvPr/>
        </p:nvCxnSpPr>
        <p:spPr>
          <a:xfrm>
            <a:off x="3566593" y="6117022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gyenes összekötő 18"/>
          <p:cNvCxnSpPr/>
          <p:nvPr/>
        </p:nvCxnSpPr>
        <p:spPr>
          <a:xfrm>
            <a:off x="4058546" y="6115733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Egyenes összekötő 19"/>
          <p:cNvCxnSpPr/>
          <p:nvPr/>
        </p:nvCxnSpPr>
        <p:spPr>
          <a:xfrm>
            <a:off x="4552455" y="6118921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gyenes összekötő 20"/>
          <p:cNvCxnSpPr/>
          <p:nvPr/>
        </p:nvCxnSpPr>
        <p:spPr>
          <a:xfrm>
            <a:off x="5044408" y="6117633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Egyenes összekötő 21"/>
          <p:cNvCxnSpPr/>
          <p:nvPr/>
        </p:nvCxnSpPr>
        <p:spPr>
          <a:xfrm>
            <a:off x="5537448" y="6117022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Egyenes összekötő 22"/>
          <p:cNvCxnSpPr/>
          <p:nvPr/>
        </p:nvCxnSpPr>
        <p:spPr>
          <a:xfrm>
            <a:off x="6029401" y="6115733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Szövegdoboz 27"/>
          <p:cNvSpPr txBox="1"/>
          <p:nvPr/>
        </p:nvSpPr>
        <p:spPr>
          <a:xfrm>
            <a:off x="-153525" y="1043735"/>
            <a:ext cx="14866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No of </a:t>
            </a:r>
            <a:r>
              <a:rPr lang="en-US" sz="1250" b="1" dirty="0">
                <a:solidFill>
                  <a:srgbClr val="000000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EUs</a:t>
            </a:r>
          </a:p>
          <a:p>
            <a:pPr marL="0" marR="0" lvl="0" indent="0" algn="ctr" defTabSz="914400" rtl="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(log scale)</a:t>
            </a:r>
            <a:endParaRPr kumimoji="0" lang="hu-HU" sz="12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3" name="Szövegdoboz 28"/>
          <p:cNvSpPr txBox="1"/>
          <p:nvPr/>
        </p:nvSpPr>
        <p:spPr>
          <a:xfrm>
            <a:off x="553792" y="6239357"/>
            <a:ext cx="54569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2006</a:t>
            </a:r>
          </a:p>
        </p:txBody>
      </p:sp>
      <p:sp>
        <p:nvSpPr>
          <p:cNvPr id="54" name="Szövegdoboz 29"/>
          <p:cNvSpPr txBox="1"/>
          <p:nvPr/>
        </p:nvSpPr>
        <p:spPr>
          <a:xfrm>
            <a:off x="1519941" y="6234164"/>
            <a:ext cx="54569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2008</a:t>
            </a:r>
          </a:p>
        </p:txBody>
      </p:sp>
      <p:sp>
        <p:nvSpPr>
          <p:cNvPr id="55" name="Szövegdoboz 30"/>
          <p:cNvSpPr txBox="1"/>
          <p:nvPr/>
        </p:nvSpPr>
        <p:spPr>
          <a:xfrm>
            <a:off x="2524331" y="6234164"/>
            <a:ext cx="54569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2010</a:t>
            </a:r>
          </a:p>
        </p:txBody>
      </p:sp>
      <p:sp>
        <p:nvSpPr>
          <p:cNvPr id="56" name="Szövegdoboz 31"/>
          <p:cNvSpPr txBox="1"/>
          <p:nvPr/>
        </p:nvSpPr>
        <p:spPr>
          <a:xfrm>
            <a:off x="3527352" y="6234164"/>
            <a:ext cx="54569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2012</a:t>
            </a:r>
          </a:p>
        </p:txBody>
      </p:sp>
      <p:sp>
        <p:nvSpPr>
          <p:cNvPr id="57" name="Szövegdoboz 32"/>
          <p:cNvSpPr txBox="1"/>
          <p:nvPr/>
        </p:nvSpPr>
        <p:spPr>
          <a:xfrm>
            <a:off x="4481990" y="6234164"/>
            <a:ext cx="54569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2014</a:t>
            </a:r>
          </a:p>
        </p:txBody>
      </p:sp>
      <p:sp>
        <p:nvSpPr>
          <p:cNvPr id="58" name="Szövegdoboz 33"/>
          <p:cNvSpPr txBox="1"/>
          <p:nvPr/>
        </p:nvSpPr>
        <p:spPr>
          <a:xfrm>
            <a:off x="5473371" y="6239357"/>
            <a:ext cx="54569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2016</a:t>
            </a:r>
          </a:p>
        </p:txBody>
      </p:sp>
      <p:sp>
        <p:nvSpPr>
          <p:cNvPr id="59" name="Szövegdoboz 34"/>
          <p:cNvSpPr txBox="1"/>
          <p:nvPr/>
        </p:nvSpPr>
        <p:spPr>
          <a:xfrm>
            <a:off x="8456644" y="6413506"/>
            <a:ext cx="639597" cy="2846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Year</a:t>
            </a:r>
          </a:p>
        </p:txBody>
      </p:sp>
      <p:cxnSp>
        <p:nvCxnSpPr>
          <p:cNvPr id="11" name="Egyenes összekötő 22"/>
          <p:cNvCxnSpPr/>
          <p:nvPr/>
        </p:nvCxnSpPr>
        <p:spPr>
          <a:xfrm>
            <a:off x="6527745" y="6116517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Szövegdoboz 33"/>
          <p:cNvSpPr txBox="1"/>
          <p:nvPr/>
        </p:nvSpPr>
        <p:spPr>
          <a:xfrm>
            <a:off x="6467489" y="6238210"/>
            <a:ext cx="534182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8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93" name="Egyenes összekötő 22"/>
          <p:cNvCxnSpPr/>
          <p:nvPr/>
        </p:nvCxnSpPr>
        <p:spPr>
          <a:xfrm>
            <a:off x="7519219" y="6109821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Szövegdoboz 33"/>
          <p:cNvSpPr txBox="1"/>
          <p:nvPr/>
        </p:nvSpPr>
        <p:spPr>
          <a:xfrm>
            <a:off x="7477907" y="6240745"/>
            <a:ext cx="637438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06" name="Egyenes összekötő 22"/>
          <p:cNvCxnSpPr/>
          <p:nvPr/>
        </p:nvCxnSpPr>
        <p:spPr>
          <a:xfrm>
            <a:off x="8002904" y="6113134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Egyenes összekötő 22"/>
          <p:cNvCxnSpPr/>
          <p:nvPr/>
        </p:nvCxnSpPr>
        <p:spPr>
          <a:xfrm>
            <a:off x="8490657" y="6113134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Egyenes összekötő 22"/>
          <p:cNvCxnSpPr/>
          <p:nvPr/>
        </p:nvCxnSpPr>
        <p:spPr>
          <a:xfrm>
            <a:off x="8954805" y="6113134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Szövegdoboz 33"/>
          <p:cNvSpPr txBox="1"/>
          <p:nvPr/>
        </p:nvSpPr>
        <p:spPr>
          <a:xfrm>
            <a:off x="8448891" y="6248149"/>
            <a:ext cx="595035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10" name="Egyenes összekötő 22"/>
          <p:cNvCxnSpPr/>
          <p:nvPr/>
        </p:nvCxnSpPr>
        <p:spPr>
          <a:xfrm>
            <a:off x="7047275" y="6113134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/>
          <p:cNvCxnSpPr/>
          <p:nvPr/>
        </p:nvCxnSpPr>
        <p:spPr bwMode="auto">
          <a:xfrm>
            <a:off x="1097781" y="6219310"/>
            <a:ext cx="18714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0" name="Straight Connector 159"/>
          <p:cNvCxnSpPr/>
          <p:nvPr/>
        </p:nvCxnSpPr>
        <p:spPr bwMode="auto">
          <a:xfrm>
            <a:off x="500876" y="5859270"/>
            <a:ext cx="18714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1" name="Straight Connector 160"/>
          <p:cNvCxnSpPr/>
          <p:nvPr/>
        </p:nvCxnSpPr>
        <p:spPr bwMode="auto">
          <a:xfrm>
            <a:off x="490091" y="3474005"/>
            <a:ext cx="18714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2" name="Straight Connector 161"/>
          <p:cNvCxnSpPr/>
          <p:nvPr/>
        </p:nvCxnSpPr>
        <p:spPr bwMode="auto">
          <a:xfrm>
            <a:off x="508004" y="2348880"/>
            <a:ext cx="18714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3" name="Straight Connector 162"/>
          <p:cNvCxnSpPr/>
          <p:nvPr/>
        </p:nvCxnSpPr>
        <p:spPr bwMode="auto">
          <a:xfrm>
            <a:off x="521550" y="1808820"/>
            <a:ext cx="18714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7" name="Straight Connector 166"/>
          <p:cNvCxnSpPr/>
          <p:nvPr/>
        </p:nvCxnSpPr>
        <p:spPr bwMode="auto">
          <a:xfrm>
            <a:off x="494103" y="3113965"/>
            <a:ext cx="18714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8" name="Straight Connector 167"/>
          <p:cNvCxnSpPr/>
          <p:nvPr/>
        </p:nvCxnSpPr>
        <p:spPr bwMode="auto">
          <a:xfrm>
            <a:off x="494103" y="5319210"/>
            <a:ext cx="18714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72" name="TextBox 171"/>
          <p:cNvSpPr txBox="1"/>
          <p:nvPr/>
        </p:nvSpPr>
        <p:spPr>
          <a:xfrm>
            <a:off x="7722875" y="1673805"/>
            <a:ext cx="3145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6732765" y="2193395"/>
            <a:ext cx="3145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5157590" y="2978950"/>
            <a:ext cx="3145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22475" y="3350130"/>
            <a:ext cx="3145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3557729" y="5197741"/>
            <a:ext cx="3145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2997350" y="5724255"/>
            <a:ext cx="3145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71500" y="5679250"/>
            <a:ext cx="39626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12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77198" y="5160676"/>
            <a:ext cx="39626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16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71500" y="3293985"/>
            <a:ext cx="39626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40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71500" y="2933945"/>
            <a:ext cx="39626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48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116505" y="2168860"/>
            <a:ext cx="39626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72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122203" y="1605281"/>
            <a:ext cx="39626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96</a:t>
            </a:r>
          </a:p>
        </p:txBody>
      </p:sp>
      <p:cxnSp>
        <p:nvCxnSpPr>
          <p:cNvPr id="24" name="Straight Connector 23"/>
          <p:cNvCxnSpPr>
            <a:endCxn id="177" idx="1"/>
          </p:cNvCxnSpPr>
          <p:nvPr/>
        </p:nvCxnSpPr>
        <p:spPr bwMode="auto">
          <a:xfrm flipH="1">
            <a:off x="2997350" y="1560276"/>
            <a:ext cx="4937451" cy="4333256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6" name="TextBox 25"/>
          <p:cNvSpPr txBox="1"/>
          <p:nvPr/>
        </p:nvSpPr>
        <p:spPr>
          <a:xfrm flipH="1">
            <a:off x="2134008" y="5546847"/>
            <a:ext cx="90782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dirty="0"/>
              <a:t> Sandy</a:t>
            </a:r>
          </a:p>
          <a:p>
            <a:pPr algn="ctr"/>
            <a:r>
              <a:rPr lang="en-US" sz="1300" dirty="0"/>
              <a:t> Bridge </a:t>
            </a:r>
          </a:p>
        </p:txBody>
      </p:sp>
      <p:sp>
        <p:nvSpPr>
          <p:cNvPr id="184" name="TextBox 183"/>
          <p:cNvSpPr txBox="1"/>
          <p:nvPr/>
        </p:nvSpPr>
        <p:spPr>
          <a:xfrm flipH="1">
            <a:off x="2719073" y="4959170"/>
            <a:ext cx="90782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dirty="0"/>
              <a:t>Ivy</a:t>
            </a:r>
          </a:p>
          <a:p>
            <a:pPr algn="ctr"/>
            <a:r>
              <a:rPr lang="en-US" sz="1300" dirty="0"/>
              <a:t> Bridge </a:t>
            </a:r>
          </a:p>
        </p:txBody>
      </p:sp>
      <p:sp>
        <p:nvSpPr>
          <p:cNvPr id="185" name="TextBox 184"/>
          <p:cNvSpPr txBox="1"/>
          <p:nvPr/>
        </p:nvSpPr>
        <p:spPr>
          <a:xfrm flipH="1">
            <a:off x="3799193" y="3519010"/>
            <a:ext cx="907822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dirty="0" err="1"/>
              <a:t>Haswell</a:t>
            </a:r>
            <a:endParaRPr lang="en-US" sz="1300" dirty="0"/>
          </a:p>
        </p:txBody>
      </p:sp>
      <p:sp>
        <p:nvSpPr>
          <p:cNvPr id="186" name="TextBox 185"/>
          <p:cNvSpPr txBox="1"/>
          <p:nvPr/>
        </p:nvSpPr>
        <p:spPr>
          <a:xfrm flipH="1">
            <a:off x="4760267" y="3136612"/>
            <a:ext cx="1071873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dirty="0" err="1"/>
              <a:t>Broadwell</a:t>
            </a:r>
            <a:endParaRPr lang="en-US" sz="1300" dirty="0"/>
          </a:p>
        </p:txBody>
      </p:sp>
      <p:sp>
        <p:nvSpPr>
          <p:cNvPr id="187" name="TextBox 186"/>
          <p:cNvSpPr txBox="1"/>
          <p:nvPr/>
        </p:nvSpPr>
        <p:spPr>
          <a:xfrm flipH="1">
            <a:off x="6155422" y="1966482"/>
            <a:ext cx="1071873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dirty="0"/>
              <a:t>Ice Lake</a:t>
            </a:r>
          </a:p>
        </p:txBody>
      </p:sp>
      <p:sp>
        <p:nvSpPr>
          <p:cNvPr id="188" name="TextBox 187"/>
          <p:cNvSpPr txBox="1"/>
          <p:nvPr/>
        </p:nvSpPr>
        <p:spPr>
          <a:xfrm flipH="1">
            <a:off x="6785492" y="1358770"/>
            <a:ext cx="1071873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dirty="0"/>
              <a:t>Tiger Lake</a:t>
            </a:r>
          </a:p>
        </p:txBody>
      </p:sp>
    </p:spTree>
    <p:extLst>
      <p:ext uri="{BB962C8B-B14F-4D97-AF65-F5344CB8AC3E}">
        <p14:creationId xmlns:p14="http://schemas.microsoft.com/office/powerpoint/2010/main" val="40835420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2.3.4 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Evolution of the performance of integrated graphics in the Core 2 line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(2)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119513" y="458670"/>
            <a:ext cx="9853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pc="-2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R</a:t>
            </a:r>
            <a:r>
              <a:rPr kumimoji="0" lang="en-GB" i="0" u="none" strike="noStrike" kern="1200" cap="none" spc="-2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aising</a:t>
            </a:r>
            <a:r>
              <a:rPr kumimoji="0" lang="en-GB" i="0" u="none" strike="noStrike" kern="1200" cap="none" spc="-2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the </a:t>
            </a:r>
            <a:r>
              <a:rPr lang="en-GB" spc="-2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max. number of graphics EUs in GPUs of </a:t>
            </a:r>
            <a:r>
              <a:rPr kumimoji="0" lang="en-GB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Core 2 processors -1 </a:t>
            </a:r>
            <a:r>
              <a:rPr kumimoji="0" lang="hu-HU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endParaRPr kumimoji="0" lang="en-US" i="0" u="none" strike="noStrike" kern="1200" cap="none" spc="-2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71500" y="908720"/>
            <a:ext cx="8910653" cy="154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46420" y="961261"/>
            <a:ext cx="8847137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As the Figure above shows, </a:t>
            </a:r>
            <a:r>
              <a:rPr lang="en-US" sz="1600" dirty="0">
                <a:solidFill>
                  <a:srgbClr val="0070C0"/>
                </a:solidFill>
              </a:rPr>
              <a:t>Intel raised the max number of graphics EUs </a:t>
            </a:r>
            <a:r>
              <a:rPr lang="en-US" sz="1600" dirty="0"/>
              <a:t>in their</a:t>
            </a:r>
          </a:p>
          <a:p>
            <a:r>
              <a:rPr lang="en-US" sz="1600" dirty="0"/>
              <a:t>  GPUs immensely, from </a:t>
            </a:r>
            <a:r>
              <a:rPr lang="en-US" sz="1600" dirty="0" smtClean="0"/>
              <a:t>12 (in </a:t>
            </a:r>
            <a:r>
              <a:rPr lang="en-US" sz="1600" dirty="0"/>
              <a:t>the Sandy Bridge) to 96 (in the Tiger Lake) in less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than 10 years, this is </a:t>
            </a:r>
            <a:r>
              <a:rPr lang="en-US" sz="1600" dirty="0">
                <a:solidFill>
                  <a:srgbClr val="0070C0"/>
                </a:solidFill>
              </a:rPr>
              <a:t>roughly a 10-fold increase in 10 years. </a:t>
            </a:r>
          </a:p>
          <a:p>
            <a:r>
              <a:rPr lang="en-US" sz="1600" dirty="0"/>
              <a:t>The </a:t>
            </a:r>
            <a:r>
              <a:rPr lang="en-US" sz="1600" dirty="0">
                <a:solidFill>
                  <a:srgbClr val="0070C0"/>
                </a:solidFill>
              </a:rPr>
              <a:t>graphics performance </a:t>
            </a:r>
            <a:r>
              <a:rPr lang="en-US" sz="1600" dirty="0"/>
              <a:t>is expected </a:t>
            </a:r>
            <a:r>
              <a:rPr lang="en-US" sz="1600" dirty="0">
                <a:solidFill>
                  <a:srgbClr val="0070C0"/>
                </a:solidFill>
              </a:rPr>
              <a:t>to scale </a:t>
            </a:r>
            <a:r>
              <a:rPr lang="en-US" sz="1600" dirty="0"/>
              <a:t>more or less </a:t>
            </a:r>
            <a:r>
              <a:rPr lang="en-US" sz="1600" dirty="0">
                <a:solidFill>
                  <a:srgbClr val="0070C0"/>
                </a:solidFill>
              </a:rPr>
              <a:t>linearly</a:t>
            </a:r>
            <a:r>
              <a:rPr lang="en-US" sz="1600" dirty="0"/>
              <a:t> with the </a:t>
            </a:r>
          </a:p>
          <a:p>
            <a:r>
              <a:rPr lang="en-US" sz="1600" dirty="0"/>
              <a:t>  number of EUs provided in the </a:t>
            </a:r>
            <a:r>
              <a:rPr lang="en-US" sz="1600" dirty="0" smtClean="0"/>
              <a:t>GPUs.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291191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2.3.4 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Evolution of the performance of integrated graphics in the Core 2 line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(3)</a:t>
            </a:r>
            <a:endParaRPr lang="en-US" sz="1700" dirty="0"/>
          </a:p>
        </p:txBody>
      </p:sp>
      <p:sp>
        <p:nvSpPr>
          <p:cNvPr id="8" name="TextBox 1"/>
          <p:cNvSpPr txBox="1">
            <a:spLocks noChangeArrowheads="1"/>
          </p:cNvSpPr>
          <p:nvPr/>
        </p:nvSpPr>
        <p:spPr bwMode="auto">
          <a:xfrm>
            <a:off x="122370" y="458670"/>
            <a:ext cx="926516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hu-HU" sz="18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Graphics performance increase in subsequent Core generations, as revealed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hu-HU" sz="1800" dirty="0">
                <a:solidFill>
                  <a:srgbClr val="2D2D8A"/>
                </a:solidFill>
                <a:cs typeface="Arial" charset="0"/>
              </a:rPr>
              <a:t>  by</a:t>
            </a:r>
            <a:r>
              <a:rPr kumimoji="0" lang="en-US" altLang="hu-HU" sz="18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Intel </a:t>
            </a:r>
            <a:r>
              <a:rPr kumimoji="0" lang="en-US" altLang="hu-HU" sz="1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[</a:t>
            </a:r>
            <a:r>
              <a:rPr lang="hu-HU" altLang="hu-HU" sz="1800" dirty="0">
                <a:solidFill>
                  <a:srgbClr val="000000"/>
                </a:solidFill>
                <a:cs typeface="Arial" charset="0"/>
              </a:rPr>
              <a:t>24</a:t>
            </a:r>
            <a:r>
              <a:rPr kumimoji="0" lang="en-US" altLang="hu-HU" sz="1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]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341530" y="1448780"/>
            <a:ext cx="8671066" cy="5085565"/>
            <a:chOff x="521550" y="1358769"/>
            <a:chExt cx="8671066" cy="5085565"/>
          </a:xfrm>
        </p:grpSpPr>
        <p:pic>
          <p:nvPicPr>
            <p:cNvPr id="26626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630" t="9400" r="16108" b="7409"/>
            <a:stretch/>
          </p:blipFill>
          <p:spPr bwMode="auto">
            <a:xfrm>
              <a:off x="521550" y="1358769"/>
              <a:ext cx="6623731" cy="50855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" name="TextBox 2"/>
            <p:cNvSpPr txBox="1"/>
            <p:nvPr/>
          </p:nvSpPr>
          <p:spPr>
            <a:xfrm>
              <a:off x="7119613" y="2753925"/>
              <a:ext cx="156953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Skylake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(2018)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7179162" y="3500658"/>
              <a:ext cx="174919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Broadwell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(2015)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7119613" y="4072184"/>
              <a:ext cx="15552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Haswell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(2013)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119613" y="4464409"/>
              <a:ext cx="179728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Ivy Bridge (2012)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7119613" y="4900718"/>
              <a:ext cx="20730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Sandy Bridge (2011)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849452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2.3.4 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Evolution of the performance of integrated graphics in the Core 2 line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(4)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116948" y="458670"/>
            <a:ext cx="81454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Remark to Intel’s performance data stated in the previous Figure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6504" y="784215"/>
            <a:ext cx="9361041" cy="27853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 the preceding Figure Intel reports a </a:t>
            </a:r>
            <a:r>
              <a:rPr lang="en-US" sz="1600" dirty="0">
                <a:solidFill>
                  <a:srgbClr val="0070C0"/>
                </a:solidFill>
              </a:rPr>
              <a:t>more than 100-fold improvement </a:t>
            </a:r>
            <a:r>
              <a:rPr lang="en-US" sz="1600" dirty="0"/>
              <a:t>in 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graphics performance achieved with its 6</a:t>
            </a:r>
            <a:r>
              <a:rPr lang="en-US" sz="1600" baseline="30000" dirty="0"/>
              <a:t>th</a:t>
            </a:r>
            <a:r>
              <a:rPr lang="en-US" sz="1600" dirty="0"/>
              <a:t> generation (</a:t>
            </a:r>
            <a:r>
              <a:rPr lang="en-US" sz="1600" dirty="0" err="1"/>
              <a:t>Skylake</a:t>
            </a:r>
            <a:r>
              <a:rPr lang="en-US" sz="1600" dirty="0"/>
              <a:t>) processors.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Nevertheless, this statement has to be taken with certain </a:t>
            </a:r>
            <a:r>
              <a:rPr lang="en-US" sz="1600" dirty="0">
                <a:solidFill>
                  <a:srgbClr val="0070C0"/>
                </a:solidFill>
              </a:rPr>
              <a:t>caution</a:t>
            </a:r>
            <a:r>
              <a:rPr lang="en-US" sz="1600" dirty="0"/>
              <a:t> since the</a:t>
            </a:r>
          </a:p>
          <a:p>
            <a:r>
              <a:rPr lang="en-US" sz="1600" dirty="0"/>
              <a:t>      </a:t>
            </a:r>
            <a:r>
              <a:rPr lang="en-US" sz="1600" dirty="0">
                <a:solidFill>
                  <a:srgbClr val="0070C0"/>
                </a:solidFill>
              </a:rPr>
              <a:t>reference point </a:t>
            </a:r>
            <a:r>
              <a:rPr lang="en-US" sz="1600" dirty="0"/>
              <a:t>of this performance improvement is Intel’s </a:t>
            </a:r>
            <a:r>
              <a:rPr lang="en-US" sz="1600" dirty="0">
                <a:solidFill>
                  <a:srgbClr val="0070C0"/>
                </a:solidFill>
              </a:rPr>
              <a:t>first or second gen.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graphics </a:t>
            </a:r>
            <a:r>
              <a:rPr lang="en-US" sz="1600" dirty="0"/>
              <a:t>(not specified) implemented yet in the NB from about 1998.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If we take into account the graphics performance figures given for the integrated</a:t>
            </a:r>
          </a:p>
          <a:p>
            <a:r>
              <a:rPr lang="en-US" sz="1600" dirty="0"/>
              <a:t>      graphics </a:t>
            </a:r>
            <a:r>
              <a:rPr lang="en-US" sz="1600" spc="-30" dirty="0"/>
              <a:t>implementations (in the 6</a:t>
            </a:r>
            <a:r>
              <a:rPr lang="en-US" sz="1600" spc="-30" baseline="30000" dirty="0"/>
              <a:t>th</a:t>
            </a:r>
            <a:r>
              <a:rPr lang="en-US" sz="1600" spc="-30" dirty="0"/>
              <a:t> gen. Core processors vs. the 2</a:t>
            </a:r>
            <a:r>
              <a:rPr lang="en-US" sz="1600" spc="-30" baseline="30000" dirty="0"/>
              <a:t>nd</a:t>
            </a:r>
            <a:r>
              <a:rPr lang="en-US" sz="1600" spc="-30" dirty="0"/>
              <a:t> gen. Core </a:t>
            </a:r>
          </a:p>
          <a:p>
            <a:pPr>
              <a:spcAft>
                <a:spcPts val="600"/>
              </a:spcAft>
            </a:pPr>
            <a:r>
              <a:rPr lang="en-US" sz="1600" spc="-30" dirty="0"/>
              <a:t>       processors) </a:t>
            </a:r>
            <a:r>
              <a:rPr lang="en-US" sz="1600" dirty="0"/>
              <a:t>we get a </a:t>
            </a:r>
            <a:r>
              <a:rPr lang="en-US" sz="1600" dirty="0">
                <a:solidFill>
                  <a:srgbClr val="0070C0"/>
                </a:solidFill>
              </a:rPr>
              <a:t>real improvement </a:t>
            </a:r>
            <a:r>
              <a:rPr lang="en-US" sz="1600" dirty="0"/>
              <a:t>of about 140/25=</a:t>
            </a:r>
            <a:r>
              <a:rPr lang="en-US" sz="1600" dirty="0">
                <a:solidFill>
                  <a:srgbClr val="0070C0"/>
                </a:solidFill>
              </a:rPr>
              <a:t>5,6</a:t>
            </a:r>
            <a:r>
              <a:rPr lang="en-US" sz="1600" dirty="0"/>
              <a:t>.</a:t>
            </a:r>
          </a:p>
          <a:p>
            <a:r>
              <a:rPr lang="en-US" sz="1600" dirty="0"/>
              <a:t>    This value is pretty much the same value as the </a:t>
            </a:r>
            <a:r>
              <a:rPr lang="en-US" sz="1600" dirty="0">
                <a:solidFill>
                  <a:srgbClr val="0070C0"/>
                </a:solidFill>
              </a:rPr>
              <a:t>ratio of the EUs </a:t>
            </a:r>
            <a:r>
              <a:rPr lang="en-US" sz="1600" dirty="0"/>
              <a:t>of the 6</a:t>
            </a:r>
            <a:r>
              <a:rPr lang="en-US" sz="1600" baseline="30000" dirty="0"/>
              <a:t>th</a:t>
            </a:r>
            <a:r>
              <a:rPr lang="en-US" sz="1600" dirty="0"/>
              <a:t> and</a:t>
            </a:r>
          </a:p>
          <a:p>
            <a:r>
              <a:rPr lang="en-US" sz="1600" dirty="0"/>
              <a:t>     </a:t>
            </a:r>
            <a:r>
              <a:rPr lang="en-US" sz="1600" dirty="0" smtClean="0"/>
              <a:t> </a:t>
            </a:r>
            <a:r>
              <a:rPr lang="en-US" sz="1600" dirty="0"/>
              <a:t>2</a:t>
            </a:r>
            <a:r>
              <a:rPr lang="en-US" sz="1600" baseline="30000" dirty="0"/>
              <a:t>nd</a:t>
            </a:r>
            <a:r>
              <a:rPr lang="en-US" sz="1600" dirty="0"/>
              <a:t> generation Core 2 processors: 72/12=6.     </a:t>
            </a:r>
          </a:p>
        </p:txBody>
      </p:sp>
    </p:spTree>
    <p:extLst>
      <p:ext uri="{BB962C8B-B14F-4D97-AF65-F5344CB8AC3E}">
        <p14:creationId xmlns:p14="http://schemas.microsoft.com/office/powerpoint/2010/main" val="40591599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2.3 Evolution of key features of integrated graphics in Intel’s client processors </a:t>
            </a:r>
            <a:r>
              <a:rPr lang="en-US" sz="1700" dirty="0" smtClean="0"/>
              <a:t>(1)</a:t>
            </a:r>
            <a:endParaRPr lang="en-US" sz="1700" dirty="0"/>
          </a:p>
        </p:txBody>
      </p:sp>
      <p:sp>
        <p:nvSpPr>
          <p:cNvPr id="4" name="Rounded Rectangle 3"/>
          <p:cNvSpPr/>
          <p:nvPr/>
        </p:nvSpPr>
        <p:spPr bwMode="auto">
          <a:xfrm>
            <a:off x="894" y="1215209"/>
            <a:ext cx="9117485" cy="3293911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dirty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96863" y="2857001"/>
            <a:ext cx="81454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For their Core 2 processors Intel developed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two GPU families</a:t>
            </a:r>
            <a:r>
              <a:rPr lang="en-US" sz="1600" dirty="0">
                <a:latin typeface="+mj-lt"/>
              </a:rPr>
              <a:t>: 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4190" y="3172036"/>
            <a:ext cx="2417650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HD family </a:t>
            </a:r>
            <a:r>
              <a:rPr lang="en-US" sz="1600" dirty="0">
                <a:latin typeface="+mj-lt"/>
              </a:rPr>
              <a:t>and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 err="1">
                <a:solidFill>
                  <a:srgbClr val="0070C0"/>
                </a:solidFill>
                <a:latin typeface="+mj-lt"/>
              </a:rPr>
              <a:t>Xe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family</a:t>
            </a:r>
            <a:r>
              <a:rPr lang="en-US" sz="1600" dirty="0">
                <a:latin typeface="+mj-lt"/>
              </a:rPr>
              <a:t>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96863" y="3783812"/>
            <a:ext cx="86862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HD family of GPUs </a:t>
            </a:r>
            <a:r>
              <a:rPr lang="en-US" sz="1600" dirty="0">
                <a:latin typeface="+mj-lt"/>
              </a:rPr>
              <a:t>was introduced along with the </a:t>
            </a:r>
            <a:r>
              <a:rPr lang="en-US" sz="1600" dirty="0" err="1">
                <a:latin typeface="+mj-lt"/>
              </a:rPr>
              <a:t>Westmere</a:t>
            </a:r>
            <a:r>
              <a:rPr lang="en-US" sz="1600" dirty="0">
                <a:latin typeface="+mj-lt"/>
              </a:rPr>
              <a:t> line, including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Intel’s first integrated, albeit still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 package integrated graphics, in 2010</a:t>
            </a:r>
            <a:r>
              <a:rPr lang="en-US" sz="1600" dirty="0">
                <a:latin typeface="+mj-lt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16505" y="1304473"/>
            <a:ext cx="4535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Overview of Intel’s graphics </a:t>
            </a:r>
            <a:r>
              <a:rPr lang="en-US" dirty="0" smtClean="0">
                <a:solidFill>
                  <a:schemeClr val="accent6"/>
                </a:solidFill>
                <a:latin typeface="+mj-lt"/>
              </a:rPr>
              <a:t>families</a:t>
            </a:r>
            <a:endParaRPr lang="en-US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96862" y="1686871"/>
            <a:ext cx="9000663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solidFill>
                  <a:srgbClr val="0070C0"/>
                </a:solidFill>
                <a:latin typeface="+mj-lt"/>
              </a:rPr>
              <a:t>Mobile processors, and client processors for laptops </a:t>
            </a:r>
            <a:r>
              <a:rPr lang="en-US" sz="1600" spc="-20" dirty="0">
                <a:latin typeface="+mj-lt"/>
              </a:rPr>
              <a:t>and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general purpose desktops</a:t>
            </a:r>
          </a:p>
          <a:p>
            <a:r>
              <a:rPr lang="en-US" sz="1600" spc="-20" dirty="0">
                <a:latin typeface="+mj-lt"/>
              </a:rPr>
              <a:t>      usually include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integrated GPUs </a:t>
            </a:r>
            <a:r>
              <a:rPr lang="en-US" sz="1600" spc="-20" dirty="0">
                <a:latin typeface="+mj-lt"/>
              </a:rPr>
              <a:t>whereas desktop processors </a:t>
            </a:r>
            <a:r>
              <a:rPr lang="en-US" sz="1600" spc="-20" dirty="0" smtClean="0">
                <a:latin typeface="+mj-lt"/>
              </a:rPr>
              <a:t>designed </a:t>
            </a:r>
            <a:r>
              <a:rPr lang="en-US" sz="1600" spc="-20" dirty="0">
                <a:latin typeface="+mj-lt"/>
              </a:rPr>
              <a:t>for gaming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typically have only discrete graphics and do not include integrated GPUs.</a:t>
            </a:r>
          </a:p>
          <a:p>
            <a:r>
              <a:rPr lang="en-US" sz="1600" dirty="0">
                <a:latin typeface="+mj-lt"/>
              </a:rPr>
              <a:t>    Similarly, HEDTs and servers do not need integrated GPUs.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16505" y="458670"/>
            <a:ext cx="9099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120" dirty="0">
                <a:solidFill>
                  <a:schemeClr val="accent6"/>
                </a:solidFill>
              </a:rPr>
              <a:t>Summing up the evolution of key features of integrated graphics in Intel’s Core 2-based </a:t>
            </a:r>
          </a:p>
          <a:p>
            <a:r>
              <a:rPr lang="en-US" spc="-120" dirty="0">
                <a:solidFill>
                  <a:schemeClr val="accent6"/>
                </a:solidFill>
              </a:rPr>
              <a:t>  client processors -1</a:t>
            </a:r>
          </a:p>
        </p:txBody>
      </p:sp>
    </p:spTree>
    <p:extLst>
      <p:ext uri="{BB962C8B-B14F-4D97-AF65-F5344CB8AC3E}">
        <p14:creationId xmlns:p14="http://schemas.microsoft.com/office/powerpoint/2010/main" val="722047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>
                <a:solidFill>
                  <a:srgbClr val="FFFFFF"/>
                </a:solidFill>
              </a:rPr>
              <a:t>2.3 Evolution of key features of integrated graphics in Intel’s client processors </a:t>
            </a:r>
            <a:r>
              <a:rPr lang="en-US" sz="1700" dirty="0" smtClean="0">
                <a:solidFill>
                  <a:srgbClr val="FFFFFF"/>
                </a:solidFill>
              </a:rPr>
              <a:t>(2)</a:t>
            </a:r>
            <a:endParaRPr lang="en-US" dirty="0"/>
          </a:p>
        </p:txBody>
      </p:sp>
      <p:sp>
        <p:nvSpPr>
          <p:cNvPr id="4" name="Rounded Rectangle 3"/>
          <p:cNvSpPr/>
          <p:nvPr/>
        </p:nvSpPr>
        <p:spPr bwMode="auto">
          <a:xfrm>
            <a:off x="8000" y="2663915"/>
            <a:ext cx="9144000" cy="1485165"/>
          </a:xfrm>
          <a:prstGeom prst="roundRect">
            <a:avLst/>
          </a:prstGeom>
          <a:solidFill>
            <a:srgbClr val="DDEF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61510" y="2663915"/>
            <a:ext cx="9181020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 smtClean="0"/>
              <a:t>Next the GPU became </a:t>
            </a:r>
            <a:r>
              <a:rPr lang="en-US" sz="1600" spc="-30" dirty="0" smtClean="0">
                <a:solidFill>
                  <a:srgbClr val="FF0000"/>
                </a:solidFill>
              </a:rPr>
              <a:t>integrated</a:t>
            </a:r>
            <a:r>
              <a:rPr lang="en-US" sz="1600" spc="-30" dirty="0" smtClean="0"/>
              <a:t> </a:t>
            </a:r>
            <a:r>
              <a:rPr lang="en-US" sz="1600" spc="-30" dirty="0" smtClean="0">
                <a:solidFill>
                  <a:srgbClr val="0070C0"/>
                </a:solidFill>
              </a:rPr>
              <a:t>onto the processor die in</a:t>
            </a:r>
            <a:r>
              <a:rPr lang="en-US" sz="1600" spc="-30" dirty="0" smtClean="0"/>
              <a:t> </a:t>
            </a:r>
            <a:r>
              <a:rPr lang="en-US" sz="1600" spc="-30" dirty="0">
                <a:solidFill>
                  <a:srgbClr val="0070C0"/>
                </a:solidFill>
              </a:rPr>
              <a:t>the 2</a:t>
            </a:r>
            <a:r>
              <a:rPr lang="en-US" sz="1600" spc="-30" baseline="30000" dirty="0">
                <a:solidFill>
                  <a:srgbClr val="0070C0"/>
                </a:solidFill>
              </a:rPr>
              <a:t>nd</a:t>
            </a:r>
            <a:r>
              <a:rPr lang="en-US" sz="1600" spc="-30" dirty="0">
                <a:solidFill>
                  <a:srgbClr val="0070C0"/>
                </a:solidFill>
              </a:rPr>
              <a:t> gen. Sandy Bridge</a:t>
            </a:r>
          </a:p>
          <a:p>
            <a:pPr>
              <a:spcAft>
                <a:spcPts val="600"/>
              </a:spcAft>
            </a:pPr>
            <a:r>
              <a:rPr lang="en-US" sz="1600" spc="-50" dirty="0">
                <a:solidFill>
                  <a:srgbClr val="0070C0"/>
                </a:solidFill>
              </a:rPr>
              <a:t>       line in 2011.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 smtClean="0">
                <a:solidFill>
                  <a:srgbClr val="0070C0"/>
                </a:solidFill>
              </a:rPr>
              <a:t>Intel </a:t>
            </a:r>
            <a:r>
              <a:rPr lang="en-US" sz="1600" spc="-50" dirty="0" smtClean="0"/>
              <a:t>implemented HD graphics with continuous enhancements for all of their processors </a:t>
            </a:r>
          </a:p>
          <a:p>
            <a:r>
              <a:rPr lang="en-US" sz="1600" spc="-50" dirty="0"/>
              <a:t> </a:t>
            </a:r>
            <a:r>
              <a:rPr lang="en-US" sz="1600" spc="-50" dirty="0" smtClean="0"/>
              <a:t>    manufactured </a:t>
            </a:r>
            <a:r>
              <a:rPr lang="en-US" sz="1600" spc="-50" dirty="0" smtClean="0">
                <a:solidFill>
                  <a:srgbClr val="0070C0"/>
                </a:solidFill>
              </a:rPr>
              <a:t>up to (and including) the</a:t>
            </a:r>
            <a:r>
              <a:rPr lang="en-US" sz="1600" spc="-90" dirty="0" smtClean="0">
                <a:solidFill>
                  <a:srgbClr val="0070C0"/>
                </a:solidFill>
              </a:rPr>
              <a:t> </a:t>
            </a:r>
            <a:r>
              <a:rPr lang="en-US" sz="1600" spc="-90" dirty="0">
                <a:solidFill>
                  <a:srgbClr val="0070C0"/>
                </a:solidFill>
              </a:rPr>
              <a:t>14 </a:t>
            </a:r>
            <a:r>
              <a:rPr lang="en-US" sz="1600" spc="-90" dirty="0" smtClean="0">
                <a:solidFill>
                  <a:srgbClr val="0070C0"/>
                </a:solidFill>
              </a:rPr>
              <a:t>nm technology, at last in the </a:t>
            </a:r>
            <a:r>
              <a:rPr lang="en-US" sz="1600" spc="-90" dirty="0">
                <a:solidFill>
                  <a:srgbClr val="0070C0"/>
                </a:solidFill>
              </a:rPr>
              <a:t>Comet Lake line </a:t>
            </a:r>
            <a:endParaRPr lang="en-US" sz="1600" spc="-90" dirty="0" smtClean="0">
              <a:solidFill>
                <a:srgbClr val="0070C0"/>
              </a:solidFill>
            </a:endParaRPr>
          </a:p>
          <a:p>
            <a:r>
              <a:rPr lang="en-US" sz="1600" spc="-90" dirty="0">
                <a:solidFill>
                  <a:srgbClr val="0070C0"/>
                </a:solidFill>
              </a:rPr>
              <a:t> </a:t>
            </a:r>
            <a:r>
              <a:rPr lang="en-US" sz="1600" spc="-90" dirty="0" smtClean="0">
                <a:solidFill>
                  <a:srgbClr val="0070C0"/>
                </a:solidFill>
              </a:rPr>
              <a:t>     (</a:t>
            </a:r>
            <a:r>
              <a:rPr lang="en-US" sz="1600" spc="-90" dirty="0">
                <a:solidFill>
                  <a:srgbClr val="0070C0"/>
                </a:solidFill>
              </a:rPr>
              <a:t>2019</a:t>
            </a:r>
            <a:r>
              <a:rPr lang="en-US" sz="1600" spc="-90" dirty="0"/>
              <a:t>), </a:t>
            </a:r>
            <a:r>
              <a:rPr lang="en-US" sz="1600" spc="-90" dirty="0" smtClean="0"/>
              <a:t>however lastly, it was </a:t>
            </a:r>
            <a:r>
              <a:rPr lang="en-US" sz="1600" spc="-90" dirty="0" smtClean="0">
                <a:solidFill>
                  <a:srgbClr val="0070C0"/>
                </a:solidFill>
              </a:rPr>
              <a:t>renamed to </a:t>
            </a:r>
            <a:r>
              <a:rPr lang="en-US" sz="1600" spc="-90" dirty="0" smtClean="0">
                <a:solidFill>
                  <a:srgbClr val="FF0000"/>
                </a:solidFill>
              </a:rPr>
              <a:t>UHD graphics, </a:t>
            </a:r>
            <a:r>
              <a:rPr lang="en-US" sz="1600" spc="-90" dirty="0" smtClean="0"/>
              <a:t>as the following Tables indicate</a:t>
            </a:r>
            <a:r>
              <a:rPr lang="en-US" sz="1600" spc="-30" dirty="0" smtClean="0"/>
              <a:t>.</a:t>
            </a:r>
            <a:endParaRPr lang="en-US" sz="1600" spc="-30" dirty="0"/>
          </a:p>
        </p:txBody>
      </p:sp>
      <p:sp>
        <p:nvSpPr>
          <p:cNvPr id="6" name="TextBox 5"/>
          <p:cNvSpPr txBox="1"/>
          <p:nvPr/>
        </p:nvSpPr>
        <p:spPr>
          <a:xfrm>
            <a:off x="115888" y="1079448"/>
            <a:ext cx="38291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a) Intel’s HD graphics family -1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50973" y="1493785"/>
            <a:ext cx="9045512" cy="945105"/>
          </a:xfrm>
          <a:prstGeom prst="roundRect">
            <a:avLst/>
          </a:prstGeom>
          <a:solidFill>
            <a:srgbClr val="DDEF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16505" y="1493785"/>
            <a:ext cx="86859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</a:t>
            </a:r>
            <a:r>
              <a:rPr lang="en-US" sz="1600" dirty="0">
                <a:solidFill>
                  <a:srgbClr val="FF0000"/>
                </a:solidFill>
              </a:rPr>
              <a:t>HD family of GPUs </a:t>
            </a:r>
            <a:r>
              <a:rPr lang="en-US" sz="1600" dirty="0"/>
              <a:t>was </a:t>
            </a:r>
            <a:r>
              <a:rPr lang="en-US" sz="1600" dirty="0">
                <a:solidFill>
                  <a:srgbClr val="0070C0"/>
                </a:solidFill>
              </a:rPr>
              <a:t>introduced</a:t>
            </a:r>
            <a:r>
              <a:rPr lang="en-US" sz="1600" dirty="0"/>
              <a:t> along with the </a:t>
            </a:r>
            <a:r>
              <a:rPr lang="en-US" sz="1600" dirty="0" err="1">
                <a:solidFill>
                  <a:srgbClr val="0070C0"/>
                </a:solidFill>
              </a:rPr>
              <a:t>Westmere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dirty="0" smtClean="0">
                <a:solidFill>
                  <a:srgbClr val="0070C0"/>
                </a:solidFill>
              </a:rPr>
              <a:t>line in 2010</a:t>
            </a:r>
            <a:r>
              <a:rPr lang="en-US" sz="1600" dirty="0" smtClean="0"/>
              <a:t>,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     nevertheless it was </a:t>
            </a:r>
            <a:r>
              <a:rPr lang="en-US" sz="1600" dirty="0"/>
              <a:t>still </a:t>
            </a:r>
            <a:r>
              <a:rPr lang="en-US" sz="1600" dirty="0">
                <a:solidFill>
                  <a:srgbClr val="0070C0"/>
                </a:solidFill>
              </a:rPr>
              <a:t>in package integrated graphics </a:t>
            </a:r>
            <a:r>
              <a:rPr lang="en-US" sz="1600" dirty="0" smtClean="0"/>
              <a:t>including separate CPU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     and graphics dies, enclosed into a package.       </a:t>
            </a:r>
            <a:endParaRPr lang="en-US" sz="1600" dirty="0"/>
          </a:p>
        </p:txBody>
      </p:sp>
      <p:sp>
        <p:nvSpPr>
          <p:cNvPr id="9" name="TextBox 8"/>
          <p:cNvSpPr txBox="1"/>
          <p:nvPr/>
        </p:nvSpPr>
        <p:spPr>
          <a:xfrm>
            <a:off x="116505" y="458670"/>
            <a:ext cx="9099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120" dirty="0">
                <a:solidFill>
                  <a:schemeClr val="accent6"/>
                </a:solidFill>
              </a:rPr>
              <a:t>Summing up the evolution of key features of integrated graphics in Intel’s Core 2-based </a:t>
            </a:r>
          </a:p>
          <a:p>
            <a:r>
              <a:rPr lang="en-US" spc="-120" dirty="0">
                <a:solidFill>
                  <a:schemeClr val="accent6"/>
                </a:solidFill>
              </a:rPr>
              <a:t>  client processors </a:t>
            </a:r>
            <a:r>
              <a:rPr lang="en-US" spc="-120" dirty="0" smtClean="0">
                <a:solidFill>
                  <a:schemeClr val="accent6"/>
                </a:solidFill>
              </a:rPr>
              <a:t>-2</a:t>
            </a:r>
            <a:endParaRPr lang="en-US" spc="-120" dirty="0">
              <a:solidFill>
                <a:schemeClr val="accent6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5888" y="4284095"/>
            <a:ext cx="34409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b) Intel’s </a:t>
            </a:r>
            <a:r>
              <a:rPr lang="en-US" dirty="0" err="1" smtClean="0">
                <a:solidFill>
                  <a:schemeClr val="accent6"/>
                </a:solidFill>
              </a:rPr>
              <a:t>Xe</a:t>
            </a:r>
            <a:r>
              <a:rPr lang="en-US" dirty="0" smtClean="0">
                <a:solidFill>
                  <a:schemeClr val="accent6"/>
                </a:solidFill>
              </a:rPr>
              <a:t> graphics family</a:t>
            </a:r>
          </a:p>
        </p:txBody>
      </p:sp>
      <p:sp>
        <p:nvSpPr>
          <p:cNvPr id="11" name="Rounded Rectangle 10"/>
          <p:cNvSpPr/>
          <p:nvPr/>
        </p:nvSpPr>
        <p:spPr bwMode="auto">
          <a:xfrm>
            <a:off x="18510" y="4734145"/>
            <a:ext cx="9144000" cy="1485165"/>
          </a:xfrm>
          <a:prstGeom prst="roundRect">
            <a:avLst/>
          </a:prstGeom>
          <a:solidFill>
            <a:srgbClr val="DDEF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61510" y="4734146"/>
            <a:ext cx="9517075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</a:rPr>
              <a:t>The </a:t>
            </a:r>
            <a:r>
              <a:rPr lang="en-US" sz="1600" dirty="0" err="1">
                <a:solidFill>
                  <a:srgbClr val="FF0000"/>
                </a:solidFill>
              </a:rPr>
              <a:t>Xe</a:t>
            </a:r>
            <a:r>
              <a:rPr lang="en-US" sz="1600" dirty="0">
                <a:solidFill>
                  <a:srgbClr val="FF0000"/>
                </a:solidFill>
              </a:rPr>
              <a:t> family of GPUs </a:t>
            </a:r>
            <a:r>
              <a:rPr lang="en-US" sz="1600" dirty="0">
                <a:solidFill>
                  <a:srgbClr val="000000"/>
                </a:solidFill>
              </a:rPr>
              <a:t>is a </a:t>
            </a:r>
            <a:r>
              <a:rPr lang="en-US" sz="1600" dirty="0">
                <a:solidFill>
                  <a:srgbClr val="0070C0"/>
                </a:solidFill>
              </a:rPr>
              <a:t>complete re-design </a:t>
            </a:r>
            <a:r>
              <a:rPr lang="en-US" sz="1600" dirty="0">
                <a:solidFill>
                  <a:srgbClr val="000000"/>
                </a:solidFill>
              </a:rPr>
              <a:t>targeting</a:t>
            </a:r>
            <a:r>
              <a:rPr lang="en-US" sz="1600" dirty="0">
                <a:solidFill>
                  <a:srgbClr val="0070C0"/>
                </a:solidFill>
              </a:rPr>
              <a:t> all major </a:t>
            </a:r>
            <a:r>
              <a:rPr lang="en-US" sz="1600" dirty="0" smtClean="0">
                <a:solidFill>
                  <a:srgbClr val="0070C0"/>
                </a:solidFill>
              </a:rPr>
              <a:t>market segments</a:t>
            </a:r>
            <a:endParaRPr lang="en-US" sz="1600" dirty="0">
              <a:solidFill>
                <a:srgbClr val="0070C0"/>
              </a:solidFill>
            </a:endParaRPr>
          </a:p>
          <a:p>
            <a:pPr lvl="0">
              <a:spcAft>
                <a:spcPts val="600"/>
              </a:spcAft>
            </a:pPr>
            <a:r>
              <a:rPr lang="en-US" sz="1600" dirty="0" smtClean="0">
                <a:solidFill>
                  <a:srgbClr val="000000"/>
                </a:solidFill>
              </a:rPr>
              <a:t>      from client processors used for gaming up to data </a:t>
            </a:r>
            <a:r>
              <a:rPr lang="en-US" sz="1600" dirty="0">
                <a:solidFill>
                  <a:srgbClr val="000000"/>
                </a:solidFill>
              </a:rPr>
              <a:t>centers </a:t>
            </a:r>
            <a:r>
              <a:rPr lang="en-US" sz="1600" dirty="0" smtClean="0">
                <a:solidFill>
                  <a:srgbClr val="000000"/>
                </a:solidFill>
              </a:rPr>
              <a:t>with HPC workloads.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rgbClr val="000000"/>
                </a:solidFill>
              </a:rPr>
              <a:t>In </a:t>
            </a:r>
            <a:r>
              <a:rPr lang="en-US" sz="1600" dirty="0">
                <a:solidFill>
                  <a:srgbClr val="000000"/>
                </a:solidFill>
              </a:rPr>
              <a:t>client processors </a:t>
            </a:r>
            <a:r>
              <a:rPr lang="en-US" sz="1600" dirty="0" err="1">
                <a:solidFill>
                  <a:srgbClr val="000000"/>
                </a:solidFill>
              </a:rPr>
              <a:t>Xe</a:t>
            </a:r>
            <a:r>
              <a:rPr lang="en-US" sz="1600" dirty="0">
                <a:solidFill>
                  <a:srgbClr val="000000"/>
                </a:solidFill>
              </a:rPr>
              <a:t> graphics appeared </a:t>
            </a:r>
            <a:r>
              <a:rPr lang="en-US" sz="1600" dirty="0" smtClean="0">
                <a:solidFill>
                  <a:srgbClr val="0070C0"/>
                </a:solidFill>
              </a:rPr>
              <a:t>along with the 10 nm processors</a:t>
            </a:r>
            <a:r>
              <a:rPr lang="en-US" sz="1600" dirty="0" smtClean="0">
                <a:solidFill>
                  <a:srgbClr val="000000"/>
                </a:solidFill>
              </a:rPr>
              <a:t>, first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smtClean="0">
                <a:solidFill>
                  <a:srgbClr val="000000"/>
                </a:solidFill>
              </a:rPr>
              <a:t>     </a:t>
            </a:r>
            <a:r>
              <a:rPr lang="en-US" sz="1600" spc="-50" dirty="0" smtClean="0">
                <a:solidFill>
                  <a:srgbClr val="000000"/>
                </a:solidFill>
              </a:rPr>
              <a:t>in </a:t>
            </a:r>
            <a:r>
              <a:rPr lang="en-US" sz="1600" spc="-50" dirty="0">
                <a:solidFill>
                  <a:srgbClr val="000000"/>
                </a:solidFill>
              </a:rPr>
              <a:t>Intel’s </a:t>
            </a:r>
            <a:r>
              <a:rPr lang="en-US" sz="1600" spc="-50" dirty="0" smtClean="0">
                <a:solidFill>
                  <a:srgbClr val="0070C0"/>
                </a:solidFill>
              </a:rPr>
              <a:t>10</a:t>
            </a:r>
            <a:r>
              <a:rPr lang="en-US" sz="1600" spc="-50" baseline="30000" dirty="0" smtClean="0">
                <a:solidFill>
                  <a:srgbClr val="0070C0"/>
                </a:solidFill>
              </a:rPr>
              <a:t>th </a:t>
            </a:r>
            <a:r>
              <a:rPr lang="en-US" sz="1600" spc="-50" dirty="0">
                <a:solidFill>
                  <a:srgbClr val="0070C0"/>
                </a:solidFill>
              </a:rPr>
              <a:t>generation </a:t>
            </a:r>
            <a:r>
              <a:rPr lang="en-US" sz="1600" spc="-50" dirty="0" smtClean="0">
                <a:solidFill>
                  <a:srgbClr val="0070C0"/>
                </a:solidFill>
              </a:rPr>
              <a:t>Ice Lake line </a:t>
            </a:r>
            <a:r>
              <a:rPr lang="en-US" sz="1600" spc="-50" dirty="0">
                <a:solidFill>
                  <a:srgbClr val="0070C0"/>
                </a:solidFill>
              </a:rPr>
              <a:t>in 2019, </a:t>
            </a:r>
            <a:r>
              <a:rPr lang="en-US" sz="1600" spc="-50" dirty="0"/>
              <a:t>named</a:t>
            </a:r>
            <a:r>
              <a:rPr lang="en-US" sz="1600" spc="-50" dirty="0">
                <a:solidFill>
                  <a:srgbClr val="0070C0"/>
                </a:solidFill>
              </a:rPr>
              <a:t> </a:t>
            </a:r>
            <a:r>
              <a:rPr lang="en-US" sz="1600" spc="-50" dirty="0">
                <a:solidFill>
                  <a:srgbClr val="000000"/>
                </a:solidFill>
              </a:rPr>
              <a:t>as the </a:t>
            </a:r>
            <a:r>
              <a:rPr lang="en-US" sz="1600" spc="-50" dirty="0">
                <a:solidFill>
                  <a:srgbClr val="0070C0"/>
                </a:solidFill>
              </a:rPr>
              <a:t>11</a:t>
            </a:r>
            <a:r>
              <a:rPr lang="en-US" sz="1600" spc="-50" baseline="30000" dirty="0">
                <a:solidFill>
                  <a:srgbClr val="0070C0"/>
                </a:solidFill>
              </a:rPr>
              <a:t>th</a:t>
            </a:r>
            <a:r>
              <a:rPr lang="en-US" sz="1600" spc="-50" dirty="0">
                <a:solidFill>
                  <a:srgbClr val="0070C0"/>
                </a:solidFill>
              </a:rPr>
              <a:t> gen. </a:t>
            </a:r>
            <a:r>
              <a:rPr lang="en-US" sz="1600" spc="-50" dirty="0">
                <a:solidFill>
                  <a:srgbClr val="FF0000"/>
                </a:solidFill>
              </a:rPr>
              <a:t>Iris </a:t>
            </a:r>
            <a:r>
              <a:rPr lang="en-US" sz="1600" spc="-50" dirty="0" err="1">
                <a:solidFill>
                  <a:srgbClr val="FF0000"/>
                </a:solidFill>
              </a:rPr>
              <a:t>Xe</a:t>
            </a:r>
            <a:r>
              <a:rPr lang="en-US" sz="1600" spc="-50" dirty="0">
                <a:solidFill>
                  <a:srgbClr val="FF0000"/>
                </a:solidFill>
              </a:rPr>
              <a:t> graphics</a:t>
            </a:r>
            <a:r>
              <a:rPr lang="en-US" sz="1600" spc="-50" dirty="0" smtClean="0">
                <a:solidFill>
                  <a:srgbClr val="000000"/>
                </a:solidFill>
              </a:rPr>
              <a:t>,</a:t>
            </a:r>
          </a:p>
          <a:p>
            <a:pPr lvl="0"/>
            <a:r>
              <a:rPr lang="en-US" sz="1600" spc="-20" dirty="0">
                <a:solidFill>
                  <a:srgbClr val="000000"/>
                </a:solidFill>
              </a:rPr>
              <a:t> </a:t>
            </a:r>
            <a:r>
              <a:rPr lang="en-US" sz="1600" spc="-20" dirty="0" smtClean="0">
                <a:solidFill>
                  <a:srgbClr val="000000"/>
                </a:solidFill>
              </a:rPr>
              <a:t>     </a:t>
            </a:r>
            <a:r>
              <a:rPr lang="en-US" sz="1600" spc="-20" dirty="0">
                <a:solidFill>
                  <a:srgbClr val="000000"/>
                </a:solidFill>
              </a:rPr>
              <a:t>as indicated in the next Table.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4284333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>
                <a:solidFill>
                  <a:srgbClr val="FFFFFF"/>
                </a:solidFill>
              </a:rPr>
              <a:t>2.3 Evolution of key features of integrated graphics in Intel’s client processors </a:t>
            </a:r>
            <a:r>
              <a:rPr lang="en-US" sz="1700" dirty="0" smtClean="0">
                <a:solidFill>
                  <a:srgbClr val="FFFFFF"/>
                </a:solidFill>
              </a:rPr>
              <a:t>(</a:t>
            </a:r>
            <a:r>
              <a:rPr lang="en-US" sz="1700" dirty="0">
                <a:solidFill>
                  <a:srgbClr val="FFFFFF"/>
                </a:solidFill>
              </a:rPr>
              <a:t>3</a:t>
            </a:r>
            <a:r>
              <a:rPr lang="en-US" sz="1700" dirty="0" smtClean="0">
                <a:solidFill>
                  <a:srgbClr val="FFFFFF"/>
                </a:solidFill>
              </a:rPr>
              <a:t>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16505" y="1064755"/>
            <a:ext cx="84609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Designation of Intel’s graphics </a:t>
            </a:r>
            <a:r>
              <a:rPr lang="en-US" dirty="0" smtClean="0">
                <a:solidFill>
                  <a:schemeClr val="accent6"/>
                </a:solidFill>
                <a:latin typeface="+mj-lt"/>
              </a:rPr>
              <a:t>generations</a:t>
            </a:r>
            <a:endParaRPr lang="en-US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116505" y="1469800"/>
            <a:ext cx="8867807" cy="126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40416" y="1576047"/>
            <a:ext cx="9245801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sz="1600" dirty="0">
                <a:solidFill>
                  <a:srgbClr val="000000"/>
                </a:solidFill>
              </a:rPr>
              <a:t>Intel’s </a:t>
            </a:r>
            <a:r>
              <a:rPr lang="en-US" sz="1600" dirty="0">
                <a:solidFill>
                  <a:srgbClr val="0070C0"/>
                </a:solidFill>
              </a:rPr>
              <a:t>microarchitectures and graphics generations are designated differently</a:t>
            </a:r>
            <a:r>
              <a:rPr lang="en-US" sz="1600" dirty="0">
                <a:solidFill>
                  <a:srgbClr val="000000"/>
                </a:solidFill>
              </a:rPr>
              <a:t>, 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</a:rPr>
              <a:t>  for example, Intel’s first on-die integrated graphics was implemented in the </a:t>
            </a:r>
          </a:p>
          <a:p>
            <a:pPr lvl="0"/>
            <a:r>
              <a:rPr lang="en-US" sz="1600" spc="-40" dirty="0">
                <a:solidFill>
                  <a:srgbClr val="000000"/>
                </a:solidFill>
              </a:rPr>
              <a:t>  </a:t>
            </a:r>
            <a:r>
              <a:rPr lang="en-US" sz="1600" spc="-60" dirty="0">
                <a:solidFill>
                  <a:srgbClr val="000000"/>
                </a:solidFill>
              </a:rPr>
              <a:t>2</a:t>
            </a:r>
            <a:r>
              <a:rPr lang="en-US" sz="1600" spc="-60" baseline="30000" dirty="0">
                <a:solidFill>
                  <a:srgbClr val="000000"/>
                </a:solidFill>
              </a:rPr>
              <a:t>nd</a:t>
            </a:r>
            <a:r>
              <a:rPr lang="en-US" sz="1600" spc="-60" dirty="0">
                <a:solidFill>
                  <a:srgbClr val="000000"/>
                </a:solidFill>
              </a:rPr>
              <a:t> gen. Sandy Bridge line in 2011 and became Intel’s 6</a:t>
            </a:r>
            <a:r>
              <a:rPr lang="en-US" sz="1600" spc="-60" baseline="30000" dirty="0">
                <a:solidFill>
                  <a:srgbClr val="000000"/>
                </a:solidFill>
              </a:rPr>
              <a:t>th</a:t>
            </a:r>
            <a:r>
              <a:rPr lang="en-US" sz="1600" spc="-60" dirty="0">
                <a:solidFill>
                  <a:srgbClr val="000000"/>
                </a:solidFill>
              </a:rPr>
              <a:t> gen. HD graphics, (as indicated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</a:rPr>
              <a:t>  in the previous Table).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16505" y="458670"/>
            <a:ext cx="9099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120" dirty="0">
                <a:solidFill>
                  <a:schemeClr val="accent6"/>
                </a:solidFill>
              </a:rPr>
              <a:t>Summing up the evolution of key features of integrated graphics in Intel’s Core 2-based </a:t>
            </a:r>
          </a:p>
          <a:p>
            <a:r>
              <a:rPr lang="en-US" spc="-120" dirty="0">
                <a:solidFill>
                  <a:schemeClr val="accent6"/>
                </a:solidFill>
              </a:rPr>
              <a:t>  client processors </a:t>
            </a:r>
            <a:r>
              <a:rPr lang="en-US" spc="-120" dirty="0" smtClean="0">
                <a:solidFill>
                  <a:schemeClr val="accent6"/>
                </a:solidFill>
              </a:rPr>
              <a:t>-3</a:t>
            </a:r>
            <a:endParaRPr lang="en-US" spc="-120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46755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448780"/>
            <a:ext cx="7391400" cy="4572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Intel’s Core 2 family - Overview</a:t>
            </a:r>
          </a:p>
        </p:txBody>
      </p:sp>
      <p:grpSp>
        <p:nvGrpSpPr>
          <p:cNvPr id="30" name="Group 13"/>
          <p:cNvGrpSpPr>
            <a:grpSpLocks/>
          </p:cNvGrpSpPr>
          <p:nvPr/>
        </p:nvGrpSpPr>
        <p:grpSpPr bwMode="auto">
          <a:xfrm>
            <a:off x="749300" y="2318552"/>
            <a:ext cx="7513638" cy="612777"/>
            <a:chOff x="472" y="2160"/>
            <a:chExt cx="4630" cy="386"/>
          </a:xfrm>
        </p:grpSpPr>
        <p:sp>
          <p:nvSpPr>
            <p:cNvPr id="31" name="AutoShape 11"/>
            <p:cNvSpPr>
              <a:spLocks noChangeArrowheads="1"/>
            </p:cNvSpPr>
            <p:nvPr/>
          </p:nvSpPr>
          <p:spPr bwMode="auto">
            <a:xfrm>
              <a:off x="658" y="2160"/>
              <a:ext cx="4444" cy="386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1.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Overview of the evolution of Intel's Pentium 4 and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Core 2 families</a:t>
              </a:r>
            </a:p>
          </p:txBody>
        </p:sp>
        <p:sp>
          <p:nvSpPr>
            <p:cNvPr id="32" name="Text Box 12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33" name="Group 14"/>
          <p:cNvGrpSpPr>
            <a:grpSpLocks/>
          </p:cNvGrpSpPr>
          <p:nvPr/>
        </p:nvGrpSpPr>
        <p:grpSpPr bwMode="auto">
          <a:xfrm>
            <a:off x="749300" y="2997122"/>
            <a:ext cx="7513638" cy="457200"/>
            <a:chOff x="472" y="2160"/>
            <a:chExt cx="4630" cy="288"/>
          </a:xfrm>
        </p:grpSpPr>
        <p:sp>
          <p:nvSpPr>
            <p:cNvPr id="34" name="AutoShape 15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2. Evolution of desktop and laptop processors</a:t>
              </a:r>
            </a:p>
          </p:txBody>
        </p:sp>
        <p:sp>
          <p:nvSpPr>
            <p:cNvPr id="35" name="Text Box 16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36" name="Group 20"/>
          <p:cNvGrpSpPr>
            <a:grpSpLocks/>
          </p:cNvGrpSpPr>
          <p:nvPr/>
        </p:nvGrpSpPr>
        <p:grpSpPr bwMode="auto">
          <a:xfrm>
            <a:off x="749300" y="3569491"/>
            <a:ext cx="7513638" cy="457200"/>
            <a:chOff x="472" y="2160"/>
            <a:chExt cx="4630" cy="288"/>
          </a:xfrm>
        </p:grpSpPr>
        <p:sp>
          <p:nvSpPr>
            <p:cNvPr id="37" name="AutoShape 21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3. Evolution of HEDT (High-End Desktop) processors</a:t>
              </a:r>
            </a:p>
          </p:txBody>
        </p:sp>
        <p:sp>
          <p:nvSpPr>
            <p:cNvPr id="38" name="Text Box 22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39" name="Group 29"/>
          <p:cNvGrpSpPr>
            <a:grpSpLocks/>
          </p:cNvGrpSpPr>
          <p:nvPr/>
        </p:nvGrpSpPr>
        <p:grpSpPr bwMode="auto">
          <a:xfrm>
            <a:off x="750888" y="4126817"/>
            <a:ext cx="7512050" cy="457200"/>
            <a:chOff x="472" y="2160"/>
            <a:chExt cx="4630" cy="288"/>
          </a:xfrm>
        </p:grpSpPr>
        <p:sp>
          <p:nvSpPr>
            <p:cNvPr id="40" name="AutoShape 30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4. Evolution of high-end 2S server processors</a:t>
              </a:r>
            </a:p>
          </p:txBody>
        </p:sp>
        <p:sp>
          <p:nvSpPr>
            <p:cNvPr id="41" name="Text Box 31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42" name="Group 17"/>
          <p:cNvGrpSpPr>
            <a:grpSpLocks/>
          </p:cNvGrpSpPr>
          <p:nvPr/>
        </p:nvGrpSpPr>
        <p:grpSpPr bwMode="auto">
          <a:xfrm>
            <a:off x="747713" y="4683415"/>
            <a:ext cx="7515225" cy="457200"/>
            <a:chOff x="472" y="2160"/>
            <a:chExt cx="4630" cy="288"/>
          </a:xfrm>
        </p:grpSpPr>
        <p:sp>
          <p:nvSpPr>
            <p:cNvPr id="43" name="AutoShape 18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5. Evolution of tablet- and smartphone processors</a:t>
              </a:r>
            </a:p>
          </p:txBody>
        </p:sp>
        <p:sp>
          <p:nvSpPr>
            <p:cNvPr id="44" name="Text Box 19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472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>
                <a:solidFill>
                  <a:srgbClr val="FFFFFF"/>
                </a:solidFill>
              </a:rPr>
              <a:t>2.3 Evolution of key features of integrated graphics in Intel’s client processors </a:t>
            </a:r>
            <a:r>
              <a:rPr lang="en-US" sz="1700" dirty="0" smtClean="0">
                <a:solidFill>
                  <a:srgbClr val="FFFFFF"/>
                </a:solidFill>
              </a:rPr>
              <a:t>(4)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16504" y="1034443"/>
            <a:ext cx="91360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4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Case 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The 12</a:t>
            </a:r>
            <a:r>
              <a:rPr kumimoji="0" lang="en-US" sz="1800" b="0" i="0" u="none" strike="noStrike" kern="1200" cap="none" spc="-4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800" b="0" i="0" u="none" strike="noStrike" kern="1200" cap="none" spc="-4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</a:t>
            </a:r>
            <a:r>
              <a:rPr kumimoji="0" lang="en-US" sz="1800" b="0" i="0" u="none" strike="noStrike" kern="1200" cap="none" spc="-40" normalizeH="0" baseline="3000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GPU of 11</a:t>
            </a:r>
            <a:r>
              <a:rPr kumimoji="0" lang="en-US" sz="1800" b="0" i="0" u="none" strike="noStrike" kern="1200" cap="none" spc="-4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Tiger Lake processors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6505" y="458670"/>
            <a:ext cx="9099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120" dirty="0">
                <a:solidFill>
                  <a:schemeClr val="accent6"/>
                </a:solidFill>
              </a:rPr>
              <a:t>Summing up the evolution of key features of integrated graphics in Intel’s Core 2-based </a:t>
            </a:r>
          </a:p>
          <a:p>
            <a:r>
              <a:rPr lang="en-US" spc="-120" dirty="0">
                <a:solidFill>
                  <a:schemeClr val="accent6"/>
                </a:solidFill>
              </a:rPr>
              <a:t>  client processors </a:t>
            </a:r>
            <a:r>
              <a:rPr lang="en-US" spc="-120" dirty="0" smtClean="0">
                <a:solidFill>
                  <a:schemeClr val="accent6"/>
                </a:solidFill>
              </a:rPr>
              <a:t>-4</a:t>
            </a:r>
            <a:endParaRPr lang="en-US" spc="-120" dirty="0">
              <a:solidFill>
                <a:schemeClr val="accent6"/>
              </a:solidFill>
            </a:endParaRPr>
          </a:p>
        </p:txBody>
      </p:sp>
      <p:sp>
        <p:nvSpPr>
          <p:cNvPr id="7" name="Rounded Rectangle 6"/>
          <p:cNvSpPr/>
          <p:nvPr/>
        </p:nvSpPr>
        <p:spPr bwMode="auto">
          <a:xfrm>
            <a:off x="-18510" y="1460732"/>
            <a:ext cx="9144000" cy="618117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40911" y="1448780"/>
            <a:ext cx="94066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Intel’s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12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EUs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are built up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modules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where each module includes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endParaRPr kumimoji="0" lang="en-US" sz="1600" b="0" i="0" u="none" strike="noStrike" kern="1200" cap="none" spc="0" normalizeH="0" baseline="0" noProof="0" dirty="0" smtClean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dual </a:t>
            </a:r>
            <a:r>
              <a:rPr kumimoji="0" lang="en-US" sz="16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subslices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</a:t>
            </a:r>
            <a:r>
              <a:rPr kumimoji="0" lang="en-US" sz="1600" b="0" i="0" u="none" strike="noStrike" kern="1200" cap="none" spc="-6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shared thread control [23].</a:t>
            </a:r>
          </a:p>
        </p:txBody>
      </p:sp>
      <p:sp>
        <p:nvSpPr>
          <p:cNvPr id="9" name="Rounded Rectangle 8"/>
          <p:cNvSpPr/>
          <p:nvPr/>
        </p:nvSpPr>
        <p:spPr bwMode="auto">
          <a:xfrm>
            <a:off x="26988" y="2385752"/>
            <a:ext cx="9166841" cy="1628314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08062" y="2385751"/>
            <a:ext cx="8907653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subunits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slices including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among others 16 EUs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Execution Units) </a:t>
            </a:r>
            <a:endParaRPr kumimoji="0" lang="en-US" sz="16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for performing FX/FP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computations.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There are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different numbers of </a:t>
            </a:r>
            <a:r>
              <a:rPr kumimoji="0" lang="en-US" sz="1600" b="0" i="0" u="none" strike="noStrike" kern="1200" cap="none" spc="-50" normalizeH="0" baseline="0" noProof="0" dirty="0" err="1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subslices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12</a:t>
            </a:r>
            <a:r>
              <a:rPr kumimoji="0" lang="en-US" sz="1600" b="0" i="0" u="none" strike="noStrike" kern="1200" cap="none" spc="-50" normalizeH="0" baseline="30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graphics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implementations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e.g. 6 in 12</a:t>
            </a:r>
            <a:r>
              <a:rPr kumimoji="0" lang="en-US" sz="1600" b="0" i="0" u="none" strike="noStrike" kern="1200" cap="none" spc="-50" normalizeH="0" baseline="30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gen. </a:t>
            </a:r>
            <a:r>
              <a:rPr kumimoji="0" lang="en-US" sz="1600" b="0" i="0" u="none" strike="noStrike" kern="1200" cap="none" spc="-5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GPUs.  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Consequently, 12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GPUs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may include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up to 96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EUs.</a:t>
            </a:r>
            <a:endParaRPr kumimoji="0" lang="en-US" sz="1600" b="0" i="0" u="none" strike="noStrike" kern="1200" cap="none" spc="-5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0427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>
                <a:solidFill>
                  <a:srgbClr val="FFFFFF"/>
                </a:solidFill>
              </a:rPr>
              <a:t>2.3 Evolution of key features of integrated graphics in Intel’s client processors </a:t>
            </a:r>
            <a:r>
              <a:rPr lang="en-US" sz="1700" dirty="0" smtClean="0">
                <a:solidFill>
                  <a:srgbClr val="FFFFFF"/>
                </a:solidFill>
              </a:rPr>
              <a:t>(5)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594" t="48897" r="5047" b="10976"/>
          <a:stretch/>
        </p:blipFill>
        <p:spPr>
          <a:xfrm>
            <a:off x="746575" y="1673805"/>
            <a:ext cx="7593020" cy="3781171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15888" y="1092923"/>
            <a:ext cx="72883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6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Layout of 12</a:t>
            </a:r>
            <a:r>
              <a:rPr kumimoji="0" lang="en-US" sz="1800" b="0" i="0" u="none" strike="noStrike" kern="1200" cap="none" spc="-6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6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graphics </a:t>
            </a:r>
            <a:r>
              <a:rPr kumimoji="0" lang="en-US" sz="1800" b="0" i="0" u="none" strike="noStrike" kern="1200" cap="none" spc="-6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EUs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Tiger Lake processors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2]</a:t>
            </a: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161510" y="5594641"/>
            <a:ext cx="8802470" cy="1273870"/>
          </a:xfrm>
          <a:prstGeom prst="roundRect">
            <a:avLst/>
          </a:prstGeom>
          <a:solidFill>
            <a:srgbClr val="DDEF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5781" y="5584130"/>
            <a:ext cx="477124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IP 0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there are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two 8-wide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(8x32-bit)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SIMD ALUs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(an FP and an FX ALU) available,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they operate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exclusively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can perform up to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572000" y="5589240"/>
            <a:ext cx="4321195" cy="1182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whereas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IP 1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there is an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Extended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Math (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EM) unit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available,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that can perform up to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two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Extended Math (EM) operations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(to calculate trigonometric functions etc.) 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TextBox 8"/>
          <p:cNvSpPr txBox="1"/>
          <p:nvPr/>
        </p:nvSpPr>
        <p:spPr>
          <a:xfrm flipH="1">
            <a:off x="341531" y="6264315"/>
            <a:ext cx="4635514" cy="5488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8 FP32, 16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FP16 FMA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operations or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-4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8 FX32, 16 FX16, 32 </a:t>
            </a:r>
            <a:r>
              <a:rPr kumimoji="0" lang="en-US" sz="14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FX8 FMA </a:t>
            </a:r>
            <a:r>
              <a:rPr kumimoji="0" lang="en-US" sz="1400" b="0" i="0" u="none" strike="noStrike" kern="1200" cap="none" spc="-4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operations</a:t>
            </a:r>
            <a:r>
              <a:rPr kumimoji="0" lang="en-US" sz="14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16505" y="458670"/>
            <a:ext cx="9099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120" dirty="0">
                <a:solidFill>
                  <a:schemeClr val="accent6"/>
                </a:solidFill>
              </a:rPr>
              <a:t>Summing up the evolution of key features of integrated graphics in Intel’s Core 2-based </a:t>
            </a:r>
          </a:p>
          <a:p>
            <a:r>
              <a:rPr lang="en-US" spc="-120" dirty="0">
                <a:solidFill>
                  <a:schemeClr val="accent6"/>
                </a:solidFill>
              </a:rPr>
              <a:t>  client processors </a:t>
            </a:r>
            <a:r>
              <a:rPr lang="en-US" spc="-120" dirty="0" smtClean="0">
                <a:solidFill>
                  <a:schemeClr val="accent6"/>
                </a:solidFill>
              </a:rPr>
              <a:t>-5</a:t>
            </a:r>
            <a:endParaRPr lang="en-US" spc="-120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3160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8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 Evolution of key features of integrated graphics in Intel’s client processors </a:t>
            </a:r>
            <a:r>
              <a:rPr lang="en-US" altLang="en-US" sz="168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(6)</a:t>
            </a:r>
            <a:endParaRPr lang="en-US" sz="1680" dirty="0"/>
          </a:p>
        </p:txBody>
      </p:sp>
      <p:sp>
        <p:nvSpPr>
          <p:cNvPr id="7" name="TextBox 6"/>
          <p:cNvSpPr txBox="1"/>
          <p:nvPr/>
        </p:nvSpPr>
        <p:spPr>
          <a:xfrm>
            <a:off x="116505" y="458670"/>
            <a:ext cx="9099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120" dirty="0">
                <a:solidFill>
                  <a:schemeClr val="accent6"/>
                </a:solidFill>
              </a:rPr>
              <a:t>Summing up the evolution of key features of integrated graphics in Intel’s Core 2-based</a:t>
            </a:r>
          </a:p>
          <a:p>
            <a:r>
              <a:rPr lang="en-US" spc="-120" dirty="0">
                <a:solidFill>
                  <a:schemeClr val="accent6"/>
                </a:solidFill>
              </a:rPr>
              <a:t>  </a:t>
            </a:r>
            <a:r>
              <a:rPr lang="en-US" dirty="0">
                <a:solidFill>
                  <a:schemeClr val="accent6"/>
                </a:solidFill>
              </a:rPr>
              <a:t>client processors </a:t>
            </a:r>
            <a:r>
              <a:rPr lang="en-US" dirty="0" smtClean="0">
                <a:solidFill>
                  <a:schemeClr val="accent6"/>
                </a:solidFill>
              </a:rPr>
              <a:t>-6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1500" y="2440415"/>
            <a:ext cx="9853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pc="-2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R</a:t>
            </a:r>
            <a:r>
              <a:rPr kumimoji="0" lang="en-GB" i="0" u="none" strike="noStrike" kern="1200" cap="none" spc="-2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aising</a:t>
            </a:r>
            <a:r>
              <a:rPr kumimoji="0" lang="en-GB" i="0" u="none" strike="noStrike" kern="1200" cap="none" spc="-2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the </a:t>
            </a:r>
            <a:r>
              <a:rPr lang="en-GB" spc="-2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max. number of graphics EUs in GPUs of </a:t>
            </a:r>
            <a:r>
              <a:rPr kumimoji="0" lang="en-GB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Core 2 processors  </a:t>
            </a:r>
            <a:r>
              <a:rPr kumimoji="0" lang="hu-HU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endParaRPr kumimoji="0" lang="en-US" i="0" u="none" strike="noStrike" kern="1200" cap="none" spc="-2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5" name="Rounded Rectangle 14"/>
          <p:cNvSpPr/>
          <p:nvPr/>
        </p:nvSpPr>
        <p:spPr bwMode="auto">
          <a:xfrm>
            <a:off x="21022" y="1549300"/>
            <a:ext cx="9122978" cy="154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54940" y="1599011"/>
            <a:ext cx="8997580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Intel raised </a:t>
            </a:r>
            <a:r>
              <a:rPr lang="en-US" sz="1600" dirty="0">
                <a:solidFill>
                  <a:srgbClr val="FF0000"/>
                </a:solidFill>
              </a:rPr>
              <a:t>the max number of graphics EUs </a:t>
            </a:r>
            <a:r>
              <a:rPr lang="en-US" sz="1600" dirty="0"/>
              <a:t>in their GPUs immensely, from </a:t>
            </a:r>
            <a:r>
              <a:rPr lang="en-US" sz="1600" dirty="0" smtClean="0"/>
              <a:t>12</a:t>
            </a:r>
            <a:endParaRPr lang="en-US" sz="1600" dirty="0"/>
          </a:p>
          <a:p>
            <a:r>
              <a:rPr lang="en-US" sz="1600" dirty="0"/>
              <a:t>      </a:t>
            </a:r>
            <a:r>
              <a:rPr lang="en-US" sz="1600" dirty="0" smtClean="0"/>
              <a:t>(in </a:t>
            </a:r>
            <a:r>
              <a:rPr lang="en-US" sz="1600" dirty="0"/>
              <a:t>the Sandy Bridge) to 96 (in the Tiger Lake) in less than 10 years, this means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roughly a 10-fold increase in 10 years.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</a:t>
            </a:r>
            <a:r>
              <a:rPr lang="en-US" sz="1600" dirty="0">
                <a:solidFill>
                  <a:srgbClr val="0070C0"/>
                </a:solidFill>
              </a:rPr>
              <a:t>graphics performance </a:t>
            </a:r>
            <a:r>
              <a:rPr lang="en-US" sz="1600" dirty="0"/>
              <a:t>is expected </a:t>
            </a:r>
            <a:r>
              <a:rPr lang="en-US" sz="1600" dirty="0">
                <a:solidFill>
                  <a:srgbClr val="0070C0"/>
                </a:solidFill>
              </a:rPr>
              <a:t>to scale </a:t>
            </a:r>
            <a:r>
              <a:rPr lang="en-US" sz="1600" dirty="0"/>
              <a:t>more or less </a:t>
            </a:r>
            <a:r>
              <a:rPr lang="en-US" sz="1600" dirty="0">
                <a:solidFill>
                  <a:srgbClr val="0070C0"/>
                </a:solidFill>
              </a:rPr>
              <a:t>linearly</a:t>
            </a:r>
            <a:r>
              <a:rPr lang="en-US" sz="1600" dirty="0"/>
              <a:t> </a:t>
            </a:r>
            <a:r>
              <a:rPr lang="en-US" sz="1600" dirty="0">
                <a:solidFill>
                  <a:srgbClr val="0070C0"/>
                </a:solidFill>
              </a:rPr>
              <a:t>with the 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number of EUs </a:t>
            </a:r>
            <a:r>
              <a:rPr lang="en-US" sz="1600" dirty="0"/>
              <a:t>provided in the </a:t>
            </a:r>
            <a:r>
              <a:rPr lang="en-US" sz="1600" dirty="0" smtClean="0"/>
              <a:t>GPU.</a:t>
            </a:r>
            <a:endParaRPr lang="en-US" sz="1600" dirty="0"/>
          </a:p>
        </p:txBody>
      </p:sp>
      <p:sp>
        <p:nvSpPr>
          <p:cNvPr id="17" name="TextBox 16"/>
          <p:cNvSpPr txBox="1"/>
          <p:nvPr/>
        </p:nvSpPr>
        <p:spPr>
          <a:xfrm>
            <a:off x="119513" y="1099250"/>
            <a:ext cx="9024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pc="-2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R</a:t>
            </a:r>
            <a:r>
              <a:rPr kumimoji="0" lang="en-GB" i="0" u="none" strike="noStrike" kern="1200" cap="none" spc="-2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aising</a:t>
            </a:r>
            <a:r>
              <a:rPr kumimoji="0" lang="en-GB" i="0" u="none" strike="noStrike" kern="1200" cap="none" spc="-2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the </a:t>
            </a:r>
            <a:r>
              <a:rPr lang="en-GB" spc="-2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max. number of graphics EUs in GPUs of </a:t>
            </a:r>
            <a:r>
              <a:rPr kumimoji="0" lang="en-GB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Core 2 processors </a:t>
            </a:r>
            <a:r>
              <a:rPr kumimoji="0" lang="en-GB" i="0" u="none" strike="noStrike" kern="1200" cap="none" spc="-2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-2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endParaRPr kumimoji="0" lang="en-US" i="0" u="none" strike="noStrike" kern="1200" cap="none" spc="-2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36915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936685"/>
            <a:ext cx="7404100" cy="4572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</a:t>
            </a:r>
          </a:p>
        </p:txBody>
      </p:sp>
    </p:spTree>
    <p:extLst>
      <p:ext uri="{BB962C8B-B14F-4D97-AF65-F5344CB8AC3E}">
        <p14:creationId xmlns:p14="http://schemas.microsoft.com/office/powerpoint/2010/main" val="374386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(1)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-105914" y="3393648"/>
            <a:ext cx="9144000" cy="2096932"/>
            <a:chOff x="161510" y="2888940"/>
            <a:chExt cx="8960696" cy="209693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/>
            <a:srcRect l="59862" t="12793" r="-132"/>
            <a:stretch/>
          </p:blipFill>
          <p:spPr>
            <a:xfrm>
              <a:off x="6732240" y="2971916"/>
              <a:ext cx="2335754" cy="1840812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6955832" y="2967168"/>
              <a:ext cx="1859564" cy="780107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974305" y="2965503"/>
              <a:ext cx="1170130" cy="539849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-131" t="-4317" r="97982" b="1118"/>
            <a:stretch/>
          </p:blipFill>
          <p:spPr>
            <a:xfrm>
              <a:off x="161510" y="2888940"/>
              <a:ext cx="4739884" cy="1998000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96725" y="3184633"/>
              <a:ext cx="1310346" cy="1083960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618225" y="4636005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876216" y="4636005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897269" y="459913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097734" y="455412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216205" y="4464115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635263" y="4403498"/>
              <a:ext cx="121219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Smarphones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2"/>
            <a:srcRect r="59040"/>
            <a:stretch/>
          </p:blipFill>
          <p:spPr>
            <a:xfrm>
              <a:off x="3982816" y="2960647"/>
              <a:ext cx="2243040" cy="1909388"/>
            </a:xfrm>
            <a:prstGeom prst="rect">
              <a:avLst/>
            </a:prstGeom>
          </p:spPr>
        </p:pic>
        <p:pic>
          <p:nvPicPr>
            <p:cNvPr id="17" name="Picture 16"/>
            <p:cNvPicPr>
              <a:picLocks noChangeAspect="1"/>
            </p:cNvPicPr>
            <p:nvPr/>
          </p:nvPicPr>
          <p:blipFill rotWithShape="1">
            <a:blip r:embed="rId2"/>
            <a:srcRect l="2" t="66962" r="97982" b="14418"/>
            <a:stretch/>
          </p:blipFill>
          <p:spPr>
            <a:xfrm>
              <a:off x="443230" y="4441581"/>
              <a:ext cx="8614420" cy="544291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618225" y="4582337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88569" y="4583010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105835" y="458301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241700" y="458471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912260" y="4582001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845895" y="4583010"/>
              <a:ext cx="127631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Smartphones</a:t>
              </a: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888" t="7794" r="3735" b="15934"/>
            <a:stretch/>
          </p:blipFill>
          <p:spPr>
            <a:xfrm>
              <a:off x="521550" y="3113965"/>
              <a:ext cx="987406" cy="1327353"/>
            </a:xfrm>
            <a:prstGeom prst="rect">
              <a:avLst/>
            </a:prstGeom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598877" y="2965825"/>
              <a:ext cx="1170130" cy="539849"/>
            </a:xfrm>
            <a:prstGeom prst="rect">
              <a:avLst/>
            </a:prstGeom>
          </p:spPr>
        </p:pic>
        <p:pic>
          <p:nvPicPr>
            <p:cNvPr id="26" name="Picture 25"/>
            <p:cNvPicPr>
              <a:picLocks noChangeAspect="1"/>
            </p:cNvPicPr>
            <p:nvPr/>
          </p:nvPicPr>
          <p:blipFill rotWithShape="1">
            <a:blip r:embed="rId2"/>
            <a:srcRect l="38904" t="11098" r="59040"/>
            <a:stretch/>
          </p:blipFill>
          <p:spPr>
            <a:xfrm>
              <a:off x="6222323" y="3203975"/>
              <a:ext cx="575152" cy="1697481"/>
            </a:xfrm>
            <a:prstGeom prst="rect">
              <a:avLst/>
            </a:prstGeom>
          </p:spPr>
        </p:pic>
      </p:grpSp>
      <p:sp>
        <p:nvSpPr>
          <p:cNvPr id="30" name="TextBox 29"/>
          <p:cNvSpPr txBox="1"/>
          <p:nvPr/>
        </p:nvSpPr>
        <p:spPr>
          <a:xfrm>
            <a:off x="5034965" y="2187084"/>
            <a:ext cx="808235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5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Desktops</a:t>
            </a:r>
            <a:endParaRPr lang="en-US" sz="125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" name="Text Box 4"/>
          <p:cNvSpPr txBox="1">
            <a:spLocks noChangeArrowheads="1"/>
          </p:cNvSpPr>
          <p:nvPr/>
        </p:nvSpPr>
        <p:spPr bwMode="auto">
          <a:xfrm>
            <a:off x="139272" y="1900054"/>
            <a:ext cx="1378568" cy="2654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Servers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7" name="Line 8"/>
          <p:cNvSpPr>
            <a:spLocks noChangeShapeType="1"/>
          </p:cNvSpPr>
          <p:nvPr/>
        </p:nvSpPr>
        <p:spPr bwMode="auto">
          <a:xfrm>
            <a:off x="4923150" y="1329485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38" name="Line 10"/>
          <p:cNvSpPr>
            <a:spLocks noChangeShapeType="1"/>
          </p:cNvSpPr>
          <p:nvPr/>
        </p:nvSpPr>
        <p:spPr bwMode="auto">
          <a:xfrm flipV="1">
            <a:off x="834612" y="1558085"/>
            <a:ext cx="684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2568103" y="175811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1" name="Line 13"/>
          <p:cNvSpPr>
            <a:spLocks noChangeShapeType="1"/>
          </p:cNvSpPr>
          <p:nvPr/>
        </p:nvSpPr>
        <p:spPr bwMode="auto">
          <a:xfrm>
            <a:off x="2601441" y="1558085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2947806" y="1043735"/>
            <a:ext cx="3934736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Recent major processor categories of Intel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7" name="Text Box 17"/>
          <p:cNvSpPr txBox="1">
            <a:spLocks noChangeArrowheads="1"/>
          </p:cNvSpPr>
          <p:nvPr/>
        </p:nvSpPr>
        <p:spPr bwMode="auto">
          <a:xfrm>
            <a:off x="-15790" y="2391729"/>
            <a:ext cx="1677062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 Xeon 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E5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E3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Platinum/Gold etc.</a:t>
            </a:r>
          </a:p>
        </p:txBody>
      </p:sp>
      <p:sp>
        <p:nvSpPr>
          <p:cNvPr id="48" name="Text Box 4"/>
          <p:cNvSpPr txBox="1">
            <a:spLocks noChangeArrowheads="1"/>
          </p:cNvSpPr>
          <p:nvPr/>
        </p:nvSpPr>
        <p:spPr bwMode="auto">
          <a:xfrm>
            <a:off x="3845053" y="1902016"/>
            <a:ext cx="2173287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Clients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(Desktops/Laptops)</a:t>
            </a: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4892803" y="175969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0" name="Line 13"/>
          <p:cNvSpPr>
            <a:spLocks noChangeShapeType="1"/>
          </p:cNvSpPr>
          <p:nvPr/>
        </p:nvSpPr>
        <p:spPr bwMode="auto">
          <a:xfrm>
            <a:off x="4926140" y="155967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51" name="Text Box 21"/>
          <p:cNvSpPr txBox="1">
            <a:spLocks noChangeArrowheads="1"/>
          </p:cNvSpPr>
          <p:nvPr/>
        </p:nvSpPr>
        <p:spPr bwMode="auto">
          <a:xfrm>
            <a:off x="4019919" y="2392994"/>
            <a:ext cx="1848583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250" i="1" dirty="0" smtClean="0">
                <a:solidFill>
                  <a:srgbClr val="000000"/>
                </a:solidFill>
                <a:latin typeface="Verdana" pitchFamily="34" charset="0"/>
              </a:rPr>
              <a:t>i9/i7/i5/i3 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(Basic architectures)</a:t>
            </a:r>
          </a:p>
        </p:txBody>
      </p:sp>
      <p:sp>
        <p:nvSpPr>
          <p:cNvPr id="54" name="Text Box 4"/>
          <p:cNvSpPr txBox="1">
            <a:spLocks noChangeArrowheads="1"/>
          </p:cNvSpPr>
          <p:nvPr/>
        </p:nvSpPr>
        <p:spPr bwMode="auto">
          <a:xfrm>
            <a:off x="1470247" y="1902953"/>
            <a:ext cx="2342848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HEDTs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(High-End Desktops)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5" name="Text Box 21"/>
          <p:cNvSpPr txBox="1">
            <a:spLocks noChangeArrowheads="1"/>
          </p:cNvSpPr>
          <p:nvPr/>
        </p:nvSpPr>
        <p:spPr bwMode="auto">
          <a:xfrm>
            <a:off x="1830212" y="2393113"/>
            <a:ext cx="1535998" cy="6694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i7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i9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(Extreme Edition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 or X models)</a:t>
            </a:r>
          </a:p>
        </p:txBody>
      </p:sp>
      <p:sp>
        <p:nvSpPr>
          <p:cNvPr id="56" name="Oval 12"/>
          <p:cNvSpPr>
            <a:spLocks noChangeArrowheads="1"/>
          </p:cNvSpPr>
          <p:nvPr/>
        </p:nvSpPr>
        <p:spPr bwMode="auto">
          <a:xfrm>
            <a:off x="797760" y="175226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7" name="Line 13"/>
          <p:cNvSpPr>
            <a:spLocks noChangeShapeType="1"/>
          </p:cNvSpPr>
          <p:nvPr/>
        </p:nvSpPr>
        <p:spPr bwMode="auto">
          <a:xfrm>
            <a:off x="831098" y="155223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27" name="Rounded Rectangle 26"/>
          <p:cNvSpPr/>
          <p:nvPr/>
        </p:nvSpPr>
        <p:spPr bwMode="auto">
          <a:xfrm>
            <a:off x="1331640" y="1575145"/>
            <a:ext cx="2350770" cy="391543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98296" y="458670"/>
            <a:ext cx="63189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3. Evolution of HEDT (High-End </a:t>
            </a:r>
            <a:r>
              <a:rPr lang="en-US" dirty="0" err="1">
                <a:solidFill>
                  <a:schemeClr val="accent6"/>
                </a:solidFill>
              </a:rPr>
              <a:t>DeskTop</a:t>
            </a:r>
            <a:r>
              <a:rPr lang="en-US" dirty="0">
                <a:solidFill>
                  <a:schemeClr val="accent6"/>
                </a:solidFill>
              </a:rPr>
              <a:t>) processors</a:t>
            </a:r>
          </a:p>
        </p:txBody>
      </p:sp>
      <p:grpSp>
        <p:nvGrpSpPr>
          <p:cNvPr id="62" name="Group 61"/>
          <p:cNvGrpSpPr/>
          <p:nvPr/>
        </p:nvGrpSpPr>
        <p:grpSpPr>
          <a:xfrm>
            <a:off x="6372200" y="1587264"/>
            <a:ext cx="2610290" cy="750148"/>
            <a:chOff x="6372200" y="1246938"/>
            <a:chExt cx="2610290" cy="750148"/>
          </a:xfrm>
        </p:grpSpPr>
        <p:sp>
          <p:nvSpPr>
            <p:cNvPr id="63" name="Oval 7"/>
            <p:cNvSpPr>
              <a:spLocks noChangeArrowheads="1"/>
            </p:cNvSpPr>
            <p:nvPr/>
          </p:nvSpPr>
          <p:spPr bwMode="auto">
            <a:xfrm>
              <a:off x="7632958" y="1439024"/>
              <a:ext cx="72000" cy="720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25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4" name="Line 11"/>
            <p:cNvSpPr>
              <a:spLocks noChangeShapeType="1"/>
            </p:cNvSpPr>
            <p:nvPr/>
          </p:nvSpPr>
          <p:spPr bwMode="auto">
            <a:xfrm flipH="1">
              <a:off x="7677345" y="1246938"/>
              <a:ext cx="1588" cy="1889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50">
                <a:solidFill>
                  <a:srgbClr val="000000"/>
                </a:solidFill>
              </a:endParaRPr>
            </a:p>
          </p:txBody>
        </p:sp>
        <p:sp>
          <p:nvSpPr>
            <p:cNvPr id="65" name="Text Box 4"/>
            <p:cNvSpPr txBox="1">
              <a:spLocks noChangeArrowheads="1"/>
            </p:cNvSpPr>
            <p:nvPr/>
          </p:nvSpPr>
          <p:spPr bwMode="auto">
            <a:xfrm>
              <a:off x="6372200" y="1558504"/>
              <a:ext cx="2610290" cy="438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1690688" indent="-3429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2212975" indent="-3429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2735263" indent="-3429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3257550" indent="-3429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37147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41719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46291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50863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50" b="1" dirty="0">
                  <a:solidFill>
                    <a:srgbClr val="000000"/>
                  </a:solidFill>
                  <a:latin typeface="Verdana" pitchFamily="34" charset="0"/>
                </a:rPr>
                <a:t>Mobiles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50" b="1" dirty="0">
                  <a:solidFill>
                    <a:srgbClr val="000000"/>
                  </a:solidFill>
                  <a:latin typeface="Verdana" pitchFamily="34" charset="0"/>
                </a:rPr>
                <a:t>(Tablets, Smartphones)</a:t>
              </a:r>
              <a:endParaRPr lang="hu-HU" altLang="en-US" sz="125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sp>
        <p:nvSpPr>
          <p:cNvPr id="58" name="Text Box 16"/>
          <p:cNvSpPr txBox="1">
            <a:spLocks noChangeArrowheads="1"/>
          </p:cNvSpPr>
          <p:nvPr/>
        </p:nvSpPr>
        <p:spPr bwMode="auto">
          <a:xfrm>
            <a:off x="7860770" y="2405637"/>
            <a:ext cx="1032655" cy="2846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</p:txBody>
      </p:sp>
      <p:sp>
        <p:nvSpPr>
          <p:cNvPr id="59" name="Text Box 23"/>
          <p:cNvSpPr txBox="1">
            <a:spLocks noChangeArrowheads="1"/>
          </p:cNvSpPr>
          <p:nvPr/>
        </p:nvSpPr>
        <p:spPr bwMode="auto">
          <a:xfrm>
            <a:off x="6188574" y="2393885"/>
            <a:ext cx="1765227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(+ LP Core models)</a:t>
            </a:r>
          </a:p>
        </p:txBody>
      </p:sp>
    </p:spTree>
    <p:extLst>
      <p:ext uri="{BB962C8B-B14F-4D97-AF65-F5344CB8AC3E}">
        <p14:creationId xmlns:p14="http://schemas.microsoft.com/office/powerpoint/2010/main" val="14560687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(2)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16505" y="458670"/>
            <a:ext cx="3452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HEDTs (High-End </a:t>
            </a:r>
            <a:r>
              <a:rPr lang="en-US" dirty="0" err="1">
                <a:solidFill>
                  <a:srgbClr val="2D2D8A"/>
                </a:solidFill>
                <a:latin typeface="Verdana"/>
              </a:rPr>
              <a:t>DeskTops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)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95485" y="953785"/>
            <a:ext cx="9000000" cy="54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5485" y="998790"/>
            <a:ext cx="95410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30" dirty="0">
                <a:solidFill>
                  <a:srgbClr val="FF0000"/>
                </a:solidFill>
                <a:latin typeface="Verdana"/>
              </a:rPr>
              <a:t>HEDTs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 aim at </a:t>
            </a:r>
            <a:r>
              <a:rPr lang="en-US" sz="1600" spc="-30" dirty="0">
                <a:solidFill>
                  <a:srgbClr val="0070C0"/>
                </a:solidFill>
                <a:latin typeface="Verdana"/>
              </a:rPr>
              <a:t>graphics enthusiasts,</a:t>
            </a:r>
            <a:r>
              <a:rPr lang="en-US" altLang="en-US" sz="1600" spc="-30" dirty="0">
                <a:solidFill>
                  <a:srgbClr val="0070C0"/>
                </a:solidFill>
                <a:latin typeface="Verdana"/>
                <a:cs typeface="Arial" pitchFamily="34" charset="0"/>
              </a:rPr>
              <a:t> hardcore gamers and multimedia content creators.</a:t>
            </a:r>
            <a:endParaRPr lang="en-US" sz="1600" spc="-30" dirty="0">
              <a:solidFill>
                <a:srgbClr val="0070C0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27975773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(3)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9395" r="34089" b="19239"/>
          <a:stretch/>
        </p:blipFill>
        <p:spPr>
          <a:xfrm>
            <a:off x="296863" y="1186534"/>
            <a:ext cx="8575805" cy="522058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16505" y="458670"/>
            <a:ext cx="36872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Hardcore gamer scenario </a:t>
            </a:r>
            <a:r>
              <a:rPr lang="en-US" dirty="0">
                <a:latin typeface="Verdana"/>
              </a:rPr>
              <a:t>[</a:t>
            </a:r>
            <a:r>
              <a:rPr lang="hu-HU" dirty="0">
                <a:latin typeface="Verdana"/>
              </a:rPr>
              <a:t>25</a:t>
            </a:r>
            <a:r>
              <a:rPr lang="en-US" dirty="0">
                <a:latin typeface="Verdana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113194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0" y="13447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(4)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12612" y="458670"/>
            <a:ext cx="22541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1. Introduction -1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26495" y="908720"/>
            <a:ext cx="9117012" cy="136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6505" y="1267273"/>
            <a:ext cx="22685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spcAft>
                <a:spcPts val="300"/>
              </a:spcAft>
              <a:buClr>
                <a:srgbClr val="000000"/>
              </a:buClr>
              <a:buAutoNum type="alphaLcParenR"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More </a:t>
            </a:r>
            <a:r>
              <a:rPr lang="en-US" sz="1600" dirty="0" err="1">
                <a:solidFill>
                  <a:srgbClr val="0070C0"/>
                </a:solidFill>
                <a:latin typeface="Verdana"/>
              </a:rPr>
              <a:t>PCIe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lanes</a:t>
            </a:r>
          </a:p>
        </p:txBody>
      </p:sp>
      <p:sp>
        <p:nvSpPr>
          <p:cNvPr id="11" name="TextBox 10"/>
          <p:cNvSpPr txBox="1"/>
          <p:nvPr/>
        </p:nvSpPr>
        <p:spPr bwMode="auto">
          <a:xfrm>
            <a:off x="521550" y="1604815"/>
            <a:ext cx="8706230" cy="1308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pPr marL="285750" lvl="0" indent="-28575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Verdana"/>
              </a:rPr>
              <a:t>To attach up to 4 graphics cards by 8 or 16 </a:t>
            </a:r>
            <a:r>
              <a:rPr lang="en-US" sz="1600" spc="-20" dirty="0" err="1">
                <a:latin typeface="Verdana"/>
              </a:rPr>
              <a:t>PCIe</a:t>
            </a:r>
            <a:r>
              <a:rPr lang="en-US" sz="1600" spc="-20" dirty="0">
                <a:latin typeface="Verdana"/>
              </a:rPr>
              <a:t> lanes per card, HEDT processors</a:t>
            </a:r>
          </a:p>
          <a:p>
            <a:pPr lvl="0">
              <a:spcAft>
                <a:spcPts val="1800"/>
              </a:spcAft>
              <a:buClr>
                <a:srgbClr val="000000"/>
              </a:buClr>
            </a:pPr>
            <a:r>
              <a:rPr lang="en-US" sz="1600" spc="-50" dirty="0">
                <a:latin typeface="Verdana"/>
              </a:rPr>
              <a:t>       need at least </a:t>
            </a:r>
            <a:r>
              <a:rPr lang="en-US" sz="1600" spc="-50" dirty="0">
                <a:solidFill>
                  <a:srgbClr val="FF0000"/>
                </a:solidFill>
                <a:latin typeface="Verdana"/>
              </a:rPr>
              <a:t>4x8=32 </a:t>
            </a:r>
            <a:r>
              <a:rPr lang="en-US" sz="1600" spc="-50" dirty="0" err="1">
                <a:solidFill>
                  <a:srgbClr val="FF0000"/>
                </a:solidFill>
                <a:latin typeface="Verdana"/>
              </a:rPr>
              <a:t>PCIe</a:t>
            </a:r>
            <a:r>
              <a:rPr lang="en-US" sz="1600" spc="-50" dirty="0">
                <a:solidFill>
                  <a:srgbClr val="FF0000"/>
                </a:solidFill>
                <a:latin typeface="Verdana"/>
              </a:rPr>
              <a:t> lanes </a:t>
            </a:r>
            <a:r>
              <a:rPr lang="en-US" sz="1600" spc="-50" dirty="0">
                <a:latin typeface="Verdana"/>
              </a:rPr>
              <a:t>vs. 16 lanes typically provided by DT processors. </a:t>
            </a:r>
          </a:p>
          <a:p>
            <a:pPr marL="285750" lvl="0" indent="-28575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latin typeface="Verdana"/>
              </a:rPr>
              <a:t>The next Tables show actual numbers of </a:t>
            </a:r>
            <a:r>
              <a:rPr lang="en-US" sz="1600" dirty="0" err="1">
                <a:latin typeface="Verdana"/>
              </a:rPr>
              <a:t>PCIe</a:t>
            </a:r>
            <a:r>
              <a:rPr lang="en-US" sz="1600" dirty="0">
                <a:latin typeface="Verdana"/>
              </a:rPr>
              <a:t> lanes implemented in</a:t>
            </a:r>
          </a:p>
          <a:p>
            <a:pPr lvl="0">
              <a:buClr>
                <a:srgbClr val="000000"/>
              </a:buClr>
            </a:pPr>
            <a:r>
              <a:rPr lang="en-US" sz="1600" dirty="0">
                <a:latin typeface="Verdana"/>
              </a:rPr>
              <a:t>      Core 2-based HEDT lines.</a:t>
            </a:r>
            <a:endParaRPr lang="en-US" sz="1400" dirty="0">
              <a:latin typeface="Verdana"/>
              <a:cs typeface="Arial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7076" y="958759"/>
            <a:ext cx="87459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600" dirty="0">
                <a:latin typeface="Verdana"/>
              </a:rPr>
              <a:t>What are the </a:t>
            </a:r>
            <a:r>
              <a:rPr lang="en-US" altLang="en-US" sz="1600" dirty="0">
                <a:solidFill>
                  <a:srgbClr val="FF0000"/>
                </a:solidFill>
                <a:latin typeface="Verdana"/>
              </a:rPr>
              <a:t>main requirements </a:t>
            </a:r>
            <a:r>
              <a:rPr lang="en-US" altLang="en-US" sz="1600" dirty="0">
                <a:solidFill>
                  <a:srgbClr val="0070C0"/>
                </a:solidFill>
                <a:latin typeface="Verdana"/>
              </a:rPr>
              <a:t>for HEDT processors compared to DT processors?</a:t>
            </a:r>
          </a:p>
        </p:txBody>
      </p:sp>
    </p:spTree>
    <p:extLst>
      <p:ext uri="{BB962C8B-B14F-4D97-AF65-F5344CB8AC3E}">
        <p14:creationId xmlns:p14="http://schemas.microsoft.com/office/powerpoint/2010/main" val="23230100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8679430"/>
              </p:ext>
            </p:extLst>
          </p:nvPr>
        </p:nvGraphicFramePr>
        <p:xfrm>
          <a:off x="45792" y="1223755"/>
          <a:ext cx="9040183" cy="5443751"/>
        </p:xfrm>
        <a:graphic>
          <a:graphicData uri="http://schemas.openxmlformats.org/drawingml/2006/table">
            <a:tbl>
              <a:tblPr firstRow="1" firstCol="1" bandRow="1"/>
              <a:tblGrid>
                <a:gridCol w="12993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0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Memory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attachm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059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X6800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Via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33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QX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6xxx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11/2006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014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6988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QX</a:t>
                      </a:r>
                      <a:r>
                        <a:rPr lang="en-US" sz="1050" b="0" spc="-6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9650 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805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-1600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50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QX 9770 </a:t>
                      </a:r>
                      <a:r>
                        <a:rPr lang="en-US" sz="1050" b="0" spc="-5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3/2008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1. G. Nehalem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DDR3-1067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spc="-4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Tylersburg</a:t>
                      </a: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3/2010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1733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 1366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b="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11/2011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092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X79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Patsburg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W/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150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9/2013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23998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DDR3-1866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189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 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911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X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48861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48861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 X)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112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77323" y="458670"/>
            <a:ext cx="70142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Number of </a:t>
            </a:r>
            <a:r>
              <a:rPr lang="en-US" dirty="0" err="1">
                <a:solidFill>
                  <a:srgbClr val="2D2D8A"/>
                </a:solidFill>
                <a:latin typeface="+mj-lt"/>
              </a:rPr>
              <a:t>PCIe</a:t>
            </a:r>
            <a:r>
              <a:rPr lang="en-US" dirty="0">
                <a:solidFill>
                  <a:srgbClr val="2D2D8A"/>
                </a:solidFill>
                <a:latin typeface="+mj-lt"/>
              </a:rPr>
              <a:t> lanes in Core 2-based HEDT processors -1</a:t>
            </a:r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(5)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 bwMode="auto">
          <a:xfrm>
            <a:off x="5046035" y="1230824"/>
            <a:ext cx="927843" cy="543668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7976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8768898"/>
              </p:ext>
            </p:extLst>
          </p:nvPr>
        </p:nvGraphicFramePr>
        <p:xfrm>
          <a:off x="62718" y="1149664"/>
          <a:ext cx="9027494" cy="1348322"/>
        </p:xfrm>
        <a:graphic>
          <a:graphicData uri="http://schemas.openxmlformats.org/drawingml/2006/table">
            <a:tbl>
              <a:tblPr firstRow="1" firstCol="1" bandRow="1"/>
              <a:tblGrid>
                <a:gridCol w="11789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66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935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377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spc="-6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Memory attachment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-X Refresh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 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9743982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Cascade Lake-X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(Server arch.)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DDR4-2933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48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2378330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23057" y="458670"/>
            <a:ext cx="70142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Number of </a:t>
            </a:r>
            <a:r>
              <a:rPr lang="en-US" dirty="0" err="1">
                <a:solidFill>
                  <a:srgbClr val="2D2D8A"/>
                </a:solidFill>
                <a:latin typeface="+mj-lt"/>
              </a:rPr>
              <a:t>PCIe</a:t>
            </a:r>
            <a:r>
              <a:rPr lang="en-US" dirty="0">
                <a:solidFill>
                  <a:srgbClr val="2D2D8A"/>
                </a:solidFill>
                <a:latin typeface="+mj-lt"/>
              </a:rPr>
              <a:t> lanes in Core 2-based HEDT processors -2</a:t>
            </a:r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(6)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 bwMode="auto">
          <a:xfrm>
            <a:off x="4872739" y="1165582"/>
            <a:ext cx="927843" cy="1318313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26495" y="2843935"/>
            <a:ext cx="9063224" cy="147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 bwMode="auto">
          <a:xfrm>
            <a:off x="71499" y="2843934"/>
            <a:ext cx="9496055" cy="1400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In the course of the evolution of the Core 2 family, HEDT processors provide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more and more </a:t>
            </a:r>
            <a:r>
              <a:rPr lang="en-US" sz="1600" dirty="0" err="1">
                <a:solidFill>
                  <a:srgbClr val="000000"/>
                </a:solidFill>
                <a:latin typeface="Verdana"/>
                <a:cs typeface="Arial" charset="0"/>
              </a:rPr>
              <a:t>PCIe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lanes.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spc="-20" dirty="0">
                <a:solidFill>
                  <a:srgbClr val="000000"/>
                </a:solidFill>
                <a:latin typeface="Verdana"/>
                <a:cs typeface="Arial" charset="0"/>
              </a:rPr>
              <a:t>As long as early HEDT processors provided 32 (</a:t>
            </a:r>
            <a:r>
              <a:rPr lang="en-US" sz="1600" spc="-20" dirty="0" err="1">
                <a:solidFill>
                  <a:srgbClr val="000000"/>
                </a:solidFill>
                <a:latin typeface="Verdana"/>
                <a:cs typeface="Arial" charset="0"/>
              </a:rPr>
              <a:t>PCIe</a:t>
            </a:r>
            <a:r>
              <a:rPr lang="en-US" sz="1600" spc="-20" dirty="0">
                <a:solidFill>
                  <a:srgbClr val="000000"/>
                </a:solidFill>
                <a:latin typeface="Verdana"/>
                <a:cs typeface="Arial" charset="0"/>
              </a:rPr>
              <a:t> 2.0) lanes, recent HEDT processors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offer up to 48 (</a:t>
            </a:r>
            <a:r>
              <a:rPr lang="en-US" sz="1600" dirty="0" err="1">
                <a:solidFill>
                  <a:srgbClr val="000000"/>
                </a:solidFill>
                <a:latin typeface="Verdana"/>
                <a:cs typeface="Arial" charset="0"/>
              </a:rPr>
              <a:t>PCIe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3.0) lanes, as seen in the preceding Tables and indicated in the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next Figure.      </a:t>
            </a:r>
          </a:p>
        </p:txBody>
      </p:sp>
    </p:spTree>
    <p:extLst>
      <p:ext uri="{BB962C8B-B14F-4D97-AF65-F5344CB8AC3E}">
        <p14:creationId xmlns:p14="http://schemas.microsoft.com/office/powerpoint/2010/main" val="1347454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44880"/>
            <a:ext cx="7404100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R="0" lvl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None/>
              <a:tabLst/>
              <a:defRPr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1.1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Overview of the evolution of Intel's Pentium 4 family</a:t>
            </a:r>
          </a:p>
        </p:txBody>
      </p:sp>
    </p:spTree>
    <p:extLst>
      <p:ext uri="{BB962C8B-B14F-4D97-AF65-F5344CB8AC3E}">
        <p14:creationId xmlns:p14="http://schemas.microsoft.com/office/powerpoint/2010/main" val="16483705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3"/>
          <p:cNvSpPr>
            <a:spLocks noChangeArrowheads="1"/>
          </p:cNvSpPr>
          <p:nvPr/>
        </p:nvSpPr>
        <p:spPr bwMode="auto">
          <a:xfrm>
            <a:off x="1899080" y="1687513"/>
            <a:ext cx="237404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DT processors: 16 lanes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(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1x16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or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2x8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or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1x8+2x4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) </a:t>
            </a:r>
            <a:endParaRPr lang="hu-HU" altLang="en-US" sz="1200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475" name="Line 4"/>
          <p:cNvSpPr>
            <a:spLocks noChangeShapeType="1"/>
          </p:cNvSpPr>
          <p:nvPr/>
        </p:nvSpPr>
        <p:spPr bwMode="auto">
          <a:xfrm flipV="1">
            <a:off x="2830538" y="1339850"/>
            <a:ext cx="2173287" cy="2159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76" name="Line 5"/>
          <p:cNvSpPr>
            <a:spLocks noChangeShapeType="1"/>
          </p:cNvSpPr>
          <p:nvPr/>
        </p:nvSpPr>
        <p:spPr bwMode="auto">
          <a:xfrm flipH="1" flipV="1">
            <a:off x="5003825" y="1339850"/>
            <a:ext cx="2122488" cy="2159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77" name="Oval 12"/>
          <p:cNvSpPr>
            <a:spLocks noChangeArrowheads="1"/>
          </p:cNvSpPr>
          <p:nvPr/>
        </p:nvSpPr>
        <p:spPr bwMode="auto">
          <a:xfrm>
            <a:off x="7089800" y="154146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478" name="Oval 12"/>
          <p:cNvSpPr>
            <a:spLocks noChangeArrowheads="1"/>
          </p:cNvSpPr>
          <p:nvPr/>
        </p:nvSpPr>
        <p:spPr bwMode="auto">
          <a:xfrm>
            <a:off x="2771800" y="154940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479" name="Line 8"/>
          <p:cNvSpPr>
            <a:spLocks noChangeShapeType="1"/>
          </p:cNvSpPr>
          <p:nvPr/>
        </p:nvSpPr>
        <p:spPr bwMode="auto">
          <a:xfrm flipV="1">
            <a:off x="1187450" y="4233940"/>
            <a:ext cx="77771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80" name="Line 9"/>
          <p:cNvSpPr>
            <a:spLocks noChangeShapeType="1"/>
          </p:cNvSpPr>
          <p:nvPr/>
        </p:nvSpPr>
        <p:spPr bwMode="auto">
          <a:xfrm flipV="1">
            <a:off x="1187450" y="6835933"/>
            <a:ext cx="77771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81" name="Line 10"/>
          <p:cNvSpPr>
            <a:spLocks noChangeShapeType="1"/>
          </p:cNvSpPr>
          <p:nvPr/>
        </p:nvSpPr>
        <p:spPr bwMode="auto">
          <a:xfrm flipV="1">
            <a:off x="1187450" y="2168860"/>
            <a:ext cx="77771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82" name="Line 11"/>
          <p:cNvSpPr>
            <a:spLocks noChangeShapeType="1"/>
          </p:cNvSpPr>
          <p:nvPr/>
        </p:nvSpPr>
        <p:spPr bwMode="auto">
          <a:xfrm flipH="1">
            <a:off x="5011084" y="2172260"/>
            <a:ext cx="1588" cy="46634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83" name="Line 12"/>
          <p:cNvSpPr>
            <a:spLocks noChangeShapeType="1"/>
          </p:cNvSpPr>
          <p:nvPr/>
        </p:nvSpPr>
        <p:spPr bwMode="auto">
          <a:xfrm flipH="1">
            <a:off x="8956675" y="2172260"/>
            <a:ext cx="1588" cy="46634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84" name="Rectangle 15"/>
          <p:cNvSpPr>
            <a:spLocks noChangeArrowheads="1"/>
          </p:cNvSpPr>
          <p:nvPr/>
        </p:nvSpPr>
        <p:spPr bwMode="auto">
          <a:xfrm>
            <a:off x="3212362" y="1042988"/>
            <a:ext cx="36051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PCIe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lanes provided on the processor die</a:t>
            </a:r>
            <a:endParaRPr lang="hu-HU" altLang="en-US" sz="1200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485" name="Rectangle 16"/>
          <p:cNvSpPr>
            <a:spLocks noChangeArrowheads="1"/>
          </p:cNvSpPr>
          <p:nvPr/>
        </p:nvSpPr>
        <p:spPr bwMode="auto">
          <a:xfrm>
            <a:off x="5060449" y="1658938"/>
            <a:ext cx="37975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HEDT processors: 40+ lanes (typical)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(configurable, e.g.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2x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x16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+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1x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x8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or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4x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x8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)</a:t>
            </a:r>
            <a:endParaRPr lang="hu-HU" altLang="en-US" sz="1200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487" name="Rectangle 19"/>
          <p:cNvSpPr>
            <a:spLocks noChangeArrowheads="1"/>
          </p:cNvSpPr>
          <p:nvPr/>
        </p:nvSpPr>
        <p:spPr bwMode="auto">
          <a:xfrm rot="-5400000">
            <a:off x="292947" y="5400396"/>
            <a:ext cx="12471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PCIe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3.0 lanes</a:t>
            </a:r>
          </a:p>
        </p:txBody>
      </p:sp>
      <p:sp>
        <p:nvSpPr>
          <p:cNvPr id="233488" name="Rectangle 20"/>
          <p:cNvSpPr>
            <a:spLocks noChangeArrowheads="1"/>
          </p:cNvSpPr>
          <p:nvPr/>
        </p:nvSpPr>
        <p:spPr bwMode="auto">
          <a:xfrm rot="-5400000">
            <a:off x="202486" y="3128805"/>
            <a:ext cx="140583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PCIe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2.0  lanes </a:t>
            </a:r>
            <a:endParaRPr lang="hu-HU" altLang="en-US" sz="1200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489" name="Line 21"/>
          <p:cNvSpPr>
            <a:spLocks noChangeShapeType="1"/>
          </p:cNvSpPr>
          <p:nvPr/>
        </p:nvSpPr>
        <p:spPr bwMode="auto">
          <a:xfrm rot="16200000" flipV="1">
            <a:off x="36195" y="4849868"/>
            <a:ext cx="1122195" cy="17626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92" name="Oval 12"/>
          <p:cNvSpPr>
            <a:spLocks noChangeArrowheads="1"/>
          </p:cNvSpPr>
          <p:nvPr/>
        </p:nvSpPr>
        <p:spPr bwMode="auto">
          <a:xfrm rot="-5400000">
            <a:off x="663310" y="548027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rot="1080000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493" name="Text Box 25"/>
          <p:cNvSpPr txBox="1">
            <a:spLocks noChangeArrowheads="1"/>
          </p:cNvSpPr>
          <p:nvPr/>
        </p:nvSpPr>
        <p:spPr bwMode="auto">
          <a:xfrm rot="-5400000">
            <a:off x="-447830" y="4195583"/>
            <a:ext cx="15856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PCIe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generation</a:t>
            </a:r>
          </a:p>
        </p:txBody>
      </p:sp>
      <p:sp>
        <p:nvSpPr>
          <p:cNvPr id="233495" name="Line 27"/>
          <p:cNvSpPr>
            <a:spLocks noChangeShapeType="1"/>
          </p:cNvSpPr>
          <p:nvPr/>
        </p:nvSpPr>
        <p:spPr bwMode="auto">
          <a:xfrm flipV="1">
            <a:off x="509158" y="3249779"/>
            <a:ext cx="187489" cy="1127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97" name="Line 29"/>
          <p:cNvSpPr>
            <a:spLocks noChangeShapeType="1"/>
          </p:cNvSpPr>
          <p:nvPr/>
        </p:nvSpPr>
        <p:spPr bwMode="auto">
          <a:xfrm flipH="1">
            <a:off x="1152018" y="2158813"/>
            <a:ext cx="1587" cy="46634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233498" name="Group 27"/>
          <p:cNvGrpSpPr>
            <a:grpSpLocks/>
          </p:cNvGrpSpPr>
          <p:nvPr/>
        </p:nvGrpSpPr>
        <p:grpSpPr bwMode="auto">
          <a:xfrm>
            <a:off x="1709738" y="2395705"/>
            <a:ext cx="2386012" cy="1092200"/>
            <a:chOff x="1042" y="2160"/>
            <a:chExt cx="1503" cy="688"/>
          </a:xfrm>
        </p:grpSpPr>
        <p:sp>
          <p:nvSpPr>
            <p:cNvPr id="233544" name="Rectangle 59"/>
            <p:cNvSpPr>
              <a:spLocks noChangeArrowheads="1"/>
            </p:cNvSpPr>
            <p:nvPr/>
          </p:nvSpPr>
          <p:spPr bwMode="auto">
            <a:xfrm>
              <a:off x="2174" y="2204"/>
              <a:ext cx="371" cy="212"/>
            </a:xfrm>
            <a:prstGeom prst="rect">
              <a:avLst/>
            </a:prstGeom>
            <a:solidFill>
              <a:srgbClr val="F6FABE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</a:t>
              </a:r>
              <a:r>
                <a:rPr lang="hu-HU" altLang="en-US" sz="11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Mem.</a:t>
              </a:r>
            </a:p>
          </p:txBody>
        </p:sp>
        <p:sp>
          <p:nvSpPr>
            <p:cNvPr id="233545" name="Oval 33"/>
            <p:cNvSpPr>
              <a:spLocks noChangeArrowheads="1"/>
            </p:cNvSpPr>
            <p:nvPr/>
          </p:nvSpPr>
          <p:spPr bwMode="auto">
            <a:xfrm>
              <a:off x="1749" y="2206"/>
              <a:ext cx="232" cy="213"/>
            </a:xfrm>
            <a:prstGeom prst="ellipse">
              <a:avLst/>
            </a:prstGeom>
            <a:solidFill>
              <a:srgbClr val="CCE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</a:t>
              </a:r>
            </a:p>
          </p:txBody>
        </p:sp>
        <p:sp>
          <p:nvSpPr>
            <p:cNvPr id="233546" name="Rectangle 48"/>
            <p:cNvSpPr>
              <a:spLocks noChangeArrowheads="1"/>
            </p:cNvSpPr>
            <p:nvPr/>
          </p:nvSpPr>
          <p:spPr bwMode="auto">
            <a:xfrm>
              <a:off x="1537" y="2626"/>
              <a:ext cx="645" cy="222"/>
            </a:xfrm>
            <a:prstGeom prst="rect">
              <a:avLst/>
            </a:prstGeom>
            <a:solidFill>
              <a:srgbClr val="993300">
                <a:alpha val="34117"/>
              </a:srgb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Periph. Contr.</a:t>
              </a:r>
            </a:p>
          </p:txBody>
        </p:sp>
        <p:sp>
          <p:nvSpPr>
            <p:cNvPr id="233547" name="Line 44"/>
            <p:cNvSpPr>
              <a:spLocks noChangeShapeType="1"/>
            </p:cNvSpPr>
            <p:nvPr/>
          </p:nvSpPr>
          <p:spPr bwMode="auto">
            <a:xfrm>
              <a:off x="1443" y="2313"/>
              <a:ext cx="317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48" name="Text Box 92"/>
            <p:cNvSpPr txBox="1">
              <a:spLocks noChangeArrowheads="1"/>
            </p:cNvSpPr>
            <p:nvPr/>
          </p:nvSpPr>
          <p:spPr bwMode="auto">
            <a:xfrm>
              <a:off x="1042" y="2225"/>
              <a:ext cx="357" cy="2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fontAlgn="base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b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PCIe</a:t>
              </a:r>
            </a:p>
            <a:p>
              <a:pPr algn="ctr" eaLnBrk="1" fontAlgn="base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b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2.0 </a:t>
              </a:r>
            </a:p>
          </p:txBody>
        </p:sp>
        <p:sp>
          <p:nvSpPr>
            <p:cNvPr id="233549" name="Text Box 93"/>
            <p:cNvSpPr txBox="1">
              <a:spLocks noChangeArrowheads="1"/>
            </p:cNvSpPr>
            <p:nvPr/>
          </p:nvSpPr>
          <p:spPr bwMode="auto">
            <a:xfrm>
              <a:off x="1404" y="2160"/>
              <a:ext cx="387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ts val="600"/>
                </a:spcAft>
                <a:buFontTx/>
                <a:buNone/>
              </a:pPr>
              <a:r>
                <a:rPr lang="hu-HU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</a:t>
              </a:r>
              <a:r>
                <a:rPr lang="en-US" altLang="en-US" sz="1000" dirty="0" err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x16</a:t>
              </a:r>
              <a:r>
                <a:rPr lang="hu-HU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/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2x x8</a:t>
              </a:r>
              <a:endParaRPr lang="en-US" altLang="en-US" sz="10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</p:txBody>
        </p:sp>
        <p:sp>
          <p:nvSpPr>
            <p:cNvPr id="233550" name="Line 50"/>
            <p:cNvSpPr>
              <a:spLocks noChangeShapeType="1"/>
            </p:cNvSpPr>
            <p:nvPr/>
          </p:nvSpPr>
          <p:spPr bwMode="auto">
            <a:xfrm>
              <a:off x="1864" y="2415"/>
              <a:ext cx="0" cy="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</p:grpSp>
      <p:sp>
        <p:nvSpPr>
          <p:cNvPr id="233499" name="Text Box 93"/>
          <p:cNvSpPr txBox="1">
            <a:spLocks noChangeArrowheads="1"/>
          </p:cNvSpPr>
          <p:nvPr/>
        </p:nvSpPr>
        <p:spPr bwMode="auto">
          <a:xfrm>
            <a:off x="2255838" y="4561226"/>
            <a:ext cx="61436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hu-HU" altLang="en-US" sz="10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0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x16</a:t>
            </a:r>
            <a:r>
              <a:rPr lang="hu-HU" altLang="en-US" sz="10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/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2x x8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500" name="Rectangle 59"/>
          <p:cNvSpPr>
            <a:spLocks noChangeArrowheads="1"/>
          </p:cNvSpPr>
          <p:nvPr/>
        </p:nvSpPr>
        <p:spPr bwMode="auto">
          <a:xfrm>
            <a:off x="3478213" y="4640552"/>
            <a:ext cx="588962" cy="336550"/>
          </a:xfrm>
          <a:prstGeom prst="rect">
            <a:avLst/>
          </a:prstGeom>
          <a:solidFill>
            <a:srgbClr val="F6FABE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Mem.</a:t>
            </a:r>
          </a:p>
        </p:txBody>
      </p:sp>
      <p:sp>
        <p:nvSpPr>
          <p:cNvPr id="233501" name="Oval 33"/>
          <p:cNvSpPr>
            <a:spLocks noChangeArrowheads="1"/>
          </p:cNvSpPr>
          <p:nvPr/>
        </p:nvSpPr>
        <p:spPr bwMode="auto">
          <a:xfrm>
            <a:off x="2803525" y="4634251"/>
            <a:ext cx="368300" cy="338138"/>
          </a:xfrm>
          <a:prstGeom prst="ellipse">
            <a:avLst/>
          </a:prstGeom>
          <a:solidFill>
            <a:srgbClr val="CCE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</a:t>
            </a:r>
          </a:p>
        </p:txBody>
      </p:sp>
      <p:sp>
        <p:nvSpPr>
          <p:cNvPr id="233502" name="Rectangle 48"/>
          <p:cNvSpPr>
            <a:spLocks noChangeArrowheads="1"/>
          </p:cNvSpPr>
          <p:nvPr/>
        </p:nvSpPr>
        <p:spPr bwMode="auto">
          <a:xfrm>
            <a:off x="2466975" y="5301001"/>
            <a:ext cx="1023938" cy="352425"/>
          </a:xfrm>
          <a:prstGeom prst="rect">
            <a:avLst/>
          </a:prstGeom>
          <a:solidFill>
            <a:srgbClr val="993300">
              <a:alpha val="34117"/>
            </a:srgb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Periph. Contr.</a:t>
            </a:r>
          </a:p>
        </p:txBody>
      </p:sp>
      <p:sp>
        <p:nvSpPr>
          <p:cNvPr id="233503" name="Line 44"/>
          <p:cNvSpPr>
            <a:spLocks noChangeShapeType="1"/>
          </p:cNvSpPr>
          <p:nvPr/>
        </p:nvSpPr>
        <p:spPr bwMode="auto">
          <a:xfrm>
            <a:off x="2312988" y="4804114"/>
            <a:ext cx="503237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504" name="Text Box 92"/>
          <p:cNvSpPr txBox="1">
            <a:spLocks noChangeArrowheads="1"/>
          </p:cNvSpPr>
          <p:nvPr/>
        </p:nvSpPr>
        <p:spPr bwMode="auto">
          <a:xfrm>
            <a:off x="1704975" y="4656476"/>
            <a:ext cx="566738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PCIe</a:t>
            </a:r>
          </a:p>
          <a:p>
            <a:pPr algn="ctr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3</a:t>
            </a: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.0 </a:t>
            </a:r>
          </a:p>
        </p:txBody>
      </p:sp>
      <p:sp>
        <p:nvSpPr>
          <p:cNvPr id="233505" name="Line 50"/>
          <p:cNvSpPr>
            <a:spLocks noChangeShapeType="1"/>
          </p:cNvSpPr>
          <p:nvPr/>
        </p:nvSpPr>
        <p:spPr bwMode="auto">
          <a:xfrm>
            <a:off x="2986088" y="4966039"/>
            <a:ext cx="0" cy="317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506" name="Line 50"/>
          <p:cNvSpPr>
            <a:spLocks noChangeShapeType="1"/>
          </p:cNvSpPr>
          <p:nvPr/>
        </p:nvSpPr>
        <p:spPr bwMode="auto">
          <a:xfrm>
            <a:off x="3168675" y="4757163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507" name="Text Box 13"/>
          <p:cNvSpPr txBox="1">
            <a:spLocks noChangeArrowheads="1"/>
          </p:cNvSpPr>
          <p:nvPr/>
        </p:nvSpPr>
        <p:spPr bwMode="auto">
          <a:xfrm>
            <a:off x="1306513" y="3564015"/>
            <a:ext cx="3587750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2. gen. Nehalem (Lynnfield) (4C), 2 MCh</a:t>
            </a:r>
          </a:p>
          <a:p>
            <a:pPr eaLnBrk="1" fontAlgn="base" hangingPunct="1">
              <a:spcBef>
                <a:spcPct val="0"/>
              </a:spcBef>
              <a:spcAft>
                <a:spcPct val="1500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 with P55 (2009)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Sandy Bridge (4C), 2 MCh with P67 (2011)</a:t>
            </a:r>
          </a:p>
        </p:txBody>
      </p:sp>
      <p:sp>
        <p:nvSpPr>
          <p:cNvPr id="233509" name="Text Box 53"/>
          <p:cNvSpPr txBox="1">
            <a:spLocks noChangeArrowheads="1"/>
          </p:cNvSpPr>
          <p:nvPr/>
        </p:nvSpPr>
        <p:spPr bwMode="auto">
          <a:xfrm>
            <a:off x="3598863" y="3152943"/>
            <a:ext cx="771525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P55/P67</a:t>
            </a:r>
          </a:p>
        </p:txBody>
      </p:sp>
      <p:sp>
        <p:nvSpPr>
          <p:cNvPr id="233510" name="Text Box 54"/>
          <p:cNvSpPr txBox="1">
            <a:spLocks noChangeArrowheads="1"/>
          </p:cNvSpPr>
          <p:nvPr/>
        </p:nvSpPr>
        <p:spPr bwMode="auto">
          <a:xfrm>
            <a:off x="3636776" y="5262528"/>
            <a:ext cx="1204176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Z77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/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Z87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/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Z97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/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Z170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511" name="Text Box 17"/>
          <p:cNvSpPr txBox="1">
            <a:spLocks noChangeArrowheads="1"/>
          </p:cNvSpPr>
          <p:nvPr/>
        </p:nvSpPr>
        <p:spPr bwMode="auto">
          <a:xfrm>
            <a:off x="5028767" y="5766897"/>
            <a:ext cx="36695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 Intel Ivy Bridge-E (6C), 4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X79 (2013)</a:t>
            </a:r>
          </a:p>
        </p:txBody>
      </p:sp>
      <p:sp>
        <p:nvSpPr>
          <p:cNvPr id="233512" name="Text Box 56"/>
          <p:cNvSpPr txBox="1">
            <a:spLocks noChangeArrowheads="1"/>
          </p:cNvSpPr>
          <p:nvPr/>
        </p:nvSpPr>
        <p:spPr bwMode="auto">
          <a:xfrm>
            <a:off x="125400" y="458670"/>
            <a:ext cx="876708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spc="-40" dirty="0" err="1">
                <a:solidFill>
                  <a:srgbClr val="2D2D8A"/>
                </a:solidFill>
                <a:latin typeface="Verdana" pitchFamily="34" charset="0"/>
                <a:cs typeface="Arial" pitchFamily="34" charset="0"/>
              </a:rPr>
              <a:t>PCIe</a:t>
            </a:r>
            <a:r>
              <a:rPr lang="en-US" altLang="en-US" sz="1800" spc="-40" dirty="0">
                <a:solidFill>
                  <a:srgbClr val="2D2D8A"/>
                </a:solidFill>
                <a:latin typeface="Verdana" pitchFamily="34" charset="0"/>
                <a:cs typeface="Arial" pitchFamily="34" charset="0"/>
              </a:rPr>
              <a:t> lanes and memory channels on Core 2-based DT and HEDT processors</a:t>
            </a:r>
          </a:p>
        </p:txBody>
      </p:sp>
      <p:grpSp>
        <p:nvGrpSpPr>
          <p:cNvPr id="233513" name="Group 64"/>
          <p:cNvGrpSpPr>
            <a:grpSpLocks/>
          </p:cNvGrpSpPr>
          <p:nvPr/>
        </p:nvGrpSpPr>
        <p:grpSpPr bwMode="auto">
          <a:xfrm>
            <a:off x="5442816" y="4376905"/>
            <a:ext cx="3479798" cy="1250950"/>
            <a:chOff x="3469" y="3171"/>
            <a:chExt cx="2192" cy="788"/>
          </a:xfrm>
        </p:grpSpPr>
        <p:sp>
          <p:nvSpPr>
            <p:cNvPr id="233531" name="Text Box 31"/>
            <p:cNvSpPr txBox="1">
              <a:spLocks noChangeArrowheads="1"/>
            </p:cNvSpPr>
            <p:nvPr/>
          </p:nvSpPr>
          <p:spPr bwMode="auto">
            <a:xfrm>
              <a:off x="3469" y="3319"/>
              <a:ext cx="332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b="1" dirty="0" err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PCIe</a:t>
              </a:r>
              <a:endParaRPr lang="en-US" altLang="en-US" sz="10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b="1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3.0</a:t>
              </a:r>
            </a:p>
          </p:txBody>
        </p:sp>
        <p:sp>
          <p:nvSpPr>
            <p:cNvPr id="233532" name="Text Box 32"/>
            <p:cNvSpPr txBox="1">
              <a:spLocks noChangeArrowheads="1"/>
            </p:cNvSpPr>
            <p:nvPr/>
          </p:nvSpPr>
          <p:spPr bwMode="auto">
            <a:xfrm>
              <a:off x="4379" y="3171"/>
              <a:ext cx="11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00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</p:txBody>
        </p:sp>
        <p:sp>
          <p:nvSpPr>
            <p:cNvPr id="233533" name="Line 56"/>
            <p:cNvSpPr>
              <a:spLocks noChangeShapeType="1"/>
            </p:cNvSpPr>
            <p:nvPr/>
          </p:nvSpPr>
          <p:spPr bwMode="auto">
            <a:xfrm>
              <a:off x="4336" y="3277"/>
              <a:ext cx="317" cy="1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34" name="Line 34"/>
            <p:cNvSpPr>
              <a:spLocks noChangeShapeType="1"/>
            </p:cNvSpPr>
            <p:nvPr/>
          </p:nvSpPr>
          <p:spPr bwMode="auto">
            <a:xfrm flipH="1">
              <a:off x="4330" y="3437"/>
              <a:ext cx="318" cy="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35" name="Text Box 40"/>
            <p:cNvSpPr txBox="1">
              <a:spLocks noChangeArrowheads="1"/>
            </p:cNvSpPr>
            <p:nvPr/>
          </p:nvSpPr>
          <p:spPr bwMode="auto">
            <a:xfrm>
              <a:off x="4379" y="3490"/>
              <a:ext cx="11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00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</p:txBody>
        </p:sp>
        <p:sp>
          <p:nvSpPr>
            <p:cNvPr id="233536" name="Szövegdoboz 137"/>
            <p:cNvSpPr txBox="1">
              <a:spLocks noChangeArrowheads="1"/>
            </p:cNvSpPr>
            <p:nvPr/>
          </p:nvSpPr>
          <p:spPr bwMode="auto">
            <a:xfrm>
              <a:off x="3730" y="3227"/>
              <a:ext cx="61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40-48 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configurable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lanes</a:t>
              </a:r>
            </a:p>
          </p:txBody>
        </p:sp>
        <p:cxnSp>
          <p:nvCxnSpPr>
            <p:cNvPr id="145" name="Egyenes összekötő 144"/>
            <p:cNvCxnSpPr/>
            <p:nvPr/>
          </p:nvCxnSpPr>
          <p:spPr>
            <a:xfrm rot="5400000" flipH="1" flipV="1">
              <a:off x="4331" y="3401"/>
              <a:ext cx="113" cy="1"/>
            </a:xfrm>
            <a:prstGeom prst="line">
              <a:avLst/>
            </a:prstGeom>
            <a:ln>
              <a:prstDash val="dash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33538" name="Rectangle 59"/>
            <p:cNvSpPr>
              <a:spLocks noChangeArrowheads="1"/>
            </p:cNvSpPr>
            <p:nvPr/>
          </p:nvSpPr>
          <p:spPr bwMode="auto">
            <a:xfrm>
              <a:off x="5071" y="3295"/>
              <a:ext cx="371" cy="212"/>
            </a:xfrm>
            <a:prstGeom prst="rect">
              <a:avLst/>
            </a:prstGeom>
            <a:solidFill>
              <a:srgbClr val="F6FABE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</a:t>
              </a:r>
              <a:r>
                <a:rPr lang="hu-HU" altLang="en-US" sz="11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Mem.</a:t>
              </a:r>
            </a:p>
          </p:txBody>
        </p:sp>
        <p:sp>
          <p:nvSpPr>
            <p:cNvPr id="233539" name="Oval 33"/>
            <p:cNvSpPr>
              <a:spLocks noChangeArrowheads="1"/>
            </p:cNvSpPr>
            <p:nvPr/>
          </p:nvSpPr>
          <p:spPr bwMode="auto">
            <a:xfrm>
              <a:off x="4646" y="3297"/>
              <a:ext cx="232" cy="213"/>
            </a:xfrm>
            <a:prstGeom prst="ellipse">
              <a:avLst/>
            </a:prstGeom>
            <a:solidFill>
              <a:srgbClr val="CCE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</a:t>
              </a:r>
            </a:p>
          </p:txBody>
        </p:sp>
        <p:sp>
          <p:nvSpPr>
            <p:cNvPr id="233540" name="Rectangle 48"/>
            <p:cNvSpPr>
              <a:spLocks noChangeArrowheads="1"/>
            </p:cNvSpPr>
            <p:nvPr/>
          </p:nvSpPr>
          <p:spPr bwMode="auto">
            <a:xfrm>
              <a:off x="4434" y="3717"/>
              <a:ext cx="645" cy="222"/>
            </a:xfrm>
            <a:prstGeom prst="rect">
              <a:avLst/>
            </a:prstGeom>
            <a:solidFill>
              <a:srgbClr val="993300">
                <a:alpha val="34117"/>
              </a:srgb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Periph. Contr.</a:t>
              </a:r>
            </a:p>
          </p:txBody>
        </p:sp>
        <p:sp>
          <p:nvSpPr>
            <p:cNvPr id="233541" name="Line 50"/>
            <p:cNvSpPr>
              <a:spLocks noChangeShapeType="1"/>
            </p:cNvSpPr>
            <p:nvPr/>
          </p:nvSpPr>
          <p:spPr bwMode="auto">
            <a:xfrm>
              <a:off x="4761" y="3506"/>
              <a:ext cx="0" cy="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42" name="Line 50"/>
            <p:cNvSpPr>
              <a:spLocks noChangeShapeType="1"/>
            </p:cNvSpPr>
            <p:nvPr/>
          </p:nvSpPr>
          <p:spPr bwMode="auto">
            <a:xfrm>
              <a:off x="4879" y="3375"/>
              <a:ext cx="1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43" name="Text Box 62"/>
            <p:cNvSpPr txBox="1">
              <a:spLocks noChangeArrowheads="1"/>
            </p:cNvSpPr>
            <p:nvPr/>
          </p:nvSpPr>
          <p:spPr bwMode="auto">
            <a:xfrm>
              <a:off x="5117" y="3688"/>
              <a:ext cx="544" cy="2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 dirty="0" err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X79</a:t>
              </a:r>
              <a:r>
                <a:rPr lang="en-US" altLang="en-US" sz="11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/</a:t>
              </a:r>
              <a:r>
                <a:rPr lang="en-US" altLang="en-US" sz="1100" dirty="0" err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Z99</a:t>
              </a:r>
              <a:r>
                <a:rPr lang="en-US" altLang="en-US" sz="11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/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 dirty="0" err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X299</a:t>
              </a:r>
              <a:endPara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</p:txBody>
        </p:sp>
      </p:grpSp>
      <p:grpSp>
        <p:nvGrpSpPr>
          <p:cNvPr id="233515" name="Group 64"/>
          <p:cNvGrpSpPr>
            <a:grpSpLocks/>
          </p:cNvGrpSpPr>
          <p:nvPr/>
        </p:nvGrpSpPr>
        <p:grpSpPr bwMode="auto">
          <a:xfrm>
            <a:off x="5485683" y="2300455"/>
            <a:ext cx="3160713" cy="1219200"/>
            <a:chOff x="3451" y="3171"/>
            <a:chExt cx="1991" cy="768"/>
          </a:xfrm>
        </p:grpSpPr>
        <p:sp>
          <p:nvSpPr>
            <p:cNvPr id="233518" name="Text Box 31"/>
            <p:cNvSpPr txBox="1">
              <a:spLocks noChangeArrowheads="1"/>
            </p:cNvSpPr>
            <p:nvPr/>
          </p:nvSpPr>
          <p:spPr bwMode="auto">
            <a:xfrm>
              <a:off x="3451" y="3315"/>
              <a:ext cx="332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b="1" dirty="0" err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PCIe</a:t>
              </a:r>
              <a:endParaRPr lang="en-US" altLang="en-US" sz="10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b="1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</a:t>
              </a:r>
              <a:r>
                <a:rPr lang="hu-HU" altLang="en-US" sz="1000" b="1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2</a:t>
              </a:r>
              <a:r>
                <a:rPr lang="en-US" altLang="en-US" sz="1000" b="1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.0</a:t>
              </a:r>
            </a:p>
          </p:txBody>
        </p:sp>
        <p:sp>
          <p:nvSpPr>
            <p:cNvPr id="233519" name="Text Box 32"/>
            <p:cNvSpPr txBox="1">
              <a:spLocks noChangeArrowheads="1"/>
            </p:cNvSpPr>
            <p:nvPr/>
          </p:nvSpPr>
          <p:spPr bwMode="auto">
            <a:xfrm>
              <a:off x="4379" y="3171"/>
              <a:ext cx="11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00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</p:txBody>
        </p:sp>
        <p:sp>
          <p:nvSpPr>
            <p:cNvPr id="233520" name="Line 56"/>
            <p:cNvSpPr>
              <a:spLocks noChangeShapeType="1"/>
            </p:cNvSpPr>
            <p:nvPr/>
          </p:nvSpPr>
          <p:spPr bwMode="auto">
            <a:xfrm>
              <a:off x="4336" y="3277"/>
              <a:ext cx="317" cy="1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21" name="Line 34"/>
            <p:cNvSpPr>
              <a:spLocks noChangeShapeType="1"/>
            </p:cNvSpPr>
            <p:nvPr/>
          </p:nvSpPr>
          <p:spPr bwMode="auto">
            <a:xfrm flipH="1">
              <a:off x="4330" y="3437"/>
              <a:ext cx="318" cy="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22" name="Text Box 40"/>
            <p:cNvSpPr txBox="1">
              <a:spLocks noChangeArrowheads="1"/>
            </p:cNvSpPr>
            <p:nvPr/>
          </p:nvSpPr>
          <p:spPr bwMode="auto">
            <a:xfrm>
              <a:off x="4379" y="3490"/>
              <a:ext cx="11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00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</p:txBody>
        </p:sp>
        <p:sp>
          <p:nvSpPr>
            <p:cNvPr id="233523" name="Szövegdoboz 137"/>
            <p:cNvSpPr txBox="1">
              <a:spLocks noChangeArrowheads="1"/>
            </p:cNvSpPr>
            <p:nvPr/>
          </p:nvSpPr>
          <p:spPr bwMode="auto">
            <a:xfrm>
              <a:off x="3730" y="3227"/>
              <a:ext cx="61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40 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configurable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lanes</a:t>
              </a:r>
            </a:p>
          </p:txBody>
        </p:sp>
        <p:cxnSp>
          <p:nvCxnSpPr>
            <p:cNvPr id="72" name="Egyenes összekötő 144"/>
            <p:cNvCxnSpPr/>
            <p:nvPr/>
          </p:nvCxnSpPr>
          <p:spPr>
            <a:xfrm rot="5400000" flipH="1" flipV="1">
              <a:off x="4331" y="3401"/>
              <a:ext cx="113" cy="1"/>
            </a:xfrm>
            <a:prstGeom prst="line">
              <a:avLst/>
            </a:prstGeom>
            <a:ln>
              <a:prstDash val="dash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33525" name="Rectangle 59"/>
            <p:cNvSpPr>
              <a:spLocks noChangeArrowheads="1"/>
            </p:cNvSpPr>
            <p:nvPr/>
          </p:nvSpPr>
          <p:spPr bwMode="auto">
            <a:xfrm>
              <a:off x="5071" y="3295"/>
              <a:ext cx="371" cy="212"/>
            </a:xfrm>
            <a:prstGeom prst="rect">
              <a:avLst/>
            </a:prstGeom>
            <a:solidFill>
              <a:srgbClr val="F6FABE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</a:t>
              </a:r>
              <a:r>
                <a:rPr lang="hu-HU" altLang="en-US" sz="11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Mem.</a:t>
              </a:r>
            </a:p>
          </p:txBody>
        </p:sp>
        <p:sp>
          <p:nvSpPr>
            <p:cNvPr id="233526" name="Oval 33"/>
            <p:cNvSpPr>
              <a:spLocks noChangeArrowheads="1"/>
            </p:cNvSpPr>
            <p:nvPr/>
          </p:nvSpPr>
          <p:spPr bwMode="auto">
            <a:xfrm>
              <a:off x="4646" y="3297"/>
              <a:ext cx="232" cy="213"/>
            </a:xfrm>
            <a:prstGeom prst="ellipse">
              <a:avLst/>
            </a:prstGeom>
            <a:solidFill>
              <a:srgbClr val="CCE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</a:t>
              </a:r>
            </a:p>
          </p:txBody>
        </p:sp>
        <p:sp>
          <p:nvSpPr>
            <p:cNvPr id="233527" name="Rectangle 48"/>
            <p:cNvSpPr>
              <a:spLocks noChangeArrowheads="1"/>
            </p:cNvSpPr>
            <p:nvPr/>
          </p:nvSpPr>
          <p:spPr bwMode="auto">
            <a:xfrm>
              <a:off x="4434" y="3717"/>
              <a:ext cx="645" cy="222"/>
            </a:xfrm>
            <a:prstGeom prst="rect">
              <a:avLst/>
            </a:prstGeom>
            <a:solidFill>
              <a:srgbClr val="993300">
                <a:alpha val="34117"/>
              </a:srgb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Periph. Contr.</a:t>
              </a:r>
            </a:p>
          </p:txBody>
        </p:sp>
        <p:sp>
          <p:nvSpPr>
            <p:cNvPr id="233528" name="Line 50"/>
            <p:cNvSpPr>
              <a:spLocks noChangeShapeType="1"/>
            </p:cNvSpPr>
            <p:nvPr/>
          </p:nvSpPr>
          <p:spPr bwMode="auto">
            <a:xfrm>
              <a:off x="4761" y="3506"/>
              <a:ext cx="0" cy="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30" name="Text Box 62"/>
            <p:cNvSpPr txBox="1">
              <a:spLocks noChangeArrowheads="1"/>
            </p:cNvSpPr>
            <p:nvPr/>
          </p:nvSpPr>
          <p:spPr bwMode="auto">
            <a:xfrm>
              <a:off x="5137" y="3769"/>
              <a:ext cx="288" cy="1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X79</a:t>
              </a:r>
            </a:p>
          </p:txBody>
        </p:sp>
      </p:grpSp>
      <p:sp>
        <p:nvSpPr>
          <p:cNvPr id="233516" name="Rectangle 2"/>
          <p:cNvSpPr>
            <a:spLocks noChangeArrowheads="1"/>
          </p:cNvSpPr>
          <p:nvPr/>
        </p:nvSpPr>
        <p:spPr bwMode="auto">
          <a:xfrm>
            <a:off x="5075892" y="3925965"/>
            <a:ext cx="393569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Sandy Bridge-E (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6C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), 4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X79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(2011)  </a:t>
            </a:r>
          </a:p>
        </p:txBody>
      </p:sp>
      <p:sp>
        <p:nvSpPr>
          <p:cNvPr id="82" name="Rectangle 5"/>
          <p:cNvSpPr>
            <a:spLocks noGrp="1" noChangeArrowheads="1"/>
          </p:cNvSpPr>
          <p:nvPr>
            <p:ph type="title"/>
          </p:nvPr>
        </p:nvSpPr>
        <p:spPr>
          <a:xfrm>
            <a:off x="0" y="13447"/>
            <a:ext cx="9144000" cy="3937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(7)</a:t>
            </a:r>
            <a:endParaRPr lang="en-US" altLang="en-US" dirty="0"/>
          </a:p>
        </p:txBody>
      </p:sp>
      <p:sp>
        <p:nvSpPr>
          <p:cNvPr id="80" name="Text Box 14"/>
          <p:cNvSpPr txBox="1">
            <a:spLocks noChangeArrowheads="1"/>
          </p:cNvSpPr>
          <p:nvPr/>
        </p:nvSpPr>
        <p:spPr bwMode="auto">
          <a:xfrm>
            <a:off x="1225493" y="5877381"/>
            <a:ext cx="3876382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Ivy Bridge (4C), 2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Z77 PCH (2012)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Haswell     (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4C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), 2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Z87 PCH (2013)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Broadwell  (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4C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), 2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Z97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(2015)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Skylake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-S  (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4C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), 2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Z170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(2015)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 and subsequent lines</a:t>
            </a: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 rot="-5400000">
            <a:off x="678494" y="318865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rot="1080000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76" name="Line 50"/>
          <p:cNvSpPr>
            <a:spLocks noChangeShapeType="1"/>
          </p:cNvSpPr>
          <p:nvPr/>
        </p:nvSpPr>
        <p:spPr bwMode="auto">
          <a:xfrm>
            <a:off x="7681027" y="4781600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77" name="Line 50"/>
          <p:cNvSpPr>
            <a:spLocks noChangeShapeType="1"/>
          </p:cNvSpPr>
          <p:nvPr/>
        </p:nvSpPr>
        <p:spPr bwMode="auto">
          <a:xfrm>
            <a:off x="7680726" y="4621036"/>
            <a:ext cx="30175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78" name="Line 50"/>
          <p:cNvSpPr>
            <a:spLocks noChangeShapeType="1"/>
          </p:cNvSpPr>
          <p:nvPr/>
        </p:nvSpPr>
        <p:spPr bwMode="auto">
          <a:xfrm>
            <a:off x="7682033" y="4862556"/>
            <a:ext cx="30175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79" name="Line 50"/>
          <p:cNvSpPr>
            <a:spLocks noChangeShapeType="1"/>
          </p:cNvSpPr>
          <p:nvPr/>
        </p:nvSpPr>
        <p:spPr bwMode="auto">
          <a:xfrm>
            <a:off x="3168210" y="4876261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3" name="Line 50"/>
          <p:cNvSpPr>
            <a:spLocks noChangeShapeType="1"/>
          </p:cNvSpPr>
          <p:nvPr/>
        </p:nvSpPr>
        <p:spPr bwMode="auto">
          <a:xfrm>
            <a:off x="3199304" y="2573157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4" name="Line 50"/>
          <p:cNvSpPr>
            <a:spLocks noChangeShapeType="1"/>
          </p:cNvSpPr>
          <p:nvPr/>
        </p:nvSpPr>
        <p:spPr bwMode="auto">
          <a:xfrm>
            <a:off x="3198839" y="2692255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5" name="Line 50"/>
          <p:cNvSpPr>
            <a:spLocks noChangeShapeType="1"/>
          </p:cNvSpPr>
          <p:nvPr/>
        </p:nvSpPr>
        <p:spPr bwMode="auto">
          <a:xfrm>
            <a:off x="7754313" y="2707045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6" name="Line 50"/>
          <p:cNvSpPr>
            <a:spLocks noChangeShapeType="1"/>
          </p:cNvSpPr>
          <p:nvPr/>
        </p:nvSpPr>
        <p:spPr bwMode="auto">
          <a:xfrm>
            <a:off x="7754012" y="2546481"/>
            <a:ext cx="30175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7" name="Line 50"/>
          <p:cNvSpPr>
            <a:spLocks noChangeShapeType="1"/>
          </p:cNvSpPr>
          <p:nvPr/>
        </p:nvSpPr>
        <p:spPr bwMode="auto">
          <a:xfrm>
            <a:off x="7748033" y="2788001"/>
            <a:ext cx="30175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8" name="Line 50"/>
          <p:cNvSpPr>
            <a:spLocks noChangeShapeType="1"/>
          </p:cNvSpPr>
          <p:nvPr/>
        </p:nvSpPr>
        <p:spPr bwMode="auto">
          <a:xfrm>
            <a:off x="7753442" y="2618910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" name="Down Arrow 1"/>
          <p:cNvSpPr/>
          <p:nvPr/>
        </p:nvSpPr>
        <p:spPr bwMode="auto">
          <a:xfrm>
            <a:off x="2951820" y="4198750"/>
            <a:ext cx="80403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0" name="Down Arrow 89"/>
          <p:cNvSpPr/>
          <p:nvPr/>
        </p:nvSpPr>
        <p:spPr bwMode="auto">
          <a:xfrm>
            <a:off x="7461927" y="4201870"/>
            <a:ext cx="80403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 bwMode="auto">
          <a:xfrm>
            <a:off x="5022050" y="5594377"/>
            <a:ext cx="1877437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latin typeface="Verdana"/>
                <a:cs typeface="Arial" charset="0"/>
              </a:rPr>
              <a:t>40 lanes beginning with</a:t>
            </a:r>
          </a:p>
        </p:txBody>
      </p:sp>
      <p:sp>
        <p:nvSpPr>
          <p:cNvPr id="91" name="TextBox 90"/>
          <p:cNvSpPr txBox="1"/>
          <p:nvPr/>
        </p:nvSpPr>
        <p:spPr bwMode="auto">
          <a:xfrm>
            <a:off x="5019412" y="5987920"/>
            <a:ext cx="1877437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latin typeface="Verdana"/>
                <a:cs typeface="Arial" charset="0"/>
              </a:rPr>
              <a:t>44 lanes beginning with</a:t>
            </a:r>
          </a:p>
        </p:txBody>
      </p:sp>
      <p:sp>
        <p:nvSpPr>
          <p:cNvPr id="3" name="TextBox 2"/>
          <p:cNvSpPr txBox="1"/>
          <p:nvPr/>
        </p:nvSpPr>
        <p:spPr bwMode="auto">
          <a:xfrm>
            <a:off x="5131380" y="6171670"/>
            <a:ext cx="3727302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Skylake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-X    (18C), 4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X299 (2017)</a:t>
            </a:r>
          </a:p>
        </p:txBody>
      </p:sp>
      <p:sp>
        <p:nvSpPr>
          <p:cNvPr id="93" name="TextBox 92"/>
          <p:cNvSpPr txBox="1"/>
          <p:nvPr/>
        </p:nvSpPr>
        <p:spPr bwMode="auto">
          <a:xfrm>
            <a:off x="5009815" y="6368508"/>
            <a:ext cx="1877437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latin typeface="Verdana"/>
                <a:cs typeface="Arial" charset="0"/>
              </a:rPr>
              <a:t>48 lanes beginning with</a:t>
            </a:r>
          </a:p>
        </p:txBody>
      </p:sp>
      <p:sp>
        <p:nvSpPr>
          <p:cNvPr id="94" name="Text Box 17"/>
          <p:cNvSpPr txBox="1">
            <a:spLocks noChangeArrowheads="1"/>
          </p:cNvSpPr>
          <p:nvPr/>
        </p:nvSpPr>
        <p:spPr bwMode="auto">
          <a:xfrm>
            <a:off x="4887035" y="6542834"/>
            <a:ext cx="418095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 Intel Cascade Lake-X (18C), 4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X279 (2019)</a:t>
            </a:r>
          </a:p>
        </p:txBody>
      </p:sp>
      <p:sp>
        <p:nvSpPr>
          <p:cNvPr id="6" name="Rectangle 5"/>
          <p:cNvSpPr/>
          <p:nvPr/>
        </p:nvSpPr>
        <p:spPr bwMode="auto">
          <a:xfrm>
            <a:off x="5022051" y="1566320"/>
            <a:ext cx="3924000" cy="525600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553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(8)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 bwMode="auto">
          <a:xfrm>
            <a:off x="251520" y="458670"/>
            <a:ext cx="553527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accent6"/>
                </a:solidFill>
                <a:latin typeface="Verdana"/>
                <a:cs typeface="Arial" charset="0"/>
              </a:rPr>
              <a:t>b) More cores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15985" y="890890"/>
            <a:ext cx="9117012" cy="154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 bwMode="auto">
          <a:xfrm>
            <a:off x="241010" y="953905"/>
            <a:ext cx="8716232" cy="1400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600" spc="-60" dirty="0">
                <a:solidFill>
                  <a:srgbClr val="000000"/>
                </a:solidFill>
                <a:latin typeface="Verdana"/>
                <a:cs typeface="Arial" charset="0"/>
              </a:rPr>
              <a:t>Graphics programs operate mostly on pixels, permitting massively parallel execution,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consequently HEDT processors should have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as many cores as feasible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by the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available technology.  </a:t>
            </a:r>
          </a:p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Accordingly, while IC technology has advanced,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core counts 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of HEDTs rose from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2 to 18 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until now (02/2022).</a:t>
            </a:r>
          </a:p>
        </p:txBody>
      </p:sp>
    </p:spTree>
    <p:extLst>
      <p:ext uri="{BB962C8B-B14F-4D97-AF65-F5344CB8AC3E}">
        <p14:creationId xmlns:p14="http://schemas.microsoft.com/office/powerpoint/2010/main" val="2631569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15092" y="458670"/>
            <a:ext cx="198163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Core counts -1 </a:t>
            </a:r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Evolution of HEDT (High-End Desktop) processors (9)</a:t>
            </a:r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-3308" y="6478869"/>
            <a:ext cx="276870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/>
              <a:t>The above HEDT models and lines are unlocked.</a:t>
            </a: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8905927"/>
              </p:ext>
            </p:extLst>
          </p:nvPr>
        </p:nvGraphicFramePr>
        <p:xfrm>
          <a:off x="45792" y="1223755"/>
          <a:ext cx="9040183" cy="5443751"/>
        </p:xfrm>
        <a:graphic>
          <a:graphicData uri="http://schemas.openxmlformats.org/drawingml/2006/table">
            <a:tbl>
              <a:tblPr firstRow="1" firstCol="1" bandRow="1"/>
              <a:tblGrid>
                <a:gridCol w="12993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0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Memory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attachm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059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X6800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Via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33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QX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6xxx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11/2006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014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6988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QX</a:t>
                      </a:r>
                      <a:r>
                        <a:rPr lang="en-US" sz="1050" b="0" spc="-6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9650 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805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-1600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50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QX 9770 </a:t>
                      </a:r>
                      <a:r>
                        <a:rPr lang="en-US" sz="1050" b="0" spc="-5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3/2008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1. G. Nehalem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DDR3-1067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spc="-4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Tylersburg</a:t>
                      </a: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3/2010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1733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 1366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b="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11/2011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092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X79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Patsburg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W/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150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9/2013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23998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DDR3-1866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189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 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911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X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48861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48861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 X)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112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2548366" y="1236725"/>
            <a:ext cx="787479" cy="543078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9653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(10)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115092" y="458670"/>
            <a:ext cx="198163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Core counts -2 </a:t>
            </a: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6245426"/>
              </p:ext>
            </p:extLst>
          </p:nvPr>
        </p:nvGraphicFramePr>
        <p:xfrm>
          <a:off x="65182" y="1201598"/>
          <a:ext cx="9027494" cy="1348322"/>
        </p:xfrm>
        <a:graphic>
          <a:graphicData uri="http://schemas.openxmlformats.org/drawingml/2006/table">
            <a:tbl>
              <a:tblPr firstRow="1" firstCol="1" bandRow="1"/>
              <a:tblGrid>
                <a:gridCol w="11789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66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935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377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spc="-6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Memory attachment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-X Refresh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 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9743982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Cascade Lake-X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(Server arch.)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DDR4-2933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48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2378330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 bwMode="auto">
          <a:xfrm>
            <a:off x="2360980" y="1199770"/>
            <a:ext cx="694325" cy="1318313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8217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(11)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 bwMode="auto">
          <a:xfrm rot="10800000" flipH="1" flipV="1">
            <a:off x="117157" y="458670"/>
            <a:ext cx="107946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Remark</a:t>
            </a:r>
          </a:p>
        </p:txBody>
      </p:sp>
      <p:sp>
        <p:nvSpPr>
          <p:cNvPr id="4" name="TextBox 3"/>
          <p:cNvSpPr txBox="1"/>
          <p:nvPr/>
        </p:nvSpPr>
        <p:spPr bwMode="auto">
          <a:xfrm flipH="1">
            <a:off x="116505" y="772490"/>
            <a:ext cx="8865271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The </a:t>
            </a:r>
            <a:r>
              <a:rPr lang="en-US" sz="1600" dirty="0" err="1">
                <a:solidFill>
                  <a:srgbClr val="FF0000"/>
                </a:solidFill>
                <a:latin typeface="Verdana"/>
                <a:cs typeface="Arial" charset="0"/>
              </a:rPr>
              <a:t>Kaby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 Lake-X models 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in fact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do not fit into the traditional HEDT lines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, they are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actually the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highest performance models of the </a:t>
            </a:r>
            <a:r>
              <a:rPr lang="en-US" sz="1600" dirty="0" err="1">
                <a:solidFill>
                  <a:srgbClr val="0070C0"/>
                </a:solidFill>
                <a:latin typeface="Verdana"/>
                <a:cs typeface="Arial" charset="0"/>
              </a:rPr>
              <a:t>Kaby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 Lake line 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and are designated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as mobile models.</a:t>
            </a:r>
          </a:p>
        </p:txBody>
      </p:sp>
    </p:spTree>
    <p:extLst>
      <p:ext uri="{BB962C8B-B14F-4D97-AF65-F5344CB8AC3E}">
        <p14:creationId xmlns:p14="http://schemas.microsoft.com/office/powerpoint/2010/main" val="2139717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(12)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006715" y="6496044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2006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008179" y="6494869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2003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293276" y="6495197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2010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402632" y="6497214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2014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498080" y="6497214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2016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195066" y="6495197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2006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89055" y="458670"/>
            <a:ext cx="79483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Evolution of the core counts in Intel's HEDT lines </a:t>
            </a:r>
            <a:r>
              <a:rPr lang="en-US" dirty="0">
                <a:latin typeface="+mj-lt"/>
              </a:rPr>
              <a:t>(Based on [</a:t>
            </a:r>
            <a:r>
              <a:rPr lang="hu-HU" dirty="0">
                <a:latin typeface="+mj-lt"/>
              </a:rPr>
              <a:t>26</a:t>
            </a:r>
            <a:r>
              <a:rPr lang="en-US" dirty="0">
                <a:latin typeface="+mj-lt"/>
              </a:rPr>
              <a:t>])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7610342" y="6496777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2017</a:t>
            </a:r>
          </a:p>
        </p:txBody>
      </p:sp>
      <p:grpSp>
        <p:nvGrpSpPr>
          <p:cNvPr id="31" name="Group 30"/>
          <p:cNvGrpSpPr/>
          <p:nvPr/>
        </p:nvGrpSpPr>
        <p:grpSpPr>
          <a:xfrm>
            <a:off x="341530" y="973360"/>
            <a:ext cx="8505944" cy="5570313"/>
            <a:chOff x="341530" y="1054042"/>
            <a:chExt cx="8505944" cy="5570313"/>
          </a:xfrm>
        </p:grpSpPr>
        <p:pic>
          <p:nvPicPr>
            <p:cNvPr id="2050" name="Picture 2" descr="https://images.techhive.com/images/article/2016/05/extremeslide-100663091-orig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887" b="12595"/>
            <a:stretch/>
          </p:blipFill>
          <p:spPr bwMode="auto">
            <a:xfrm>
              <a:off x="341530" y="2365999"/>
              <a:ext cx="7884830" cy="420547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" name="TextBox 3"/>
            <p:cNvSpPr txBox="1"/>
            <p:nvPr/>
          </p:nvSpPr>
          <p:spPr>
            <a:xfrm>
              <a:off x="2006715" y="4645482"/>
              <a:ext cx="832279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</a:rPr>
                <a:t>Core 2</a:t>
              </a:r>
            </a:p>
            <a:p>
              <a:pPr algn="ctr"/>
              <a:r>
                <a:rPr lang="en-US" sz="1200" dirty="0">
                  <a:solidFill>
                    <a:schemeClr val="bg1"/>
                  </a:solidFill>
                </a:rPr>
                <a:t>Extreme</a:t>
              </a:r>
            </a:p>
            <a:p>
              <a:pPr algn="ctr"/>
              <a:r>
                <a:rPr lang="en-US" sz="1200" dirty="0" err="1">
                  <a:solidFill>
                    <a:schemeClr val="bg1"/>
                  </a:solidFill>
                </a:rPr>
                <a:t>X6800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995890" y="4096639"/>
              <a:ext cx="120949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err="1">
                  <a:solidFill>
                    <a:schemeClr val="bg1"/>
                  </a:solidFill>
                </a:rPr>
                <a:t>Westmere</a:t>
              </a:r>
              <a:r>
                <a:rPr lang="en-US" sz="1200" dirty="0">
                  <a:solidFill>
                    <a:schemeClr val="bg1"/>
                  </a:solidFill>
                </a:rPr>
                <a:t> EE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166020" y="3646589"/>
              <a:ext cx="8659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</a:rPr>
                <a:t>Haswell E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6181123" y="3151534"/>
              <a:ext cx="100219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</a:rPr>
                <a:t>Broadwell E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028596" y="4141644"/>
              <a:ext cx="832279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</a:rPr>
                <a:t>Core 2</a:t>
              </a:r>
            </a:p>
            <a:p>
              <a:pPr algn="ctr"/>
              <a:r>
                <a:rPr lang="en-US" sz="1200" dirty="0">
                  <a:solidFill>
                    <a:schemeClr val="bg1"/>
                  </a:solidFill>
                </a:rPr>
                <a:t>Extreme</a:t>
              </a:r>
            </a:p>
            <a:p>
              <a:pPr algn="ctr"/>
              <a:r>
                <a:rPr lang="en-US" sz="1200" dirty="0" err="1">
                  <a:solidFill>
                    <a:schemeClr val="bg1"/>
                  </a:solidFill>
                </a:rPr>
                <a:t>QX6700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pic>
          <p:nvPicPr>
            <p:cNvPr id="18" name="Picture 2" descr="https://images.techhive.com/images/article/2016/05/extremeslide-100663091-orig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9" t="-512" r="-3" b="93963"/>
            <a:stretch/>
          </p:blipFill>
          <p:spPr bwMode="auto">
            <a:xfrm>
              <a:off x="341530" y="1054042"/>
              <a:ext cx="8505944" cy="214946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9" name="Picture 2" descr="https://images.techhive.com/images/article/2016/05/extremeslide-100663091-orig.png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1591" t="-518" r="-3" b="12575"/>
            <a:stretch/>
          </p:blipFill>
          <p:spPr bwMode="auto">
            <a:xfrm>
              <a:off x="8127395" y="2030635"/>
              <a:ext cx="720079" cy="45408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" name="Picture 2" descr="https://images.techhive.com/images/article/2016/05/extremeslide-100663091-orig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6341" t="32227" r="10515" b="12756"/>
            <a:stretch/>
          </p:blipFill>
          <p:spPr bwMode="auto">
            <a:xfrm>
              <a:off x="7299194" y="2030635"/>
              <a:ext cx="1125125" cy="453697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1" name="TextBox 20"/>
            <p:cNvSpPr txBox="1"/>
            <p:nvPr/>
          </p:nvSpPr>
          <p:spPr>
            <a:xfrm>
              <a:off x="7302980" y="1268760"/>
              <a:ext cx="86754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err="1">
                  <a:solidFill>
                    <a:schemeClr val="bg1"/>
                  </a:solidFill>
                </a:rPr>
                <a:t>Skylake</a:t>
              </a:r>
              <a:r>
                <a:rPr lang="en-US" sz="1200" dirty="0">
                  <a:solidFill>
                    <a:schemeClr val="bg1"/>
                  </a:solidFill>
                </a:rPr>
                <a:t> X</a:t>
              </a:r>
            </a:p>
          </p:txBody>
        </p:sp>
        <p:pic>
          <p:nvPicPr>
            <p:cNvPr id="22" name="Picture 21"/>
            <p:cNvPicPr>
              <a:picLocks noChangeAspect="1"/>
            </p:cNvPicPr>
            <p:nvPr/>
          </p:nvPicPr>
          <p:blipFill rotWithShape="1">
            <a:blip r:embed="rId4"/>
            <a:srcRect l="72350" t="26145" r="2106" b="20465"/>
            <a:stretch/>
          </p:blipFill>
          <p:spPr>
            <a:xfrm>
              <a:off x="7542330" y="1521352"/>
              <a:ext cx="684030" cy="599257"/>
            </a:xfrm>
            <a:prstGeom prst="rect">
              <a:avLst/>
            </a:prstGeom>
          </p:spPr>
        </p:pic>
        <p:sp>
          <p:nvSpPr>
            <p:cNvPr id="23" name="TextBox 22"/>
            <p:cNvSpPr txBox="1"/>
            <p:nvPr/>
          </p:nvSpPr>
          <p:spPr>
            <a:xfrm>
              <a:off x="482654" y="2029764"/>
              <a:ext cx="31611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dirty="0">
                  <a:solidFill>
                    <a:schemeClr val="bg1"/>
                  </a:solidFill>
                </a:rPr>
                <a:t>18</a:t>
              </a:r>
            </a:p>
          </p:txBody>
        </p:sp>
        <p:pic>
          <p:nvPicPr>
            <p:cNvPr id="25" name="Picture 2" descr="https://images.techhive.com/images/article/2016/05/extremeslide-100663091-orig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7392" t="78996" r="11041" b="19133"/>
            <a:stretch/>
          </p:blipFill>
          <p:spPr bwMode="auto">
            <a:xfrm>
              <a:off x="7390738" y="5909050"/>
              <a:ext cx="990110" cy="6300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4" name="TextBox 23"/>
            <p:cNvSpPr txBox="1"/>
            <p:nvPr/>
          </p:nvSpPr>
          <p:spPr>
            <a:xfrm>
              <a:off x="7444082" y="6193468"/>
              <a:ext cx="819455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100" dirty="0">
                  <a:solidFill>
                    <a:schemeClr val="bg1"/>
                  </a:solidFill>
                  <a:latin typeface="Bodoni MT Condensed" panose="02070606080606020203" pitchFamily="18" charset="0"/>
                </a:rPr>
                <a:t>18 CORE</a:t>
              </a:r>
            </a:p>
          </p:txBody>
        </p:sp>
        <p:pic>
          <p:nvPicPr>
            <p:cNvPr id="29" name="Picture 2" descr="https://images.techhive.com/images/article/2016/05/extremeslide-100663091-orig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9011" t="18197" r="28917" b="73386"/>
            <a:stretch/>
          </p:blipFill>
          <p:spPr bwMode="auto">
            <a:xfrm>
              <a:off x="2276745" y="3564015"/>
              <a:ext cx="2745305" cy="4050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" name="TextBox 29"/>
            <p:cNvSpPr txBox="1"/>
            <p:nvPr/>
          </p:nvSpPr>
          <p:spPr>
            <a:xfrm>
              <a:off x="3003791" y="2213865"/>
              <a:ext cx="210826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D357"/>
                  </a:solidFill>
                </a:rPr>
                <a:t>Number of cores</a:t>
              </a:r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701570" y="5046893"/>
            <a:ext cx="12148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Pentium 4 EE</a:t>
            </a: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3.2</a:t>
            </a:r>
          </a:p>
        </p:txBody>
      </p:sp>
    </p:spTree>
    <p:extLst>
      <p:ext uri="{BB962C8B-B14F-4D97-AF65-F5344CB8AC3E}">
        <p14:creationId xmlns:p14="http://schemas.microsoft.com/office/powerpoint/2010/main" val="39758372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(13)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 bwMode="auto">
          <a:xfrm>
            <a:off x="116505" y="458670"/>
            <a:ext cx="706578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accent6"/>
                </a:solidFill>
                <a:latin typeface="Verdana"/>
                <a:cs typeface="Arial" charset="0"/>
              </a:rPr>
              <a:t>c) More memory channels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26495" y="908880"/>
            <a:ext cx="9072500" cy="144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 bwMode="auto">
          <a:xfrm>
            <a:off x="360378" y="929900"/>
            <a:ext cx="8847137" cy="1400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To provide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enough bandwidth for a higher number of cores 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than implemented </a:t>
            </a:r>
          </a:p>
          <a:p>
            <a:pPr lvl="0" fontAlgn="base">
              <a:spcBef>
                <a:spcPct val="0"/>
              </a:spcBef>
            </a:pPr>
            <a:r>
              <a:rPr lang="en-US" sz="1600" spc="-50" dirty="0">
                <a:solidFill>
                  <a:srgbClr val="000000"/>
                </a:solidFill>
                <a:latin typeface="Verdana"/>
                <a:cs typeface="Arial" charset="0"/>
              </a:rPr>
              <a:t>    in DTs, HEDT processors are typically designed with </a:t>
            </a:r>
            <a:r>
              <a:rPr lang="en-US" sz="1600" spc="-50" dirty="0">
                <a:solidFill>
                  <a:srgbClr val="0070C0"/>
                </a:solidFill>
                <a:latin typeface="Verdana"/>
                <a:cs typeface="Arial" charset="0"/>
              </a:rPr>
              <a:t>more memory channels </a:t>
            </a:r>
            <a:r>
              <a:rPr lang="en-US" sz="1600" spc="-50" dirty="0">
                <a:solidFill>
                  <a:srgbClr val="000000"/>
                </a:solidFill>
                <a:latin typeface="Verdana"/>
                <a:cs typeface="Arial" charset="0"/>
              </a:rPr>
              <a:t>than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</a:pPr>
            <a:r>
              <a:rPr lang="en-US" sz="1600" spc="-50" dirty="0">
                <a:solidFill>
                  <a:srgbClr val="000000"/>
                </a:solidFill>
                <a:latin typeface="Verdana"/>
                <a:cs typeface="Arial" charset="0"/>
              </a:rPr>
              <a:t>    available in DTs.</a:t>
            </a:r>
          </a:p>
          <a:p>
            <a:pPr lvl="0" fontAlgn="base">
              <a:spcBef>
                <a:spcPct val="0"/>
              </a:spcBef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In fact, after core counts rose to 6, Intel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raised also the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number of memory</a:t>
            </a:r>
          </a:p>
          <a:p>
            <a:pPr lvl="0" fontAlgn="base">
              <a:spcBef>
                <a:spcPct val="0"/>
              </a:spcBef>
            </a:pP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    channels to four 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and held on this figure until now.</a:t>
            </a:r>
          </a:p>
        </p:txBody>
      </p:sp>
    </p:spTree>
    <p:extLst>
      <p:ext uri="{BB962C8B-B14F-4D97-AF65-F5344CB8AC3E}">
        <p14:creationId xmlns:p14="http://schemas.microsoft.com/office/powerpoint/2010/main" val="25858710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00935" y="458670"/>
            <a:ext cx="38860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Number of memory channels -1</a:t>
            </a:r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(14)</a:t>
            </a:r>
            <a:endParaRPr lang="en-US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791988"/>
              </p:ext>
            </p:extLst>
          </p:nvPr>
        </p:nvGraphicFramePr>
        <p:xfrm>
          <a:off x="45792" y="1223755"/>
          <a:ext cx="9040183" cy="5443751"/>
        </p:xfrm>
        <a:graphic>
          <a:graphicData uri="http://schemas.openxmlformats.org/drawingml/2006/table">
            <a:tbl>
              <a:tblPr firstRow="1" firstCol="1" bandRow="1"/>
              <a:tblGrid>
                <a:gridCol w="12993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0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Memory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attachm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059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X6800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Via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33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QX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6xxx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11/2006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014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6988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QX</a:t>
                      </a:r>
                      <a:r>
                        <a:rPr lang="en-US" sz="1050" b="0" spc="-6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9650 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805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-1600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50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QX 9770 </a:t>
                      </a:r>
                      <a:r>
                        <a:rPr lang="en-US" sz="1050" b="0" spc="-5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3/2008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1. G. Nehalem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DDR3-1067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spc="-4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Tylersburg</a:t>
                      </a: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3/2010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1733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 1366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b="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11/2011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092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X79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Patsburg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W/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150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9/2013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23998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DDR3-1866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189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 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911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X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48861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48861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 X)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112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5959582" y="1223755"/>
            <a:ext cx="796643" cy="544375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85898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(15)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00935" y="458670"/>
            <a:ext cx="38860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Number of memory channels -2</a:t>
            </a: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1191262"/>
              </p:ext>
            </p:extLst>
          </p:nvPr>
        </p:nvGraphicFramePr>
        <p:xfrm>
          <a:off x="62718" y="1225583"/>
          <a:ext cx="9027494" cy="1348322"/>
        </p:xfrm>
        <a:graphic>
          <a:graphicData uri="http://schemas.openxmlformats.org/drawingml/2006/table">
            <a:tbl>
              <a:tblPr firstRow="1" firstCol="1" bandRow="1"/>
              <a:tblGrid>
                <a:gridCol w="11789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66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935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377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spc="-6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Memory attachment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-X Refresh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 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9743982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Cascade Lake-X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(Server arch.)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DDR4-2933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48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2378330"/>
                  </a:ext>
                </a:extLst>
              </a:tr>
            </a:tbl>
          </a:graphicData>
        </a:graphic>
      </p:graphicFrame>
      <p:sp>
        <p:nvSpPr>
          <p:cNvPr id="7" name="Rectangle 6"/>
          <p:cNvSpPr/>
          <p:nvPr/>
        </p:nvSpPr>
        <p:spPr bwMode="auto">
          <a:xfrm>
            <a:off x="5804397" y="1209664"/>
            <a:ext cx="837833" cy="136424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75782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(16)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 bwMode="auto">
          <a:xfrm>
            <a:off x="161510" y="458670"/>
            <a:ext cx="504056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accent6"/>
                </a:solidFill>
                <a:latin typeface="Verdana"/>
                <a:cs typeface="Arial" charset="0"/>
              </a:rPr>
              <a:t>d) Lack of integrated graphics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68990" y="932144"/>
            <a:ext cx="9027495" cy="921681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 bwMode="auto">
          <a:xfrm>
            <a:off x="455863" y="954382"/>
            <a:ext cx="864062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lvl="0">
              <a:buClr>
                <a:srgbClr val="000000"/>
              </a:buClr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HEDTs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do not provide integrated graphics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as they make use of one or more </a:t>
            </a:r>
          </a:p>
          <a:p>
            <a:pPr lvl="0">
              <a:buClr>
                <a:srgbClr val="000000"/>
              </a:buClr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high-performance discrete graphics cards that supersede the additional </a:t>
            </a:r>
          </a:p>
          <a:p>
            <a:pPr lvl="0">
              <a:buClr>
                <a:srgbClr val="000000"/>
              </a:buClr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use of less performant integrated graphics.</a:t>
            </a:r>
          </a:p>
        </p:txBody>
      </p:sp>
    </p:spTree>
    <p:extLst>
      <p:ext uri="{BB962C8B-B14F-4D97-AF65-F5344CB8AC3E}">
        <p14:creationId xmlns:p14="http://schemas.microsoft.com/office/powerpoint/2010/main" val="17662100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1.1 Overview of the evolution of Intel's Pentium 4 family (1)</a:t>
            </a:r>
            <a:endParaRPr lang="en-US" sz="1700" dirty="0"/>
          </a:p>
        </p:txBody>
      </p:sp>
      <p:sp>
        <p:nvSpPr>
          <p:cNvPr id="7" name="Rounded Rectangle 6"/>
          <p:cNvSpPr/>
          <p:nvPr/>
        </p:nvSpPr>
        <p:spPr bwMode="auto">
          <a:xfrm>
            <a:off x="206515" y="1289780"/>
            <a:ext cx="8820000" cy="126014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07923" y="1403887"/>
            <a:ext cx="904908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 Pentium 4's launch (Nov. 2000) Intel's vice president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Otellini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claimed 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lifespan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the </a:t>
            </a:r>
            <a:r>
              <a:rPr kumimoji="0" lang="en-US" sz="1600" b="0" i="0" u="none" strike="noStrike" kern="1200" cap="none" spc="-20" normalizeH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Netburst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microarchitecture, </a:t>
            </a:r>
            <a:r>
              <a:rPr kumimoji="0" lang="en-US" sz="1600" b="0" i="0" u="none" strike="noStrike" kern="1200" cap="none" spc="-20" normalizeH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which is the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foundation of the Pentium </a:t>
            </a:r>
            <a:r>
              <a:rPr kumimoji="0" lang="en-US" sz="1600" b="0" i="0" u="none" strike="noStrike" kern="1200" cap="none" spc="-20" normalizeH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600" dirty="0" smtClean="0">
                <a:solidFill>
                  <a:srgbClr val="0070C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family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would be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 years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its expected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 frequency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would break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10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GHz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</a:t>
            </a:r>
            <a:r>
              <a:rPr lang="en-US" sz="1600" dirty="0" smtClean="0">
                <a:solidFill>
                  <a:srgbClr val="FF000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mark </a:t>
            </a:r>
            <a:r>
              <a:rPr lang="en-US" sz="1600" dirty="0" smtClean="0">
                <a:solidFill>
                  <a:srgbClr val="0070C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2006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16505" y="458670"/>
            <a:ext cx="7103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1.1 Overview of the evolution of Intel's Pentium 4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family   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01252" y="794725"/>
            <a:ext cx="62209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2D2D8A"/>
                </a:solidFill>
              </a:rPr>
              <a:t>Announcing and aims of Intel’s </a:t>
            </a:r>
            <a:r>
              <a:rPr lang="en-US" sz="1600" dirty="0" err="1">
                <a:solidFill>
                  <a:srgbClr val="2D2D8A"/>
                </a:solidFill>
              </a:rPr>
              <a:t>Netburst</a:t>
            </a:r>
            <a:r>
              <a:rPr lang="en-US" sz="1600" dirty="0">
                <a:solidFill>
                  <a:srgbClr val="2D2D8A"/>
                </a:solidFill>
              </a:rPr>
              <a:t> microarchitecture</a:t>
            </a:r>
            <a:endParaRPr 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268832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3" grpId="0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32427" y="458670"/>
            <a:ext cx="34044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e) Unlocked clock multiplier</a:t>
            </a:r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(17)</a:t>
            </a:r>
            <a:endParaRPr lang="en-US" dirty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15985" y="908719"/>
            <a:ext cx="9114909" cy="157517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 bwMode="auto">
          <a:xfrm>
            <a:off x="438221" y="969227"/>
            <a:ext cx="8589274" cy="1400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sz="1600" spc="-20" dirty="0">
                <a:solidFill>
                  <a:srgbClr val="000000"/>
                </a:solidFill>
                <a:latin typeface="Verdana"/>
                <a:cs typeface="Arial" charset="0"/>
              </a:rPr>
              <a:t>Intel’s HEDT processors are typically </a:t>
            </a:r>
            <a:r>
              <a:rPr lang="en-US" sz="1600" spc="-20" dirty="0">
                <a:solidFill>
                  <a:srgbClr val="FF0000"/>
                </a:solidFill>
                <a:latin typeface="Verdana"/>
                <a:cs typeface="Arial" charset="0"/>
              </a:rPr>
              <a:t>unlocked, </a:t>
            </a:r>
            <a:r>
              <a:rPr lang="en-US" sz="1600" spc="-20" dirty="0">
                <a:solidFill>
                  <a:srgbClr val="000000"/>
                </a:solidFill>
                <a:latin typeface="Verdana"/>
                <a:cs typeface="Arial" charset="0"/>
              </a:rPr>
              <a:t>meaning that the </a:t>
            </a:r>
            <a:r>
              <a:rPr lang="en-US" sz="1600" spc="-20" dirty="0">
                <a:solidFill>
                  <a:srgbClr val="0070C0"/>
                </a:solidFill>
                <a:latin typeface="Verdana"/>
                <a:cs typeface="Arial" charset="0"/>
              </a:rPr>
              <a:t>clock multiplier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      isn’t fixed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, i.e. it is variable to allow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overclocking.</a:t>
            </a:r>
          </a:p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(The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clock multiplie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r is a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circuit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that generates the clock frequency by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 multiplying the bus frequency (100/133 MHz) by an integer delivered by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 the PCU (Power Control Unit).</a:t>
            </a:r>
          </a:p>
        </p:txBody>
      </p:sp>
    </p:spTree>
    <p:extLst>
      <p:ext uri="{BB962C8B-B14F-4D97-AF65-F5344CB8AC3E}">
        <p14:creationId xmlns:p14="http://schemas.microsoft.com/office/powerpoint/2010/main" val="8465136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(18)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 bwMode="auto">
          <a:xfrm>
            <a:off x="116505" y="473363"/>
            <a:ext cx="225025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Verdana"/>
              </a:rPr>
              <a:t>f) Higher TDP</a:t>
            </a:r>
            <a:endParaRPr lang="en-US" dirty="0">
              <a:solidFill>
                <a:schemeClr val="accent6"/>
              </a:solidFill>
              <a:latin typeface="Verdana"/>
              <a:cs typeface="Arial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26495" y="953725"/>
            <a:ext cx="9117012" cy="94510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 bwMode="auto">
          <a:xfrm>
            <a:off x="386873" y="998730"/>
            <a:ext cx="8756634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Verdana"/>
              </a:rPr>
              <a:t>Clearly, more </a:t>
            </a:r>
            <a:r>
              <a:rPr lang="en-US" sz="1600" dirty="0" err="1">
                <a:latin typeface="Verdana"/>
              </a:rPr>
              <a:t>PCIe</a:t>
            </a:r>
            <a:r>
              <a:rPr lang="en-US" sz="1600" dirty="0">
                <a:latin typeface="Verdana"/>
              </a:rPr>
              <a:t> lanes, more cores, memory channels etc. need more power,</a:t>
            </a:r>
          </a:p>
          <a:p>
            <a:r>
              <a:rPr lang="en-US" sz="1600" dirty="0">
                <a:latin typeface="Verdana"/>
              </a:rPr>
              <a:t>   </a:t>
            </a:r>
            <a:r>
              <a:rPr lang="en-US" sz="1600" spc="-40" dirty="0">
                <a:latin typeface="Verdana"/>
              </a:rPr>
              <a:t>so HEDT processors typically have </a:t>
            </a:r>
            <a:r>
              <a:rPr lang="en-US" sz="1600" spc="-40" dirty="0">
                <a:solidFill>
                  <a:srgbClr val="FF0000"/>
                </a:solidFill>
                <a:latin typeface="Verdana"/>
              </a:rPr>
              <a:t>130 to 165 W power consumption</a:t>
            </a:r>
            <a:r>
              <a:rPr lang="en-US" sz="1600" spc="-4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600" spc="-40" dirty="0">
                <a:latin typeface="Verdana"/>
              </a:rPr>
              <a:t>vs. 65 to </a:t>
            </a:r>
          </a:p>
          <a:p>
            <a:r>
              <a:rPr lang="en-US" sz="1600" spc="-40" dirty="0">
                <a:latin typeface="Verdana"/>
              </a:rPr>
              <a:t>   95 W, usually </a:t>
            </a:r>
            <a:r>
              <a:rPr lang="en-US" sz="1600" dirty="0">
                <a:latin typeface="Verdana"/>
              </a:rPr>
              <a:t>consumed by DT processors, as the Tables below indicate.</a:t>
            </a:r>
            <a:endParaRPr lang="en-US" sz="1600" dirty="0">
              <a:latin typeface="Verdan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0628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6517" y="458670"/>
            <a:ext cx="81758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TDP (Thermal Design Power) values of Core 2-based HEDT models-1</a:t>
            </a:r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(19)</a:t>
            </a:r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-3308" y="6430744"/>
            <a:ext cx="50668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TDP: Serves as the r</a:t>
            </a:r>
            <a:r>
              <a:rPr lang="en-US" sz="1200" dirty="0">
                <a:latin typeface="+mj-lt"/>
              </a:rPr>
              <a:t>eference</a:t>
            </a:r>
            <a:r>
              <a:rPr lang="en-US" sz="1200" dirty="0"/>
              <a:t> value for designing the cooling system.</a:t>
            </a: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3547414"/>
              </p:ext>
            </p:extLst>
          </p:nvPr>
        </p:nvGraphicFramePr>
        <p:xfrm>
          <a:off x="45792" y="1223755"/>
          <a:ext cx="9040183" cy="5443751"/>
        </p:xfrm>
        <a:graphic>
          <a:graphicData uri="http://schemas.openxmlformats.org/drawingml/2006/table">
            <a:tbl>
              <a:tblPr firstRow="1" firstCol="1" bandRow="1"/>
              <a:tblGrid>
                <a:gridCol w="12993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0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Memory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attachm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059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X6800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Via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33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QX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6xxx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11/2006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014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6988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QX</a:t>
                      </a:r>
                      <a:r>
                        <a:rPr lang="en-US" sz="1050" b="0" spc="-6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9650 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805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-1600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50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QX 9770 </a:t>
                      </a:r>
                      <a:r>
                        <a:rPr lang="en-US" sz="1050" b="0" spc="-5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3/2008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1. G. Nehalem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DDR3-1067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spc="-4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Tylersburg</a:t>
                      </a: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3/2010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1733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 1366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b="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11/2011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092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X79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Patsburg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W/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150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9/2013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23998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DDR3-1866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189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 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911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X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48861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48861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 X)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112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7673587" y="1236725"/>
            <a:ext cx="612808" cy="543078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9779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94775" y="458670"/>
            <a:ext cx="82576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TDP (Thermal Design Power) values of Core 2-based HEDT models -2</a:t>
            </a:r>
          </a:p>
        </p:txBody>
      </p:sp>
      <p:sp>
        <p:nvSpPr>
          <p:cNvPr id="6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(20)</a:t>
            </a:r>
            <a:endParaRPr lang="en-US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4127301"/>
              </p:ext>
            </p:extLst>
          </p:nvPr>
        </p:nvGraphicFramePr>
        <p:xfrm>
          <a:off x="62718" y="1225583"/>
          <a:ext cx="9027494" cy="1348322"/>
        </p:xfrm>
        <a:graphic>
          <a:graphicData uri="http://schemas.openxmlformats.org/drawingml/2006/table">
            <a:tbl>
              <a:tblPr firstRow="1" firstCol="1" bandRow="1"/>
              <a:tblGrid>
                <a:gridCol w="11789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66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935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377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spc="-6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Memory attachment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-X Refresh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 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9743982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Cascade Lake-X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(Server arch.)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DDR4-2933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48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2378330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 bwMode="auto">
          <a:xfrm>
            <a:off x="7749237" y="1209664"/>
            <a:ext cx="603183" cy="136424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7777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(21)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76866" y="458670"/>
            <a:ext cx="82477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Summing up key issues of HEDT (High-End </a:t>
            </a:r>
            <a:r>
              <a:rPr lang="en-US" dirty="0" err="1">
                <a:solidFill>
                  <a:srgbClr val="2D2D8A"/>
                </a:solidFill>
                <a:latin typeface="Verdana"/>
              </a:rPr>
              <a:t>DeskTop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) processors -1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16505" y="1493785"/>
            <a:ext cx="24881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spcAft>
                <a:spcPts val="300"/>
              </a:spcAft>
              <a:buClr>
                <a:srgbClr val="000000"/>
              </a:buClr>
              <a:buAutoNum type="alphaLcParenR"/>
            </a:pPr>
            <a:r>
              <a:rPr lang="en-US" dirty="0">
                <a:solidFill>
                  <a:schemeClr val="accent6"/>
                </a:solidFill>
                <a:latin typeface="Verdana"/>
              </a:rPr>
              <a:t>More </a:t>
            </a:r>
            <a:r>
              <a:rPr lang="en-US" dirty="0" err="1">
                <a:solidFill>
                  <a:schemeClr val="accent6"/>
                </a:solidFill>
                <a:latin typeface="Verdana"/>
              </a:rPr>
              <a:t>PCIe</a:t>
            </a:r>
            <a:r>
              <a:rPr lang="en-US" dirty="0">
                <a:solidFill>
                  <a:schemeClr val="accent6"/>
                </a:solidFill>
                <a:latin typeface="Verdana"/>
              </a:rPr>
              <a:t> lanes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7076" y="1178750"/>
            <a:ext cx="89113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>
                <a:latin typeface="Verdana"/>
              </a:rPr>
              <a:t>What are the </a:t>
            </a:r>
            <a:r>
              <a:rPr lang="en-US" altLang="en-US" dirty="0">
                <a:solidFill>
                  <a:srgbClr val="FF0000"/>
                </a:solidFill>
                <a:latin typeface="Verdana"/>
              </a:rPr>
              <a:t>main requirements </a:t>
            </a:r>
            <a:r>
              <a:rPr lang="en-US" altLang="en-US" dirty="0">
                <a:solidFill>
                  <a:srgbClr val="0070C0"/>
                </a:solidFill>
                <a:latin typeface="Verdana"/>
              </a:rPr>
              <a:t>for HEDT processors vs. DT processors?</a:t>
            </a:r>
          </a:p>
        </p:txBody>
      </p:sp>
      <p:sp>
        <p:nvSpPr>
          <p:cNvPr id="25" name="TextBox 24"/>
          <p:cNvSpPr txBox="1"/>
          <p:nvPr/>
        </p:nvSpPr>
        <p:spPr bwMode="auto">
          <a:xfrm>
            <a:off x="185495" y="3288757"/>
            <a:ext cx="553527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accent6"/>
                </a:solidFill>
                <a:latin typeface="Verdana"/>
                <a:cs typeface="Arial" charset="0"/>
              </a:rPr>
              <a:t>b) More cores</a:t>
            </a:r>
          </a:p>
        </p:txBody>
      </p:sp>
      <p:sp>
        <p:nvSpPr>
          <p:cNvPr id="29" name="TextBox 28"/>
          <p:cNvSpPr txBox="1"/>
          <p:nvPr/>
        </p:nvSpPr>
        <p:spPr bwMode="auto">
          <a:xfrm>
            <a:off x="185495" y="5019967"/>
            <a:ext cx="337537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accent6"/>
                </a:solidFill>
                <a:latin typeface="Verdana"/>
                <a:cs typeface="Arial" charset="0"/>
              </a:rPr>
              <a:t>c) More memory channels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5475" y="873943"/>
            <a:ext cx="9144000" cy="328326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16505" y="863715"/>
            <a:ext cx="902749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30" dirty="0">
                <a:solidFill>
                  <a:srgbClr val="FF0000"/>
                </a:solidFill>
                <a:latin typeface="Verdana"/>
              </a:rPr>
              <a:t>HEDTs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 aim at </a:t>
            </a:r>
            <a:r>
              <a:rPr lang="en-US" sz="1600" spc="-30" dirty="0">
                <a:solidFill>
                  <a:srgbClr val="0070C0"/>
                </a:solidFill>
                <a:latin typeface="Verdana"/>
              </a:rPr>
              <a:t>graphics enthusiasts,</a:t>
            </a:r>
            <a:r>
              <a:rPr lang="en-US" altLang="en-US" sz="1600" spc="-30" dirty="0">
                <a:solidFill>
                  <a:srgbClr val="0070C0"/>
                </a:solidFill>
                <a:latin typeface="Verdana"/>
                <a:cs typeface="Arial" pitchFamily="34" charset="0"/>
              </a:rPr>
              <a:t> hardcore gamers and multimedia content creators.</a:t>
            </a:r>
            <a:endParaRPr lang="en-US" sz="1600" spc="-30" dirty="0">
              <a:solidFill>
                <a:srgbClr val="0070C0"/>
              </a:solidFill>
              <a:latin typeface="Verdana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-18510" y="1883092"/>
            <a:ext cx="9189005" cy="139515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Box 16"/>
          <p:cNvSpPr txBox="1"/>
          <p:nvPr/>
        </p:nvSpPr>
        <p:spPr bwMode="auto">
          <a:xfrm>
            <a:off x="476545" y="1883092"/>
            <a:ext cx="871246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285750" lvl="0" indent="-28575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Verdana"/>
              </a:rPr>
              <a:t>To attach up to 4 graphics cards by 8 or 16 </a:t>
            </a:r>
            <a:r>
              <a:rPr lang="en-US" sz="1600" spc="-20" dirty="0" err="1">
                <a:latin typeface="Verdana"/>
              </a:rPr>
              <a:t>PCIe</a:t>
            </a:r>
            <a:r>
              <a:rPr lang="en-US" sz="1600" spc="-20" dirty="0">
                <a:latin typeface="Verdana"/>
              </a:rPr>
              <a:t> lanes per card, HEDT processors</a:t>
            </a:r>
          </a:p>
          <a:p>
            <a:pPr lvl="0">
              <a:buClr>
                <a:srgbClr val="000000"/>
              </a:buClr>
            </a:pPr>
            <a:r>
              <a:rPr lang="en-US" sz="1600" spc="-50" dirty="0">
                <a:latin typeface="Verdana"/>
              </a:rPr>
              <a:t>       need at least </a:t>
            </a:r>
            <a:r>
              <a:rPr lang="en-US" sz="1600" spc="-50" dirty="0">
                <a:solidFill>
                  <a:srgbClr val="FF0000"/>
                </a:solidFill>
                <a:latin typeface="Verdana"/>
              </a:rPr>
              <a:t>4x8=32 </a:t>
            </a:r>
            <a:r>
              <a:rPr lang="en-US" sz="1600" spc="-50" dirty="0" err="1">
                <a:solidFill>
                  <a:srgbClr val="FF0000"/>
                </a:solidFill>
                <a:latin typeface="Verdana"/>
              </a:rPr>
              <a:t>PCIe</a:t>
            </a:r>
            <a:r>
              <a:rPr lang="en-US" sz="1600" spc="-50" dirty="0">
                <a:solidFill>
                  <a:srgbClr val="FF0000"/>
                </a:solidFill>
                <a:latin typeface="Verdana"/>
              </a:rPr>
              <a:t> lanes </a:t>
            </a:r>
            <a:r>
              <a:rPr lang="en-US" sz="1600" spc="-50" dirty="0">
                <a:latin typeface="Verdana"/>
              </a:rPr>
              <a:t>vs. 16 lanes typically provided by DT processors. </a:t>
            </a:r>
          </a:p>
        </p:txBody>
      </p:sp>
      <p:sp>
        <p:nvSpPr>
          <p:cNvPr id="27" name="TextBox 26"/>
          <p:cNvSpPr txBox="1"/>
          <p:nvPr/>
        </p:nvSpPr>
        <p:spPr bwMode="auto">
          <a:xfrm>
            <a:off x="441435" y="2447250"/>
            <a:ext cx="8918808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In the course of the evolution of the Core 2 family, HEDT processors provide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 more and more </a:t>
            </a:r>
            <a:r>
              <a:rPr lang="en-US" sz="1600" dirty="0" err="1">
                <a:solidFill>
                  <a:srgbClr val="000000"/>
                </a:solidFill>
                <a:latin typeface="Verdana"/>
                <a:cs typeface="Arial" charset="0"/>
              </a:rPr>
              <a:t>PCIe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lanes; as long as early HEDT processors provided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 32 (</a:t>
            </a:r>
            <a:r>
              <a:rPr lang="en-US" sz="1600" dirty="0" err="1">
                <a:solidFill>
                  <a:srgbClr val="000000"/>
                </a:solidFill>
                <a:latin typeface="Verdana"/>
                <a:cs typeface="Arial" charset="0"/>
              </a:rPr>
              <a:t>PCIe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2.0) lanes, recent HEDT processors offer up to 48 (</a:t>
            </a:r>
            <a:r>
              <a:rPr lang="en-US" sz="1600" dirty="0" err="1">
                <a:solidFill>
                  <a:srgbClr val="000000"/>
                </a:solidFill>
                <a:latin typeface="Verdana"/>
                <a:cs typeface="Arial" charset="0"/>
              </a:rPr>
              <a:t>PCIe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3.0) lanes.      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5475" y="3690552"/>
            <a:ext cx="9143507" cy="1358628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0" name="TextBox 29"/>
          <p:cNvSpPr txBox="1"/>
          <p:nvPr/>
        </p:nvSpPr>
        <p:spPr bwMode="auto">
          <a:xfrm>
            <a:off x="580305" y="3648797"/>
            <a:ext cx="8632685" cy="1400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600" spc="-60" dirty="0">
                <a:solidFill>
                  <a:srgbClr val="000000"/>
                </a:solidFill>
                <a:latin typeface="Verdana"/>
                <a:cs typeface="Arial" charset="0"/>
              </a:rPr>
              <a:t>Graphics programs operate mostly on pixels, permitting massively parallel execution,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consequently HEDT processors should have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as many cores as feasible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by the</a:t>
            </a:r>
          </a:p>
          <a:p>
            <a:pPr fontAlgn="base">
              <a:spcBef>
                <a:spcPct val="0"/>
              </a:spcBef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available technology.  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Accordingly, while IC technology has advanced,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core counts 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of HEDTs rose from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2 to 18 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until now (02/2022).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16493" y="5434304"/>
            <a:ext cx="9124997" cy="1370071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1" name="TextBox 30"/>
          <p:cNvSpPr txBox="1"/>
          <p:nvPr/>
        </p:nvSpPr>
        <p:spPr bwMode="auto">
          <a:xfrm>
            <a:off x="566555" y="5403992"/>
            <a:ext cx="8910990" cy="1400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285750" indent="-285750" fontAlgn="base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sz="1600" dirty="0">
                <a:latin typeface="Verdana"/>
                <a:cs typeface="Arial" charset="0"/>
              </a:rPr>
              <a:t>To provide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enough bandwidth for a higher number of cores </a:t>
            </a:r>
            <a:r>
              <a:rPr lang="en-US" sz="1600" dirty="0">
                <a:latin typeface="Verdana"/>
                <a:cs typeface="Arial" charset="0"/>
              </a:rPr>
              <a:t>than implemented </a:t>
            </a:r>
          </a:p>
          <a:p>
            <a:pPr fontAlgn="base">
              <a:spcBef>
                <a:spcPct val="0"/>
              </a:spcBef>
            </a:pPr>
            <a:r>
              <a:rPr lang="en-US" sz="1600" spc="-50" dirty="0">
                <a:latin typeface="Verdana"/>
                <a:cs typeface="Arial" charset="0"/>
              </a:rPr>
              <a:t>       in DTs, HEDT processors are typically designed with </a:t>
            </a:r>
            <a:r>
              <a:rPr lang="en-US" sz="1600" spc="-50" dirty="0">
                <a:solidFill>
                  <a:srgbClr val="0070C0"/>
                </a:solidFill>
                <a:latin typeface="Verdana"/>
                <a:cs typeface="Arial" charset="0"/>
              </a:rPr>
              <a:t>more memory channels </a:t>
            </a:r>
            <a:r>
              <a:rPr lang="en-US" sz="1600" spc="-50" dirty="0">
                <a:latin typeface="Verdana"/>
                <a:cs typeface="Arial" charset="0"/>
              </a:rPr>
              <a:t>than</a:t>
            </a:r>
          </a:p>
          <a:p>
            <a:pPr fontAlgn="base">
              <a:spcBef>
                <a:spcPct val="0"/>
              </a:spcBef>
              <a:spcAft>
                <a:spcPts val="600"/>
              </a:spcAft>
            </a:pPr>
            <a:r>
              <a:rPr lang="en-US" sz="1600" spc="-50" dirty="0">
                <a:latin typeface="Verdana"/>
                <a:cs typeface="Arial" charset="0"/>
              </a:rPr>
              <a:t>       available in DTs.</a:t>
            </a:r>
          </a:p>
          <a:p>
            <a:pPr fontAlgn="base">
              <a:spcBef>
                <a:spcPct val="0"/>
              </a:spcBef>
            </a:pPr>
            <a:r>
              <a:rPr lang="en-US" sz="1600" dirty="0">
                <a:latin typeface="Verdana"/>
                <a:cs typeface="Arial" charset="0"/>
              </a:rPr>
              <a:t>    In fact, after core counts rose to 6, Intel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raised also the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number of memory</a:t>
            </a:r>
          </a:p>
          <a:p>
            <a:pPr fontAlgn="base">
              <a:spcBef>
                <a:spcPct val="0"/>
              </a:spcBef>
            </a:pP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       channels to four </a:t>
            </a:r>
            <a:r>
              <a:rPr lang="en-US" sz="1600" dirty="0">
                <a:latin typeface="Verdana"/>
                <a:cs typeface="Arial" charset="0"/>
              </a:rPr>
              <a:t>and held on this figure until now.</a:t>
            </a:r>
          </a:p>
        </p:txBody>
      </p:sp>
    </p:spTree>
    <p:extLst>
      <p:ext uri="{BB962C8B-B14F-4D97-AF65-F5344CB8AC3E}">
        <p14:creationId xmlns:p14="http://schemas.microsoft.com/office/powerpoint/2010/main" val="14287512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(22)</a:t>
            </a:r>
            <a:endParaRPr lang="en-US" dirty="0"/>
          </a:p>
        </p:txBody>
      </p:sp>
      <p:sp>
        <p:nvSpPr>
          <p:cNvPr id="21" name="TextBox 20"/>
          <p:cNvSpPr txBox="1"/>
          <p:nvPr/>
        </p:nvSpPr>
        <p:spPr bwMode="auto">
          <a:xfrm>
            <a:off x="116505" y="839730"/>
            <a:ext cx="504056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accent6"/>
                </a:solidFill>
                <a:latin typeface="Verdana"/>
                <a:cs typeface="Arial" charset="0"/>
              </a:rPr>
              <a:t>d) Lack of integrated graphics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77432" y="2160174"/>
            <a:ext cx="34044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e) Unlocked clock multiplier</a:t>
            </a:r>
          </a:p>
        </p:txBody>
      </p:sp>
      <p:sp>
        <p:nvSpPr>
          <p:cNvPr id="25" name="TextBox 24"/>
          <p:cNvSpPr txBox="1"/>
          <p:nvPr/>
        </p:nvSpPr>
        <p:spPr bwMode="auto">
          <a:xfrm>
            <a:off x="206515" y="4028444"/>
            <a:ext cx="220524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Verdana"/>
              </a:rPr>
              <a:t>f) Hig</a:t>
            </a:r>
            <a:r>
              <a:rPr lang="en-US" sz="1600" dirty="0">
                <a:solidFill>
                  <a:schemeClr val="accent6"/>
                </a:solidFill>
                <a:latin typeface="Verdana"/>
              </a:rPr>
              <a:t>her TDP</a:t>
            </a:r>
            <a:endParaRPr lang="en-US" sz="1600" dirty="0">
              <a:solidFill>
                <a:schemeClr val="accent6"/>
              </a:solidFill>
              <a:latin typeface="Verdana"/>
              <a:cs typeface="Arial" charset="0"/>
            </a:endParaRPr>
          </a:p>
        </p:txBody>
      </p:sp>
      <p:sp>
        <p:nvSpPr>
          <p:cNvPr id="27" name="TextBox 26"/>
          <p:cNvSpPr txBox="1"/>
          <p:nvPr/>
        </p:nvSpPr>
        <p:spPr bwMode="auto">
          <a:xfrm>
            <a:off x="74161" y="503675"/>
            <a:ext cx="8027519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Summing up key issues of HEDT (High-End </a:t>
            </a:r>
            <a:r>
              <a:rPr lang="en-US" dirty="0" err="1">
                <a:solidFill>
                  <a:srgbClr val="2D2D8A"/>
                </a:solidFill>
                <a:latin typeface="Verdana"/>
              </a:rPr>
              <a:t>DeskTop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) processors -2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18510" y="1260259"/>
            <a:ext cx="9117505" cy="848768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2" name="TextBox 11"/>
          <p:cNvSpPr txBox="1"/>
          <p:nvPr/>
        </p:nvSpPr>
        <p:spPr bwMode="auto">
          <a:xfrm>
            <a:off x="476883" y="1260259"/>
            <a:ext cx="864062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285750" indent="-28575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HEDTs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do not provide integrated graphics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as they make use of one or more </a:t>
            </a:r>
          </a:p>
          <a:p>
            <a:pPr>
              <a:buClr>
                <a:srgbClr val="000000"/>
              </a:buClr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 high performance discrete graphics cards that supersede the additional </a:t>
            </a:r>
          </a:p>
          <a:p>
            <a:pPr>
              <a:buClr>
                <a:srgbClr val="000000"/>
              </a:buClr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 use of less performant integrated graphics.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-18510" y="2565404"/>
            <a:ext cx="9162510" cy="140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 bwMode="auto">
          <a:xfrm>
            <a:off x="543433" y="2587986"/>
            <a:ext cx="8589274" cy="1400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pPr marL="285750" indent="-285750" fontAlgn="base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sz="1600" spc="-20" dirty="0">
                <a:solidFill>
                  <a:srgbClr val="000000"/>
                </a:solidFill>
                <a:latin typeface="Verdana"/>
                <a:cs typeface="Arial" charset="0"/>
              </a:rPr>
              <a:t>Intel’s HEDT processors are typically </a:t>
            </a:r>
            <a:r>
              <a:rPr lang="en-US" sz="1600" spc="-20" dirty="0">
                <a:solidFill>
                  <a:srgbClr val="FF0000"/>
                </a:solidFill>
                <a:latin typeface="Verdana"/>
                <a:cs typeface="Arial" charset="0"/>
              </a:rPr>
              <a:t>unlocked, </a:t>
            </a:r>
            <a:r>
              <a:rPr lang="en-US" sz="1600" spc="-20" dirty="0">
                <a:latin typeface="Verdana"/>
                <a:cs typeface="Arial" charset="0"/>
              </a:rPr>
              <a:t>meaning that the </a:t>
            </a:r>
            <a:r>
              <a:rPr lang="en-US" sz="1600" spc="-20" dirty="0">
                <a:solidFill>
                  <a:srgbClr val="0070C0"/>
                </a:solidFill>
                <a:latin typeface="Verdana"/>
                <a:cs typeface="Arial" charset="0"/>
              </a:rPr>
              <a:t>clock multiplier</a:t>
            </a:r>
          </a:p>
          <a:p>
            <a:pPr fontAlgn="base">
              <a:spcBef>
                <a:spcPct val="0"/>
              </a:spcBef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      isn’t fixed</a:t>
            </a:r>
            <a:r>
              <a:rPr lang="en-US" sz="1600" dirty="0">
                <a:latin typeface="Verdana"/>
                <a:cs typeface="Arial" charset="0"/>
              </a:rPr>
              <a:t>, i.e. it is variable to allow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overclocking.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Verdana"/>
                <a:cs typeface="Arial" charset="0"/>
              </a:rPr>
              <a:t>(The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clock multiplie</a:t>
            </a:r>
            <a:r>
              <a:rPr lang="en-US" sz="1600" dirty="0">
                <a:latin typeface="Verdana"/>
                <a:cs typeface="Arial" charset="0"/>
              </a:rPr>
              <a:t>r is a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circuit</a:t>
            </a:r>
            <a:r>
              <a:rPr lang="en-US" sz="1600" dirty="0">
                <a:latin typeface="Verdana"/>
                <a:cs typeface="Arial" charset="0"/>
              </a:rPr>
              <a:t> that generates the clock frequency by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latin typeface="Verdana"/>
                <a:cs typeface="Arial" charset="0"/>
              </a:rPr>
              <a:t>       multiplying the bus frequency (100/133 MHz) by an integer delivered by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latin typeface="Verdana"/>
                <a:cs typeface="Arial" charset="0"/>
              </a:rPr>
              <a:t>       the PCU (Power Control Unit).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-18510" y="4441106"/>
            <a:ext cx="9180527" cy="92298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6" name="TextBox 15"/>
          <p:cNvSpPr txBox="1"/>
          <p:nvPr/>
        </p:nvSpPr>
        <p:spPr bwMode="auto">
          <a:xfrm>
            <a:off x="566893" y="4450213"/>
            <a:ext cx="873063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Verdana"/>
              </a:rPr>
              <a:t>Clearly, more </a:t>
            </a:r>
            <a:r>
              <a:rPr lang="en-US" sz="1600" dirty="0" err="1">
                <a:latin typeface="Verdana"/>
              </a:rPr>
              <a:t>PCIe</a:t>
            </a:r>
            <a:r>
              <a:rPr lang="en-US" sz="1600" dirty="0">
                <a:latin typeface="Verdana"/>
              </a:rPr>
              <a:t> lanes, more cores, memory channels etc. need more power,</a:t>
            </a:r>
          </a:p>
          <a:p>
            <a:r>
              <a:rPr lang="en-US" sz="1600" dirty="0">
                <a:latin typeface="Verdana"/>
              </a:rPr>
              <a:t>       </a:t>
            </a:r>
            <a:r>
              <a:rPr lang="en-US" sz="1600" spc="-40" dirty="0">
                <a:latin typeface="Verdana"/>
              </a:rPr>
              <a:t>so HEDT processors typically have </a:t>
            </a:r>
            <a:r>
              <a:rPr lang="en-US" sz="1600" spc="-40" dirty="0">
                <a:solidFill>
                  <a:srgbClr val="FF0000"/>
                </a:solidFill>
                <a:latin typeface="Verdana"/>
              </a:rPr>
              <a:t>130 to 165 W power consumption</a:t>
            </a:r>
            <a:r>
              <a:rPr lang="en-US" sz="1600" spc="-4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600" spc="-40" dirty="0">
                <a:latin typeface="Verdana"/>
              </a:rPr>
              <a:t>vs. 65 to </a:t>
            </a:r>
          </a:p>
          <a:p>
            <a:r>
              <a:rPr lang="en-US" sz="1600" spc="-40" dirty="0">
                <a:latin typeface="Verdana"/>
              </a:rPr>
              <a:t>       95 W, usually </a:t>
            </a:r>
            <a:r>
              <a:rPr lang="en-US" sz="1600" dirty="0">
                <a:latin typeface="Verdana"/>
              </a:rPr>
              <a:t>consumed by DT processors, as the Tables below indicate.</a:t>
            </a:r>
            <a:endParaRPr lang="en-US" sz="1600" dirty="0">
              <a:latin typeface="Verdan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0056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46675"/>
            <a:ext cx="7404100" cy="4572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</a:t>
            </a:r>
          </a:p>
        </p:txBody>
      </p:sp>
    </p:spTree>
    <p:extLst>
      <p:ext uri="{BB962C8B-B14F-4D97-AF65-F5344CB8AC3E}">
        <p14:creationId xmlns:p14="http://schemas.microsoft.com/office/powerpoint/2010/main" val="28422982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(1)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-105914" y="3393648"/>
            <a:ext cx="9144000" cy="2096932"/>
            <a:chOff x="161510" y="2888940"/>
            <a:chExt cx="8960696" cy="209693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/>
            <a:srcRect l="59862" t="12793" r="-132"/>
            <a:stretch/>
          </p:blipFill>
          <p:spPr>
            <a:xfrm>
              <a:off x="6732240" y="2971916"/>
              <a:ext cx="2335754" cy="1840812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6955832" y="2967168"/>
              <a:ext cx="1859564" cy="780107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974305" y="2965503"/>
              <a:ext cx="1170130" cy="539849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-131" t="-4317" r="97982" b="1118"/>
            <a:stretch/>
          </p:blipFill>
          <p:spPr>
            <a:xfrm>
              <a:off x="161510" y="2888940"/>
              <a:ext cx="4739884" cy="1998000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96725" y="3184633"/>
              <a:ext cx="1310346" cy="1083960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618225" y="4636005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876216" y="4636005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897269" y="459913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097734" y="455412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216205" y="4464115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635263" y="4403498"/>
              <a:ext cx="121219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Smarphones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2"/>
            <a:srcRect r="59040"/>
            <a:stretch/>
          </p:blipFill>
          <p:spPr>
            <a:xfrm>
              <a:off x="3982816" y="2960647"/>
              <a:ext cx="2243040" cy="1909388"/>
            </a:xfrm>
            <a:prstGeom prst="rect">
              <a:avLst/>
            </a:prstGeom>
          </p:spPr>
        </p:pic>
        <p:pic>
          <p:nvPicPr>
            <p:cNvPr id="17" name="Picture 16"/>
            <p:cNvPicPr>
              <a:picLocks noChangeAspect="1"/>
            </p:cNvPicPr>
            <p:nvPr/>
          </p:nvPicPr>
          <p:blipFill rotWithShape="1">
            <a:blip r:embed="rId2"/>
            <a:srcRect l="2" t="66962" r="97982" b="14418"/>
            <a:stretch/>
          </p:blipFill>
          <p:spPr>
            <a:xfrm>
              <a:off x="443230" y="4441581"/>
              <a:ext cx="8614420" cy="544291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618225" y="4582337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88569" y="4583010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105835" y="458301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241700" y="458471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912260" y="4582001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845895" y="4583010"/>
              <a:ext cx="127631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Smartphones</a:t>
              </a: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888" t="7794" r="3735" b="15934"/>
            <a:stretch/>
          </p:blipFill>
          <p:spPr>
            <a:xfrm>
              <a:off x="521550" y="3113965"/>
              <a:ext cx="987406" cy="1327353"/>
            </a:xfrm>
            <a:prstGeom prst="rect">
              <a:avLst/>
            </a:prstGeom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598877" y="2965825"/>
              <a:ext cx="1170130" cy="539849"/>
            </a:xfrm>
            <a:prstGeom prst="rect">
              <a:avLst/>
            </a:prstGeom>
          </p:spPr>
        </p:pic>
        <p:pic>
          <p:nvPicPr>
            <p:cNvPr id="26" name="Picture 25"/>
            <p:cNvPicPr>
              <a:picLocks noChangeAspect="1"/>
            </p:cNvPicPr>
            <p:nvPr/>
          </p:nvPicPr>
          <p:blipFill rotWithShape="1">
            <a:blip r:embed="rId2"/>
            <a:srcRect l="38904" t="11098" r="59040"/>
            <a:stretch/>
          </p:blipFill>
          <p:spPr>
            <a:xfrm>
              <a:off x="6222323" y="3203975"/>
              <a:ext cx="575152" cy="1697481"/>
            </a:xfrm>
            <a:prstGeom prst="rect">
              <a:avLst/>
            </a:prstGeom>
          </p:spPr>
        </p:pic>
      </p:grpSp>
      <p:sp>
        <p:nvSpPr>
          <p:cNvPr id="30" name="TextBox 29"/>
          <p:cNvSpPr txBox="1"/>
          <p:nvPr/>
        </p:nvSpPr>
        <p:spPr>
          <a:xfrm>
            <a:off x="5034965" y="2187084"/>
            <a:ext cx="808235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5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Desktops</a:t>
            </a:r>
            <a:endParaRPr lang="en-US" sz="125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" name="Text Box 4"/>
          <p:cNvSpPr txBox="1">
            <a:spLocks noChangeArrowheads="1"/>
          </p:cNvSpPr>
          <p:nvPr/>
        </p:nvSpPr>
        <p:spPr bwMode="auto">
          <a:xfrm>
            <a:off x="139272" y="1900054"/>
            <a:ext cx="1378568" cy="2654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Servers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7" name="Line 8"/>
          <p:cNvSpPr>
            <a:spLocks noChangeShapeType="1"/>
          </p:cNvSpPr>
          <p:nvPr/>
        </p:nvSpPr>
        <p:spPr bwMode="auto">
          <a:xfrm>
            <a:off x="4923150" y="1329485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38" name="Line 10"/>
          <p:cNvSpPr>
            <a:spLocks noChangeShapeType="1"/>
          </p:cNvSpPr>
          <p:nvPr/>
        </p:nvSpPr>
        <p:spPr bwMode="auto">
          <a:xfrm flipV="1">
            <a:off x="873345" y="1558085"/>
            <a:ext cx="680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2568103" y="175811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1" name="Line 13"/>
          <p:cNvSpPr>
            <a:spLocks noChangeShapeType="1"/>
          </p:cNvSpPr>
          <p:nvPr/>
        </p:nvSpPr>
        <p:spPr bwMode="auto">
          <a:xfrm>
            <a:off x="2601441" y="1558085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2947806" y="1043735"/>
            <a:ext cx="3934736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Recent major processor categories of Intel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7" name="Text Box 17"/>
          <p:cNvSpPr txBox="1">
            <a:spLocks noChangeArrowheads="1"/>
          </p:cNvSpPr>
          <p:nvPr/>
        </p:nvSpPr>
        <p:spPr bwMode="auto">
          <a:xfrm>
            <a:off x="-15790" y="2391729"/>
            <a:ext cx="1677062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 Xeon 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E5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E3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Platinum/Gold etc.</a:t>
            </a:r>
          </a:p>
        </p:txBody>
      </p:sp>
      <p:sp>
        <p:nvSpPr>
          <p:cNvPr id="48" name="Text Box 4"/>
          <p:cNvSpPr txBox="1">
            <a:spLocks noChangeArrowheads="1"/>
          </p:cNvSpPr>
          <p:nvPr/>
        </p:nvSpPr>
        <p:spPr bwMode="auto">
          <a:xfrm>
            <a:off x="3845053" y="1902016"/>
            <a:ext cx="2173287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Clients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(Desktops/Laptops)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4892803" y="175969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0" name="Line 13"/>
          <p:cNvSpPr>
            <a:spLocks noChangeShapeType="1"/>
          </p:cNvSpPr>
          <p:nvPr/>
        </p:nvSpPr>
        <p:spPr bwMode="auto">
          <a:xfrm>
            <a:off x="4926140" y="155967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51" name="Text Box 21"/>
          <p:cNvSpPr txBox="1">
            <a:spLocks noChangeArrowheads="1"/>
          </p:cNvSpPr>
          <p:nvPr/>
        </p:nvSpPr>
        <p:spPr bwMode="auto">
          <a:xfrm>
            <a:off x="4019919" y="2392994"/>
            <a:ext cx="1848583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250" i="1" dirty="0" smtClean="0">
                <a:solidFill>
                  <a:srgbClr val="000000"/>
                </a:solidFill>
                <a:latin typeface="Verdana" pitchFamily="34" charset="0"/>
              </a:rPr>
              <a:t>i9/i7/i5/i3 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(Basic architectures)</a:t>
            </a:r>
          </a:p>
        </p:txBody>
      </p:sp>
      <p:sp>
        <p:nvSpPr>
          <p:cNvPr id="54" name="Text Box 4"/>
          <p:cNvSpPr txBox="1">
            <a:spLocks noChangeArrowheads="1"/>
          </p:cNvSpPr>
          <p:nvPr/>
        </p:nvSpPr>
        <p:spPr bwMode="auto">
          <a:xfrm>
            <a:off x="1470247" y="1902953"/>
            <a:ext cx="2342848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HEDTs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(High-End Desktops)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5" name="Text Box 21"/>
          <p:cNvSpPr txBox="1">
            <a:spLocks noChangeArrowheads="1"/>
          </p:cNvSpPr>
          <p:nvPr/>
        </p:nvSpPr>
        <p:spPr bwMode="auto">
          <a:xfrm>
            <a:off x="1830212" y="2393113"/>
            <a:ext cx="1535998" cy="6694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i7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i9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(Extreme Edition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 or X models)</a:t>
            </a:r>
          </a:p>
        </p:txBody>
      </p:sp>
      <p:sp>
        <p:nvSpPr>
          <p:cNvPr id="56" name="Oval 12"/>
          <p:cNvSpPr>
            <a:spLocks noChangeArrowheads="1"/>
          </p:cNvSpPr>
          <p:nvPr/>
        </p:nvSpPr>
        <p:spPr bwMode="auto">
          <a:xfrm>
            <a:off x="797760" y="175226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7" name="Line 13"/>
          <p:cNvSpPr>
            <a:spLocks noChangeShapeType="1"/>
          </p:cNvSpPr>
          <p:nvPr/>
        </p:nvSpPr>
        <p:spPr bwMode="auto">
          <a:xfrm>
            <a:off x="831098" y="155223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27" name="Rounded Rectangle 26"/>
          <p:cNvSpPr/>
          <p:nvPr/>
        </p:nvSpPr>
        <p:spPr bwMode="auto">
          <a:xfrm>
            <a:off x="26495" y="1575145"/>
            <a:ext cx="1599817" cy="391543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81717" y="470244"/>
            <a:ext cx="54977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4. Evolution of high-end 2S server processors</a:t>
            </a:r>
          </a:p>
        </p:txBody>
      </p:sp>
      <p:sp>
        <p:nvSpPr>
          <p:cNvPr id="58" name="Text Box 4"/>
          <p:cNvSpPr txBox="1">
            <a:spLocks noChangeArrowheads="1"/>
          </p:cNvSpPr>
          <p:nvPr/>
        </p:nvSpPr>
        <p:spPr bwMode="auto">
          <a:xfrm>
            <a:off x="6500269" y="1898830"/>
            <a:ext cx="2302201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Mobiles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(Tablets/Smartphones)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" name="Oval 12"/>
          <p:cNvSpPr>
            <a:spLocks noChangeArrowheads="1"/>
          </p:cNvSpPr>
          <p:nvPr/>
        </p:nvSpPr>
        <p:spPr bwMode="auto">
          <a:xfrm>
            <a:off x="7662025" y="178382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60" name="Line 13"/>
          <p:cNvSpPr>
            <a:spLocks noChangeShapeType="1"/>
          </p:cNvSpPr>
          <p:nvPr/>
        </p:nvSpPr>
        <p:spPr bwMode="auto">
          <a:xfrm>
            <a:off x="7695363" y="1583795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68" name="Text Box 16"/>
          <p:cNvSpPr txBox="1">
            <a:spLocks noChangeArrowheads="1"/>
          </p:cNvSpPr>
          <p:nvPr/>
        </p:nvSpPr>
        <p:spPr bwMode="auto">
          <a:xfrm>
            <a:off x="7860770" y="2405637"/>
            <a:ext cx="1032655" cy="2846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</p:txBody>
      </p:sp>
      <p:sp>
        <p:nvSpPr>
          <p:cNvPr id="69" name="Text Box 23"/>
          <p:cNvSpPr txBox="1">
            <a:spLocks noChangeArrowheads="1"/>
          </p:cNvSpPr>
          <p:nvPr/>
        </p:nvSpPr>
        <p:spPr bwMode="auto">
          <a:xfrm>
            <a:off x="6188574" y="2393885"/>
            <a:ext cx="1765227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(+ LP Core models)</a:t>
            </a:r>
          </a:p>
        </p:txBody>
      </p:sp>
    </p:spTree>
    <p:extLst>
      <p:ext uri="{BB962C8B-B14F-4D97-AF65-F5344CB8AC3E}">
        <p14:creationId xmlns:p14="http://schemas.microsoft.com/office/powerpoint/2010/main" val="1192789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ext Box 3"/>
          <p:cNvSpPr txBox="1">
            <a:spLocks noChangeArrowheads="1"/>
          </p:cNvSpPr>
          <p:nvPr/>
        </p:nvSpPr>
        <p:spPr bwMode="auto">
          <a:xfrm>
            <a:off x="150369" y="477158"/>
            <a:ext cx="8894614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chemeClr val="accent2"/>
                </a:solidFill>
                <a:latin typeface="Verdana" pitchFamily="34" charset="0"/>
              </a:rPr>
              <a:t>Server platforms classified according to the number of processors supported</a:t>
            </a:r>
          </a:p>
        </p:txBody>
      </p:sp>
      <p:sp>
        <p:nvSpPr>
          <p:cNvPr id="59395" name="Text Box 4"/>
          <p:cNvSpPr txBox="1">
            <a:spLocks noChangeArrowheads="1"/>
          </p:cNvSpPr>
          <p:nvPr/>
        </p:nvSpPr>
        <p:spPr bwMode="auto">
          <a:xfrm>
            <a:off x="2381250" y="3331577"/>
            <a:ext cx="2173288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latin typeface="+mj-lt"/>
              </a:rPr>
              <a:t>2S (DP)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latin typeface="+mj-lt"/>
              </a:rPr>
              <a:t> server platforms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endParaRPr lang="hu-HU" altLang="en-US" sz="1200" b="1" dirty="0">
              <a:latin typeface="+mj-lt"/>
            </a:endParaRPr>
          </a:p>
        </p:txBody>
      </p:sp>
      <p:sp>
        <p:nvSpPr>
          <p:cNvPr id="59396" name="Oval 7"/>
          <p:cNvSpPr>
            <a:spLocks noChangeArrowheads="1"/>
          </p:cNvSpPr>
          <p:nvPr/>
        </p:nvSpPr>
        <p:spPr bwMode="auto">
          <a:xfrm>
            <a:off x="7969250" y="3242677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+mj-lt"/>
            </a:endParaRPr>
          </a:p>
        </p:txBody>
      </p:sp>
      <p:sp>
        <p:nvSpPr>
          <p:cNvPr id="59397" name="Line 8"/>
          <p:cNvSpPr>
            <a:spLocks noChangeShapeType="1"/>
          </p:cNvSpPr>
          <p:nvPr/>
        </p:nvSpPr>
        <p:spPr bwMode="auto">
          <a:xfrm>
            <a:off x="3810000" y="1378952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398" name="Line 10"/>
          <p:cNvSpPr>
            <a:spLocks noChangeShapeType="1"/>
          </p:cNvSpPr>
          <p:nvPr/>
        </p:nvSpPr>
        <p:spPr bwMode="auto">
          <a:xfrm flipV="1">
            <a:off x="1552575" y="1594852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399" name="Line 11"/>
          <p:cNvSpPr>
            <a:spLocks noChangeShapeType="1"/>
          </p:cNvSpPr>
          <p:nvPr/>
        </p:nvSpPr>
        <p:spPr bwMode="auto">
          <a:xfrm flipH="1">
            <a:off x="8007350" y="3056940"/>
            <a:ext cx="3175" cy="1825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400" name="Oval 12"/>
          <p:cNvSpPr>
            <a:spLocks noChangeArrowheads="1"/>
          </p:cNvSpPr>
          <p:nvPr/>
        </p:nvSpPr>
        <p:spPr bwMode="auto">
          <a:xfrm>
            <a:off x="1511300" y="179487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+mj-lt"/>
            </a:endParaRPr>
          </a:p>
        </p:txBody>
      </p:sp>
      <p:sp>
        <p:nvSpPr>
          <p:cNvPr id="59401" name="Line 13"/>
          <p:cNvSpPr>
            <a:spLocks noChangeShapeType="1"/>
          </p:cNvSpPr>
          <p:nvPr/>
        </p:nvSpPr>
        <p:spPr bwMode="auto">
          <a:xfrm>
            <a:off x="1544638" y="1594852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402" name="Text Box 4"/>
          <p:cNvSpPr txBox="1">
            <a:spLocks noChangeArrowheads="1"/>
          </p:cNvSpPr>
          <p:nvPr/>
        </p:nvSpPr>
        <p:spPr bwMode="auto">
          <a:xfrm>
            <a:off x="2781300" y="1036052"/>
            <a:ext cx="206375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+mj-lt"/>
              </a:rPr>
              <a:t>Server platforms</a:t>
            </a:r>
            <a:endParaRPr lang="hu-HU" altLang="en-US" sz="1200" b="1">
              <a:latin typeface="+mj-lt"/>
            </a:endParaRPr>
          </a:p>
        </p:txBody>
      </p:sp>
      <p:sp>
        <p:nvSpPr>
          <p:cNvPr id="59403" name="Text Box 4"/>
          <p:cNvSpPr txBox="1">
            <a:spLocks noChangeArrowheads="1"/>
          </p:cNvSpPr>
          <p:nvPr/>
        </p:nvSpPr>
        <p:spPr bwMode="auto">
          <a:xfrm>
            <a:off x="6889213" y="3307765"/>
            <a:ext cx="22166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latin typeface="+mj-lt"/>
              </a:rPr>
              <a:t>      Platforms for more than 8 sockets</a:t>
            </a:r>
            <a:endParaRPr lang="hu-HU" altLang="en-US" sz="1200" b="1" dirty="0">
              <a:latin typeface="+mj-lt"/>
            </a:endParaRPr>
          </a:p>
        </p:txBody>
      </p:sp>
      <p:sp>
        <p:nvSpPr>
          <p:cNvPr id="59404" name="Text Box 13"/>
          <p:cNvSpPr txBox="1">
            <a:spLocks noChangeArrowheads="1"/>
          </p:cNvSpPr>
          <p:nvPr/>
        </p:nvSpPr>
        <p:spPr bwMode="auto">
          <a:xfrm>
            <a:off x="2132526" y="3849102"/>
            <a:ext cx="2513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latin typeface="+mj-lt"/>
              </a:rPr>
              <a:t> 2- processor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latin typeface="+mj-lt"/>
              </a:rPr>
              <a:t>(2-socket server platforms)</a:t>
            </a:r>
          </a:p>
        </p:txBody>
      </p:sp>
      <p:sp>
        <p:nvSpPr>
          <p:cNvPr id="59405" name="Text Box 4"/>
          <p:cNvSpPr txBox="1">
            <a:spLocks noChangeArrowheads="1"/>
          </p:cNvSpPr>
          <p:nvPr/>
        </p:nvSpPr>
        <p:spPr bwMode="auto">
          <a:xfrm>
            <a:off x="4821238" y="3333165"/>
            <a:ext cx="21732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latin typeface="+mj-lt"/>
              </a:rPr>
              <a:t>4S/</a:t>
            </a:r>
            <a:r>
              <a:rPr lang="en-US" altLang="en-US" sz="1200" b="1" dirty="0" err="1">
                <a:latin typeface="+mj-lt"/>
              </a:rPr>
              <a:t>8S</a:t>
            </a:r>
            <a:r>
              <a:rPr lang="en-US" altLang="en-US" sz="1200" b="1" dirty="0">
                <a:latin typeface="+mj-lt"/>
              </a:rPr>
              <a:t> (MP)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latin typeface="+mj-lt"/>
              </a:rPr>
              <a:t> server platforms</a:t>
            </a:r>
            <a:endParaRPr lang="hu-HU" altLang="en-US" sz="1200" b="1" dirty="0">
              <a:latin typeface="+mj-lt"/>
            </a:endParaRPr>
          </a:p>
        </p:txBody>
      </p:sp>
      <p:sp>
        <p:nvSpPr>
          <p:cNvPr id="59406" name="Oval 12"/>
          <p:cNvSpPr>
            <a:spLocks noChangeArrowheads="1"/>
          </p:cNvSpPr>
          <p:nvPr/>
        </p:nvSpPr>
        <p:spPr bwMode="auto">
          <a:xfrm>
            <a:off x="5881688" y="323791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+mj-lt"/>
            </a:endParaRPr>
          </a:p>
        </p:txBody>
      </p:sp>
      <p:sp>
        <p:nvSpPr>
          <p:cNvPr id="59407" name="Line 13"/>
          <p:cNvSpPr>
            <a:spLocks noChangeShapeType="1"/>
          </p:cNvSpPr>
          <p:nvPr/>
        </p:nvSpPr>
        <p:spPr bwMode="auto">
          <a:xfrm>
            <a:off x="5908675" y="303789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408" name="Text Box 17"/>
          <p:cNvSpPr txBox="1">
            <a:spLocks noChangeArrowheads="1"/>
          </p:cNvSpPr>
          <p:nvPr/>
        </p:nvSpPr>
        <p:spPr bwMode="auto">
          <a:xfrm>
            <a:off x="4592628" y="3850690"/>
            <a:ext cx="2595582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latin typeface="+mj-lt"/>
              </a:rPr>
              <a:t>4/8-processor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latin typeface="+mj-lt"/>
              </a:rPr>
              <a:t>(4/8-socket server platforms)</a:t>
            </a:r>
          </a:p>
        </p:txBody>
      </p:sp>
      <p:sp>
        <p:nvSpPr>
          <p:cNvPr id="59409" name="Text Box 18"/>
          <p:cNvSpPr txBox="1">
            <a:spLocks noChangeArrowheads="1"/>
          </p:cNvSpPr>
          <p:nvPr/>
        </p:nvSpPr>
        <p:spPr bwMode="auto">
          <a:xfrm>
            <a:off x="7120186" y="3852277"/>
            <a:ext cx="1871025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>
                <a:latin typeface="+mj-lt"/>
              </a:rPr>
              <a:t>Server platforms for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>
                <a:latin typeface="+mj-lt"/>
              </a:rPr>
              <a:t> more than the Intel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>
                <a:latin typeface="+mj-lt"/>
              </a:rPr>
              <a:t>supported number of 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>
                <a:latin typeface="+mj-lt"/>
              </a:rPr>
              <a:t>sockets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 dirty="0">
                <a:latin typeface="+mj-lt"/>
              </a:rPr>
              <a:t>(4 or 8 sockets)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>
                <a:latin typeface="+mj-lt"/>
              </a:rPr>
              <a:t>They need third party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 dirty="0">
                <a:latin typeface="+mj-lt"/>
              </a:rPr>
              <a:t>node controllers</a:t>
            </a:r>
          </a:p>
        </p:txBody>
      </p:sp>
      <p:sp>
        <p:nvSpPr>
          <p:cNvPr id="59410" name="Text Box 4"/>
          <p:cNvSpPr txBox="1">
            <a:spLocks noChangeArrowheads="1"/>
          </p:cNvSpPr>
          <p:nvPr/>
        </p:nvSpPr>
        <p:spPr bwMode="auto">
          <a:xfrm rot="10800000" flipH="1" flipV="1">
            <a:off x="107950" y="1869490"/>
            <a:ext cx="302736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+mj-lt"/>
              </a:rPr>
              <a:t>Uniprocessor  server platforms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+mj-lt"/>
              </a:rPr>
              <a:t>(UP-server platforms)</a:t>
            </a:r>
            <a:endParaRPr lang="hu-HU" altLang="en-US" sz="1200" b="1">
              <a:latin typeface="+mj-lt"/>
            </a:endParaRPr>
          </a:p>
        </p:txBody>
      </p:sp>
      <p:sp>
        <p:nvSpPr>
          <p:cNvPr id="59411" name="Text Box 20"/>
          <p:cNvSpPr txBox="1">
            <a:spLocks noChangeArrowheads="1"/>
          </p:cNvSpPr>
          <p:nvPr/>
        </p:nvSpPr>
        <p:spPr bwMode="auto">
          <a:xfrm>
            <a:off x="282575" y="2371140"/>
            <a:ext cx="24590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+mj-lt"/>
              </a:rPr>
              <a:t> 1-processor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+mj-lt"/>
              </a:rPr>
              <a:t>(1-socket server platforms)</a:t>
            </a:r>
          </a:p>
        </p:txBody>
      </p:sp>
      <p:sp>
        <p:nvSpPr>
          <p:cNvPr id="59412" name="Oval 12"/>
          <p:cNvSpPr>
            <a:spLocks noChangeArrowheads="1"/>
          </p:cNvSpPr>
          <p:nvPr/>
        </p:nvSpPr>
        <p:spPr bwMode="auto">
          <a:xfrm>
            <a:off x="3443288" y="326331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+mj-lt"/>
            </a:endParaRPr>
          </a:p>
        </p:txBody>
      </p:sp>
      <p:sp>
        <p:nvSpPr>
          <p:cNvPr id="59413" name="Line 13"/>
          <p:cNvSpPr>
            <a:spLocks noChangeShapeType="1"/>
          </p:cNvSpPr>
          <p:nvPr/>
        </p:nvSpPr>
        <p:spPr bwMode="auto">
          <a:xfrm>
            <a:off x="3476625" y="306329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414" name="Oval 12"/>
          <p:cNvSpPr>
            <a:spLocks noChangeArrowheads="1"/>
          </p:cNvSpPr>
          <p:nvPr/>
        </p:nvSpPr>
        <p:spPr bwMode="auto">
          <a:xfrm>
            <a:off x="5868988" y="179011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+mj-lt"/>
            </a:endParaRPr>
          </a:p>
        </p:txBody>
      </p:sp>
      <p:sp>
        <p:nvSpPr>
          <p:cNvPr id="59415" name="Line 13"/>
          <p:cNvSpPr>
            <a:spLocks noChangeShapeType="1"/>
          </p:cNvSpPr>
          <p:nvPr/>
        </p:nvSpPr>
        <p:spPr bwMode="auto">
          <a:xfrm>
            <a:off x="5902325" y="159009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416" name="Text Box 4"/>
          <p:cNvSpPr txBox="1">
            <a:spLocks noChangeArrowheads="1"/>
          </p:cNvSpPr>
          <p:nvPr/>
        </p:nvSpPr>
        <p:spPr bwMode="auto">
          <a:xfrm rot="10800000" flipH="1" flipV="1">
            <a:off x="4395788" y="1871077"/>
            <a:ext cx="2982912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+mj-lt"/>
              </a:rPr>
              <a:t>Multiprocessor server platforms</a:t>
            </a:r>
            <a:endParaRPr lang="hu-HU" altLang="en-US" sz="1200" b="1">
              <a:latin typeface="+mj-lt"/>
            </a:endParaRPr>
          </a:p>
        </p:txBody>
      </p:sp>
      <p:sp>
        <p:nvSpPr>
          <p:cNvPr id="59417" name="Text Box 28"/>
          <p:cNvSpPr txBox="1">
            <a:spLocks noChangeArrowheads="1"/>
          </p:cNvSpPr>
          <p:nvPr/>
        </p:nvSpPr>
        <p:spPr bwMode="auto">
          <a:xfrm>
            <a:off x="3514725" y="2366377"/>
            <a:ext cx="43719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+mj-lt"/>
              </a:rPr>
              <a:t> Server platforms supporting more than one processor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+mj-lt"/>
              </a:rPr>
              <a:t>(Multi-socket server platforms)</a:t>
            </a:r>
          </a:p>
        </p:txBody>
      </p:sp>
      <p:sp>
        <p:nvSpPr>
          <p:cNvPr id="59418" name="Line 8"/>
          <p:cNvSpPr>
            <a:spLocks noChangeShapeType="1"/>
          </p:cNvSpPr>
          <p:nvPr/>
        </p:nvSpPr>
        <p:spPr bwMode="auto">
          <a:xfrm>
            <a:off x="5907088" y="2834690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419" name="Line 10"/>
          <p:cNvSpPr>
            <a:spLocks noChangeShapeType="1"/>
          </p:cNvSpPr>
          <p:nvPr/>
        </p:nvSpPr>
        <p:spPr bwMode="auto">
          <a:xfrm flipV="1">
            <a:off x="3476625" y="3055352"/>
            <a:ext cx="45339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41" name="Rounded Rectangle 40"/>
          <p:cNvSpPr/>
          <p:nvPr/>
        </p:nvSpPr>
        <p:spPr bwMode="auto">
          <a:xfrm>
            <a:off x="2141730" y="3061899"/>
            <a:ext cx="2500322" cy="1453953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j-lt"/>
            </a:endParaRPr>
          </a:p>
        </p:txBody>
      </p:sp>
      <p:sp>
        <p:nvSpPr>
          <p:cNvPr id="32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(2)</a:t>
            </a:r>
            <a:endParaRPr lang="en-US" sz="1700" dirty="0"/>
          </a:p>
        </p:txBody>
      </p:sp>
      <p:sp>
        <p:nvSpPr>
          <p:cNvPr id="2" name="TextBox 1"/>
          <p:cNvSpPr txBox="1"/>
          <p:nvPr/>
        </p:nvSpPr>
        <p:spPr>
          <a:xfrm>
            <a:off x="431368" y="4800442"/>
            <a:ext cx="1845377" cy="7437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z="1300" dirty="0">
                <a:solidFill>
                  <a:schemeClr val="accent6"/>
                </a:solidFill>
              </a:rPr>
              <a:t>S: Socket</a:t>
            </a:r>
          </a:p>
          <a:p>
            <a:pPr>
              <a:spcAft>
                <a:spcPts val="200"/>
              </a:spcAft>
            </a:pPr>
            <a:r>
              <a:rPr lang="en-US" sz="1300" dirty="0">
                <a:solidFill>
                  <a:schemeClr val="accent6"/>
                </a:solidFill>
              </a:rPr>
              <a:t>DP: Dual Processor</a:t>
            </a:r>
          </a:p>
          <a:p>
            <a:pPr>
              <a:spcAft>
                <a:spcPts val="200"/>
              </a:spcAft>
            </a:pPr>
            <a:r>
              <a:rPr lang="en-US" sz="1300" dirty="0">
                <a:solidFill>
                  <a:schemeClr val="accent6"/>
                </a:solidFill>
              </a:rPr>
              <a:t>MP: Multi-Processor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61510" y="5814265"/>
            <a:ext cx="86018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This Section is concerned only with </a:t>
            </a:r>
            <a:r>
              <a:rPr lang="en-US" sz="1600" dirty="0">
                <a:solidFill>
                  <a:srgbClr val="FF0000"/>
                </a:solidFill>
              </a:rPr>
              <a:t>2S server processors </a:t>
            </a:r>
            <a:r>
              <a:rPr lang="en-US" sz="1600" dirty="0"/>
              <a:t>due to their dominance</a:t>
            </a:r>
          </a:p>
          <a:p>
            <a:r>
              <a:rPr lang="en-US" sz="1600" dirty="0"/>
              <a:t>  in servers, as indicated in the next Figure.</a:t>
            </a:r>
          </a:p>
        </p:txBody>
      </p:sp>
    </p:spTree>
    <p:extLst>
      <p:ext uri="{BB962C8B-B14F-4D97-AF65-F5344CB8AC3E}">
        <p14:creationId xmlns:p14="http://schemas.microsoft.com/office/powerpoint/2010/main" val="1988237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3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3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9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9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9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9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9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9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9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9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9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9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9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9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9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9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9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9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9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9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9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9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9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9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9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9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395" grpId="0"/>
      <p:bldP spid="59396" grpId="0" animBg="1"/>
      <p:bldP spid="59399" grpId="0" animBg="1"/>
      <p:bldP spid="59403" grpId="0"/>
      <p:bldP spid="59404" grpId="0"/>
      <p:bldP spid="59405" grpId="0"/>
      <p:bldP spid="59406" grpId="0" animBg="1"/>
      <p:bldP spid="59407" grpId="0" animBg="1"/>
      <p:bldP spid="59408" grpId="0"/>
      <p:bldP spid="59409" grpId="0"/>
      <p:bldP spid="59412" grpId="0" animBg="1"/>
      <p:bldP spid="59413" grpId="0" animBg="1"/>
      <p:bldP spid="59417" grpId="0"/>
      <p:bldP spid="59418" grpId="0" animBg="1"/>
      <p:bldP spid="59419" grpId="0" animBg="1"/>
      <p:bldP spid="41" grpId="0" animBg="1"/>
      <p:bldP spid="2" grpId="0"/>
      <p:bldP spid="3" grpId="0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2296769" y="1268760"/>
            <a:ext cx="4390466" cy="3650114"/>
            <a:chOff x="2272552" y="2418217"/>
            <a:chExt cx="4390466" cy="3650114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19643" t="3512" r="19838" b="4514"/>
            <a:stretch/>
          </p:blipFill>
          <p:spPr>
            <a:xfrm>
              <a:off x="2286000" y="2418217"/>
              <a:ext cx="4377018" cy="3650114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2644" t="28182" r="70918" b="42978"/>
            <a:stretch/>
          </p:blipFill>
          <p:spPr>
            <a:xfrm>
              <a:off x="2272552" y="2433917"/>
              <a:ext cx="1344701" cy="1546412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2644" t="28182" r="70918" b="42978"/>
            <a:stretch/>
          </p:blipFill>
          <p:spPr>
            <a:xfrm>
              <a:off x="2290482" y="2438400"/>
              <a:ext cx="1344701" cy="1546412"/>
            </a:xfrm>
            <a:prstGeom prst="rect">
              <a:avLst/>
            </a:prstGeom>
          </p:spPr>
        </p:pic>
      </p:grpSp>
      <p:sp>
        <p:nvSpPr>
          <p:cNvPr id="9" name="TextBox 8"/>
          <p:cNvSpPr txBox="1"/>
          <p:nvPr/>
        </p:nvSpPr>
        <p:spPr>
          <a:xfrm>
            <a:off x="166090" y="472145"/>
            <a:ext cx="56970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Recent market share of 1S and 2S servers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lang="hu-HU" dirty="0">
                <a:latin typeface="Verdana" pitchFamily="34" charset="0"/>
                <a:cs typeface="Times New Roman" pitchFamily="18" charset="0"/>
              </a:rPr>
              <a:t>2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7]</a:t>
            </a:r>
          </a:p>
        </p:txBody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(3)</a:t>
            </a:r>
            <a:endParaRPr lang="en-US" sz="1700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161510" y="5098893"/>
            <a:ext cx="8820980" cy="54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51520" y="5210390"/>
            <a:ext cx="80108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Recently, </a:t>
            </a:r>
            <a:r>
              <a:rPr lang="en-US" sz="1600" dirty="0">
                <a:solidFill>
                  <a:srgbClr val="0070C0"/>
                </a:solidFill>
              </a:rPr>
              <a:t>2S servers dominate by far the server market </a:t>
            </a:r>
            <a:r>
              <a:rPr lang="en-US" sz="1600" dirty="0"/>
              <a:t>(by about 80%). </a:t>
            </a:r>
          </a:p>
        </p:txBody>
      </p:sp>
    </p:spTree>
    <p:extLst>
      <p:ext uri="{BB962C8B-B14F-4D97-AF65-F5344CB8AC3E}">
        <p14:creationId xmlns:p14="http://schemas.microsoft.com/office/powerpoint/2010/main" val="1277855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1.1 Overview of the evolution of Intel's Pentium 4 family (2)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29595" y="458670"/>
            <a:ext cx="89879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Key innovations of the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Netburst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microarchitecture and the Pentium 4 family</a:t>
            </a:r>
          </a:p>
        </p:txBody>
      </p:sp>
      <p:sp>
        <p:nvSpPr>
          <p:cNvPr id="11" name="Rounded Rectangle 10"/>
          <p:cNvSpPr/>
          <p:nvPr/>
        </p:nvSpPr>
        <p:spPr bwMode="auto">
          <a:xfrm>
            <a:off x="206515" y="962890"/>
            <a:ext cx="8724800" cy="147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41530" y="1051280"/>
            <a:ext cx="86503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Beyond the new </a:t>
            </a:r>
            <a:r>
              <a:rPr kumimoji="0" lang="en-US" sz="1600" b="0" i="0" u="none" strike="noStrike" kern="1200" cap="none" spc="-3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Netburst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microarchitecture the Pentium 4 family introduced two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</a:t>
            </a:r>
            <a:r>
              <a:rPr kumimoji="0" lang="en-US" sz="1600" b="0" i="0" u="none" strike="noStrike" kern="1200" cap="none" spc="-3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major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innovations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-3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41073" y="1628800"/>
            <a:ext cx="7026282" cy="6848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hyperthreading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(along with the 2. core (Northwood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 2002 and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64-bit architecture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(along with the 3 core (Prescott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2004,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66555" y="2528900"/>
            <a:ext cx="33970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/>
              <a:t>as indicated in the next Figure.</a:t>
            </a:r>
          </a:p>
        </p:txBody>
      </p:sp>
    </p:spTree>
    <p:extLst>
      <p:ext uri="{BB962C8B-B14F-4D97-AF65-F5344CB8AC3E}">
        <p14:creationId xmlns:p14="http://schemas.microsoft.com/office/powerpoint/2010/main" val="680063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/>
      <p:bldP spid="13" grpId="0"/>
      <p:bldP spid="4" grpId="0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4576248"/>
              </p:ext>
            </p:extLst>
          </p:nvPr>
        </p:nvGraphicFramePr>
        <p:xfrm>
          <a:off x="69373" y="1178750"/>
          <a:ext cx="8984819" cy="5628146"/>
        </p:xfrm>
        <a:graphic>
          <a:graphicData uri="http://schemas.openxmlformats.org/drawingml/2006/table">
            <a:tbl>
              <a:tblPr/>
              <a:tblGrid>
                <a:gridCol w="10299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18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46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112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8803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55095">
                  <a:extLst>
                    <a:ext uri="{9D8B030D-6E8A-4147-A177-3AD203B41FA5}">
                      <a16:colId xmlns:a16="http://schemas.microsoft.com/office/drawing/2014/main" val="84364266"/>
                    </a:ext>
                  </a:extLst>
                </a:gridCol>
                <a:gridCol w="701772">
                  <a:extLst>
                    <a:ext uri="{9D8B030D-6E8A-4147-A177-3AD203B41FA5}">
                      <a16:colId xmlns:a16="http://schemas.microsoft.com/office/drawing/2014/main" val="1915849201"/>
                    </a:ext>
                  </a:extLst>
                </a:gridCol>
              </a:tblGrid>
              <a:tr h="62933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Platform4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en-US" sz="1100" b="1" dirty="0">
                          <a:solidFill>
                            <a:schemeClr val="bg1"/>
                          </a:solidFill>
                          <a:latin typeface="Verdana" pitchFamily="34" charset="0"/>
                          <a:cs typeface="Times New Roman" pitchFamily="18" charset="0"/>
                        </a:rPr>
                        <a:t>High performance Core 2-based multicore  2S server processors 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 up to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Trans.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[10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/10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]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Die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size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[mm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]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188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DP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6/2004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DP 90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nm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Nocona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125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11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ott 2M DP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spc="-4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</a:t>
                      </a:r>
                      <a:r>
                        <a:rPr kumimoji="0" lang="en-US" altLang="en-US" sz="1100" b="0" i="0" u="none" strike="noStrike" cap="none" spc="-4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</a:t>
                      </a:r>
                      <a:r>
                        <a:rPr kumimoji="0" lang="hu-HU" altLang="en-US" sz="1100" b="0" i="0" u="none" strike="noStrike" cap="none" spc="-4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DP 2008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2x169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2x135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2777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Bensley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ott 2M DP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5000 (Dempsey)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2x188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2x81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5100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Woodcrest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291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52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11/2006</a:t>
                      </a:r>
                      <a:endParaRPr kumimoji="0" lang="hu-HU" altLang="en-US" sz="1100" b="0" i="0" u="none" strike="noStrike" cap="none" spc="-3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5300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Clovertown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2x291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2x143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5774880"/>
                  </a:ext>
                </a:extLst>
              </a:tr>
              <a:tr h="26416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11/2007</a:t>
                      </a:r>
                      <a:endParaRPr kumimoji="0" lang="hu-HU" altLang="en-US" sz="1100" b="0" i="0" u="none" strike="noStrike" cap="none" spc="-3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5400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Harpertown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2x410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2x107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8500772"/>
                  </a:ext>
                </a:extLst>
              </a:tr>
              <a:tr h="260942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X6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500 (Beckton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/Nehalem-EX)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2.3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513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49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4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xx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2.6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512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9136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 Bridge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E7-28xx v2 (Ivy Bridge-EX)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4.31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541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9/2014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E5-2600xx v3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5.69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662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E5-26xx v4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7.2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672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8176/80 (</a:t>
                      </a:r>
                      <a:r>
                        <a:rPr kumimoji="0" lang="en-US" altLang="en-US" sz="1100" b="0" i="0" u="none" strike="noStrike" cap="none" spc="-30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spc="-3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8.0?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~694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  <a:defRPr/>
                      </a:pPr>
                      <a:r>
                        <a:rPr kumimoji="0" lang="en-US" altLang="en-US" sz="1100" b="0" i="0" u="none" strike="noStrike" cap="none" spc="-7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8276/80 (Cascade Lake-SP)</a:t>
                      </a:r>
                      <a:endParaRPr kumimoji="0" lang="hu-HU" altLang="en-US" sz="1100" b="0" i="0" u="none" strike="noStrike" cap="none" spc="-7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1208261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  <a:defRPr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  <a:defRPr/>
                      </a:pPr>
                      <a:r>
                        <a:rPr kumimoji="0" lang="en-US" altLang="en-US" sz="1100" b="0" i="0" u="none" strike="noStrike" cap="none" spc="-7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9282 (Cascade Lake-AP)</a:t>
                      </a:r>
                      <a:endParaRPr kumimoji="0" lang="hu-HU" altLang="en-US" sz="1100" b="0" i="0" u="none" strike="noStrike" cap="none" spc="-7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8213575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 R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2/2020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spc="-5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Gold 6238R/6258 (Cascade Lake R)</a:t>
                      </a:r>
                      <a:endParaRPr kumimoji="0" lang="hu-HU" altLang="en-US" sz="1100" b="0" i="0" u="none" strike="noStrike" cap="none" spc="-5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5923416"/>
                  </a:ext>
                </a:extLst>
              </a:tr>
              <a:tr h="2867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Whitney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4/2020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  <a:defRPr/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8380 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Ice Lake-SP)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40C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≈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640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7859419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69373" y="471530"/>
            <a:ext cx="99032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7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Key features of Intel’s </a:t>
            </a:r>
            <a:r>
              <a:rPr kumimoji="0" lang="en-US" i="0" u="none" strike="noStrike" kern="1200" cap="none" spc="-7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64-bit </a:t>
            </a:r>
            <a:r>
              <a:rPr kumimoji="0" lang="hu-HU" i="0" u="none" strike="noStrike" kern="1200" cap="none" spc="-7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x86-b</a:t>
            </a:r>
            <a:r>
              <a:rPr kumimoji="0" lang="en-GB" i="0" u="none" strike="noStrike" kern="1200" cap="none" spc="-70" normalizeH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ased</a:t>
            </a:r>
            <a:r>
              <a:rPr kumimoji="0" lang="en-GB" i="0" u="none" strike="noStrike" kern="1200" cap="none" spc="-7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HE 2S server processor</a:t>
            </a:r>
            <a:r>
              <a:rPr kumimoji="0" lang="hu-HU" i="0" u="none" strike="noStrike" kern="1200" cap="none" spc="-7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r>
              <a:rPr kumimoji="0" lang="en-US" i="0" u="none" strike="noStrike" kern="1200" cap="none" spc="-7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dies </a:t>
            </a:r>
            <a:r>
              <a:rPr kumimoji="0" lang="en-US" i="0" u="none" strike="noStrike" kern="1200" cap="none" spc="-7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– Overview -1</a:t>
            </a:r>
            <a:r>
              <a:rPr kumimoji="0" lang="en-GB" i="0" u="none" strike="noStrike" kern="1200" cap="none" spc="-7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-7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endParaRPr kumimoji="0" lang="en-US" sz="2400" i="0" u="none" strike="noStrike" kern="1200" cap="none" spc="-7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(4)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28048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(5)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61925" y="472145"/>
            <a:ext cx="7696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Die area and transistor count of Intel’s 2S server processors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61510" y="818710"/>
            <a:ext cx="88924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Although Intel stopped releasing die area and transistor count data, previous figures</a:t>
            </a:r>
          </a:p>
          <a:p>
            <a:r>
              <a:rPr lang="en-US" sz="1600" dirty="0"/>
              <a:t>  indicate that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206515" y="1448780"/>
            <a:ext cx="8757465" cy="76508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z="1600" dirty="0">
                <a:solidFill>
                  <a:srgbClr val="000000"/>
                </a:solidFill>
              </a:rPr>
              <a:t>recent high-end 2S server processors </a:t>
            </a:r>
            <a:r>
              <a:rPr lang="en-US" sz="1600" dirty="0">
                <a:solidFill>
                  <a:srgbClr val="0070C0"/>
                </a:solidFill>
              </a:rPr>
              <a:t>might have a die area of 600-700 mm</a:t>
            </a:r>
            <a:r>
              <a:rPr lang="en-US" sz="1600" baseline="30000" dirty="0">
                <a:solidFill>
                  <a:srgbClr val="0070C0"/>
                </a:solidFill>
              </a:rPr>
              <a:t>2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</a:rPr>
              <a:t>  and include much more than 10 billion transistors,</a:t>
            </a:r>
            <a:endParaRPr lang="en-US" sz="1600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1510" y="2213865"/>
            <a:ext cx="27350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sz="1600" dirty="0">
                <a:solidFill>
                  <a:srgbClr val="000000"/>
                </a:solidFill>
              </a:rPr>
              <a:t>as the next Table shows.</a:t>
            </a:r>
          </a:p>
        </p:txBody>
      </p:sp>
    </p:spTree>
    <p:extLst>
      <p:ext uri="{BB962C8B-B14F-4D97-AF65-F5344CB8AC3E}">
        <p14:creationId xmlns:p14="http://schemas.microsoft.com/office/powerpoint/2010/main" val="745498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6" grpId="0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oup 2"/>
          <p:cNvGraphicFramePr>
            <a:graphicFrameLocks noGrp="1"/>
          </p:cNvGraphicFramePr>
          <p:nvPr/>
        </p:nvGraphicFramePr>
        <p:xfrm>
          <a:off x="69373" y="1178750"/>
          <a:ext cx="8984819" cy="5628146"/>
        </p:xfrm>
        <a:graphic>
          <a:graphicData uri="http://schemas.openxmlformats.org/drawingml/2006/table">
            <a:tbl>
              <a:tblPr/>
              <a:tblGrid>
                <a:gridCol w="10299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18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46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112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8803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55095">
                  <a:extLst>
                    <a:ext uri="{9D8B030D-6E8A-4147-A177-3AD203B41FA5}">
                      <a16:colId xmlns:a16="http://schemas.microsoft.com/office/drawing/2014/main" val="84364266"/>
                    </a:ext>
                  </a:extLst>
                </a:gridCol>
                <a:gridCol w="701772">
                  <a:extLst>
                    <a:ext uri="{9D8B030D-6E8A-4147-A177-3AD203B41FA5}">
                      <a16:colId xmlns:a16="http://schemas.microsoft.com/office/drawing/2014/main" val="1915849201"/>
                    </a:ext>
                  </a:extLst>
                </a:gridCol>
              </a:tblGrid>
              <a:tr h="62933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Platform4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en-US" sz="1100" b="1" dirty="0">
                          <a:solidFill>
                            <a:schemeClr val="bg1"/>
                          </a:solidFill>
                          <a:latin typeface="Verdana" pitchFamily="34" charset="0"/>
                          <a:cs typeface="Times New Roman" pitchFamily="18" charset="0"/>
                        </a:rPr>
                        <a:t>High performance Core 2-based multicore  2S server processors 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 up to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Trans.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[10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/10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]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Die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size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[mm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]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188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DP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6/2004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DP 90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nm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Nocona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125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11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ott 2M DP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spc="-4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</a:t>
                      </a:r>
                      <a:r>
                        <a:rPr kumimoji="0" lang="en-US" altLang="en-US" sz="1100" b="0" i="0" u="none" strike="noStrike" cap="none" spc="-4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</a:t>
                      </a:r>
                      <a:r>
                        <a:rPr kumimoji="0" lang="hu-HU" altLang="en-US" sz="1100" b="0" i="0" u="none" strike="noStrike" cap="none" spc="-4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DP 2008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2x169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2x135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2777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Bensley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ott 2M DP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5000 (Dempsey)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2x188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2x81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5100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Woodcrest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291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52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11/2006</a:t>
                      </a:r>
                      <a:endParaRPr kumimoji="0" lang="hu-HU" altLang="en-US" sz="1100" b="0" i="0" u="none" strike="noStrike" cap="none" spc="-3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5300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Clovertown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2x291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2x143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5774880"/>
                  </a:ext>
                </a:extLst>
              </a:tr>
              <a:tr h="26416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11/2007</a:t>
                      </a:r>
                      <a:endParaRPr kumimoji="0" lang="hu-HU" altLang="en-US" sz="1100" b="0" i="0" u="none" strike="noStrike" cap="none" spc="-3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5400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Harpertown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2x410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2x107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8500772"/>
                  </a:ext>
                </a:extLst>
              </a:tr>
              <a:tr h="260942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X6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500 (Beckton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/Nehalem-EX)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2.3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513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49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4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xx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2.6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512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9136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 Bridge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E7-28xx v2 (Ivy Bridge-EX)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4.31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541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9/2014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E5-2600xx v3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5.69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662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E5-26xx v4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7.2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672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8176/80 (</a:t>
                      </a:r>
                      <a:r>
                        <a:rPr kumimoji="0" lang="en-US" altLang="en-US" sz="1100" b="0" i="0" u="none" strike="noStrike" cap="none" spc="-30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spc="-3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8.0?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~694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  <a:defRPr/>
                      </a:pPr>
                      <a:r>
                        <a:rPr kumimoji="0" lang="en-US" altLang="en-US" sz="1100" b="0" i="0" u="none" strike="noStrike" cap="none" spc="-7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8276/80 (Cascade Lake-SP)</a:t>
                      </a:r>
                      <a:endParaRPr kumimoji="0" lang="hu-HU" altLang="en-US" sz="1100" b="0" i="0" u="none" strike="noStrike" cap="none" spc="-7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1208261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  <a:defRPr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  <a:defRPr/>
                      </a:pPr>
                      <a:r>
                        <a:rPr kumimoji="0" lang="en-US" altLang="en-US" sz="1100" b="0" i="0" u="none" strike="noStrike" cap="none" spc="-7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9282 (Cascade Lake-AP)</a:t>
                      </a:r>
                      <a:endParaRPr kumimoji="0" lang="hu-HU" altLang="en-US" sz="1100" b="0" i="0" u="none" strike="noStrike" cap="none" spc="-7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8213575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 R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2/2020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spc="-5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Gold 6238R/6258 (Cascade Lake R)</a:t>
                      </a:r>
                      <a:endParaRPr kumimoji="0" lang="hu-HU" altLang="en-US" sz="1100" b="0" i="0" u="none" strike="noStrike" cap="none" spc="-5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5923416"/>
                  </a:ext>
                </a:extLst>
              </a:tr>
              <a:tr h="2867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Whitney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4/2020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  <a:defRPr/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8380 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Ice Lake-SP)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40C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≈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640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7859419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69373" y="458670"/>
            <a:ext cx="99482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7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Key features of Intel’s </a:t>
            </a:r>
            <a:r>
              <a:rPr kumimoji="0" lang="en-US" i="0" u="none" strike="noStrike" kern="1200" cap="none" spc="-7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64-bit </a:t>
            </a:r>
            <a:r>
              <a:rPr kumimoji="0" lang="hu-HU" i="0" u="none" strike="noStrike" kern="1200" cap="none" spc="-7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x86-b</a:t>
            </a:r>
            <a:r>
              <a:rPr kumimoji="0" lang="en-GB" i="0" u="none" strike="noStrike" kern="1200" cap="none" spc="-70" normalizeH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ased</a:t>
            </a:r>
            <a:r>
              <a:rPr kumimoji="0" lang="en-GB" i="0" u="none" strike="noStrike" kern="1200" cap="none" spc="-7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HE 2S server processor</a:t>
            </a:r>
            <a:r>
              <a:rPr kumimoji="0" lang="hu-HU" i="0" u="none" strike="noStrike" kern="1200" cap="none" spc="-7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r>
              <a:rPr kumimoji="0" lang="en-US" i="0" u="none" strike="noStrike" kern="1200" cap="none" spc="-7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dies </a:t>
            </a:r>
            <a:r>
              <a:rPr kumimoji="0" lang="en-US" i="0" u="none" strike="noStrike" kern="1200" cap="none" spc="-7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– Overview -2</a:t>
            </a:r>
            <a:r>
              <a:rPr kumimoji="0" lang="en-GB" i="0" u="none" strike="noStrike" kern="1200" cap="none" spc="-7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-7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endParaRPr kumimoji="0" lang="en-US" sz="2400" i="0" u="none" strike="noStrike" kern="1200" cap="none" spc="-7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5" name="Rectangle 4"/>
          <p:cNvSpPr/>
          <p:nvPr/>
        </p:nvSpPr>
        <p:spPr bwMode="auto">
          <a:xfrm>
            <a:off x="7497325" y="1178749"/>
            <a:ext cx="1556867" cy="5625625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(6)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5172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(7)</a:t>
            </a:r>
            <a:endParaRPr lang="en-US" altLang="en-US" sz="1700" kern="1200" dirty="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57928" y="472145"/>
            <a:ext cx="90281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key challenge in designing memory subsystems of server processors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55362" y="797690"/>
            <a:ext cx="9087168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key challenge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designing memory subsystems of server processors becomes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600" dirty="0">
                <a:solidFill>
                  <a:srgbClr val="000000"/>
                </a:solidFill>
                <a:latin typeface="Verdana"/>
              </a:rPr>
              <a:t>      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obvious when we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contrast the grows rates of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core counts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memory speeds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achieved over generations.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600" dirty="0">
                <a:solidFill>
                  <a:srgbClr val="000000"/>
                </a:solidFill>
                <a:latin typeface="Verdana"/>
              </a:rPr>
              <a:t>Let’ first consider the </a:t>
            </a:r>
            <a:r>
              <a:rPr lang="en-GB" sz="1600" dirty="0">
                <a:solidFill>
                  <a:srgbClr val="FF0000"/>
                </a:solidFill>
                <a:latin typeface="Verdana"/>
              </a:rPr>
              <a:t>rate of rising core counts</a:t>
            </a:r>
            <a:r>
              <a:rPr lang="en-GB" sz="1600" dirty="0" smtClean="0">
                <a:solidFill>
                  <a:srgbClr val="FF0000"/>
                </a:solidFill>
                <a:latin typeface="Verdana"/>
              </a:rPr>
              <a:t>.</a:t>
            </a:r>
            <a:endParaRPr lang="en-GB" sz="1600" dirty="0">
              <a:solidFill>
                <a:srgbClr val="FF0000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3684826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6554270"/>
              </p:ext>
            </p:extLst>
          </p:nvPr>
        </p:nvGraphicFramePr>
        <p:xfrm>
          <a:off x="69373" y="1221234"/>
          <a:ext cx="8984819" cy="5628146"/>
        </p:xfrm>
        <a:graphic>
          <a:graphicData uri="http://schemas.openxmlformats.org/drawingml/2006/table">
            <a:tbl>
              <a:tblPr/>
              <a:tblGrid>
                <a:gridCol w="10299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18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46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165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56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9874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67330">
                  <a:extLst>
                    <a:ext uri="{9D8B030D-6E8A-4147-A177-3AD203B41FA5}">
                      <a16:colId xmlns:a16="http://schemas.microsoft.com/office/drawing/2014/main" val="84364266"/>
                    </a:ext>
                  </a:extLst>
                </a:gridCol>
                <a:gridCol w="725013">
                  <a:extLst>
                    <a:ext uri="{9D8B030D-6E8A-4147-A177-3AD203B41FA5}">
                      <a16:colId xmlns:a16="http://schemas.microsoft.com/office/drawing/2014/main" val="1915849201"/>
                    </a:ext>
                  </a:extLst>
                </a:gridCol>
              </a:tblGrid>
              <a:tr h="62933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Platform440c40C4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en-US" sz="1100" b="1" dirty="0">
                          <a:solidFill>
                            <a:schemeClr val="bg1"/>
                          </a:solidFill>
                          <a:latin typeface="Verdana" pitchFamily="34" charset="0"/>
                          <a:cs typeface="Times New Roman" pitchFamily="18" charset="0"/>
                        </a:rPr>
                        <a:t>High performance Core 2-based multicore  2S server processors 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 up to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Trans.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[10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/10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]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Die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size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[mm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]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188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DP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6/2004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DP 90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nm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Nocona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125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11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ott 2M DP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DP 2008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2x169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2x135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2777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Bensley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ott 2M DP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5000 (Dempsey)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2x188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2x81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5100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Woodcrest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291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52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5300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Clovertown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2x291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2x143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5774880"/>
                  </a:ext>
                </a:extLst>
              </a:tr>
              <a:tr h="26416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5400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Harpertown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2x410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2x107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8500772"/>
                  </a:ext>
                </a:extLst>
              </a:tr>
              <a:tr h="260942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X6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500 (Beckton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/Nehalem-EX)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2.3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513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49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4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xx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2.6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512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9136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 Bridge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E7-28xx v2 (Ivy Bridge-EX)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4.31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541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9/2014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E5-2600xx v3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5.69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662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E5-26xx v4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7.2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672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8176/80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8.0?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~694?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8276/8280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1208261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Lake-AP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  <a:defRPr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Xeon Platinum 9282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2x28C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8213575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 R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2/2020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Gold 6238R/6258R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5923416"/>
                  </a:ext>
                </a:extLst>
              </a:tr>
              <a:tr h="2867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Whitley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4/2021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  <a:defRPr/>
                      </a:pPr>
                      <a:r>
                        <a:rPr kumimoji="0" lang="en-GB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8380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40C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≈640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9577841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53454" y="472145"/>
            <a:ext cx="102691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pc="-70" dirty="0">
                <a:solidFill>
                  <a:srgbClr val="2D2D8A"/>
                </a:solidFill>
                <a:latin typeface="+mj-lt"/>
                <a:cs typeface="Times New Roman" pitchFamily="18" charset="0"/>
              </a:rPr>
              <a:t>Evolution of c</a:t>
            </a:r>
            <a:r>
              <a:rPr lang="hu-HU" spc="-70" dirty="0" err="1">
                <a:solidFill>
                  <a:srgbClr val="2D2D8A"/>
                </a:solidFill>
                <a:latin typeface="+mj-lt"/>
                <a:cs typeface="Times New Roman" pitchFamily="18" charset="0"/>
              </a:rPr>
              <a:t>ore</a:t>
            </a:r>
            <a:r>
              <a:rPr lang="hu-HU" spc="-70" dirty="0">
                <a:solidFill>
                  <a:srgbClr val="2D2D8A"/>
                </a:solidFill>
                <a:latin typeface="+mj-lt"/>
                <a:cs typeface="Times New Roman" pitchFamily="18" charset="0"/>
              </a:rPr>
              <a:t> counts in </a:t>
            </a:r>
            <a:r>
              <a:rPr lang="hu-HU" spc="-70" dirty="0" err="1" smtClean="0">
                <a:solidFill>
                  <a:srgbClr val="2D2D8A"/>
                </a:solidFill>
                <a:latin typeface="+mj-lt"/>
                <a:cs typeface="Times New Roman" pitchFamily="18" charset="0"/>
              </a:rPr>
              <a:t>Intel's</a:t>
            </a:r>
            <a:r>
              <a:rPr lang="en-US" spc="-70" dirty="0" smtClean="0">
                <a:solidFill>
                  <a:srgbClr val="2D2D8A"/>
                </a:solidFill>
                <a:latin typeface="+mj-lt"/>
                <a:cs typeface="Times New Roman" pitchFamily="18" charset="0"/>
              </a:rPr>
              <a:t> 64-bit x86-based</a:t>
            </a:r>
            <a:r>
              <a:rPr lang="hu-HU" spc="-70" dirty="0" smtClean="0">
                <a:solidFill>
                  <a:srgbClr val="2D2D8A"/>
                </a:solidFill>
                <a:latin typeface="+mj-lt"/>
                <a:cs typeface="Times New Roman" pitchFamily="18" charset="0"/>
              </a:rPr>
              <a:t> </a:t>
            </a:r>
            <a:r>
              <a:rPr lang="en-GB" spc="-70" dirty="0">
                <a:solidFill>
                  <a:srgbClr val="2D2D8A"/>
                </a:solidFill>
                <a:latin typeface="+mj-lt"/>
                <a:cs typeface="Times New Roman" pitchFamily="18" charset="0"/>
              </a:rPr>
              <a:t>high-end 2S server </a:t>
            </a:r>
            <a:r>
              <a:rPr lang="en-GB" spc="-70" dirty="0" smtClean="0">
                <a:solidFill>
                  <a:srgbClr val="2D2D8A"/>
                </a:solidFill>
                <a:latin typeface="+mj-lt"/>
                <a:cs typeface="Times New Roman" pitchFamily="18" charset="0"/>
              </a:rPr>
              <a:t>processors </a:t>
            </a:r>
            <a:endParaRPr lang="en-US" spc="-70" dirty="0">
              <a:solidFill>
                <a:srgbClr val="000000"/>
              </a:solidFill>
              <a:latin typeface="+mj-lt"/>
              <a:cs typeface="Times New Roman" pitchFamily="18" charset="0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E3CF087-629E-48A5-B134-0DFDB30331CD}"/>
              </a:ext>
            </a:extLst>
          </p:cNvPr>
          <p:cNvSpPr/>
          <p:nvPr/>
        </p:nvSpPr>
        <p:spPr bwMode="auto">
          <a:xfrm>
            <a:off x="6766560" y="1221234"/>
            <a:ext cx="685760" cy="5628146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(8)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16006500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3478" y="471523"/>
            <a:ext cx="675242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 to Intel’s 56-core Cascade Lake 9200-AP processor line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5342" b="9532"/>
          <a:stretch/>
        </p:blipFill>
        <p:spPr>
          <a:xfrm>
            <a:off x="4229282" y="2348823"/>
            <a:ext cx="4753208" cy="3041841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9936"/>
          <a:stretch/>
        </p:blipFill>
        <p:spPr>
          <a:xfrm>
            <a:off x="836585" y="2449289"/>
            <a:ext cx="2812080" cy="2776085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227990" y="784215"/>
            <a:ext cx="8982490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this processor line Intel intends to encounter AMD’s 64-core EPYC Rome line.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9200-AP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dual-chip module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Cascade Lake-SP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dies interconnected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properly, presumable by an UPI bus,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placed into a BGA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(Ball Grid Array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package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indicated in the left Figure, that will be surface mounted (soldered)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onto the mainboard.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791709" y="5319500"/>
            <a:ext cx="315022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Dual-chip module of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9200-AP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28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8" name="TextBox 17"/>
          <p:cNvSpPr txBox="1"/>
          <p:nvPr/>
        </p:nvSpPr>
        <p:spPr>
          <a:xfrm flipH="1">
            <a:off x="4970801" y="5319153"/>
            <a:ext cx="33366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Dual-socket server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based on the 9200-AP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28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61510" y="6129590"/>
            <a:ext cx="88209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dual socket server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built up of the Cascade Lake 9200-AP (see the Figure on the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right) appears and operates actually as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4-processor server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(9)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29867075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/>
      <p:bldP spid="19" grpId="0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(9b)</a:t>
            </a:r>
            <a:endParaRPr lang="en-US" sz="1700" dirty="0"/>
          </a:p>
        </p:txBody>
      </p:sp>
      <p:sp>
        <p:nvSpPr>
          <p:cNvPr id="101" name="TextBox 100"/>
          <p:cNvSpPr txBox="1"/>
          <p:nvPr/>
        </p:nvSpPr>
        <p:spPr>
          <a:xfrm>
            <a:off x="119513" y="474921"/>
            <a:ext cx="91780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kumimoji="0" lang="en-GB" i="0" u="none" strike="noStrike" kern="1200" cap="none" spc="-4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Rising core counts in Intel’s</a:t>
            </a:r>
            <a:r>
              <a:rPr kumimoji="0" lang="en-US" i="0" u="none" strike="noStrike" kern="1200" cap="none" spc="-4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GB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 Core 2-based 2S server </a:t>
            </a:r>
            <a:r>
              <a:rPr kumimoji="0" lang="en-GB" i="0" u="none" strike="noStrike" kern="1200" cap="none" spc="-4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processors -1</a:t>
            </a:r>
            <a:r>
              <a:rPr lang="en-GB" dirty="0" smtClean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     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8832" y="1149911"/>
            <a:ext cx="9115168" cy="5585391"/>
            <a:chOff x="116505" y="755374"/>
            <a:chExt cx="10153545" cy="5585391"/>
          </a:xfrm>
        </p:grpSpPr>
        <p:cxnSp>
          <p:nvCxnSpPr>
            <p:cNvPr id="38" name="Egyenes összekötő nyíllal 4"/>
            <p:cNvCxnSpPr/>
            <p:nvPr/>
          </p:nvCxnSpPr>
          <p:spPr>
            <a:xfrm flipH="1" flipV="1">
              <a:off x="603904" y="1179822"/>
              <a:ext cx="76" cy="493200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Egyenes összekötő nyíllal 6"/>
            <p:cNvCxnSpPr/>
            <p:nvPr/>
          </p:nvCxnSpPr>
          <p:spPr>
            <a:xfrm flipV="1">
              <a:off x="544779" y="5978825"/>
              <a:ext cx="9620693" cy="3353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Egyenes összekötő 11"/>
            <p:cNvCxnSpPr/>
            <p:nvPr/>
          </p:nvCxnSpPr>
          <p:spPr>
            <a:xfrm>
              <a:off x="1155886" y="5916137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Egyenes összekötő 12"/>
            <p:cNvCxnSpPr/>
            <p:nvPr/>
          </p:nvCxnSpPr>
          <p:spPr>
            <a:xfrm>
              <a:off x="1703881" y="591484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Egyenes összekötő 13"/>
            <p:cNvCxnSpPr/>
            <p:nvPr/>
          </p:nvCxnSpPr>
          <p:spPr>
            <a:xfrm>
              <a:off x="2253087" y="591423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Egyenes összekötő 14"/>
            <p:cNvCxnSpPr/>
            <p:nvPr/>
          </p:nvCxnSpPr>
          <p:spPr>
            <a:xfrm>
              <a:off x="2801082" y="591294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Egyenes összekötő 15"/>
            <p:cNvCxnSpPr/>
            <p:nvPr/>
          </p:nvCxnSpPr>
          <p:spPr>
            <a:xfrm>
              <a:off x="3355131" y="592057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Egyenes összekötő 16"/>
            <p:cNvCxnSpPr/>
            <p:nvPr/>
          </p:nvCxnSpPr>
          <p:spPr>
            <a:xfrm>
              <a:off x="3903126" y="59192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Egyenes összekötő 17"/>
            <p:cNvCxnSpPr/>
            <p:nvPr/>
          </p:nvCxnSpPr>
          <p:spPr>
            <a:xfrm>
              <a:off x="4452332" y="5918671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Egyenes összekötő 18"/>
            <p:cNvCxnSpPr/>
            <p:nvPr/>
          </p:nvCxnSpPr>
          <p:spPr>
            <a:xfrm>
              <a:off x="5000327" y="59173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Egyenes összekötő 19"/>
            <p:cNvCxnSpPr/>
            <p:nvPr/>
          </p:nvCxnSpPr>
          <p:spPr>
            <a:xfrm>
              <a:off x="5550501" y="592057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Egyenes összekötő 20"/>
            <p:cNvCxnSpPr/>
            <p:nvPr/>
          </p:nvCxnSpPr>
          <p:spPr>
            <a:xfrm>
              <a:off x="6098496" y="59192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Egyenes összekötő 21"/>
            <p:cNvCxnSpPr/>
            <p:nvPr/>
          </p:nvCxnSpPr>
          <p:spPr>
            <a:xfrm>
              <a:off x="6647702" y="5918671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Egyenes összekötő 22"/>
            <p:cNvCxnSpPr/>
            <p:nvPr/>
          </p:nvCxnSpPr>
          <p:spPr>
            <a:xfrm>
              <a:off x="7195697" y="59173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Szövegdoboz 27"/>
            <p:cNvSpPr txBox="1"/>
            <p:nvPr/>
          </p:nvSpPr>
          <p:spPr>
            <a:xfrm>
              <a:off x="258296" y="755374"/>
              <a:ext cx="691215" cy="3744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1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Core</a:t>
              </a:r>
              <a:b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count</a:t>
              </a:r>
            </a:p>
          </p:txBody>
        </p:sp>
        <p:sp>
          <p:nvSpPr>
            <p:cNvPr id="53" name="Szövegdoboz 28"/>
            <p:cNvSpPr txBox="1"/>
            <p:nvPr/>
          </p:nvSpPr>
          <p:spPr>
            <a:xfrm>
              <a:off x="1096320" y="6041006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2006</a:t>
              </a:r>
            </a:p>
          </p:txBody>
        </p:sp>
        <p:sp>
          <p:nvSpPr>
            <p:cNvPr id="54" name="Szövegdoboz 29"/>
            <p:cNvSpPr txBox="1"/>
            <p:nvPr/>
          </p:nvSpPr>
          <p:spPr>
            <a:xfrm>
              <a:off x="2172530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2008</a:t>
              </a:r>
            </a:p>
          </p:txBody>
        </p:sp>
        <p:sp>
          <p:nvSpPr>
            <p:cNvPr id="55" name="Szövegdoboz 30"/>
            <p:cNvSpPr txBox="1"/>
            <p:nvPr/>
          </p:nvSpPr>
          <p:spPr>
            <a:xfrm>
              <a:off x="3291338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2010</a:t>
              </a:r>
            </a:p>
          </p:txBody>
        </p:sp>
        <p:sp>
          <p:nvSpPr>
            <p:cNvPr id="56" name="Szövegdoboz 31"/>
            <p:cNvSpPr txBox="1"/>
            <p:nvPr/>
          </p:nvSpPr>
          <p:spPr>
            <a:xfrm>
              <a:off x="4408621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2012</a:t>
              </a:r>
            </a:p>
          </p:txBody>
        </p:sp>
        <p:sp>
          <p:nvSpPr>
            <p:cNvPr id="57" name="Szövegdoboz 32"/>
            <p:cNvSpPr txBox="1"/>
            <p:nvPr/>
          </p:nvSpPr>
          <p:spPr>
            <a:xfrm>
              <a:off x="5522837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2014</a:t>
              </a:r>
            </a:p>
          </p:txBody>
        </p:sp>
        <p:sp>
          <p:nvSpPr>
            <p:cNvPr id="58" name="Szövegdoboz 33"/>
            <p:cNvSpPr txBox="1"/>
            <p:nvPr/>
          </p:nvSpPr>
          <p:spPr>
            <a:xfrm>
              <a:off x="6599477" y="6041006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2016</a:t>
              </a:r>
            </a:p>
          </p:txBody>
        </p:sp>
        <p:sp>
          <p:nvSpPr>
            <p:cNvPr id="59" name="Szövegdoboz 34"/>
            <p:cNvSpPr txBox="1"/>
            <p:nvPr/>
          </p:nvSpPr>
          <p:spPr>
            <a:xfrm>
              <a:off x="9557592" y="6056072"/>
              <a:ext cx="712458" cy="2846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Year</a:t>
              </a:r>
            </a:p>
          </p:txBody>
        </p:sp>
        <p:sp>
          <p:nvSpPr>
            <p:cNvPr id="63" name="Szövegdoboz 58"/>
            <p:cNvSpPr txBox="1"/>
            <p:nvPr/>
          </p:nvSpPr>
          <p:spPr>
            <a:xfrm>
              <a:off x="2771553" y="3101687"/>
              <a:ext cx="1302765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Nehalem-EX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(45 nm)</a:t>
              </a:r>
            </a:p>
          </p:txBody>
        </p:sp>
        <p:sp>
          <p:nvSpPr>
            <p:cNvPr id="64" name="Szövegdoboz 59"/>
            <p:cNvSpPr txBox="1"/>
            <p:nvPr/>
          </p:nvSpPr>
          <p:spPr>
            <a:xfrm>
              <a:off x="3514254" y="2749350"/>
              <a:ext cx="1311578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Westmere-EX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(32 nm)</a:t>
              </a:r>
            </a:p>
          </p:txBody>
        </p:sp>
        <p:sp>
          <p:nvSpPr>
            <p:cNvPr id="65" name="Szövegdoboz 60"/>
            <p:cNvSpPr txBox="1"/>
            <p:nvPr/>
          </p:nvSpPr>
          <p:spPr>
            <a:xfrm>
              <a:off x="4884854" y="2299753"/>
              <a:ext cx="1311641" cy="4539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Ivy-Bridge-EX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(22 nm)</a:t>
              </a:r>
            </a:p>
          </p:txBody>
        </p:sp>
        <p:sp>
          <p:nvSpPr>
            <p:cNvPr id="66" name="Szövegdoboz 61"/>
            <p:cNvSpPr txBox="1"/>
            <p:nvPr/>
          </p:nvSpPr>
          <p:spPr>
            <a:xfrm>
              <a:off x="6166368" y="1698499"/>
              <a:ext cx="1241045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Broadwell-E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P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67" name="Rectangle 66"/>
            <p:cNvSpPr>
              <a:spLocks noChangeArrowheads="1"/>
            </p:cNvSpPr>
            <p:nvPr/>
          </p:nvSpPr>
          <p:spPr bwMode="auto">
            <a:xfrm>
              <a:off x="4887644" y="2812271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68" name="Rectangle 67"/>
            <p:cNvSpPr>
              <a:spLocks noChangeArrowheads="1"/>
            </p:cNvSpPr>
            <p:nvPr/>
          </p:nvSpPr>
          <p:spPr bwMode="auto">
            <a:xfrm>
              <a:off x="4045086" y="3307290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69" name="Rectangle 68"/>
            <p:cNvSpPr>
              <a:spLocks noChangeArrowheads="1"/>
            </p:cNvSpPr>
            <p:nvPr/>
          </p:nvSpPr>
          <p:spPr bwMode="auto">
            <a:xfrm>
              <a:off x="3444447" y="3561916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0" name="Rectangle 69"/>
            <p:cNvSpPr>
              <a:spLocks noChangeArrowheads="1"/>
            </p:cNvSpPr>
            <p:nvPr/>
          </p:nvSpPr>
          <p:spPr bwMode="auto">
            <a:xfrm>
              <a:off x="2140810" y="4333747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1" name="Rectangle 70"/>
            <p:cNvSpPr>
              <a:spLocks noChangeArrowheads="1"/>
            </p:cNvSpPr>
            <p:nvPr/>
          </p:nvSpPr>
          <p:spPr bwMode="auto">
            <a:xfrm>
              <a:off x="1584110" y="4354864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2" name="Rectangle 71"/>
            <p:cNvSpPr>
              <a:spLocks noChangeArrowheads="1"/>
            </p:cNvSpPr>
            <p:nvPr/>
          </p:nvSpPr>
          <p:spPr bwMode="auto">
            <a:xfrm>
              <a:off x="1089046" y="5139451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3" name="Szövegdoboz 35"/>
            <p:cNvSpPr txBox="1"/>
            <p:nvPr/>
          </p:nvSpPr>
          <p:spPr>
            <a:xfrm>
              <a:off x="171937" y="5057605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</a:p>
          </p:txBody>
        </p:sp>
        <p:sp>
          <p:nvSpPr>
            <p:cNvPr id="74" name="Szövegdoboz 36"/>
            <p:cNvSpPr txBox="1"/>
            <p:nvPr/>
          </p:nvSpPr>
          <p:spPr>
            <a:xfrm>
              <a:off x="169444" y="4271697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</a:t>
              </a:r>
            </a:p>
          </p:txBody>
        </p:sp>
        <p:sp>
          <p:nvSpPr>
            <p:cNvPr id="75" name="Szövegdoboz 37"/>
            <p:cNvSpPr txBox="1"/>
            <p:nvPr/>
          </p:nvSpPr>
          <p:spPr>
            <a:xfrm>
              <a:off x="174783" y="3463659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</a:p>
          </p:txBody>
        </p:sp>
        <p:sp>
          <p:nvSpPr>
            <p:cNvPr id="76" name="Szövegdoboz 38"/>
            <p:cNvSpPr txBox="1"/>
            <p:nvPr/>
          </p:nvSpPr>
          <p:spPr>
            <a:xfrm>
              <a:off x="117853" y="2556211"/>
              <a:ext cx="36420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  <a:endParaRPr kumimoji="0" lang="hu-HU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7" name="Szövegdoboz 39"/>
            <p:cNvSpPr txBox="1"/>
            <p:nvPr/>
          </p:nvSpPr>
          <p:spPr>
            <a:xfrm>
              <a:off x="119836" y="2062968"/>
              <a:ext cx="36420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28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78" name="Egyenes összekötő 40"/>
            <p:cNvCxnSpPr/>
            <p:nvPr/>
          </p:nvCxnSpPr>
          <p:spPr>
            <a:xfrm rot="5400000">
              <a:off x="589312" y="431846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Egyenes összekötő 41"/>
            <p:cNvCxnSpPr/>
            <p:nvPr/>
          </p:nvCxnSpPr>
          <p:spPr>
            <a:xfrm rot="5400000">
              <a:off x="596656" y="211190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Egyenes összekötő 43"/>
            <p:cNvCxnSpPr/>
            <p:nvPr/>
          </p:nvCxnSpPr>
          <p:spPr>
            <a:xfrm rot="5400000">
              <a:off x="603211" y="2612537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Szövegdoboz 47"/>
            <p:cNvSpPr txBox="1"/>
            <p:nvPr/>
          </p:nvSpPr>
          <p:spPr>
            <a:xfrm>
              <a:off x="117853" y="2230968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24</a:t>
              </a:r>
            </a:p>
          </p:txBody>
        </p:sp>
        <p:sp>
          <p:nvSpPr>
            <p:cNvPr id="82" name="Szövegdoboz 52"/>
            <p:cNvSpPr txBox="1"/>
            <p:nvPr/>
          </p:nvSpPr>
          <p:spPr>
            <a:xfrm>
              <a:off x="121760" y="3221542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10</a:t>
              </a:r>
            </a:p>
          </p:txBody>
        </p:sp>
        <p:cxnSp>
          <p:nvCxnSpPr>
            <p:cNvPr id="83" name="Egyenes összekötő 53"/>
            <p:cNvCxnSpPr/>
            <p:nvPr/>
          </p:nvCxnSpPr>
          <p:spPr>
            <a:xfrm rot="5400000">
              <a:off x="589924" y="354020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Egyenes összekötő 54"/>
            <p:cNvCxnSpPr/>
            <p:nvPr/>
          </p:nvCxnSpPr>
          <p:spPr>
            <a:xfrm rot="5400000">
              <a:off x="590616" y="2265924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Egyenes összekötő 55"/>
            <p:cNvCxnSpPr/>
            <p:nvPr/>
          </p:nvCxnSpPr>
          <p:spPr>
            <a:xfrm rot="5400000">
              <a:off x="587316" y="5136424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Egyenes összekötő 71"/>
            <p:cNvCxnSpPr/>
            <p:nvPr/>
          </p:nvCxnSpPr>
          <p:spPr>
            <a:xfrm rot="5400000">
              <a:off x="589312" y="328961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Egyenes összekötő 74"/>
            <p:cNvCxnSpPr/>
            <p:nvPr/>
          </p:nvCxnSpPr>
          <p:spPr>
            <a:xfrm rot="5400000">
              <a:off x="587351" y="3848645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Szövegdoboz 75"/>
            <p:cNvSpPr txBox="1"/>
            <p:nvPr/>
          </p:nvSpPr>
          <p:spPr>
            <a:xfrm>
              <a:off x="174783" y="3803841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6</a:t>
              </a:r>
            </a:p>
          </p:txBody>
        </p:sp>
        <p:cxnSp>
          <p:nvCxnSpPr>
            <p:cNvPr id="89" name="Egyenes összekötő 76"/>
            <p:cNvCxnSpPr/>
            <p:nvPr/>
          </p:nvCxnSpPr>
          <p:spPr>
            <a:xfrm rot="5400000">
              <a:off x="594849" y="282302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Szövegdoboz 77"/>
            <p:cNvSpPr txBox="1"/>
            <p:nvPr/>
          </p:nvSpPr>
          <p:spPr>
            <a:xfrm>
              <a:off x="116505" y="2776572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15</a:t>
              </a:r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4849740" y="3175307"/>
            <a:ext cx="2693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924623" y="2674470"/>
            <a:ext cx="2693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</a:p>
        </p:txBody>
      </p:sp>
      <p:grpSp>
        <p:nvGrpSpPr>
          <p:cNvPr id="7" name="Group 6"/>
          <p:cNvGrpSpPr/>
          <p:nvPr/>
        </p:nvGrpSpPr>
        <p:grpSpPr>
          <a:xfrm rot="60000">
            <a:off x="5136320" y="3107291"/>
            <a:ext cx="1131143" cy="288000"/>
            <a:chOff x="5213744" y="3214431"/>
            <a:chExt cx="1260000" cy="288000"/>
          </a:xfrm>
        </p:grpSpPr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 rot="20200062">
              <a:off x="5213744" y="3214431"/>
              <a:ext cx="1260000" cy="288000"/>
            </a:xfrm>
            <a:prstGeom prst="rect">
              <a:avLst/>
            </a:prstGeom>
            <a:solidFill>
              <a:srgbClr val="FFFFCC"/>
            </a:solidFill>
            <a:ln w="0">
              <a:solidFill>
                <a:srgbClr val="E305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37" name="Szövegdoboz 69"/>
            <p:cNvSpPr txBox="1"/>
            <p:nvPr/>
          </p:nvSpPr>
          <p:spPr>
            <a:xfrm rot="20089662">
              <a:off x="5219867" y="3228739"/>
              <a:ext cx="113845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~2x/4 years</a:t>
              </a:r>
            </a:p>
          </p:txBody>
        </p:sp>
      </p:grpSp>
      <p:sp>
        <p:nvSpPr>
          <p:cNvPr id="9" name="Down Arrow 8"/>
          <p:cNvSpPr/>
          <p:nvPr/>
        </p:nvSpPr>
        <p:spPr bwMode="auto">
          <a:xfrm>
            <a:off x="2936219" y="2968996"/>
            <a:ext cx="123133" cy="548640"/>
          </a:xfrm>
          <a:prstGeom prst="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93899" y="2223490"/>
            <a:ext cx="2425664" cy="6694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Emergence of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L3 caches in Core 2-based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 2S </a:t>
            </a: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processor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lines</a:t>
            </a:r>
          </a:p>
        </p:txBody>
      </p:sp>
      <p:cxnSp>
        <p:nvCxnSpPr>
          <p:cNvPr id="11" name="Egyenes összekötő 22"/>
          <p:cNvCxnSpPr/>
          <p:nvPr/>
        </p:nvCxnSpPr>
        <p:spPr>
          <a:xfrm>
            <a:off x="6882397" y="6312703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5133636" y="2965201"/>
            <a:ext cx="2693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4" name="Szövegdoboz 61"/>
          <p:cNvSpPr txBox="1"/>
          <p:nvPr/>
        </p:nvSpPr>
        <p:spPr>
          <a:xfrm>
            <a:off x="4664980" y="2339093"/>
            <a:ext cx="958707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Haswell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-E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nm)</a:t>
            </a:r>
          </a:p>
        </p:txBody>
      </p:sp>
      <p:cxnSp>
        <p:nvCxnSpPr>
          <p:cNvPr id="22" name="Straight Connector 21"/>
          <p:cNvCxnSpPr>
            <a:stCxn id="69" idx="3"/>
            <a:endCxn id="17" idx="0"/>
          </p:cNvCxnSpPr>
          <p:nvPr/>
        </p:nvCxnSpPr>
        <p:spPr bwMode="auto">
          <a:xfrm flipH="1">
            <a:off x="1190909" y="4048277"/>
            <a:ext cx="1855615" cy="157141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3" name="Straight Connector 22"/>
          <p:cNvCxnSpPr>
            <a:endCxn id="69" idx="3"/>
          </p:cNvCxnSpPr>
          <p:nvPr/>
        </p:nvCxnSpPr>
        <p:spPr bwMode="auto">
          <a:xfrm flipH="1">
            <a:off x="3046524" y="2573338"/>
            <a:ext cx="3672000" cy="1474939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1" name="Szövegdoboz 52"/>
          <p:cNvSpPr txBox="1"/>
          <p:nvPr/>
        </p:nvSpPr>
        <p:spPr>
          <a:xfrm>
            <a:off x="26907" y="3395614"/>
            <a:ext cx="349981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91" name="Egyenes összekötő 22"/>
          <p:cNvCxnSpPr/>
          <p:nvPr/>
        </p:nvCxnSpPr>
        <p:spPr>
          <a:xfrm>
            <a:off x="7380154" y="6300464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Szövegdoboz 33"/>
          <p:cNvSpPr txBox="1"/>
          <p:nvPr/>
        </p:nvSpPr>
        <p:spPr>
          <a:xfrm>
            <a:off x="6822141" y="6434396"/>
            <a:ext cx="534182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8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93" name="Egyenes összekötő 22"/>
          <p:cNvCxnSpPr/>
          <p:nvPr/>
        </p:nvCxnSpPr>
        <p:spPr>
          <a:xfrm>
            <a:off x="7873871" y="6306007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Egyenes összekötő 54"/>
          <p:cNvCxnSpPr/>
          <p:nvPr/>
        </p:nvCxnSpPr>
        <p:spPr>
          <a:xfrm rot="5400000">
            <a:off x="458562" y="1697795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Szövegdoboz 39"/>
          <p:cNvSpPr txBox="1"/>
          <p:nvPr/>
        </p:nvSpPr>
        <p:spPr>
          <a:xfrm>
            <a:off x="4492" y="1628800"/>
            <a:ext cx="349981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56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7430703" y="1628799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97" name="Szövegdoboz 61"/>
          <p:cNvSpPr txBox="1"/>
          <p:nvPr/>
        </p:nvSpPr>
        <p:spPr>
          <a:xfrm>
            <a:off x="6732240" y="1088740"/>
            <a:ext cx="1556195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Lake-AP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(Two dies)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04" name="Szövegdoboz 33"/>
          <p:cNvSpPr txBox="1"/>
          <p:nvPr/>
        </p:nvSpPr>
        <p:spPr>
          <a:xfrm>
            <a:off x="7832559" y="6436931"/>
            <a:ext cx="637438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06" name="Egyenes összekötő 22"/>
          <p:cNvCxnSpPr/>
          <p:nvPr/>
        </p:nvCxnSpPr>
        <p:spPr>
          <a:xfrm>
            <a:off x="8357556" y="6309320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Egyenes összekötő 22"/>
          <p:cNvCxnSpPr/>
          <p:nvPr/>
        </p:nvCxnSpPr>
        <p:spPr>
          <a:xfrm>
            <a:off x="8845309" y="6309320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Egyenes összekötő 55"/>
          <p:cNvCxnSpPr/>
          <p:nvPr/>
        </p:nvCxnSpPr>
        <p:spPr>
          <a:xfrm rot="5400000">
            <a:off x="460498" y="2094897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Szövegdoboz 39"/>
          <p:cNvSpPr txBox="1"/>
          <p:nvPr/>
        </p:nvSpPr>
        <p:spPr>
          <a:xfrm>
            <a:off x="26495" y="2019182"/>
            <a:ext cx="389850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40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8356502" y="2034178"/>
            <a:ext cx="2563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6553675" y="2448801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7" name="Szövegdoboz 61"/>
          <p:cNvSpPr txBox="1"/>
          <p:nvPr/>
        </p:nvSpPr>
        <p:spPr>
          <a:xfrm>
            <a:off x="5995753" y="1509915"/>
            <a:ext cx="1321196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Skylake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-SP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Platinum/Gold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nm)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7417872" y="2433414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9" name="Szövegdoboz 61"/>
          <p:cNvSpPr txBox="1"/>
          <p:nvPr/>
        </p:nvSpPr>
        <p:spPr>
          <a:xfrm>
            <a:off x="6745250" y="2663915"/>
            <a:ext cx="1602362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Lake-SP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Platinum/Gold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nm)</a:t>
            </a:r>
          </a:p>
        </p:txBody>
      </p:sp>
      <p:sp>
        <p:nvSpPr>
          <p:cNvPr id="121" name="Szövegdoboz 61"/>
          <p:cNvSpPr txBox="1"/>
          <p:nvPr/>
        </p:nvSpPr>
        <p:spPr>
          <a:xfrm>
            <a:off x="8023929" y="2352654"/>
            <a:ext cx="1138581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Ice Lake-SP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10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15" name="Straight Connector 114"/>
          <p:cNvCxnSpPr/>
          <p:nvPr/>
        </p:nvCxnSpPr>
        <p:spPr bwMode="auto">
          <a:xfrm flipV="1">
            <a:off x="7546431" y="2168861"/>
            <a:ext cx="923566" cy="404477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3" name="Straight Connector 32"/>
          <p:cNvCxnSpPr/>
          <p:nvPr/>
        </p:nvCxnSpPr>
        <p:spPr bwMode="auto">
          <a:xfrm flipV="1">
            <a:off x="6683411" y="2573338"/>
            <a:ext cx="863020" cy="15494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29" name="Group 128"/>
          <p:cNvGrpSpPr/>
          <p:nvPr/>
        </p:nvGrpSpPr>
        <p:grpSpPr>
          <a:xfrm rot="21232207">
            <a:off x="1305862" y="5207038"/>
            <a:ext cx="1139192" cy="309733"/>
            <a:chOff x="4944824" y="3276640"/>
            <a:chExt cx="1268966" cy="309733"/>
          </a:xfrm>
        </p:grpSpPr>
        <p:sp>
          <p:nvSpPr>
            <p:cNvPr id="130" name="Rectangle 129"/>
            <p:cNvSpPr>
              <a:spLocks noChangeArrowheads="1"/>
            </p:cNvSpPr>
            <p:nvPr/>
          </p:nvSpPr>
          <p:spPr bwMode="auto">
            <a:xfrm rot="19577190">
              <a:off x="4953790" y="3276640"/>
              <a:ext cx="1260000" cy="288000"/>
            </a:xfrm>
            <a:prstGeom prst="rect">
              <a:avLst/>
            </a:prstGeom>
            <a:solidFill>
              <a:srgbClr val="FFFFCC"/>
            </a:solidFill>
            <a:ln w="0">
              <a:solidFill>
                <a:srgbClr val="E305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31" name="Szövegdoboz 69"/>
            <p:cNvSpPr txBox="1"/>
            <p:nvPr/>
          </p:nvSpPr>
          <p:spPr>
            <a:xfrm rot="19556604">
              <a:off x="4944824" y="3332457"/>
              <a:ext cx="1138451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~2x/2 years</a:t>
              </a:r>
            </a:p>
          </p:txBody>
        </p:sp>
      </p:grpSp>
      <p:sp>
        <p:nvSpPr>
          <p:cNvPr id="132" name="Rectangle 131"/>
          <p:cNvSpPr>
            <a:spLocks noChangeArrowheads="1"/>
          </p:cNvSpPr>
          <p:nvPr/>
        </p:nvSpPr>
        <p:spPr bwMode="auto">
          <a:xfrm flipH="1">
            <a:off x="1148555" y="5529695"/>
            <a:ext cx="41043" cy="1735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*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33" name="Szövegdoboz 46"/>
          <p:cNvSpPr txBox="1"/>
          <p:nvPr/>
        </p:nvSpPr>
        <p:spPr>
          <a:xfrm>
            <a:off x="611560" y="5634245"/>
            <a:ext cx="1215135" cy="607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510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(Core 2-based)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65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</a:p>
        </p:txBody>
      </p:sp>
      <p:sp>
        <p:nvSpPr>
          <p:cNvPr id="134" name="TextBox 133"/>
          <p:cNvSpPr txBox="1"/>
          <p:nvPr/>
        </p:nvSpPr>
        <p:spPr>
          <a:xfrm>
            <a:off x="926595" y="3369314"/>
            <a:ext cx="1365963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Two-die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implementations</a:t>
            </a:r>
          </a:p>
        </p:txBody>
      </p:sp>
      <p:cxnSp>
        <p:nvCxnSpPr>
          <p:cNvPr id="135" name="Straight Arrow Connector 134"/>
          <p:cNvCxnSpPr/>
          <p:nvPr/>
        </p:nvCxnSpPr>
        <p:spPr bwMode="auto">
          <a:xfrm flipH="1">
            <a:off x="1290677" y="3822024"/>
            <a:ext cx="143442" cy="282051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6" name="Straight Arrow Connector 135"/>
          <p:cNvCxnSpPr>
            <a:stCxn id="134" idx="2"/>
          </p:cNvCxnSpPr>
          <p:nvPr/>
        </p:nvCxnSpPr>
        <p:spPr bwMode="auto">
          <a:xfrm>
            <a:off x="1609577" y="3846368"/>
            <a:ext cx="213230" cy="224648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7" name="Egyenes összekötő 76"/>
          <p:cNvCxnSpPr/>
          <p:nvPr/>
        </p:nvCxnSpPr>
        <p:spPr>
          <a:xfrm rot="5400000">
            <a:off x="459582" y="3467160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Szövegdoboz 57"/>
          <p:cNvSpPr txBox="1"/>
          <p:nvPr/>
        </p:nvSpPr>
        <p:spPr>
          <a:xfrm>
            <a:off x="1454447" y="4104075"/>
            <a:ext cx="957313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400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(Penryn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(45 nm)</a:t>
            </a:r>
          </a:p>
        </p:txBody>
      </p:sp>
      <p:sp>
        <p:nvSpPr>
          <p:cNvPr id="139" name="Szövegdoboz 56"/>
          <p:cNvSpPr txBox="1"/>
          <p:nvPr/>
        </p:nvSpPr>
        <p:spPr>
          <a:xfrm>
            <a:off x="666799" y="4104075"/>
            <a:ext cx="934871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300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(Core 2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(65 nm)</a:t>
            </a:r>
          </a:p>
        </p:txBody>
      </p:sp>
      <p:sp>
        <p:nvSpPr>
          <p:cNvPr id="141" name="Szövegdoboz 46"/>
          <p:cNvSpPr txBox="1"/>
          <p:nvPr/>
        </p:nvSpPr>
        <p:spPr>
          <a:xfrm>
            <a:off x="472956" y="4869160"/>
            <a:ext cx="1173719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DP 2.8 GHz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(Pentium 4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(90 nm)</a:t>
            </a:r>
          </a:p>
        </p:txBody>
      </p:sp>
      <p:cxnSp>
        <p:nvCxnSpPr>
          <p:cNvPr id="8" name="Straight Connector 7"/>
          <p:cNvCxnSpPr>
            <a:stCxn id="69" idx="3"/>
          </p:cNvCxnSpPr>
          <p:nvPr/>
        </p:nvCxnSpPr>
        <p:spPr bwMode="auto">
          <a:xfrm flipV="1">
            <a:off x="3046524" y="1858634"/>
            <a:ext cx="5423473" cy="2189643"/>
          </a:xfrm>
          <a:prstGeom prst="line">
            <a:avLst/>
          </a:prstGeom>
          <a:noFill/>
          <a:ln w="63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" name="TextBox 2"/>
          <p:cNvSpPr txBox="1"/>
          <p:nvPr/>
        </p:nvSpPr>
        <p:spPr>
          <a:xfrm>
            <a:off x="2096725" y="5814265"/>
            <a:ext cx="942950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50" dirty="0" smtClean="0">
                <a:latin typeface="+mj-lt"/>
              </a:rPr>
              <a:t>b.: based</a:t>
            </a:r>
            <a:endParaRPr lang="en-US" sz="1250" dirty="0" smtClean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463633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(9c)</a:t>
            </a:r>
            <a:endParaRPr lang="en-US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116505" y="1269082"/>
            <a:ext cx="8982075" cy="764763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21550" y="1356133"/>
            <a:ext cx="882056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GB" sz="1600">
                <a:solidFill>
                  <a:srgbClr val="0070C0"/>
                </a:solidFill>
                <a:latin typeface="Verdana"/>
              </a:rPr>
              <a:t>Intel rose the core count in their</a:t>
            </a:r>
            <a:r>
              <a:rPr lang="en-GB" sz="1600">
                <a:solidFill>
                  <a:srgbClr val="000000"/>
                </a:solidFill>
                <a:latin typeface="Verdana"/>
              </a:rPr>
              <a:t> 2S server processors </a:t>
            </a:r>
            <a:r>
              <a:rPr lang="en-GB" sz="1600">
                <a:solidFill>
                  <a:srgbClr val="FF0000"/>
                </a:solidFill>
                <a:latin typeface="Verdana"/>
              </a:rPr>
              <a:t>at two different rates, </a:t>
            </a:r>
          </a:p>
          <a:p>
            <a:pPr lvl="0"/>
            <a:r>
              <a:rPr lang="en-GB" sz="1600">
                <a:solidFill>
                  <a:srgbClr val="FF0000"/>
                </a:solidFill>
                <a:latin typeface="Verdana"/>
              </a:rPr>
              <a:t>  </a:t>
            </a:r>
            <a:r>
              <a:rPr lang="en-GB" sz="1600">
                <a:solidFill>
                  <a:srgbClr val="000000"/>
                </a:solidFill>
                <a:latin typeface="Verdana"/>
              </a:rPr>
              <a:t>as follows:</a:t>
            </a:r>
            <a:endParaRPr lang="en-GB" sz="16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9513" y="474921"/>
            <a:ext cx="91780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kumimoji="0" lang="en-GB" i="0" u="none" strike="noStrike" kern="1200" cap="none" spc="-4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Rising core counts in Intel’s</a:t>
            </a:r>
            <a:r>
              <a:rPr kumimoji="0" lang="en-US" i="0" u="none" strike="noStrike" kern="1200" cap="none" spc="-4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GB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 Core 2-based 2S server </a:t>
            </a:r>
            <a:r>
              <a:rPr kumimoji="0" lang="en-GB" i="0" u="none" strike="noStrike" kern="1200" cap="none" spc="-4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processors -2</a:t>
            </a:r>
            <a:r>
              <a:rPr lang="en-GB" dirty="0" smtClean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     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15888" y="863715"/>
            <a:ext cx="41410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>
                <a:solidFill>
                  <a:srgbClr val="000000"/>
                </a:solidFill>
                <a:latin typeface="Verdana"/>
              </a:rPr>
              <a:t> As the </a:t>
            </a:r>
            <a:r>
              <a:rPr lang="en-GB" sz="1600" dirty="0" smtClean="0">
                <a:solidFill>
                  <a:srgbClr val="000000"/>
                </a:solidFill>
                <a:latin typeface="Verdana"/>
              </a:rPr>
              <a:t>previous graph </a:t>
            </a:r>
            <a:r>
              <a:rPr lang="en-GB" sz="1600" dirty="0">
                <a:solidFill>
                  <a:srgbClr val="000000"/>
                </a:solidFill>
                <a:latin typeface="Verdana"/>
              </a:rPr>
              <a:t>shows,</a:t>
            </a:r>
            <a:endParaRPr lang="en-US" sz="1600" dirty="0" smtClean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764871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(10)</a:t>
            </a:r>
            <a:endParaRPr lang="en-US" sz="1700" dirty="0"/>
          </a:p>
        </p:txBody>
      </p:sp>
      <p:sp>
        <p:nvSpPr>
          <p:cNvPr id="101" name="TextBox 100"/>
          <p:cNvSpPr txBox="1"/>
          <p:nvPr/>
        </p:nvSpPr>
        <p:spPr>
          <a:xfrm>
            <a:off x="119513" y="474921"/>
            <a:ext cx="1061817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lphaLcParenR"/>
              <a:tabLst/>
              <a:defRPr/>
            </a:pPr>
            <a:r>
              <a:rPr kumimoji="0" lang="en-GB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Doubling </a:t>
            </a:r>
            <a:r>
              <a:rPr kumimoji="0" lang="hu-HU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core counts </a:t>
            </a:r>
            <a:r>
              <a:rPr kumimoji="0" lang="en-US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 L3-less </a:t>
            </a:r>
            <a:r>
              <a:rPr kumimoji="0" lang="en-GB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 Core 2-based 2S server processors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GB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      about biannually </a:t>
            </a:r>
            <a:r>
              <a:rPr kumimoji="0" lang="en-GB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-1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8832" y="1149911"/>
            <a:ext cx="9115168" cy="5585391"/>
            <a:chOff x="116505" y="755374"/>
            <a:chExt cx="10153545" cy="5585391"/>
          </a:xfrm>
        </p:grpSpPr>
        <p:cxnSp>
          <p:nvCxnSpPr>
            <p:cNvPr id="38" name="Egyenes összekötő nyíllal 4"/>
            <p:cNvCxnSpPr/>
            <p:nvPr/>
          </p:nvCxnSpPr>
          <p:spPr>
            <a:xfrm flipH="1" flipV="1">
              <a:off x="603904" y="1179822"/>
              <a:ext cx="76" cy="493200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Egyenes összekötő nyíllal 6"/>
            <p:cNvCxnSpPr/>
            <p:nvPr/>
          </p:nvCxnSpPr>
          <p:spPr>
            <a:xfrm flipV="1">
              <a:off x="544779" y="5978825"/>
              <a:ext cx="9620693" cy="3353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Egyenes összekötő 11"/>
            <p:cNvCxnSpPr/>
            <p:nvPr/>
          </p:nvCxnSpPr>
          <p:spPr>
            <a:xfrm>
              <a:off x="1155886" y="5916137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Egyenes összekötő 12"/>
            <p:cNvCxnSpPr/>
            <p:nvPr/>
          </p:nvCxnSpPr>
          <p:spPr>
            <a:xfrm>
              <a:off x="1703881" y="591484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Egyenes összekötő 13"/>
            <p:cNvCxnSpPr/>
            <p:nvPr/>
          </p:nvCxnSpPr>
          <p:spPr>
            <a:xfrm>
              <a:off x="2253087" y="591423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Egyenes összekötő 14"/>
            <p:cNvCxnSpPr/>
            <p:nvPr/>
          </p:nvCxnSpPr>
          <p:spPr>
            <a:xfrm>
              <a:off x="2801082" y="591294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Egyenes összekötő 15"/>
            <p:cNvCxnSpPr/>
            <p:nvPr/>
          </p:nvCxnSpPr>
          <p:spPr>
            <a:xfrm>
              <a:off x="3355131" y="592057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Egyenes összekötő 16"/>
            <p:cNvCxnSpPr/>
            <p:nvPr/>
          </p:nvCxnSpPr>
          <p:spPr>
            <a:xfrm>
              <a:off x="3903126" y="59192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Egyenes összekötő 17"/>
            <p:cNvCxnSpPr/>
            <p:nvPr/>
          </p:nvCxnSpPr>
          <p:spPr>
            <a:xfrm>
              <a:off x="4452332" y="5918671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Egyenes összekötő 18"/>
            <p:cNvCxnSpPr/>
            <p:nvPr/>
          </p:nvCxnSpPr>
          <p:spPr>
            <a:xfrm>
              <a:off x="5000327" y="59173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Egyenes összekötő 19"/>
            <p:cNvCxnSpPr/>
            <p:nvPr/>
          </p:nvCxnSpPr>
          <p:spPr>
            <a:xfrm>
              <a:off x="5550501" y="592057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Egyenes összekötő 20"/>
            <p:cNvCxnSpPr/>
            <p:nvPr/>
          </p:nvCxnSpPr>
          <p:spPr>
            <a:xfrm>
              <a:off x="6098496" y="59192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Egyenes összekötő 21"/>
            <p:cNvCxnSpPr/>
            <p:nvPr/>
          </p:nvCxnSpPr>
          <p:spPr>
            <a:xfrm>
              <a:off x="6647702" y="5918671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Egyenes összekötő 22"/>
            <p:cNvCxnSpPr/>
            <p:nvPr/>
          </p:nvCxnSpPr>
          <p:spPr>
            <a:xfrm>
              <a:off x="7195697" y="59173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Szövegdoboz 27"/>
            <p:cNvSpPr txBox="1"/>
            <p:nvPr/>
          </p:nvSpPr>
          <p:spPr>
            <a:xfrm>
              <a:off x="258296" y="755374"/>
              <a:ext cx="691215" cy="3744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1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Core</a:t>
              </a:r>
              <a:b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count</a:t>
              </a:r>
            </a:p>
          </p:txBody>
        </p:sp>
        <p:sp>
          <p:nvSpPr>
            <p:cNvPr id="53" name="Szövegdoboz 28"/>
            <p:cNvSpPr txBox="1"/>
            <p:nvPr/>
          </p:nvSpPr>
          <p:spPr>
            <a:xfrm>
              <a:off x="1096320" y="6041006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2006</a:t>
              </a:r>
            </a:p>
          </p:txBody>
        </p:sp>
        <p:sp>
          <p:nvSpPr>
            <p:cNvPr id="54" name="Szövegdoboz 29"/>
            <p:cNvSpPr txBox="1"/>
            <p:nvPr/>
          </p:nvSpPr>
          <p:spPr>
            <a:xfrm>
              <a:off x="2172530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2008</a:t>
              </a:r>
            </a:p>
          </p:txBody>
        </p:sp>
        <p:sp>
          <p:nvSpPr>
            <p:cNvPr id="55" name="Szövegdoboz 30"/>
            <p:cNvSpPr txBox="1"/>
            <p:nvPr/>
          </p:nvSpPr>
          <p:spPr>
            <a:xfrm>
              <a:off x="3291338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2010</a:t>
              </a:r>
            </a:p>
          </p:txBody>
        </p:sp>
        <p:sp>
          <p:nvSpPr>
            <p:cNvPr id="56" name="Szövegdoboz 31"/>
            <p:cNvSpPr txBox="1"/>
            <p:nvPr/>
          </p:nvSpPr>
          <p:spPr>
            <a:xfrm>
              <a:off x="4408621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2012</a:t>
              </a:r>
            </a:p>
          </p:txBody>
        </p:sp>
        <p:sp>
          <p:nvSpPr>
            <p:cNvPr id="57" name="Szövegdoboz 32"/>
            <p:cNvSpPr txBox="1"/>
            <p:nvPr/>
          </p:nvSpPr>
          <p:spPr>
            <a:xfrm>
              <a:off x="5522837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2014</a:t>
              </a:r>
            </a:p>
          </p:txBody>
        </p:sp>
        <p:sp>
          <p:nvSpPr>
            <p:cNvPr id="58" name="Szövegdoboz 33"/>
            <p:cNvSpPr txBox="1"/>
            <p:nvPr/>
          </p:nvSpPr>
          <p:spPr>
            <a:xfrm>
              <a:off x="6599477" y="6041006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2016</a:t>
              </a:r>
            </a:p>
          </p:txBody>
        </p:sp>
        <p:sp>
          <p:nvSpPr>
            <p:cNvPr id="59" name="Szövegdoboz 34"/>
            <p:cNvSpPr txBox="1"/>
            <p:nvPr/>
          </p:nvSpPr>
          <p:spPr>
            <a:xfrm>
              <a:off x="9557592" y="6056072"/>
              <a:ext cx="712458" cy="2846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Year</a:t>
              </a:r>
            </a:p>
          </p:txBody>
        </p:sp>
        <p:sp>
          <p:nvSpPr>
            <p:cNvPr id="63" name="Szövegdoboz 58"/>
            <p:cNvSpPr txBox="1"/>
            <p:nvPr/>
          </p:nvSpPr>
          <p:spPr>
            <a:xfrm>
              <a:off x="2771553" y="3101687"/>
              <a:ext cx="1302765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Nehalem-EX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(45 nm)</a:t>
              </a:r>
            </a:p>
          </p:txBody>
        </p:sp>
        <p:sp>
          <p:nvSpPr>
            <p:cNvPr id="64" name="Szövegdoboz 59"/>
            <p:cNvSpPr txBox="1"/>
            <p:nvPr/>
          </p:nvSpPr>
          <p:spPr>
            <a:xfrm>
              <a:off x="3514254" y="2749350"/>
              <a:ext cx="1311578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Westmere-EX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(32 nm)</a:t>
              </a:r>
            </a:p>
          </p:txBody>
        </p:sp>
        <p:sp>
          <p:nvSpPr>
            <p:cNvPr id="65" name="Szövegdoboz 60"/>
            <p:cNvSpPr txBox="1"/>
            <p:nvPr/>
          </p:nvSpPr>
          <p:spPr>
            <a:xfrm>
              <a:off x="4884854" y="2299753"/>
              <a:ext cx="1311641" cy="4539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Ivy-Bridge-EX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(22 nm)</a:t>
              </a:r>
            </a:p>
          </p:txBody>
        </p:sp>
        <p:sp>
          <p:nvSpPr>
            <p:cNvPr id="66" name="Szövegdoboz 61"/>
            <p:cNvSpPr txBox="1"/>
            <p:nvPr/>
          </p:nvSpPr>
          <p:spPr>
            <a:xfrm>
              <a:off x="6166368" y="1698499"/>
              <a:ext cx="1241045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Broadwell-E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P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67" name="Rectangle 66"/>
            <p:cNvSpPr>
              <a:spLocks noChangeArrowheads="1"/>
            </p:cNvSpPr>
            <p:nvPr/>
          </p:nvSpPr>
          <p:spPr bwMode="auto">
            <a:xfrm>
              <a:off x="4887644" y="2812271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68" name="Rectangle 67"/>
            <p:cNvSpPr>
              <a:spLocks noChangeArrowheads="1"/>
            </p:cNvSpPr>
            <p:nvPr/>
          </p:nvSpPr>
          <p:spPr bwMode="auto">
            <a:xfrm>
              <a:off x="4045086" y="3307290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69" name="Rectangle 68"/>
            <p:cNvSpPr>
              <a:spLocks noChangeArrowheads="1"/>
            </p:cNvSpPr>
            <p:nvPr/>
          </p:nvSpPr>
          <p:spPr bwMode="auto">
            <a:xfrm>
              <a:off x="3444447" y="3561916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0" name="Rectangle 69"/>
            <p:cNvSpPr>
              <a:spLocks noChangeArrowheads="1"/>
            </p:cNvSpPr>
            <p:nvPr/>
          </p:nvSpPr>
          <p:spPr bwMode="auto">
            <a:xfrm>
              <a:off x="2140810" y="4333747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1" name="Rectangle 70"/>
            <p:cNvSpPr>
              <a:spLocks noChangeArrowheads="1"/>
            </p:cNvSpPr>
            <p:nvPr/>
          </p:nvSpPr>
          <p:spPr bwMode="auto">
            <a:xfrm>
              <a:off x="1584110" y="4354864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2" name="Rectangle 71"/>
            <p:cNvSpPr>
              <a:spLocks noChangeArrowheads="1"/>
            </p:cNvSpPr>
            <p:nvPr/>
          </p:nvSpPr>
          <p:spPr bwMode="auto">
            <a:xfrm>
              <a:off x="1089046" y="5139451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3" name="Szövegdoboz 35"/>
            <p:cNvSpPr txBox="1"/>
            <p:nvPr/>
          </p:nvSpPr>
          <p:spPr>
            <a:xfrm>
              <a:off x="171937" y="5057605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</a:p>
          </p:txBody>
        </p:sp>
        <p:sp>
          <p:nvSpPr>
            <p:cNvPr id="74" name="Szövegdoboz 36"/>
            <p:cNvSpPr txBox="1"/>
            <p:nvPr/>
          </p:nvSpPr>
          <p:spPr>
            <a:xfrm>
              <a:off x="169444" y="4271697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</a:t>
              </a:r>
            </a:p>
          </p:txBody>
        </p:sp>
        <p:sp>
          <p:nvSpPr>
            <p:cNvPr id="75" name="Szövegdoboz 37"/>
            <p:cNvSpPr txBox="1"/>
            <p:nvPr/>
          </p:nvSpPr>
          <p:spPr>
            <a:xfrm>
              <a:off x="174783" y="3463659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</a:p>
          </p:txBody>
        </p:sp>
        <p:sp>
          <p:nvSpPr>
            <p:cNvPr id="76" name="Szövegdoboz 38"/>
            <p:cNvSpPr txBox="1"/>
            <p:nvPr/>
          </p:nvSpPr>
          <p:spPr>
            <a:xfrm>
              <a:off x="117853" y="2556211"/>
              <a:ext cx="36420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  <a:endParaRPr kumimoji="0" lang="hu-HU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7" name="Szövegdoboz 39"/>
            <p:cNvSpPr txBox="1"/>
            <p:nvPr/>
          </p:nvSpPr>
          <p:spPr>
            <a:xfrm>
              <a:off x="119836" y="2062968"/>
              <a:ext cx="36420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28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78" name="Egyenes összekötő 40"/>
            <p:cNvCxnSpPr/>
            <p:nvPr/>
          </p:nvCxnSpPr>
          <p:spPr>
            <a:xfrm rot="5400000">
              <a:off x="589312" y="431846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Egyenes összekötő 41"/>
            <p:cNvCxnSpPr/>
            <p:nvPr/>
          </p:nvCxnSpPr>
          <p:spPr>
            <a:xfrm rot="5400000">
              <a:off x="596656" y="211190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Egyenes összekötő 43"/>
            <p:cNvCxnSpPr/>
            <p:nvPr/>
          </p:nvCxnSpPr>
          <p:spPr>
            <a:xfrm rot="5400000">
              <a:off x="603211" y="2612537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Szövegdoboz 47"/>
            <p:cNvSpPr txBox="1"/>
            <p:nvPr/>
          </p:nvSpPr>
          <p:spPr>
            <a:xfrm>
              <a:off x="117853" y="2230968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24</a:t>
              </a:r>
            </a:p>
          </p:txBody>
        </p:sp>
        <p:sp>
          <p:nvSpPr>
            <p:cNvPr id="82" name="Szövegdoboz 52"/>
            <p:cNvSpPr txBox="1"/>
            <p:nvPr/>
          </p:nvSpPr>
          <p:spPr>
            <a:xfrm>
              <a:off x="121760" y="3221542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10</a:t>
              </a:r>
            </a:p>
          </p:txBody>
        </p:sp>
        <p:cxnSp>
          <p:nvCxnSpPr>
            <p:cNvPr id="83" name="Egyenes összekötő 53"/>
            <p:cNvCxnSpPr/>
            <p:nvPr/>
          </p:nvCxnSpPr>
          <p:spPr>
            <a:xfrm rot="5400000">
              <a:off x="589924" y="354020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Egyenes összekötő 54"/>
            <p:cNvCxnSpPr/>
            <p:nvPr/>
          </p:nvCxnSpPr>
          <p:spPr>
            <a:xfrm rot="5400000">
              <a:off x="590616" y="2265924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Egyenes összekötő 55"/>
            <p:cNvCxnSpPr/>
            <p:nvPr/>
          </p:nvCxnSpPr>
          <p:spPr>
            <a:xfrm rot="5400000">
              <a:off x="587316" y="5136424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Egyenes összekötő 71"/>
            <p:cNvCxnSpPr/>
            <p:nvPr/>
          </p:nvCxnSpPr>
          <p:spPr>
            <a:xfrm rot="5400000">
              <a:off x="589312" y="328961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Egyenes összekötő 74"/>
            <p:cNvCxnSpPr/>
            <p:nvPr/>
          </p:nvCxnSpPr>
          <p:spPr>
            <a:xfrm rot="5400000">
              <a:off x="587351" y="3848645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Szövegdoboz 75"/>
            <p:cNvSpPr txBox="1"/>
            <p:nvPr/>
          </p:nvSpPr>
          <p:spPr>
            <a:xfrm>
              <a:off x="174783" y="3803841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6</a:t>
              </a:r>
            </a:p>
          </p:txBody>
        </p:sp>
        <p:cxnSp>
          <p:nvCxnSpPr>
            <p:cNvPr id="89" name="Egyenes összekötő 76"/>
            <p:cNvCxnSpPr/>
            <p:nvPr/>
          </p:nvCxnSpPr>
          <p:spPr>
            <a:xfrm rot="5400000">
              <a:off x="594849" y="282302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Szövegdoboz 77"/>
            <p:cNvSpPr txBox="1"/>
            <p:nvPr/>
          </p:nvSpPr>
          <p:spPr>
            <a:xfrm>
              <a:off x="116505" y="2776572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15</a:t>
              </a:r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4849740" y="3175307"/>
            <a:ext cx="2693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924623" y="2674470"/>
            <a:ext cx="2693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</a:p>
        </p:txBody>
      </p:sp>
      <p:grpSp>
        <p:nvGrpSpPr>
          <p:cNvPr id="7" name="Group 6"/>
          <p:cNvGrpSpPr/>
          <p:nvPr/>
        </p:nvGrpSpPr>
        <p:grpSpPr>
          <a:xfrm rot="60000">
            <a:off x="5136320" y="3107291"/>
            <a:ext cx="1131143" cy="288000"/>
            <a:chOff x="5213744" y="3214431"/>
            <a:chExt cx="1260000" cy="288000"/>
          </a:xfrm>
        </p:grpSpPr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 rot="20200062">
              <a:off x="5213744" y="3214431"/>
              <a:ext cx="1260000" cy="288000"/>
            </a:xfrm>
            <a:prstGeom prst="rect">
              <a:avLst/>
            </a:prstGeom>
            <a:solidFill>
              <a:srgbClr val="FFFFCC"/>
            </a:solidFill>
            <a:ln w="0">
              <a:solidFill>
                <a:srgbClr val="E305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37" name="Szövegdoboz 69"/>
            <p:cNvSpPr txBox="1"/>
            <p:nvPr/>
          </p:nvSpPr>
          <p:spPr>
            <a:xfrm rot="20089662">
              <a:off x="5219867" y="3228739"/>
              <a:ext cx="113845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~2x/4 years</a:t>
              </a:r>
            </a:p>
          </p:txBody>
        </p:sp>
      </p:grpSp>
      <p:sp>
        <p:nvSpPr>
          <p:cNvPr id="9" name="Down Arrow 8"/>
          <p:cNvSpPr/>
          <p:nvPr/>
        </p:nvSpPr>
        <p:spPr bwMode="auto">
          <a:xfrm>
            <a:off x="2936219" y="2968996"/>
            <a:ext cx="123133" cy="548640"/>
          </a:xfrm>
          <a:prstGeom prst="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93899" y="2223490"/>
            <a:ext cx="2425664" cy="6694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Emergence of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L3 caches in Core 2-based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 2S </a:t>
            </a: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processor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lines</a:t>
            </a:r>
          </a:p>
        </p:txBody>
      </p:sp>
      <p:cxnSp>
        <p:nvCxnSpPr>
          <p:cNvPr id="11" name="Egyenes összekötő 22"/>
          <p:cNvCxnSpPr/>
          <p:nvPr/>
        </p:nvCxnSpPr>
        <p:spPr>
          <a:xfrm>
            <a:off x="6882397" y="6312703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5133636" y="2965201"/>
            <a:ext cx="2693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4" name="Szövegdoboz 61"/>
          <p:cNvSpPr txBox="1"/>
          <p:nvPr/>
        </p:nvSpPr>
        <p:spPr>
          <a:xfrm>
            <a:off x="4664980" y="2339093"/>
            <a:ext cx="958707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Haswell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-E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nm)</a:t>
            </a:r>
          </a:p>
        </p:txBody>
      </p:sp>
      <p:cxnSp>
        <p:nvCxnSpPr>
          <p:cNvPr id="22" name="Straight Connector 21"/>
          <p:cNvCxnSpPr>
            <a:stCxn id="69" idx="3"/>
            <a:endCxn id="17" idx="0"/>
          </p:cNvCxnSpPr>
          <p:nvPr/>
        </p:nvCxnSpPr>
        <p:spPr bwMode="auto">
          <a:xfrm flipH="1">
            <a:off x="1190909" y="4048277"/>
            <a:ext cx="1855615" cy="157141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3" name="Straight Connector 22"/>
          <p:cNvCxnSpPr>
            <a:endCxn id="69" idx="3"/>
          </p:cNvCxnSpPr>
          <p:nvPr/>
        </p:nvCxnSpPr>
        <p:spPr bwMode="auto">
          <a:xfrm flipH="1">
            <a:off x="3046524" y="2573338"/>
            <a:ext cx="3672000" cy="1474939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1" name="Szövegdoboz 52"/>
          <p:cNvSpPr txBox="1"/>
          <p:nvPr/>
        </p:nvSpPr>
        <p:spPr>
          <a:xfrm>
            <a:off x="26907" y="3395614"/>
            <a:ext cx="349981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91" name="Egyenes összekötő 22"/>
          <p:cNvCxnSpPr/>
          <p:nvPr/>
        </p:nvCxnSpPr>
        <p:spPr>
          <a:xfrm>
            <a:off x="7380154" y="6300464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Szövegdoboz 33"/>
          <p:cNvSpPr txBox="1"/>
          <p:nvPr/>
        </p:nvSpPr>
        <p:spPr>
          <a:xfrm>
            <a:off x="6822141" y="6434396"/>
            <a:ext cx="534182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8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93" name="Egyenes összekötő 22"/>
          <p:cNvCxnSpPr/>
          <p:nvPr/>
        </p:nvCxnSpPr>
        <p:spPr>
          <a:xfrm>
            <a:off x="7873871" y="6306007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Egyenes összekötő 54"/>
          <p:cNvCxnSpPr/>
          <p:nvPr/>
        </p:nvCxnSpPr>
        <p:spPr>
          <a:xfrm rot="5400000">
            <a:off x="458562" y="1697795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Szövegdoboz 39"/>
          <p:cNvSpPr txBox="1"/>
          <p:nvPr/>
        </p:nvSpPr>
        <p:spPr>
          <a:xfrm>
            <a:off x="4492" y="1628800"/>
            <a:ext cx="349981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56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7430703" y="1628799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97" name="Szövegdoboz 61"/>
          <p:cNvSpPr txBox="1"/>
          <p:nvPr/>
        </p:nvSpPr>
        <p:spPr>
          <a:xfrm>
            <a:off x="6732240" y="1088740"/>
            <a:ext cx="1556195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Lake-AP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(Two dies)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04" name="Szövegdoboz 33"/>
          <p:cNvSpPr txBox="1"/>
          <p:nvPr/>
        </p:nvSpPr>
        <p:spPr>
          <a:xfrm>
            <a:off x="7832559" y="6436931"/>
            <a:ext cx="637438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06" name="Egyenes összekötő 22"/>
          <p:cNvCxnSpPr/>
          <p:nvPr/>
        </p:nvCxnSpPr>
        <p:spPr>
          <a:xfrm>
            <a:off x="8357556" y="6309320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Egyenes összekötő 22"/>
          <p:cNvCxnSpPr/>
          <p:nvPr/>
        </p:nvCxnSpPr>
        <p:spPr>
          <a:xfrm>
            <a:off x="8845309" y="6309320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Egyenes összekötő 55"/>
          <p:cNvCxnSpPr/>
          <p:nvPr/>
        </p:nvCxnSpPr>
        <p:spPr>
          <a:xfrm rot="5400000">
            <a:off x="460498" y="2094897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Szövegdoboz 39"/>
          <p:cNvSpPr txBox="1"/>
          <p:nvPr/>
        </p:nvSpPr>
        <p:spPr>
          <a:xfrm>
            <a:off x="26495" y="2019182"/>
            <a:ext cx="389850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40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8356502" y="2034178"/>
            <a:ext cx="2563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6553675" y="2448801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7" name="Szövegdoboz 61"/>
          <p:cNvSpPr txBox="1"/>
          <p:nvPr/>
        </p:nvSpPr>
        <p:spPr>
          <a:xfrm>
            <a:off x="5995753" y="1509915"/>
            <a:ext cx="1321196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Skylake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-SP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Platinum/Gold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nm)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7417872" y="2433414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9" name="Szövegdoboz 61"/>
          <p:cNvSpPr txBox="1"/>
          <p:nvPr/>
        </p:nvSpPr>
        <p:spPr>
          <a:xfrm>
            <a:off x="6745250" y="2663915"/>
            <a:ext cx="1602362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Lake-SP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Platinum/Gold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nm)</a:t>
            </a:r>
          </a:p>
        </p:txBody>
      </p:sp>
      <p:sp>
        <p:nvSpPr>
          <p:cNvPr id="121" name="Szövegdoboz 61"/>
          <p:cNvSpPr txBox="1"/>
          <p:nvPr/>
        </p:nvSpPr>
        <p:spPr>
          <a:xfrm>
            <a:off x="8023929" y="2352654"/>
            <a:ext cx="1138581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Ice Lake-SP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10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15" name="Straight Connector 114"/>
          <p:cNvCxnSpPr/>
          <p:nvPr/>
        </p:nvCxnSpPr>
        <p:spPr bwMode="auto">
          <a:xfrm flipV="1">
            <a:off x="7546431" y="2168861"/>
            <a:ext cx="923566" cy="404477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3" name="Straight Connector 32"/>
          <p:cNvCxnSpPr/>
          <p:nvPr/>
        </p:nvCxnSpPr>
        <p:spPr bwMode="auto">
          <a:xfrm flipV="1">
            <a:off x="6683411" y="2573338"/>
            <a:ext cx="863020" cy="15494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29" name="Group 128"/>
          <p:cNvGrpSpPr/>
          <p:nvPr/>
        </p:nvGrpSpPr>
        <p:grpSpPr>
          <a:xfrm rot="21232207">
            <a:off x="1305862" y="5207038"/>
            <a:ext cx="1139192" cy="309733"/>
            <a:chOff x="4944824" y="3276640"/>
            <a:chExt cx="1268966" cy="309733"/>
          </a:xfrm>
        </p:grpSpPr>
        <p:sp>
          <p:nvSpPr>
            <p:cNvPr id="130" name="Rectangle 129"/>
            <p:cNvSpPr>
              <a:spLocks noChangeArrowheads="1"/>
            </p:cNvSpPr>
            <p:nvPr/>
          </p:nvSpPr>
          <p:spPr bwMode="auto">
            <a:xfrm rot="19577190">
              <a:off x="4953790" y="3276640"/>
              <a:ext cx="1260000" cy="288000"/>
            </a:xfrm>
            <a:prstGeom prst="rect">
              <a:avLst/>
            </a:prstGeom>
            <a:solidFill>
              <a:srgbClr val="FFFFCC"/>
            </a:solidFill>
            <a:ln w="0">
              <a:solidFill>
                <a:srgbClr val="E305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31" name="Szövegdoboz 69"/>
            <p:cNvSpPr txBox="1"/>
            <p:nvPr/>
          </p:nvSpPr>
          <p:spPr>
            <a:xfrm rot="19556604">
              <a:off x="4944824" y="3332457"/>
              <a:ext cx="1138451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~2x/2 years</a:t>
              </a:r>
            </a:p>
          </p:txBody>
        </p:sp>
      </p:grpSp>
      <p:sp>
        <p:nvSpPr>
          <p:cNvPr id="132" name="Rectangle 131"/>
          <p:cNvSpPr>
            <a:spLocks noChangeArrowheads="1"/>
          </p:cNvSpPr>
          <p:nvPr/>
        </p:nvSpPr>
        <p:spPr bwMode="auto">
          <a:xfrm flipH="1">
            <a:off x="1148555" y="5529695"/>
            <a:ext cx="41043" cy="1735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*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33" name="Szövegdoboz 46"/>
          <p:cNvSpPr txBox="1"/>
          <p:nvPr/>
        </p:nvSpPr>
        <p:spPr>
          <a:xfrm>
            <a:off x="611560" y="5634245"/>
            <a:ext cx="1215135" cy="607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510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(Core 2-based)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65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</a:p>
        </p:txBody>
      </p:sp>
      <p:sp>
        <p:nvSpPr>
          <p:cNvPr id="134" name="TextBox 133"/>
          <p:cNvSpPr txBox="1"/>
          <p:nvPr/>
        </p:nvSpPr>
        <p:spPr>
          <a:xfrm>
            <a:off x="926595" y="3369314"/>
            <a:ext cx="1365963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Two-die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implementations</a:t>
            </a:r>
          </a:p>
        </p:txBody>
      </p:sp>
      <p:cxnSp>
        <p:nvCxnSpPr>
          <p:cNvPr id="135" name="Straight Arrow Connector 134"/>
          <p:cNvCxnSpPr/>
          <p:nvPr/>
        </p:nvCxnSpPr>
        <p:spPr bwMode="auto">
          <a:xfrm flipH="1">
            <a:off x="1290677" y="3822024"/>
            <a:ext cx="143442" cy="282051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6" name="Straight Arrow Connector 135"/>
          <p:cNvCxnSpPr>
            <a:stCxn id="134" idx="2"/>
          </p:cNvCxnSpPr>
          <p:nvPr/>
        </p:nvCxnSpPr>
        <p:spPr bwMode="auto">
          <a:xfrm>
            <a:off x="1609577" y="3846368"/>
            <a:ext cx="213230" cy="224648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7" name="Egyenes összekötő 76"/>
          <p:cNvCxnSpPr/>
          <p:nvPr/>
        </p:nvCxnSpPr>
        <p:spPr>
          <a:xfrm rot="5400000">
            <a:off x="459582" y="3467160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Szövegdoboz 57"/>
          <p:cNvSpPr txBox="1"/>
          <p:nvPr/>
        </p:nvSpPr>
        <p:spPr>
          <a:xfrm>
            <a:off x="1454447" y="4104075"/>
            <a:ext cx="957313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400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(Penryn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(45 nm)</a:t>
            </a:r>
          </a:p>
        </p:txBody>
      </p:sp>
      <p:sp>
        <p:nvSpPr>
          <p:cNvPr id="139" name="Szövegdoboz 56"/>
          <p:cNvSpPr txBox="1"/>
          <p:nvPr/>
        </p:nvSpPr>
        <p:spPr>
          <a:xfrm>
            <a:off x="666799" y="4104075"/>
            <a:ext cx="934871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300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(Core 2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(65 nm)</a:t>
            </a:r>
          </a:p>
        </p:txBody>
      </p:sp>
      <p:sp>
        <p:nvSpPr>
          <p:cNvPr id="141" name="Szövegdoboz 46"/>
          <p:cNvSpPr txBox="1"/>
          <p:nvPr/>
        </p:nvSpPr>
        <p:spPr>
          <a:xfrm>
            <a:off x="472956" y="4869160"/>
            <a:ext cx="1173719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DP 2.8 GHz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(Pentium 4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(90 nm)</a:t>
            </a:r>
          </a:p>
        </p:txBody>
      </p:sp>
      <p:cxnSp>
        <p:nvCxnSpPr>
          <p:cNvPr id="8" name="Straight Connector 7"/>
          <p:cNvCxnSpPr>
            <a:stCxn id="69" idx="3"/>
          </p:cNvCxnSpPr>
          <p:nvPr/>
        </p:nvCxnSpPr>
        <p:spPr bwMode="auto">
          <a:xfrm flipV="1">
            <a:off x="3046524" y="1858634"/>
            <a:ext cx="5423473" cy="2189643"/>
          </a:xfrm>
          <a:prstGeom prst="line">
            <a:avLst/>
          </a:prstGeom>
          <a:noFill/>
          <a:ln w="63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7D5E8E06-5BD7-4575-87AB-97022ACE0F20}"/>
              </a:ext>
            </a:extLst>
          </p:cNvPr>
          <p:cNvSpPr/>
          <p:nvPr/>
        </p:nvSpPr>
        <p:spPr bwMode="auto">
          <a:xfrm rot="3235939">
            <a:off x="237435" y="3225772"/>
            <a:ext cx="2891396" cy="3181991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87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(11)</a:t>
            </a:r>
            <a:endParaRPr lang="en-GB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115888" y="458670"/>
            <a:ext cx="90281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fontAlgn="base">
              <a:spcBef>
                <a:spcPct val="0"/>
              </a:spcBef>
              <a:spcAft>
                <a:spcPct val="0"/>
              </a:spcAft>
              <a:buAutoNum type="alphaLcParenR"/>
              <a:defRPr/>
            </a:pPr>
            <a:r>
              <a:rPr lang="en-GB" spc="-4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Doubling </a:t>
            </a:r>
            <a:r>
              <a:rPr lang="hu-HU" spc="-40" dirty="0" err="1">
                <a:solidFill>
                  <a:srgbClr val="2D2D8A"/>
                </a:solidFill>
                <a:latin typeface="Verdana"/>
                <a:cs typeface="Times New Roman" pitchFamily="18" charset="0"/>
              </a:rPr>
              <a:t>core</a:t>
            </a:r>
            <a:r>
              <a:rPr lang="hu-HU" spc="-4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pc="-40" dirty="0" err="1">
                <a:solidFill>
                  <a:srgbClr val="2D2D8A"/>
                </a:solidFill>
                <a:latin typeface="Verdana"/>
                <a:cs typeface="Times New Roman" pitchFamily="18" charset="0"/>
              </a:rPr>
              <a:t>counts</a:t>
            </a:r>
            <a:r>
              <a:rPr lang="hu-HU" spc="-4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pc="-4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in early, L3-less </a:t>
            </a:r>
            <a:r>
              <a:rPr lang="en-GB" spc="-4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high-end Core 2-based 2S server processors </a:t>
            </a:r>
            <a:r>
              <a:rPr lang="en-GB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about biannually -2 </a:t>
            </a:r>
            <a:r>
              <a:rPr lang="hu-HU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endParaRPr lang="en-US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71500" y="1223755"/>
            <a:ext cx="9028112" cy="1736615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1349947-9625-4DEB-938D-703A05BB3B43}"/>
              </a:ext>
            </a:extLst>
          </p:cNvPr>
          <p:cNvSpPr txBox="1"/>
          <p:nvPr/>
        </p:nvSpPr>
        <p:spPr>
          <a:xfrm>
            <a:off x="211630" y="1268760"/>
            <a:ext cx="8905875" cy="16466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Doubling core counts in the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first phase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the evolution roughly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biannually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quite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evident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in the light of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Moore’s rule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since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evolution of  IC technology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allowed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doubling transistor counts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consequently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core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counts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 well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roughly every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two years.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This evolution however ended when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L3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caches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appeared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and </a:t>
            </a:r>
            <a:r>
              <a:rPr kumimoji="0" lang="en-US" sz="1600" b="0" i="0" u="none" strike="noStrike" kern="1200" cap="none" spc="0" normalizeH="0" baseline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occupied large parts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the silicon area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6228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1.1 Overview of the evolution of Intel's Pentium 4 family (3)</a:t>
            </a:r>
            <a:endParaRPr lang="en-US" sz="1700" dirty="0"/>
          </a:p>
        </p:txBody>
      </p:sp>
      <p:sp>
        <p:nvSpPr>
          <p:cNvPr id="49" name="Text Box 53"/>
          <p:cNvSpPr txBox="1">
            <a:spLocks noChangeArrowheads="1"/>
          </p:cNvSpPr>
          <p:nvPr/>
        </p:nvSpPr>
        <p:spPr bwMode="auto">
          <a:xfrm>
            <a:off x="5957354" y="1538790"/>
            <a:ext cx="26645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Key new features of the ISP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the microarchitecture</a:t>
            </a:r>
          </a:p>
        </p:txBody>
      </p:sp>
      <p:sp>
        <p:nvSpPr>
          <p:cNvPr id="50" name="Rectangle 54"/>
          <p:cNvSpPr>
            <a:spLocks noChangeArrowheads="1"/>
          </p:cNvSpPr>
          <p:nvPr/>
        </p:nvSpPr>
        <p:spPr bwMode="auto">
          <a:xfrm>
            <a:off x="5820671" y="1539314"/>
            <a:ext cx="2990850" cy="450181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256106" y="1909892"/>
            <a:ext cx="8631787" cy="3018006"/>
            <a:chOff x="323850" y="1049934"/>
            <a:chExt cx="8631787" cy="2774950"/>
          </a:xfrm>
        </p:grpSpPr>
        <p:sp>
          <p:nvSpPr>
            <p:cNvPr id="4" name="Rectangle 46"/>
            <p:cNvSpPr>
              <a:spLocks noChangeArrowheads="1"/>
            </p:cNvSpPr>
            <p:nvPr/>
          </p:nvSpPr>
          <p:spPr bwMode="auto">
            <a:xfrm>
              <a:off x="2546775" y="1089902"/>
              <a:ext cx="3108960" cy="2690428"/>
            </a:xfrm>
            <a:prstGeom prst="rect">
              <a:avLst/>
            </a:prstGeom>
            <a:solidFill>
              <a:srgbClr val="0000FF">
                <a:alpha val="14117"/>
              </a:srgbClr>
            </a:solidFill>
            <a:ln w="1905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6" name="Text Box 4"/>
            <p:cNvSpPr txBox="1">
              <a:spLocks noChangeArrowheads="1"/>
            </p:cNvSpPr>
            <p:nvPr/>
          </p:nvSpPr>
          <p:spPr bwMode="auto">
            <a:xfrm>
              <a:off x="5784577" y="2541719"/>
              <a:ext cx="3171060" cy="594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New 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microarch.,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64-bit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Dual cores (DC) for the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Pentium D (Smithfield) (05/2005)</a:t>
              </a:r>
            </a:p>
          </p:txBody>
        </p:sp>
        <p:sp>
          <p:nvSpPr>
            <p:cNvPr id="9" name="Text Box 8"/>
            <p:cNvSpPr txBox="1">
              <a:spLocks noChangeArrowheads="1"/>
            </p:cNvSpPr>
            <p:nvPr/>
          </p:nvSpPr>
          <p:spPr bwMode="auto">
            <a:xfrm>
              <a:off x="4608513" y="3127972"/>
              <a:ext cx="10223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0</a:t>
              </a: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1/200</a:t>
              </a: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6</a:t>
              </a:r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323850" y="2419947"/>
              <a:ext cx="4121150" cy="612775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1" name="AutoShape 10"/>
            <p:cNvSpPr>
              <a:spLocks noChangeArrowheads="1"/>
            </p:cNvSpPr>
            <p:nvPr/>
          </p:nvSpPr>
          <p:spPr bwMode="auto">
            <a:xfrm>
              <a:off x="393700" y="2438997"/>
              <a:ext cx="3735388" cy="576262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2" name="Oval 12"/>
            <p:cNvSpPr>
              <a:spLocks noChangeArrowheads="1"/>
            </p:cNvSpPr>
            <p:nvPr/>
          </p:nvSpPr>
          <p:spPr bwMode="auto">
            <a:xfrm>
              <a:off x="3665538" y="2456459"/>
              <a:ext cx="774700" cy="611188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3" name="Text Box 13"/>
            <p:cNvSpPr txBox="1">
              <a:spLocks noChangeArrowheads="1"/>
            </p:cNvSpPr>
            <p:nvPr/>
          </p:nvSpPr>
          <p:spPr bwMode="auto">
            <a:xfrm>
              <a:off x="3890963" y="2621559"/>
              <a:ext cx="590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90nm</a:t>
              </a:r>
            </a:p>
          </p:txBody>
        </p:sp>
        <p:sp>
          <p:nvSpPr>
            <p:cNvPr id="14" name="Rectangle 14"/>
            <p:cNvSpPr>
              <a:spLocks noChangeArrowheads="1"/>
            </p:cNvSpPr>
            <p:nvPr/>
          </p:nvSpPr>
          <p:spPr bwMode="auto">
            <a:xfrm>
              <a:off x="736600" y="2464397"/>
              <a:ext cx="3240088" cy="612775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5" name="Rectangle 16"/>
            <p:cNvSpPr>
              <a:spLocks noChangeArrowheads="1"/>
            </p:cNvSpPr>
            <p:nvPr/>
          </p:nvSpPr>
          <p:spPr bwMode="auto">
            <a:xfrm>
              <a:off x="323850" y="1794472"/>
              <a:ext cx="4121150" cy="576262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6" name="AutoShape 17"/>
            <p:cNvSpPr>
              <a:spLocks noChangeArrowheads="1"/>
            </p:cNvSpPr>
            <p:nvPr/>
          </p:nvSpPr>
          <p:spPr bwMode="auto">
            <a:xfrm>
              <a:off x="393700" y="1805584"/>
              <a:ext cx="3735388" cy="576263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7" name="Oval 18"/>
            <p:cNvSpPr>
              <a:spLocks noChangeArrowheads="1"/>
            </p:cNvSpPr>
            <p:nvPr/>
          </p:nvSpPr>
          <p:spPr bwMode="auto">
            <a:xfrm>
              <a:off x="3665538" y="1757959"/>
              <a:ext cx="774700" cy="612775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8" name="Text Box 19"/>
            <p:cNvSpPr txBox="1">
              <a:spLocks noChangeArrowheads="1"/>
            </p:cNvSpPr>
            <p:nvPr/>
          </p:nvSpPr>
          <p:spPr bwMode="auto">
            <a:xfrm>
              <a:off x="3798888" y="1975447"/>
              <a:ext cx="685800" cy="246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130</a:t>
              </a:r>
              <a:r>
                <a:rPr kumimoji="0" lang="hu-HU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nm</a:t>
              </a:r>
            </a:p>
          </p:txBody>
        </p:sp>
        <p:sp>
          <p:nvSpPr>
            <p:cNvPr id="19" name="Rectangle 20"/>
            <p:cNvSpPr>
              <a:spLocks noChangeArrowheads="1"/>
            </p:cNvSpPr>
            <p:nvPr/>
          </p:nvSpPr>
          <p:spPr bwMode="auto">
            <a:xfrm>
              <a:off x="736600" y="1797647"/>
              <a:ext cx="3192463" cy="576262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20" name="Text Box 21"/>
            <p:cNvSpPr txBox="1">
              <a:spLocks noChangeArrowheads="1"/>
            </p:cNvSpPr>
            <p:nvPr/>
          </p:nvSpPr>
          <p:spPr bwMode="auto">
            <a:xfrm>
              <a:off x="754063" y="1864322"/>
              <a:ext cx="3121025" cy="476250"/>
            </a:xfrm>
            <a:prstGeom prst="rect">
              <a:avLst/>
            </a:prstGeom>
            <a:gradFill rotWithShape="1">
              <a:gsLst>
                <a:gs pos="0">
                  <a:srgbClr val="0066FF">
                    <a:alpha val="57999"/>
                  </a:srgbClr>
                </a:gs>
                <a:gs pos="100000">
                  <a:srgbClr val="FFFFC9"/>
                </a:gs>
              </a:gsLst>
              <a:lin ang="5400000" scaled="1"/>
            </a:gra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br>
                <a:rPr kumimoji="0" lang="en-US" altLang="en-US" sz="12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</a:br>
              <a:r>
                <a:rPr kumimoji="0" lang="en-US" altLang="en-US" sz="12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</a:p>
          </p:txBody>
        </p:sp>
        <p:sp>
          <p:nvSpPr>
            <p:cNvPr id="21" name="Rectangle 22"/>
            <p:cNvSpPr>
              <a:spLocks noChangeArrowheads="1"/>
            </p:cNvSpPr>
            <p:nvPr/>
          </p:nvSpPr>
          <p:spPr bwMode="auto">
            <a:xfrm>
              <a:off x="323850" y="1094384"/>
              <a:ext cx="4121150" cy="611188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22" name="AutoShape 23"/>
            <p:cNvSpPr>
              <a:spLocks noChangeArrowheads="1"/>
            </p:cNvSpPr>
            <p:nvPr/>
          </p:nvSpPr>
          <p:spPr bwMode="auto">
            <a:xfrm>
              <a:off x="393700" y="1083272"/>
              <a:ext cx="3735388" cy="612775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23" name="Oval 24"/>
            <p:cNvSpPr>
              <a:spLocks noChangeArrowheads="1"/>
            </p:cNvSpPr>
            <p:nvPr/>
          </p:nvSpPr>
          <p:spPr bwMode="auto">
            <a:xfrm>
              <a:off x="3665538" y="1092797"/>
              <a:ext cx="774700" cy="611187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24" name="Rectangle 26"/>
            <p:cNvSpPr>
              <a:spLocks noChangeArrowheads="1"/>
            </p:cNvSpPr>
            <p:nvPr/>
          </p:nvSpPr>
          <p:spPr bwMode="auto">
            <a:xfrm>
              <a:off x="736600" y="1108672"/>
              <a:ext cx="3240088" cy="612775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25" name="Text Box 28"/>
            <p:cNvSpPr txBox="1">
              <a:spLocks noChangeArrowheads="1"/>
            </p:cNvSpPr>
            <p:nvPr/>
          </p:nvSpPr>
          <p:spPr bwMode="auto">
            <a:xfrm rot="-5400000">
              <a:off x="215901" y="2653309"/>
              <a:ext cx="717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26" name="Text Box 29"/>
            <p:cNvSpPr txBox="1">
              <a:spLocks noChangeArrowheads="1"/>
            </p:cNvSpPr>
            <p:nvPr/>
          </p:nvSpPr>
          <p:spPr bwMode="auto">
            <a:xfrm rot="-5400000">
              <a:off x="211138" y="1972271"/>
              <a:ext cx="717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27" name="Text Box 30"/>
            <p:cNvSpPr txBox="1">
              <a:spLocks noChangeArrowheads="1"/>
            </p:cNvSpPr>
            <p:nvPr/>
          </p:nvSpPr>
          <p:spPr bwMode="auto">
            <a:xfrm rot="-5400000">
              <a:off x="201613" y="1286471"/>
              <a:ext cx="717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28" name="Rectangle 31"/>
            <p:cNvSpPr>
              <a:spLocks noChangeArrowheads="1"/>
            </p:cNvSpPr>
            <p:nvPr/>
          </p:nvSpPr>
          <p:spPr bwMode="auto">
            <a:xfrm>
              <a:off x="323850" y="3154959"/>
              <a:ext cx="4121150" cy="611188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29" name="AutoShape 32"/>
            <p:cNvSpPr>
              <a:spLocks noChangeArrowheads="1"/>
            </p:cNvSpPr>
            <p:nvPr/>
          </p:nvSpPr>
          <p:spPr bwMode="auto">
            <a:xfrm>
              <a:off x="393700" y="3153372"/>
              <a:ext cx="3735388" cy="612775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30" name="Oval 33"/>
            <p:cNvSpPr>
              <a:spLocks noChangeArrowheads="1"/>
            </p:cNvSpPr>
            <p:nvPr/>
          </p:nvSpPr>
          <p:spPr bwMode="auto">
            <a:xfrm>
              <a:off x="3665538" y="3150197"/>
              <a:ext cx="774700" cy="612775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31" name="Text Box 34"/>
            <p:cNvSpPr txBox="1">
              <a:spLocks noChangeArrowheads="1"/>
            </p:cNvSpPr>
            <p:nvPr/>
          </p:nvSpPr>
          <p:spPr bwMode="auto">
            <a:xfrm>
              <a:off x="3878263" y="3326409"/>
              <a:ext cx="590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65nm</a:t>
              </a:r>
            </a:p>
          </p:txBody>
        </p:sp>
        <p:sp>
          <p:nvSpPr>
            <p:cNvPr id="32" name="Rectangle 35"/>
            <p:cNvSpPr>
              <a:spLocks noChangeArrowheads="1"/>
            </p:cNvSpPr>
            <p:nvPr/>
          </p:nvSpPr>
          <p:spPr bwMode="auto">
            <a:xfrm>
              <a:off x="736600" y="3153372"/>
              <a:ext cx="3240088" cy="612775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33" name="Text Box 36"/>
            <p:cNvSpPr txBox="1">
              <a:spLocks noChangeArrowheads="1"/>
            </p:cNvSpPr>
            <p:nvPr/>
          </p:nvSpPr>
          <p:spPr bwMode="auto">
            <a:xfrm>
              <a:off x="746125" y="3073172"/>
              <a:ext cx="3121025" cy="396186"/>
            </a:xfrm>
            <a:prstGeom prst="rect">
              <a:avLst/>
            </a:prstGeom>
            <a:solidFill>
              <a:srgbClr val="FFFFC9">
                <a:alpha val="58038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Pentium 4 (</a:t>
              </a:r>
              <a:r>
                <a:rPr kumimoji="0" lang="hu-HU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Cedar Mill</a:t>
              </a: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SC) 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 Pentium D (</a:t>
              </a:r>
              <a:r>
                <a:rPr kumimoji="0" lang="en-US" altLang="en-US" sz="11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Presler</a:t>
              </a: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DC)          </a:t>
              </a:r>
            </a:p>
          </p:txBody>
        </p:sp>
        <p:sp>
          <p:nvSpPr>
            <p:cNvPr id="34" name="Text Box 37"/>
            <p:cNvSpPr txBox="1">
              <a:spLocks noChangeArrowheads="1"/>
            </p:cNvSpPr>
            <p:nvPr/>
          </p:nvSpPr>
          <p:spPr bwMode="auto">
            <a:xfrm>
              <a:off x="754063" y="3429000"/>
              <a:ext cx="3121025" cy="302673"/>
            </a:xfrm>
            <a:prstGeom prst="rect">
              <a:avLst/>
            </a:prstGeom>
            <a:solidFill>
              <a:srgbClr val="6148F6">
                <a:alpha val="22745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en-US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</a:t>
              </a:r>
              <a:r>
                <a:rPr kumimoji="0" lang="hu-HU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Core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2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</a:t>
              </a:r>
            </a:p>
          </p:txBody>
        </p:sp>
        <p:sp>
          <p:nvSpPr>
            <p:cNvPr id="35" name="Text Box 38"/>
            <p:cNvSpPr txBox="1">
              <a:spLocks noChangeArrowheads="1"/>
            </p:cNvSpPr>
            <p:nvPr/>
          </p:nvSpPr>
          <p:spPr bwMode="auto">
            <a:xfrm rot="-5400000">
              <a:off x="215901" y="3343871"/>
              <a:ext cx="717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36" name="Text Box 39"/>
            <p:cNvSpPr txBox="1">
              <a:spLocks noChangeArrowheads="1"/>
            </p:cNvSpPr>
            <p:nvPr/>
          </p:nvSpPr>
          <p:spPr bwMode="auto">
            <a:xfrm>
              <a:off x="6460442" y="1212882"/>
              <a:ext cx="1544012" cy="424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New microarch.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called 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Netburst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7" name="Text Box 40"/>
            <p:cNvSpPr txBox="1">
              <a:spLocks noChangeArrowheads="1"/>
            </p:cNvSpPr>
            <p:nvPr/>
          </p:nvSpPr>
          <p:spPr bwMode="auto">
            <a:xfrm>
              <a:off x="6243596" y="1877244"/>
              <a:ext cx="2042547" cy="424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New </a:t>
              </a:r>
              <a:r>
                <a:rPr kumimoji="0" lang="hu-HU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microarch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.,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yperthreading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(HT)</a:t>
              </a: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1338263" y="2035772"/>
              <a:ext cx="2020887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Pentium 4 /</a:t>
              </a:r>
              <a:r>
                <a:rPr kumimoji="0" lang="hu-HU" altLang="en-US" sz="11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Northwood</a:t>
              </a:r>
              <a:endPara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39" name="Text Box 42"/>
            <p:cNvSpPr txBox="1">
              <a:spLocks noChangeArrowheads="1"/>
            </p:cNvSpPr>
            <p:nvPr/>
          </p:nvSpPr>
          <p:spPr bwMode="auto">
            <a:xfrm>
              <a:off x="754063" y="1211859"/>
              <a:ext cx="3121025" cy="430213"/>
            </a:xfrm>
            <a:prstGeom prst="rect">
              <a:avLst/>
            </a:prstGeom>
            <a:gradFill rotWithShape="1">
              <a:gsLst>
                <a:gs pos="0">
                  <a:srgbClr val="0066FF">
                    <a:alpha val="57999"/>
                  </a:srgbClr>
                </a:gs>
                <a:gs pos="100000">
                  <a:srgbClr val="FFFFC9"/>
                </a:gs>
              </a:gsLst>
              <a:lin ang="5400000" scaled="1"/>
            </a:gra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br>
                <a:rPr kumimoji="0" lang="en-US" altLang="en-US" sz="11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</a:br>
              <a:r>
                <a:rPr kumimoji="0" lang="en-US" altLang="en-US" sz="11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</a:p>
          </p:txBody>
        </p:sp>
        <p:sp>
          <p:nvSpPr>
            <p:cNvPr id="40" name="Text Box 43"/>
            <p:cNvSpPr txBox="1">
              <a:spLocks noChangeArrowheads="1"/>
            </p:cNvSpPr>
            <p:nvPr/>
          </p:nvSpPr>
          <p:spPr bwMode="auto">
            <a:xfrm>
              <a:off x="736600" y="2562822"/>
              <a:ext cx="3121025" cy="431800"/>
            </a:xfrm>
            <a:prstGeom prst="rect">
              <a:avLst/>
            </a:prstGeom>
            <a:gradFill rotWithShape="1">
              <a:gsLst>
                <a:gs pos="0">
                  <a:srgbClr val="0066FF">
                    <a:alpha val="57999"/>
                  </a:srgbClr>
                </a:gs>
                <a:gs pos="100000">
                  <a:srgbClr val="FFFFC9"/>
                </a:gs>
              </a:gsLst>
              <a:lin ang="5400000" scaled="1"/>
            </a:gra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b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</a:b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</a:p>
          </p:txBody>
        </p:sp>
        <p:sp>
          <p:nvSpPr>
            <p:cNvPr id="41" name="Text Box 15"/>
            <p:cNvSpPr txBox="1">
              <a:spLocks noChangeArrowheads="1"/>
            </p:cNvSpPr>
            <p:nvPr/>
          </p:nvSpPr>
          <p:spPr bwMode="auto">
            <a:xfrm>
              <a:off x="1411288" y="2648547"/>
              <a:ext cx="2378075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Pentium 4 /Prescott           </a:t>
              </a:r>
            </a:p>
          </p:txBody>
        </p:sp>
        <p:sp>
          <p:nvSpPr>
            <p:cNvPr id="42" name="Text Box 27"/>
            <p:cNvSpPr txBox="1">
              <a:spLocks noChangeArrowheads="1"/>
            </p:cNvSpPr>
            <p:nvPr/>
          </p:nvSpPr>
          <p:spPr bwMode="auto">
            <a:xfrm>
              <a:off x="1411288" y="1353147"/>
              <a:ext cx="2446337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Pentium 4 /</a:t>
              </a:r>
              <a:r>
                <a:rPr kumimoji="0" lang="hu-HU" altLang="en-US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Willamette</a:t>
              </a:r>
              <a:r>
                <a:rPr kumimoji="0" lang="en-US" altLang="en-US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  </a:t>
              </a:r>
            </a:p>
          </p:txBody>
        </p:sp>
        <p:sp>
          <p:nvSpPr>
            <p:cNvPr id="43" name="Text Box 44"/>
            <p:cNvSpPr txBox="1">
              <a:spLocks noChangeArrowheads="1"/>
            </p:cNvSpPr>
            <p:nvPr/>
          </p:nvSpPr>
          <p:spPr bwMode="auto">
            <a:xfrm>
              <a:off x="4622800" y="3464870"/>
              <a:ext cx="989013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0</a:t>
              </a: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7/2006</a:t>
              </a:r>
              <a:endPara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46" name="Text Box 49"/>
            <p:cNvSpPr txBox="1">
              <a:spLocks noChangeArrowheads="1"/>
            </p:cNvSpPr>
            <p:nvPr/>
          </p:nvSpPr>
          <p:spPr bwMode="auto">
            <a:xfrm>
              <a:off x="4641850" y="1291234"/>
              <a:ext cx="9350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11/2000</a:t>
              </a:r>
              <a:endPara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654550" y="1957984"/>
              <a:ext cx="936625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0</a:t>
              </a: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1/2002</a:t>
              </a:r>
              <a:endPara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48" name="Text Box 51"/>
            <p:cNvSpPr txBox="1">
              <a:spLocks noChangeArrowheads="1"/>
            </p:cNvSpPr>
            <p:nvPr/>
          </p:nvSpPr>
          <p:spPr bwMode="auto">
            <a:xfrm>
              <a:off x="4654550" y="2597747"/>
              <a:ext cx="936625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0</a:t>
              </a: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2/2004</a:t>
              </a:r>
              <a:endPara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52" name="Line 57"/>
            <p:cNvSpPr>
              <a:spLocks noChangeShapeType="1"/>
            </p:cNvSpPr>
            <p:nvPr/>
          </p:nvSpPr>
          <p:spPr bwMode="auto">
            <a:xfrm>
              <a:off x="361950" y="3100984"/>
              <a:ext cx="8459788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80" name="Text Box 25"/>
            <p:cNvSpPr txBox="1">
              <a:spLocks noChangeArrowheads="1"/>
            </p:cNvSpPr>
            <p:nvPr/>
          </p:nvSpPr>
          <p:spPr bwMode="auto">
            <a:xfrm>
              <a:off x="3824288" y="1308697"/>
              <a:ext cx="681037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180nm</a:t>
              </a:r>
            </a:p>
          </p:txBody>
        </p:sp>
      </p:grpSp>
      <p:sp>
        <p:nvSpPr>
          <p:cNvPr id="53" name="Text Box 5"/>
          <p:cNvSpPr txBox="1">
            <a:spLocks noChangeArrowheads="1"/>
          </p:cNvSpPr>
          <p:nvPr/>
        </p:nvSpPr>
        <p:spPr bwMode="auto">
          <a:xfrm>
            <a:off x="98945" y="458670"/>
            <a:ext cx="920944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-5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cs typeface="Arial" charset="0"/>
              </a:rPr>
              <a:t>Overview of the evolution of Intel's Pentium 4 and Core 2 families (Based on [</a:t>
            </a:r>
            <a:r>
              <a:rPr lang="hu-HU" altLang="en-US" sz="1800" spc="-5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5</a:t>
            </a:r>
            <a:r>
              <a:rPr kumimoji="0" lang="en-US" altLang="en-US" sz="18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cs typeface="Arial" charset="0"/>
              </a:rPr>
              <a:t>]) </a:t>
            </a:r>
            <a:endParaRPr kumimoji="0" lang="en-US" altLang="en-US" sz="1800" b="0" i="0" u="none" strike="noStrike" kern="1200" cap="none" spc="-5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8184" y="818710"/>
            <a:ext cx="887005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Pentium 4 family includes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 generations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introduced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important innovations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as listed below.</a:t>
            </a:r>
          </a:p>
        </p:txBody>
      </p:sp>
      <p:sp>
        <p:nvSpPr>
          <p:cNvPr id="44" name="Rounded Rectangle 43"/>
          <p:cNvSpPr/>
          <p:nvPr/>
        </p:nvSpPr>
        <p:spPr bwMode="auto">
          <a:xfrm>
            <a:off x="2510" y="5184195"/>
            <a:ext cx="9117012" cy="940387"/>
          </a:xfrm>
          <a:prstGeom prst="roundRect">
            <a:avLst/>
          </a:prstGeom>
          <a:solidFill>
            <a:srgbClr val="DDEE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229628" y="5184195"/>
            <a:ext cx="8914372" cy="856645"/>
          </a:xfrm>
          <a:prstGeom prst="rect">
            <a:avLst/>
          </a:prstGeom>
          <a:solidFill>
            <a:srgbClr val="DDEFFF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This is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single phase development model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each generation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both technology and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microarchitecture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had been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changed.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98945" y="6309320"/>
            <a:ext cx="77584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/>
              <a:t>Dual cores were implemented as dual dies enclosed into the same socket.</a:t>
            </a:r>
          </a:p>
        </p:txBody>
      </p:sp>
    </p:spTree>
    <p:extLst>
      <p:ext uri="{BB962C8B-B14F-4D97-AF65-F5344CB8AC3E}">
        <p14:creationId xmlns:p14="http://schemas.microsoft.com/office/powerpoint/2010/main" val="192925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 animBg="1"/>
      <p:bldP spid="5" grpId="0" build="allAtOnce"/>
      <p:bldP spid="44" grpId="0" animBg="1"/>
      <p:bldP spid="55" grpId="0" animBg="1"/>
      <p:bldP spid="7" grpId="0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(12)</a:t>
            </a:r>
            <a:endParaRPr lang="en-US" sz="1700" dirty="0"/>
          </a:p>
        </p:txBody>
      </p:sp>
      <p:grpSp>
        <p:nvGrpSpPr>
          <p:cNvPr id="4" name="Group 3"/>
          <p:cNvGrpSpPr/>
          <p:nvPr/>
        </p:nvGrpSpPr>
        <p:grpSpPr>
          <a:xfrm>
            <a:off x="28832" y="1149911"/>
            <a:ext cx="9115168" cy="5585391"/>
            <a:chOff x="116505" y="755374"/>
            <a:chExt cx="10153545" cy="5585391"/>
          </a:xfrm>
        </p:grpSpPr>
        <p:cxnSp>
          <p:nvCxnSpPr>
            <p:cNvPr id="38" name="Egyenes összekötő nyíllal 4"/>
            <p:cNvCxnSpPr/>
            <p:nvPr/>
          </p:nvCxnSpPr>
          <p:spPr>
            <a:xfrm flipH="1" flipV="1">
              <a:off x="603904" y="1179822"/>
              <a:ext cx="76" cy="493200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Egyenes összekötő nyíllal 6"/>
            <p:cNvCxnSpPr/>
            <p:nvPr/>
          </p:nvCxnSpPr>
          <p:spPr>
            <a:xfrm flipV="1">
              <a:off x="544779" y="5978825"/>
              <a:ext cx="9620693" cy="3353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Egyenes összekötő 11"/>
            <p:cNvCxnSpPr/>
            <p:nvPr/>
          </p:nvCxnSpPr>
          <p:spPr>
            <a:xfrm>
              <a:off x="1155886" y="5916137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Egyenes összekötő 12"/>
            <p:cNvCxnSpPr/>
            <p:nvPr/>
          </p:nvCxnSpPr>
          <p:spPr>
            <a:xfrm>
              <a:off x="1703881" y="591484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Egyenes összekötő 13"/>
            <p:cNvCxnSpPr/>
            <p:nvPr/>
          </p:nvCxnSpPr>
          <p:spPr>
            <a:xfrm>
              <a:off x="2253087" y="591423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Egyenes összekötő 14"/>
            <p:cNvCxnSpPr/>
            <p:nvPr/>
          </p:nvCxnSpPr>
          <p:spPr>
            <a:xfrm>
              <a:off x="2801082" y="591294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Egyenes összekötő 15"/>
            <p:cNvCxnSpPr/>
            <p:nvPr/>
          </p:nvCxnSpPr>
          <p:spPr>
            <a:xfrm>
              <a:off x="3355131" y="592057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Egyenes összekötő 16"/>
            <p:cNvCxnSpPr/>
            <p:nvPr/>
          </p:nvCxnSpPr>
          <p:spPr>
            <a:xfrm>
              <a:off x="3903126" y="59192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Egyenes összekötő 17"/>
            <p:cNvCxnSpPr/>
            <p:nvPr/>
          </p:nvCxnSpPr>
          <p:spPr>
            <a:xfrm>
              <a:off x="4452332" y="5918671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Egyenes összekötő 18"/>
            <p:cNvCxnSpPr/>
            <p:nvPr/>
          </p:nvCxnSpPr>
          <p:spPr>
            <a:xfrm>
              <a:off x="5000327" y="59173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Egyenes összekötő 19"/>
            <p:cNvCxnSpPr/>
            <p:nvPr/>
          </p:nvCxnSpPr>
          <p:spPr>
            <a:xfrm>
              <a:off x="5550501" y="592057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Egyenes összekötő 20"/>
            <p:cNvCxnSpPr/>
            <p:nvPr/>
          </p:nvCxnSpPr>
          <p:spPr>
            <a:xfrm>
              <a:off x="6098496" y="59192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Egyenes összekötő 21"/>
            <p:cNvCxnSpPr/>
            <p:nvPr/>
          </p:nvCxnSpPr>
          <p:spPr>
            <a:xfrm>
              <a:off x="6647702" y="5918671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Egyenes összekötő 22"/>
            <p:cNvCxnSpPr/>
            <p:nvPr/>
          </p:nvCxnSpPr>
          <p:spPr>
            <a:xfrm>
              <a:off x="7195697" y="59173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Szövegdoboz 27"/>
            <p:cNvSpPr txBox="1"/>
            <p:nvPr/>
          </p:nvSpPr>
          <p:spPr>
            <a:xfrm>
              <a:off x="258296" y="755374"/>
              <a:ext cx="691215" cy="3744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1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Core</a:t>
              </a:r>
              <a:b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count</a:t>
              </a:r>
            </a:p>
          </p:txBody>
        </p:sp>
        <p:sp>
          <p:nvSpPr>
            <p:cNvPr id="53" name="Szövegdoboz 28"/>
            <p:cNvSpPr txBox="1"/>
            <p:nvPr/>
          </p:nvSpPr>
          <p:spPr>
            <a:xfrm>
              <a:off x="1096320" y="6041006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2006</a:t>
              </a:r>
            </a:p>
          </p:txBody>
        </p:sp>
        <p:sp>
          <p:nvSpPr>
            <p:cNvPr id="54" name="Szövegdoboz 29"/>
            <p:cNvSpPr txBox="1"/>
            <p:nvPr/>
          </p:nvSpPr>
          <p:spPr>
            <a:xfrm>
              <a:off x="2172530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2008</a:t>
              </a:r>
            </a:p>
          </p:txBody>
        </p:sp>
        <p:sp>
          <p:nvSpPr>
            <p:cNvPr id="55" name="Szövegdoboz 30"/>
            <p:cNvSpPr txBox="1"/>
            <p:nvPr/>
          </p:nvSpPr>
          <p:spPr>
            <a:xfrm>
              <a:off x="3291338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2010</a:t>
              </a:r>
            </a:p>
          </p:txBody>
        </p:sp>
        <p:sp>
          <p:nvSpPr>
            <p:cNvPr id="56" name="Szövegdoboz 31"/>
            <p:cNvSpPr txBox="1"/>
            <p:nvPr/>
          </p:nvSpPr>
          <p:spPr>
            <a:xfrm>
              <a:off x="4408621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2012</a:t>
              </a:r>
            </a:p>
          </p:txBody>
        </p:sp>
        <p:sp>
          <p:nvSpPr>
            <p:cNvPr id="57" name="Szövegdoboz 32"/>
            <p:cNvSpPr txBox="1"/>
            <p:nvPr/>
          </p:nvSpPr>
          <p:spPr>
            <a:xfrm>
              <a:off x="5522837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2014</a:t>
              </a:r>
            </a:p>
          </p:txBody>
        </p:sp>
        <p:sp>
          <p:nvSpPr>
            <p:cNvPr id="58" name="Szövegdoboz 33"/>
            <p:cNvSpPr txBox="1"/>
            <p:nvPr/>
          </p:nvSpPr>
          <p:spPr>
            <a:xfrm>
              <a:off x="6599477" y="6041006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2016</a:t>
              </a:r>
            </a:p>
          </p:txBody>
        </p:sp>
        <p:sp>
          <p:nvSpPr>
            <p:cNvPr id="59" name="Szövegdoboz 34"/>
            <p:cNvSpPr txBox="1"/>
            <p:nvPr/>
          </p:nvSpPr>
          <p:spPr>
            <a:xfrm>
              <a:off x="9557592" y="6056072"/>
              <a:ext cx="712458" cy="2846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Year</a:t>
              </a:r>
            </a:p>
          </p:txBody>
        </p:sp>
        <p:sp>
          <p:nvSpPr>
            <p:cNvPr id="63" name="Szövegdoboz 58"/>
            <p:cNvSpPr txBox="1"/>
            <p:nvPr/>
          </p:nvSpPr>
          <p:spPr>
            <a:xfrm>
              <a:off x="2670626" y="3101687"/>
              <a:ext cx="1302765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Nehalem-EX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(45 nm)</a:t>
              </a:r>
            </a:p>
          </p:txBody>
        </p:sp>
        <p:sp>
          <p:nvSpPr>
            <p:cNvPr id="64" name="Szövegdoboz 59"/>
            <p:cNvSpPr txBox="1"/>
            <p:nvPr/>
          </p:nvSpPr>
          <p:spPr>
            <a:xfrm>
              <a:off x="3514254" y="2749350"/>
              <a:ext cx="1311578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Westmere-EX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(32 nm)</a:t>
              </a:r>
            </a:p>
          </p:txBody>
        </p:sp>
        <p:sp>
          <p:nvSpPr>
            <p:cNvPr id="65" name="Szövegdoboz 60"/>
            <p:cNvSpPr txBox="1"/>
            <p:nvPr/>
          </p:nvSpPr>
          <p:spPr>
            <a:xfrm>
              <a:off x="4884854" y="2299753"/>
              <a:ext cx="1311641" cy="4539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Ivy-Bridge-EX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(22 nm)</a:t>
              </a:r>
            </a:p>
          </p:txBody>
        </p:sp>
        <p:sp>
          <p:nvSpPr>
            <p:cNvPr id="66" name="Szövegdoboz 61"/>
            <p:cNvSpPr txBox="1"/>
            <p:nvPr/>
          </p:nvSpPr>
          <p:spPr>
            <a:xfrm>
              <a:off x="6166368" y="1698499"/>
              <a:ext cx="1241045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Broadwell-E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P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67" name="Rectangle 66"/>
            <p:cNvSpPr>
              <a:spLocks noChangeArrowheads="1"/>
            </p:cNvSpPr>
            <p:nvPr/>
          </p:nvSpPr>
          <p:spPr bwMode="auto">
            <a:xfrm>
              <a:off x="4887644" y="2812271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68" name="Rectangle 67"/>
            <p:cNvSpPr>
              <a:spLocks noChangeArrowheads="1"/>
            </p:cNvSpPr>
            <p:nvPr/>
          </p:nvSpPr>
          <p:spPr bwMode="auto">
            <a:xfrm>
              <a:off x="4045086" y="3307290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69" name="Rectangle 68"/>
            <p:cNvSpPr>
              <a:spLocks noChangeArrowheads="1"/>
            </p:cNvSpPr>
            <p:nvPr/>
          </p:nvSpPr>
          <p:spPr bwMode="auto">
            <a:xfrm>
              <a:off x="3444447" y="3561916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0" name="Rectangle 69"/>
            <p:cNvSpPr>
              <a:spLocks noChangeArrowheads="1"/>
            </p:cNvSpPr>
            <p:nvPr/>
          </p:nvSpPr>
          <p:spPr bwMode="auto">
            <a:xfrm>
              <a:off x="2140810" y="4333747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1" name="Rectangle 70"/>
            <p:cNvSpPr>
              <a:spLocks noChangeArrowheads="1"/>
            </p:cNvSpPr>
            <p:nvPr/>
          </p:nvSpPr>
          <p:spPr bwMode="auto">
            <a:xfrm>
              <a:off x="1584110" y="4354864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2" name="Rectangle 71"/>
            <p:cNvSpPr>
              <a:spLocks noChangeArrowheads="1"/>
            </p:cNvSpPr>
            <p:nvPr/>
          </p:nvSpPr>
          <p:spPr bwMode="auto">
            <a:xfrm>
              <a:off x="1089046" y="5139451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3" name="Szövegdoboz 35"/>
            <p:cNvSpPr txBox="1"/>
            <p:nvPr/>
          </p:nvSpPr>
          <p:spPr>
            <a:xfrm>
              <a:off x="171937" y="5057605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</a:p>
          </p:txBody>
        </p:sp>
        <p:sp>
          <p:nvSpPr>
            <p:cNvPr id="74" name="Szövegdoboz 36"/>
            <p:cNvSpPr txBox="1"/>
            <p:nvPr/>
          </p:nvSpPr>
          <p:spPr>
            <a:xfrm>
              <a:off x="169444" y="4271697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</a:t>
              </a:r>
            </a:p>
          </p:txBody>
        </p:sp>
        <p:sp>
          <p:nvSpPr>
            <p:cNvPr id="75" name="Szövegdoboz 37"/>
            <p:cNvSpPr txBox="1"/>
            <p:nvPr/>
          </p:nvSpPr>
          <p:spPr>
            <a:xfrm>
              <a:off x="174783" y="3463659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</a:p>
          </p:txBody>
        </p:sp>
        <p:sp>
          <p:nvSpPr>
            <p:cNvPr id="76" name="Szövegdoboz 38"/>
            <p:cNvSpPr txBox="1"/>
            <p:nvPr/>
          </p:nvSpPr>
          <p:spPr>
            <a:xfrm>
              <a:off x="117853" y="2556211"/>
              <a:ext cx="36420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  <a:endParaRPr kumimoji="0" lang="hu-HU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7" name="Szövegdoboz 39"/>
            <p:cNvSpPr txBox="1"/>
            <p:nvPr/>
          </p:nvSpPr>
          <p:spPr>
            <a:xfrm>
              <a:off x="119836" y="2062968"/>
              <a:ext cx="36420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28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78" name="Egyenes összekötő 40"/>
            <p:cNvCxnSpPr/>
            <p:nvPr/>
          </p:nvCxnSpPr>
          <p:spPr>
            <a:xfrm rot="5400000">
              <a:off x="589312" y="431846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Egyenes összekötő 41"/>
            <p:cNvCxnSpPr/>
            <p:nvPr/>
          </p:nvCxnSpPr>
          <p:spPr>
            <a:xfrm rot="5400000">
              <a:off x="596656" y="211190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Egyenes összekötő 43"/>
            <p:cNvCxnSpPr/>
            <p:nvPr/>
          </p:nvCxnSpPr>
          <p:spPr>
            <a:xfrm rot="5400000">
              <a:off x="603211" y="2612537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Szövegdoboz 47"/>
            <p:cNvSpPr txBox="1"/>
            <p:nvPr/>
          </p:nvSpPr>
          <p:spPr>
            <a:xfrm>
              <a:off x="117853" y="2230968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24</a:t>
              </a:r>
            </a:p>
          </p:txBody>
        </p:sp>
        <p:sp>
          <p:nvSpPr>
            <p:cNvPr id="82" name="Szövegdoboz 52"/>
            <p:cNvSpPr txBox="1"/>
            <p:nvPr/>
          </p:nvSpPr>
          <p:spPr>
            <a:xfrm>
              <a:off x="121760" y="3221542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10</a:t>
              </a:r>
            </a:p>
          </p:txBody>
        </p:sp>
        <p:cxnSp>
          <p:nvCxnSpPr>
            <p:cNvPr id="83" name="Egyenes összekötő 53"/>
            <p:cNvCxnSpPr/>
            <p:nvPr/>
          </p:nvCxnSpPr>
          <p:spPr>
            <a:xfrm rot="5400000">
              <a:off x="589924" y="354020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Egyenes összekötő 54"/>
            <p:cNvCxnSpPr/>
            <p:nvPr/>
          </p:nvCxnSpPr>
          <p:spPr>
            <a:xfrm rot="5400000">
              <a:off x="590616" y="2265924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Egyenes összekötő 55"/>
            <p:cNvCxnSpPr/>
            <p:nvPr/>
          </p:nvCxnSpPr>
          <p:spPr>
            <a:xfrm rot="5400000">
              <a:off x="587316" y="5136424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Egyenes összekötő 71"/>
            <p:cNvCxnSpPr/>
            <p:nvPr/>
          </p:nvCxnSpPr>
          <p:spPr>
            <a:xfrm rot="5400000">
              <a:off x="589312" y="328961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Egyenes összekötő 74"/>
            <p:cNvCxnSpPr/>
            <p:nvPr/>
          </p:nvCxnSpPr>
          <p:spPr>
            <a:xfrm rot="5400000">
              <a:off x="587351" y="3848645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Szövegdoboz 75"/>
            <p:cNvSpPr txBox="1"/>
            <p:nvPr/>
          </p:nvSpPr>
          <p:spPr>
            <a:xfrm>
              <a:off x="174783" y="3803841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6</a:t>
              </a:r>
            </a:p>
          </p:txBody>
        </p:sp>
        <p:cxnSp>
          <p:nvCxnSpPr>
            <p:cNvPr id="89" name="Egyenes összekötő 76"/>
            <p:cNvCxnSpPr/>
            <p:nvPr/>
          </p:nvCxnSpPr>
          <p:spPr>
            <a:xfrm rot="5400000">
              <a:off x="594849" y="282302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Szövegdoboz 77"/>
            <p:cNvSpPr txBox="1"/>
            <p:nvPr/>
          </p:nvSpPr>
          <p:spPr>
            <a:xfrm>
              <a:off x="116505" y="2776572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15</a:t>
              </a:r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4849740" y="3175307"/>
            <a:ext cx="2693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924623" y="2674470"/>
            <a:ext cx="2693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</a:p>
        </p:txBody>
      </p:sp>
      <p:grpSp>
        <p:nvGrpSpPr>
          <p:cNvPr id="7" name="Group 6"/>
          <p:cNvGrpSpPr/>
          <p:nvPr/>
        </p:nvGrpSpPr>
        <p:grpSpPr>
          <a:xfrm rot="60000">
            <a:off x="5136320" y="3107291"/>
            <a:ext cx="1131143" cy="288000"/>
            <a:chOff x="5213744" y="3214431"/>
            <a:chExt cx="1260000" cy="288000"/>
          </a:xfrm>
        </p:grpSpPr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 rot="20200062">
              <a:off x="5213744" y="3214431"/>
              <a:ext cx="1260000" cy="288000"/>
            </a:xfrm>
            <a:prstGeom prst="rect">
              <a:avLst/>
            </a:prstGeom>
            <a:solidFill>
              <a:srgbClr val="FFFFCC"/>
            </a:solidFill>
            <a:ln w="0">
              <a:solidFill>
                <a:srgbClr val="E305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37" name="Szövegdoboz 69"/>
            <p:cNvSpPr txBox="1"/>
            <p:nvPr/>
          </p:nvSpPr>
          <p:spPr>
            <a:xfrm rot="20089662">
              <a:off x="5219867" y="3228739"/>
              <a:ext cx="113845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~2x/4 years</a:t>
              </a:r>
            </a:p>
          </p:txBody>
        </p:sp>
      </p:grpSp>
      <p:sp>
        <p:nvSpPr>
          <p:cNvPr id="9" name="Down Arrow 8"/>
          <p:cNvSpPr/>
          <p:nvPr/>
        </p:nvSpPr>
        <p:spPr bwMode="auto">
          <a:xfrm>
            <a:off x="2648667" y="2968996"/>
            <a:ext cx="123133" cy="548640"/>
          </a:xfrm>
          <a:prstGeom prst="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66655" y="2223490"/>
            <a:ext cx="2425664" cy="6694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Emergence of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L3 caches in Core 2-based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 2S </a:t>
            </a: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processor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lines</a:t>
            </a:r>
          </a:p>
        </p:txBody>
      </p:sp>
      <p:cxnSp>
        <p:nvCxnSpPr>
          <p:cNvPr id="11" name="Egyenes összekötő 22"/>
          <p:cNvCxnSpPr/>
          <p:nvPr/>
        </p:nvCxnSpPr>
        <p:spPr>
          <a:xfrm>
            <a:off x="6882397" y="6312703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5133636" y="2965201"/>
            <a:ext cx="2693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4" name="Szövegdoboz 61"/>
          <p:cNvSpPr txBox="1"/>
          <p:nvPr/>
        </p:nvSpPr>
        <p:spPr>
          <a:xfrm>
            <a:off x="4664980" y="2339093"/>
            <a:ext cx="958707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Haswell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-E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nm)</a:t>
            </a:r>
          </a:p>
        </p:txBody>
      </p:sp>
      <p:cxnSp>
        <p:nvCxnSpPr>
          <p:cNvPr id="22" name="Straight Connector 21"/>
          <p:cNvCxnSpPr>
            <a:stCxn id="69" idx="3"/>
            <a:endCxn id="17" idx="0"/>
          </p:cNvCxnSpPr>
          <p:nvPr/>
        </p:nvCxnSpPr>
        <p:spPr bwMode="auto">
          <a:xfrm flipH="1">
            <a:off x="1190909" y="4048277"/>
            <a:ext cx="1855615" cy="157141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3" name="Straight Connector 22"/>
          <p:cNvCxnSpPr>
            <a:endCxn id="69" idx="3"/>
          </p:cNvCxnSpPr>
          <p:nvPr/>
        </p:nvCxnSpPr>
        <p:spPr bwMode="auto">
          <a:xfrm flipH="1">
            <a:off x="3046524" y="2573338"/>
            <a:ext cx="3672000" cy="1474939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1" name="Szövegdoboz 52"/>
          <p:cNvSpPr txBox="1"/>
          <p:nvPr/>
        </p:nvSpPr>
        <p:spPr>
          <a:xfrm>
            <a:off x="26907" y="3395614"/>
            <a:ext cx="349981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91" name="Egyenes összekötő 22"/>
          <p:cNvCxnSpPr/>
          <p:nvPr/>
        </p:nvCxnSpPr>
        <p:spPr>
          <a:xfrm>
            <a:off x="7380154" y="6300464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Szövegdoboz 33"/>
          <p:cNvSpPr txBox="1"/>
          <p:nvPr/>
        </p:nvSpPr>
        <p:spPr>
          <a:xfrm>
            <a:off x="6822141" y="6434396"/>
            <a:ext cx="534182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8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93" name="Egyenes összekötő 22"/>
          <p:cNvCxnSpPr/>
          <p:nvPr/>
        </p:nvCxnSpPr>
        <p:spPr>
          <a:xfrm>
            <a:off x="7873871" y="6306007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Egyenes összekötő 54"/>
          <p:cNvCxnSpPr/>
          <p:nvPr/>
        </p:nvCxnSpPr>
        <p:spPr>
          <a:xfrm rot="5400000">
            <a:off x="458562" y="1697795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Szövegdoboz 39"/>
          <p:cNvSpPr txBox="1"/>
          <p:nvPr/>
        </p:nvSpPr>
        <p:spPr>
          <a:xfrm>
            <a:off x="4492" y="1628800"/>
            <a:ext cx="349981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56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7430703" y="1628799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97" name="Szövegdoboz 61"/>
          <p:cNvSpPr txBox="1"/>
          <p:nvPr/>
        </p:nvSpPr>
        <p:spPr>
          <a:xfrm>
            <a:off x="6732240" y="1088740"/>
            <a:ext cx="1556195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Lake-AP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(Two dies)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04" name="Szövegdoboz 33"/>
          <p:cNvSpPr txBox="1"/>
          <p:nvPr/>
        </p:nvSpPr>
        <p:spPr>
          <a:xfrm>
            <a:off x="7832559" y="6436931"/>
            <a:ext cx="637438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06" name="Egyenes összekötő 22"/>
          <p:cNvCxnSpPr/>
          <p:nvPr/>
        </p:nvCxnSpPr>
        <p:spPr>
          <a:xfrm>
            <a:off x="8357556" y="6309320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Egyenes összekötő 22"/>
          <p:cNvCxnSpPr/>
          <p:nvPr/>
        </p:nvCxnSpPr>
        <p:spPr>
          <a:xfrm>
            <a:off x="8845309" y="6309320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Egyenes összekötő 55"/>
          <p:cNvCxnSpPr/>
          <p:nvPr/>
        </p:nvCxnSpPr>
        <p:spPr>
          <a:xfrm rot="5400000">
            <a:off x="460498" y="2094897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Szövegdoboz 39"/>
          <p:cNvSpPr txBox="1"/>
          <p:nvPr/>
        </p:nvSpPr>
        <p:spPr>
          <a:xfrm>
            <a:off x="26495" y="2019182"/>
            <a:ext cx="389850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40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8356502" y="2034178"/>
            <a:ext cx="2563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6553675" y="2448801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7" name="Szövegdoboz 61"/>
          <p:cNvSpPr txBox="1"/>
          <p:nvPr/>
        </p:nvSpPr>
        <p:spPr>
          <a:xfrm>
            <a:off x="5995753" y="1509915"/>
            <a:ext cx="1321196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Skylake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-SP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Platinum/Gold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nm)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7417872" y="2433414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9" name="Szövegdoboz 61"/>
          <p:cNvSpPr txBox="1"/>
          <p:nvPr/>
        </p:nvSpPr>
        <p:spPr>
          <a:xfrm>
            <a:off x="6745250" y="2663915"/>
            <a:ext cx="1602362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Lake-SP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Platinum/Gold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nm)</a:t>
            </a:r>
          </a:p>
        </p:txBody>
      </p:sp>
      <p:sp>
        <p:nvSpPr>
          <p:cNvPr id="121" name="Szövegdoboz 61"/>
          <p:cNvSpPr txBox="1"/>
          <p:nvPr/>
        </p:nvSpPr>
        <p:spPr>
          <a:xfrm>
            <a:off x="8023929" y="2352654"/>
            <a:ext cx="1138581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Ice Lake-SP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10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15" name="Straight Connector 114"/>
          <p:cNvCxnSpPr/>
          <p:nvPr/>
        </p:nvCxnSpPr>
        <p:spPr bwMode="auto">
          <a:xfrm flipV="1">
            <a:off x="7546431" y="2168861"/>
            <a:ext cx="923566" cy="404477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3" name="Straight Connector 32"/>
          <p:cNvCxnSpPr/>
          <p:nvPr/>
        </p:nvCxnSpPr>
        <p:spPr bwMode="auto">
          <a:xfrm flipV="1">
            <a:off x="6683411" y="2573338"/>
            <a:ext cx="863020" cy="15494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29" name="Group 128"/>
          <p:cNvGrpSpPr/>
          <p:nvPr/>
        </p:nvGrpSpPr>
        <p:grpSpPr>
          <a:xfrm rot="21232207">
            <a:off x="1305862" y="5207038"/>
            <a:ext cx="1139192" cy="309733"/>
            <a:chOff x="4944824" y="3276640"/>
            <a:chExt cx="1268966" cy="309733"/>
          </a:xfrm>
        </p:grpSpPr>
        <p:sp>
          <p:nvSpPr>
            <p:cNvPr id="130" name="Rectangle 129"/>
            <p:cNvSpPr>
              <a:spLocks noChangeArrowheads="1"/>
            </p:cNvSpPr>
            <p:nvPr/>
          </p:nvSpPr>
          <p:spPr bwMode="auto">
            <a:xfrm rot="19577190">
              <a:off x="4953790" y="3276640"/>
              <a:ext cx="1260000" cy="288000"/>
            </a:xfrm>
            <a:prstGeom prst="rect">
              <a:avLst/>
            </a:prstGeom>
            <a:solidFill>
              <a:srgbClr val="FFFFCC"/>
            </a:solidFill>
            <a:ln w="0">
              <a:solidFill>
                <a:srgbClr val="E305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31" name="Szövegdoboz 69"/>
            <p:cNvSpPr txBox="1"/>
            <p:nvPr/>
          </p:nvSpPr>
          <p:spPr>
            <a:xfrm rot="19556604">
              <a:off x="4944824" y="3332457"/>
              <a:ext cx="1138451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~2x/2 years</a:t>
              </a:r>
            </a:p>
          </p:txBody>
        </p:sp>
      </p:grpSp>
      <p:sp>
        <p:nvSpPr>
          <p:cNvPr id="132" name="Rectangle 131"/>
          <p:cNvSpPr>
            <a:spLocks noChangeArrowheads="1"/>
          </p:cNvSpPr>
          <p:nvPr/>
        </p:nvSpPr>
        <p:spPr bwMode="auto">
          <a:xfrm flipH="1">
            <a:off x="1148555" y="5529695"/>
            <a:ext cx="41043" cy="1735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*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33" name="Szövegdoboz 46"/>
          <p:cNvSpPr txBox="1"/>
          <p:nvPr/>
        </p:nvSpPr>
        <p:spPr>
          <a:xfrm>
            <a:off x="611560" y="5634245"/>
            <a:ext cx="1215135" cy="607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510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(Core 2-based)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65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</a:p>
        </p:txBody>
      </p:sp>
      <p:sp>
        <p:nvSpPr>
          <p:cNvPr id="134" name="TextBox 133"/>
          <p:cNvSpPr txBox="1"/>
          <p:nvPr/>
        </p:nvSpPr>
        <p:spPr>
          <a:xfrm>
            <a:off x="926595" y="3369314"/>
            <a:ext cx="1365963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Two-die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implementations</a:t>
            </a:r>
          </a:p>
        </p:txBody>
      </p:sp>
      <p:cxnSp>
        <p:nvCxnSpPr>
          <p:cNvPr id="135" name="Straight Arrow Connector 134"/>
          <p:cNvCxnSpPr/>
          <p:nvPr/>
        </p:nvCxnSpPr>
        <p:spPr bwMode="auto">
          <a:xfrm flipH="1">
            <a:off x="1290677" y="3822024"/>
            <a:ext cx="143442" cy="282051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6" name="Straight Arrow Connector 135"/>
          <p:cNvCxnSpPr>
            <a:stCxn id="134" idx="2"/>
          </p:cNvCxnSpPr>
          <p:nvPr/>
        </p:nvCxnSpPr>
        <p:spPr bwMode="auto">
          <a:xfrm>
            <a:off x="1609577" y="3846368"/>
            <a:ext cx="213230" cy="224648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7" name="Egyenes összekötő 76"/>
          <p:cNvCxnSpPr/>
          <p:nvPr/>
        </p:nvCxnSpPr>
        <p:spPr>
          <a:xfrm rot="5400000">
            <a:off x="459582" y="3467160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Szövegdoboz 57"/>
          <p:cNvSpPr txBox="1"/>
          <p:nvPr/>
        </p:nvSpPr>
        <p:spPr>
          <a:xfrm>
            <a:off x="1454447" y="4104075"/>
            <a:ext cx="957313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400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(Penryn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(45 nm)</a:t>
            </a:r>
          </a:p>
        </p:txBody>
      </p:sp>
      <p:sp>
        <p:nvSpPr>
          <p:cNvPr id="139" name="Szövegdoboz 56"/>
          <p:cNvSpPr txBox="1"/>
          <p:nvPr/>
        </p:nvSpPr>
        <p:spPr>
          <a:xfrm>
            <a:off x="666799" y="4104075"/>
            <a:ext cx="934871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300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(Core 2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(65 nm)</a:t>
            </a:r>
          </a:p>
        </p:txBody>
      </p:sp>
      <p:sp>
        <p:nvSpPr>
          <p:cNvPr id="141" name="Szövegdoboz 46"/>
          <p:cNvSpPr txBox="1"/>
          <p:nvPr/>
        </p:nvSpPr>
        <p:spPr>
          <a:xfrm>
            <a:off x="472956" y="4869160"/>
            <a:ext cx="1173719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DP 2.8 GHz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(Pentium 4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(90 nm)</a:t>
            </a:r>
          </a:p>
        </p:txBody>
      </p:sp>
      <p:cxnSp>
        <p:nvCxnSpPr>
          <p:cNvPr id="8" name="Straight Connector 7"/>
          <p:cNvCxnSpPr>
            <a:stCxn id="69" idx="3"/>
          </p:cNvCxnSpPr>
          <p:nvPr/>
        </p:nvCxnSpPr>
        <p:spPr bwMode="auto">
          <a:xfrm flipV="1">
            <a:off x="3046524" y="1858634"/>
            <a:ext cx="5423473" cy="2189643"/>
          </a:xfrm>
          <a:prstGeom prst="line">
            <a:avLst/>
          </a:prstGeom>
          <a:noFill/>
          <a:ln w="63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3" name="Oval 102"/>
          <p:cNvSpPr/>
          <p:nvPr/>
        </p:nvSpPr>
        <p:spPr bwMode="auto">
          <a:xfrm rot="4215526">
            <a:off x="3645546" y="1112514"/>
            <a:ext cx="2316381" cy="4006549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3550" y="472145"/>
            <a:ext cx="916500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i="0" u="none" strike="noStrike" kern="1200" cap="none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b) </a:t>
            </a:r>
            <a:r>
              <a:rPr kumimoji="0" lang="en-GB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Slowing down the growth</a:t>
            </a:r>
            <a:r>
              <a:rPr kumimoji="0" lang="hu-HU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GB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rate </a:t>
            </a:r>
            <a:r>
              <a:rPr kumimoji="0" lang="hu-HU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of core counts in 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</a:t>
            </a:r>
            <a:r>
              <a:rPr kumimoji="0" lang="hu-HU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GB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2S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server processors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      after L3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caches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emerged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-1</a:t>
            </a:r>
            <a:endParaRPr kumimoji="0" lang="en-GB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5319975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(13)</a:t>
            </a:r>
            <a:endParaRPr lang="en-GB" sz="1700" dirty="0"/>
          </a:p>
        </p:txBody>
      </p:sp>
      <p:sp>
        <p:nvSpPr>
          <p:cNvPr id="3" name="TextBox 2"/>
          <p:cNvSpPr txBox="1"/>
          <p:nvPr/>
        </p:nvSpPr>
        <p:spPr>
          <a:xfrm>
            <a:off x="115888" y="1856727"/>
            <a:ext cx="909162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Concerning this, we point out that after L3 caches arrived,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transistor counts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Core 2-based 4S server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processors has been raised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 similar rate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.e.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(doubled in about 4 years)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Table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below and the subsequent Figure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indicate.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97E60975-1BE7-421A-895C-DE6C78D4AD0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7685202"/>
              </p:ext>
            </p:extLst>
          </p:nvPr>
        </p:nvGraphicFramePr>
        <p:xfrm>
          <a:off x="161924" y="2978950"/>
          <a:ext cx="8913348" cy="305724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798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51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05145">
                  <a:extLst>
                    <a:ext uri="{9D8B030D-6E8A-4147-A177-3AD203B41FA5}">
                      <a16:colId xmlns:a16="http://schemas.microsoft.com/office/drawing/2014/main" val="4139569365"/>
                    </a:ext>
                  </a:extLst>
                </a:gridCol>
                <a:gridCol w="86653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8779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506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182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771843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>
                          <a:latin typeface="+mj-lt"/>
                        </a:rPr>
                        <a:t>Family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Technology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Introduced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Core count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L3 cache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Transistors</a:t>
                      </a:r>
                    </a:p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(million)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Die area</a:t>
                      </a:r>
                    </a:p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(mm</a:t>
                      </a:r>
                      <a:r>
                        <a:rPr lang="en-US" sz="1200" baseline="30000" dirty="0">
                          <a:latin typeface="+mj-lt"/>
                        </a:rPr>
                        <a:t>2</a:t>
                      </a:r>
                      <a:r>
                        <a:rPr lang="en-US" sz="1200" dirty="0">
                          <a:latin typeface="+mj-lt"/>
                        </a:rPr>
                        <a:t>)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>
                          <a:latin typeface="+mj-lt"/>
                        </a:rPr>
                        <a:t>7300 (Tigerton)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65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9/2007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2x2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no </a:t>
                      </a:r>
                      <a:r>
                        <a:rPr lang="en-US" sz="1200" err="1">
                          <a:latin typeface="+mj-lt"/>
                        </a:rPr>
                        <a:t>L3</a:t>
                      </a:r>
                      <a:endParaRPr lang="en-US" sz="120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582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286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>
                          <a:latin typeface="+mj-lt"/>
                        </a:rPr>
                        <a:t>7400 (</a:t>
                      </a:r>
                      <a:r>
                        <a:rPr lang="en-US" sz="1200" dirty="0" err="1">
                          <a:latin typeface="+mj-lt"/>
                        </a:rPr>
                        <a:t>Dunnington</a:t>
                      </a:r>
                      <a:r>
                        <a:rPr lang="en-US" sz="1200" dirty="0">
                          <a:latin typeface="+mj-lt"/>
                        </a:rPr>
                        <a:t>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45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9/2008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16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1900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503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>
                          <a:latin typeface="+mj-lt"/>
                        </a:rPr>
                        <a:t>Nehalem-EX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45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3/2010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err="1">
                          <a:latin typeface="+mj-lt"/>
                        </a:rPr>
                        <a:t>8x3</a:t>
                      </a:r>
                      <a:r>
                        <a:rPr lang="en-US" sz="1200">
                          <a:latin typeface="+mj-lt"/>
                        </a:rPr>
                        <a:t>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2300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513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err="1">
                          <a:latin typeface="+mj-lt"/>
                        </a:rPr>
                        <a:t>Westmere</a:t>
                      </a:r>
                      <a:r>
                        <a:rPr lang="en-US" sz="1200" dirty="0">
                          <a:latin typeface="+mj-lt"/>
                        </a:rPr>
                        <a:t>-EX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32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4/2011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10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err="1">
                          <a:latin typeface="+mj-lt"/>
                        </a:rPr>
                        <a:t>10x3</a:t>
                      </a:r>
                      <a:r>
                        <a:rPr lang="en-US" sz="1200">
                          <a:latin typeface="+mj-lt"/>
                        </a:rPr>
                        <a:t>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2600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512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>
                          <a:latin typeface="+mj-lt"/>
                        </a:rPr>
                        <a:t>Ivy Bridge-EX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22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2/2014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15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err="1">
                          <a:latin typeface="+mj-lt"/>
                        </a:rPr>
                        <a:t>14x2.5</a:t>
                      </a:r>
                      <a:r>
                        <a:rPr lang="en-US" sz="1200">
                          <a:latin typeface="+mj-lt"/>
                        </a:rPr>
                        <a:t>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4310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541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>
                          <a:latin typeface="+mj-lt"/>
                        </a:rPr>
                        <a:t>Haswell-EX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22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5/2015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18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err="1">
                          <a:latin typeface="+mj-lt"/>
                        </a:rPr>
                        <a:t>18x2.5</a:t>
                      </a:r>
                      <a:r>
                        <a:rPr lang="en-US" sz="1200">
                          <a:latin typeface="+mj-lt"/>
                        </a:rPr>
                        <a:t>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5700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662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>
                          <a:latin typeface="+mj-lt"/>
                        </a:rPr>
                        <a:t>Broadwell-EX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14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6(2016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err="1">
                          <a:latin typeface="+mj-lt"/>
                        </a:rPr>
                        <a:t>24x2.5</a:t>
                      </a:r>
                      <a:r>
                        <a:rPr lang="en-US" sz="1200">
                          <a:latin typeface="+mj-lt"/>
                        </a:rPr>
                        <a:t>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7200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456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6142E9FD-FC88-46F9-8ECF-6BFEAAE709FD}"/>
              </a:ext>
            </a:extLst>
          </p:cNvPr>
          <p:cNvSpPr txBox="1"/>
          <p:nvPr/>
        </p:nvSpPr>
        <p:spPr>
          <a:xfrm>
            <a:off x="7002270" y="6084295"/>
            <a:ext cx="18407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(Source: 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 data)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E08347D-691C-46C2-A420-CB35CA320140}"/>
              </a:ext>
            </a:extLst>
          </p:cNvPr>
          <p:cNvSpPr/>
          <p:nvPr/>
        </p:nvSpPr>
        <p:spPr bwMode="auto">
          <a:xfrm>
            <a:off x="7002271" y="4083618"/>
            <a:ext cx="1080120" cy="1894677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E369B1B-EA3A-406E-9C5D-AB252E44B2F1}"/>
              </a:ext>
            </a:extLst>
          </p:cNvPr>
          <p:cNvSpPr txBox="1"/>
          <p:nvPr/>
        </p:nvSpPr>
        <p:spPr>
          <a:xfrm>
            <a:off x="116505" y="6309320"/>
            <a:ext cx="922602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Table: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Implementation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data of Intel’s Core 2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based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high-end 4S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09374" y="458670"/>
            <a:ext cx="106207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GB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b) Slowing down the growth</a:t>
            </a:r>
            <a:r>
              <a:rPr lang="hu-HU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lang="en-GB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rate </a:t>
            </a:r>
            <a:r>
              <a:rPr lang="hu-HU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of </a:t>
            </a:r>
            <a:r>
              <a:rPr lang="hu-HU" spc="-50" dirty="0" err="1">
                <a:solidFill>
                  <a:srgbClr val="2D2D8A"/>
                </a:solidFill>
                <a:latin typeface="Verdana"/>
                <a:cs typeface="Times New Roman" pitchFamily="18" charset="0"/>
              </a:rPr>
              <a:t>core</a:t>
            </a:r>
            <a:r>
              <a:rPr lang="hu-HU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pc="-50" dirty="0" err="1">
                <a:solidFill>
                  <a:srgbClr val="2D2D8A"/>
                </a:solidFill>
                <a:latin typeface="Verdana"/>
                <a:cs typeface="Times New Roman" pitchFamily="18" charset="0"/>
              </a:rPr>
              <a:t>counts</a:t>
            </a:r>
            <a:r>
              <a:rPr lang="hu-HU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in </a:t>
            </a:r>
            <a:r>
              <a:rPr lang="en-US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high-end</a:t>
            </a:r>
            <a:r>
              <a:rPr lang="hu-HU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lang="en-GB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2S</a:t>
            </a:r>
            <a:r>
              <a:rPr lang="en-US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server</a:t>
            </a:r>
            <a:r>
              <a:rPr lang="en-US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processors</a:t>
            </a:r>
          </a:p>
          <a:p>
            <a:pPr lvl="0">
              <a:defRPr/>
            </a:pPr>
            <a:r>
              <a:rPr lang="en-US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     </a:t>
            </a:r>
            <a:r>
              <a:rPr lang="hu-HU" dirty="0" err="1">
                <a:solidFill>
                  <a:srgbClr val="2D2D8A"/>
                </a:solidFill>
                <a:latin typeface="Verdana"/>
                <a:cs typeface="Times New Roman" pitchFamily="18" charset="0"/>
              </a:rPr>
              <a:t>after</a:t>
            </a:r>
            <a:r>
              <a:rPr lang="hu-HU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L3 </a:t>
            </a:r>
            <a:r>
              <a:rPr lang="hu-HU" dirty="0" err="1">
                <a:solidFill>
                  <a:srgbClr val="2D2D8A"/>
                </a:solidFill>
                <a:latin typeface="Verdana"/>
                <a:cs typeface="Times New Roman" pitchFamily="18" charset="0"/>
              </a:rPr>
              <a:t>caches</a:t>
            </a:r>
            <a:r>
              <a:rPr lang="hu-HU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dirty="0" err="1">
                <a:solidFill>
                  <a:srgbClr val="2D2D8A"/>
                </a:solidFill>
                <a:latin typeface="Verdana"/>
                <a:cs typeface="Times New Roman" pitchFamily="18" charset="0"/>
              </a:rPr>
              <a:t>emerged</a:t>
            </a:r>
            <a:r>
              <a:rPr lang="en-US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-2</a:t>
            </a:r>
            <a:endParaRPr lang="en-GB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189505" y="1150663"/>
            <a:ext cx="8928000" cy="703162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600" spc="-4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As seen in the previous Figure, after L3 caches emerged</a:t>
            </a:r>
            <a:r>
              <a:rPr lang="en-US" sz="1600" spc="-4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, </a:t>
            </a:r>
            <a:r>
              <a:rPr lang="en-US" sz="1600" spc="-4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the evolution of core counts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slowed down </a:t>
            </a:r>
            <a:r>
              <a:rPr lang="en-US" sz="16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 a rate of </a:t>
            </a:r>
            <a:r>
              <a:rPr lang="en-US" sz="160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doubling  approximately every four years.</a:t>
            </a:r>
            <a:endParaRPr lang="en-US" sz="1600" dirty="0">
              <a:solidFill>
                <a:srgbClr val="000000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36544601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7" grpId="0" animBg="1"/>
      <p:bldP spid="8" grpId="0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75387" y="1121284"/>
            <a:ext cx="8547709" cy="3788966"/>
            <a:chOff x="375387" y="1121284"/>
            <a:chExt cx="8547709" cy="3788966"/>
          </a:xfrm>
        </p:grpSpPr>
        <p:cxnSp>
          <p:nvCxnSpPr>
            <p:cNvPr id="26" name="Egyenes összekötő nyíllal 4">
              <a:extLst>
                <a:ext uri="{FF2B5EF4-FFF2-40B4-BE49-F238E27FC236}">
                  <a16:creationId xmlns:a16="http://schemas.microsoft.com/office/drawing/2014/main" id="{AA6B3F54-3B24-4A97-9C3C-850BCC14938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46216" y="1733870"/>
              <a:ext cx="76" cy="291600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Egyenes összekötő nyíllal 6">
              <a:extLst>
                <a:ext uri="{FF2B5EF4-FFF2-40B4-BE49-F238E27FC236}">
                  <a16:creationId xmlns:a16="http://schemas.microsoft.com/office/drawing/2014/main" id="{783C9EED-3740-4AC8-904D-0BA0584FE1AA}"/>
                </a:ext>
              </a:extLst>
            </p:cNvPr>
            <p:cNvCxnSpPr/>
            <p:nvPr/>
          </p:nvCxnSpPr>
          <p:spPr>
            <a:xfrm flipV="1">
              <a:off x="887100" y="4555681"/>
              <a:ext cx="7589520" cy="3353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Egyenes összekötő 11">
              <a:extLst>
                <a:ext uri="{FF2B5EF4-FFF2-40B4-BE49-F238E27FC236}">
                  <a16:creationId xmlns:a16="http://schemas.microsoft.com/office/drawing/2014/main" id="{B66C51B8-AAD0-4EE4-96CE-E6796352C62A}"/>
                </a:ext>
              </a:extLst>
            </p:cNvPr>
            <p:cNvCxnSpPr/>
            <p:nvPr/>
          </p:nvCxnSpPr>
          <p:spPr>
            <a:xfrm>
              <a:off x="1498196" y="4492993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Egyenes összekötő 12">
              <a:extLst>
                <a:ext uri="{FF2B5EF4-FFF2-40B4-BE49-F238E27FC236}">
                  <a16:creationId xmlns:a16="http://schemas.microsoft.com/office/drawing/2014/main" id="{DD6D9BDA-46BC-47BA-B8D1-DC048FE654DE}"/>
                </a:ext>
              </a:extLst>
            </p:cNvPr>
            <p:cNvCxnSpPr/>
            <p:nvPr/>
          </p:nvCxnSpPr>
          <p:spPr>
            <a:xfrm>
              <a:off x="2046191" y="449170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Egyenes összekötő 13">
              <a:extLst>
                <a:ext uri="{FF2B5EF4-FFF2-40B4-BE49-F238E27FC236}">
                  <a16:creationId xmlns:a16="http://schemas.microsoft.com/office/drawing/2014/main" id="{8FDC922B-2E3E-47F5-831D-4987C93BB9DD}"/>
                </a:ext>
              </a:extLst>
            </p:cNvPr>
            <p:cNvCxnSpPr/>
            <p:nvPr/>
          </p:nvCxnSpPr>
          <p:spPr>
            <a:xfrm>
              <a:off x="2595397" y="4491094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Egyenes összekötő 14">
              <a:extLst>
                <a:ext uri="{FF2B5EF4-FFF2-40B4-BE49-F238E27FC236}">
                  <a16:creationId xmlns:a16="http://schemas.microsoft.com/office/drawing/2014/main" id="{0B38F2F4-469E-4E51-9676-9E8C3D683AD1}"/>
                </a:ext>
              </a:extLst>
            </p:cNvPr>
            <p:cNvCxnSpPr/>
            <p:nvPr/>
          </p:nvCxnSpPr>
          <p:spPr>
            <a:xfrm>
              <a:off x="3143392" y="448980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Egyenes összekötő 15">
              <a:extLst>
                <a:ext uri="{FF2B5EF4-FFF2-40B4-BE49-F238E27FC236}">
                  <a16:creationId xmlns:a16="http://schemas.microsoft.com/office/drawing/2014/main" id="{3F854303-F6F5-4ECF-8FBC-469E0D976805}"/>
                </a:ext>
              </a:extLst>
            </p:cNvPr>
            <p:cNvCxnSpPr/>
            <p:nvPr/>
          </p:nvCxnSpPr>
          <p:spPr>
            <a:xfrm>
              <a:off x="3697441" y="449742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Egyenes összekötő 16">
              <a:extLst>
                <a:ext uri="{FF2B5EF4-FFF2-40B4-BE49-F238E27FC236}">
                  <a16:creationId xmlns:a16="http://schemas.microsoft.com/office/drawing/2014/main" id="{3306C02E-A12F-4B41-A65A-A488B7532278}"/>
                </a:ext>
              </a:extLst>
            </p:cNvPr>
            <p:cNvCxnSpPr/>
            <p:nvPr/>
          </p:nvCxnSpPr>
          <p:spPr>
            <a:xfrm>
              <a:off x="4245436" y="449613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Egyenes összekötő 17">
              <a:extLst>
                <a:ext uri="{FF2B5EF4-FFF2-40B4-BE49-F238E27FC236}">
                  <a16:creationId xmlns:a16="http://schemas.microsoft.com/office/drawing/2014/main" id="{6728508D-64F5-4909-B7D9-B46DD4A1910C}"/>
                </a:ext>
              </a:extLst>
            </p:cNvPr>
            <p:cNvCxnSpPr/>
            <p:nvPr/>
          </p:nvCxnSpPr>
          <p:spPr>
            <a:xfrm>
              <a:off x="4794642" y="4495527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Egyenes összekötő 18">
              <a:extLst>
                <a:ext uri="{FF2B5EF4-FFF2-40B4-BE49-F238E27FC236}">
                  <a16:creationId xmlns:a16="http://schemas.microsoft.com/office/drawing/2014/main" id="{19C84456-5366-4DC3-9420-B095A539077A}"/>
                </a:ext>
              </a:extLst>
            </p:cNvPr>
            <p:cNvCxnSpPr/>
            <p:nvPr/>
          </p:nvCxnSpPr>
          <p:spPr>
            <a:xfrm>
              <a:off x="5342637" y="449423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Egyenes összekötő 19">
              <a:extLst>
                <a:ext uri="{FF2B5EF4-FFF2-40B4-BE49-F238E27FC236}">
                  <a16:creationId xmlns:a16="http://schemas.microsoft.com/office/drawing/2014/main" id="{C59D3845-4F45-4293-BF90-DF3B01E90927}"/>
                </a:ext>
              </a:extLst>
            </p:cNvPr>
            <p:cNvCxnSpPr/>
            <p:nvPr/>
          </p:nvCxnSpPr>
          <p:spPr>
            <a:xfrm>
              <a:off x="5892811" y="449742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Egyenes összekötő 20">
              <a:extLst>
                <a:ext uri="{FF2B5EF4-FFF2-40B4-BE49-F238E27FC236}">
                  <a16:creationId xmlns:a16="http://schemas.microsoft.com/office/drawing/2014/main" id="{EE8FA329-5C31-4F21-A2A8-670FB70F4236}"/>
                </a:ext>
              </a:extLst>
            </p:cNvPr>
            <p:cNvCxnSpPr/>
            <p:nvPr/>
          </p:nvCxnSpPr>
          <p:spPr>
            <a:xfrm>
              <a:off x="6440806" y="449613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Egyenes összekötő 21">
              <a:extLst>
                <a:ext uri="{FF2B5EF4-FFF2-40B4-BE49-F238E27FC236}">
                  <a16:creationId xmlns:a16="http://schemas.microsoft.com/office/drawing/2014/main" id="{57C1F274-77F1-4FF5-9A30-F7D3C896CE77}"/>
                </a:ext>
              </a:extLst>
            </p:cNvPr>
            <p:cNvCxnSpPr/>
            <p:nvPr/>
          </p:nvCxnSpPr>
          <p:spPr>
            <a:xfrm>
              <a:off x="6990012" y="4495527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Egyenes összekötő 22">
              <a:extLst>
                <a:ext uri="{FF2B5EF4-FFF2-40B4-BE49-F238E27FC236}">
                  <a16:creationId xmlns:a16="http://schemas.microsoft.com/office/drawing/2014/main" id="{FF4BBD6A-03C2-4E40-AA60-D29E30FDA899}"/>
                </a:ext>
              </a:extLst>
            </p:cNvPr>
            <p:cNvCxnSpPr/>
            <p:nvPr/>
          </p:nvCxnSpPr>
          <p:spPr>
            <a:xfrm>
              <a:off x="7538007" y="449423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Szövegdoboz 27">
              <a:extLst>
                <a:ext uri="{FF2B5EF4-FFF2-40B4-BE49-F238E27FC236}">
                  <a16:creationId xmlns:a16="http://schemas.microsoft.com/office/drawing/2014/main" id="{6CFE1B96-D026-4897-8467-C44A0ACA1471}"/>
                </a:ext>
              </a:extLst>
            </p:cNvPr>
            <p:cNvSpPr txBox="1"/>
            <p:nvPr/>
          </p:nvSpPr>
          <p:spPr>
            <a:xfrm>
              <a:off x="375387" y="1121284"/>
              <a:ext cx="1183907" cy="542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100"/>
                </a:lnSpc>
                <a:spcBef>
                  <a:spcPts val="0"/>
                </a:spcBef>
                <a:spcAft>
                  <a:spcPts val="2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Transistor</a:t>
              </a:r>
              <a:b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count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1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(billion)</a:t>
              </a:r>
            </a:p>
          </p:txBody>
        </p:sp>
        <p:sp>
          <p:nvSpPr>
            <p:cNvPr id="41" name="Szövegdoboz 28">
              <a:extLst>
                <a:ext uri="{FF2B5EF4-FFF2-40B4-BE49-F238E27FC236}">
                  <a16:creationId xmlns:a16="http://schemas.microsoft.com/office/drawing/2014/main" id="{945EAEC8-4C5A-468E-B0ED-AA91D11CCE7B}"/>
                </a:ext>
              </a:extLst>
            </p:cNvPr>
            <p:cNvSpPr txBox="1"/>
            <p:nvPr/>
          </p:nvSpPr>
          <p:spPr>
            <a:xfrm>
              <a:off x="1474338" y="4617862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2006</a:t>
              </a:r>
            </a:p>
          </p:txBody>
        </p:sp>
        <p:sp>
          <p:nvSpPr>
            <p:cNvPr id="42" name="Szövegdoboz 29">
              <a:extLst>
                <a:ext uri="{FF2B5EF4-FFF2-40B4-BE49-F238E27FC236}">
                  <a16:creationId xmlns:a16="http://schemas.microsoft.com/office/drawing/2014/main" id="{D0950841-84A8-493E-9831-16D986039FB2}"/>
                </a:ext>
              </a:extLst>
            </p:cNvPr>
            <p:cNvSpPr txBox="1"/>
            <p:nvPr/>
          </p:nvSpPr>
          <p:spPr>
            <a:xfrm>
              <a:off x="2575269" y="461266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2008</a:t>
              </a:r>
            </a:p>
          </p:txBody>
        </p:sp>
        <p:sp>
          <p:nvSpPr>
            <p:cNvPr id="43" name="Szövegdoboz 30">
              <a:extLst>
                <a:ext uri="{FF2B5EF4-FFF2-40B4-BE49-F238E27FC236}">
                  <a16:creationId xmlns:a16="http://schemas.microsoft.com/office/drawing/2014/main" id="{1F5DB4DB-4C82-4129-93B4-9A7FE2826988}"/>
                </a:ext>
              </a:extLst>
            </p:cNvPr>
            <p:cNvSpPr txBox="1"/>
            <p:nvPr/>
          </p:nvSpPr>
          <p:spPr>
            <a:xfrm>
              <a:off x="3683356" y="461266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2010</a:t>
              </a:r>
            </a:p>
          </p:txBody>
        </p:sp>
        <p:sp>
          <p:nvSpPr>
            <p:cNvPr id="44" name="Szövegdoboz 31">
              <a:extLst>
                <a:ext uri="{FF2B5EF4-FFF2-40B4-BE49-F238E27FC236}">
                  <a16:creationId xmlns:a16="http://schemas.microsoft.com/office/drawing/2014/main" id="{C4F9DF4A-7ED8-406D-8CE0-215E91AD13EC}"/>
                </a:ext>
              </a:extLst>
            </p:cNvPr>
            <p:cNvSpPr txBox="1"/>
            <p:nvPr/>
          </p:nvSpPr>
          <p:spPr>
            <a:xfrm>
              <a:off x="4771752" y="461266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2012</a:t>
              </a:r>
            </a:p>
          </p:txBody>
        </p:sp>
        <p:sp>
          <p:nvSpPr>
            <p:cNvPr id="45" name="Szövegdoboz 32">
              <a:extLst>
                <a:ext uri="{FF2B5EF4-FFF2-40B4-BE49-F238E27FC236}">
                  <a16:creationId xmlns:a16="http://schemas.microsoft.com/office/drawing/2014/main" id="{01321A5A-799D-4141-B4B3-8EEA05FD8577}"/>
                </a:ext>
              </a:extLst>
            </p:cNvPr>
            <p:cNvSpPr txBox="1"/>
            <p:nvPr/>
          </p:nvSpPr>
          <p:spPr>
            <a:xfrm>
              <a:off x="5874361" y="461266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2014</a:t>
              </a:r>
            </a:p>
          </p:txBody>
        </p:sp>
        <p:sp>
          <p:nvSpPr>
            <p:cNvPr id="46" name="Szövegdoboz 33">
              <a:extLst>
                <a:ext uri="{FF2B5EF4-FFF2-40B4-BE49-F238E27FC236}">
                  <a16:creationId xmlns:a16="http://schemas.microsoft.com/office/drawing/2014/main" id="{FECFD206-4295-4EF1-B931-5D9249108083}"/>
                </a:ext>
              </a:extLst>
            </p:cNvPr>
            <p:cNvSpPr txBox="1"/>
            <p:nvPr/>
          </p:nvSpPr>
          <p:spPr>
            <a:xfrm>
              <a:off x="6972445" y="4617862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2016</a:t>
              </a:r>
            </a:p>
          </p:txBody>
        </p:sp>
        <p:sp>
          <p:nvSpPr>
            <p:cNvPr id="47" name="Szövegdoboz 34">
              <a:extLst>
                <a:ext uri="{FF2B5EF4-FFF2-40B4-BE49-F238E27FC236}">
                  <a16:creationId xmlns:a16="http://schemas.microsoft.com/office/drawing/2014/main" id="{61D28124-8B04-4831-A7BD-0B8774AF10C8}"/>
                </a:ext>
              </a:extLst>
            </p:cNvPr>
            <p:cNvSpPr txBox="1"/>
            <p:nvPr/>
          </p:nvSpPr>
          <p:spPr>
            <a:xfrm>
              <a:off x="8310428" y="4594427"/>
              <a:ext cx="612668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Year</a:t>
              </a:r>
            </a:p>
          </p:txBody>
        </p:sp>
        <p:sp>
          <p:nvSpPr>
            <p:cNvPr id="50" name="Szövegdoboz 57">
              <a:extLst>
                <a:ext uri="{FF2B5EF4-FFF2-40B4-BE49-F238E27FC236}">
                  <a16:creationId xmlns:a16="http://schemas.microsoft.com/office/drawing/2014/main" id="{1FDBACF8-890F-4117-964F-4F4124BCFB70}"/>
                </a:ext>
              </a:extLst>
            </p:cNvPr>
            <p:cNvSpPr txBox="1"/>
            <p:nvPr/>
          </p:nvSpPr>
          <p:spPr>
            <a:xfrm>
              <a:off x="2565267" y="3331694"/>
              <a:ext cx="769763" cy="4539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7400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(45 nm)</a:t>
              </a:r>
            </a:p>
          </p:txBody>
        </p:sp>
        <p:sp>
          <p:nvSpPr>
            <p:cNvPr id="51" name="Szövegdoboz 58">
              <a:extLst>
                <a:ext uri="{FF2B5EF4-FFF2-40B4-BE49-F238E27FC236}">
                  <a16:creationId xmlns:a16="http://schemas.microsoft.com/office/drawing/2014/main" id="{FD62EA96-3EAC-413C-ADE4-89FB3DA2385E}"/>
                </a:ext>
              </a:extLst>
            </p:cNvPr>
            <p:cNvSpPr txBox="1"/>
            <p:nvPr/>
          </p:nvSpPr>
          <p:spPr>
            <a:xfrm>
              <a:off x="3165620" y="3068326"/>
              <a:ext cx="1176924" cy="4539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Nehalem-EX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(45 nm)</a:t>
              </a:r>
            </a:p>
          </p:txBody>
        </p:sp>
        <p:sp>
          <p:nvSpPr>
            <p:cNvPr id="52" name="Szövegdoboz 59">
              <a:extLst>
                <a:ext uri="{FF2B5EF4-FFF2-40B4-BE49-F238E27FC236}">
                  <a16:creationId xmlns:a16="http://schemas.microsoft.com/office/drawing/2014/main" id="{01A21054-49B7-4E89-B777-06E435260EDD}"/>
                </a:ext>
              </a:extLst>
            </p:cNvPr>
            <p:cNvSpPr txBox="1"/>
            <p:nvPr/>
          </p:nvSpPr>
          <p:spPr>
            <a:xfrm>
              <a:off x="3914775" y="2768182"/>
              <a:ext cx="1303955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Westmere-EX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(32 nm)</a:t>
              </a:r>
            </a:p>
          </p:txBody>
        </p:sp>
        <p:sp>
          <p:nvSpPr>
            <p:cNvPr id="53" name="Szövegdoboz 60">
              <a:extLst>
                <a:ext uri="{FF2B5EF4-FFF2-40B4-BE49-F238E27FC236}">
                  <a16:creationId xmlns:a16="http://schemas.microsoft.com/office/drawing/2014/main" id="{00465BAD-2FE4-46F7-AA59-334FA9644665}"/>
                </a:ext>
              </a:extLst>
            </p:cNvPr>
            <p:cNvSpPr txBox="1"/>
            <p:nvPr/>
          </p:nvSpPr>
          <p:spPr>
            <a:xfrm>
              <a:off x="5218730" y="2320647"/>
              <a:ext cx="1311641" cy="4539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Ivy-Bridge-EX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(22 nm)</a:t>
              </a:r>
            </a:p>
          </p:txBody>
        </p:sp>
        <p:sp>
          <p:nvSpPr>
            <p:cNvPr id="54" name="Szövegdoboz 61">
              <a:extLst>
                <a:ext uri="{FF2B5EF4-FFF2-40B4-BE49-F238E27FC236}">
                  <a16:creationId xmlns:a16="http://schemas.microsoft.com/office/drawing/2014/main" id="{A58004D2-1099-42F5-AF8E-8A34BD0B5DF0}"/>
                </a:ext>
              </a:extLst>
            </p:cNvPr>
            <p:cNvSpPr txBox="1"/>
            <p:nvPr/>
          </p:nvSpPr>
          <p:spPr>
            <a:xfrm>
              <a:off x="6686550" y="1685925"/>
              <a:ext cx="1274104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Broadwell-EX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63BD09E0-8245-4654-B46C-33DFB3BD9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954" y="1389127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38A03824-04CC-4821-BF0B-307AD2C110B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4357045" y="3288323"/>
              <a:ext cx="45719" cy="2264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276B4394-5F37-4919-9C4D-41511A6B085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741038" y="3649522"/>
              <a:ext cx="45719" cy="141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F50583CF-5B14-4D36-981D-CE96E0837C9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913808" y="3811318"/>
              <a:ext cx="45719" cy="246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61" name="Szövegdoboz 35">
              <a:extLst>
                <a:ext uri="{FF2B5EF4-FFF2-40B4-BE49-F238E27FC236}">
                  <a16:creationId xmlns:a16="http://schemas.microsoft.com/office/drawing/2014/main" id="{4606FDFB-F0C1-4679-AAD6-2A83E0F62422}"/>
                </a:ext>
              </a:extLst>
            </p:cNvPr>
            <p:cNvSpPr txBox="1"/>
            <p:nvPr/>
          </p:nvSpPr>
          <p:spPr>
            <a:xfrm>
              <a:off x="514247" y="3634461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</a:p>
          </p:txBody>
        </p:sp>
        <p:sp>
          <p:nvSpPr>
            <p:cNvPr id="62" name="Szövegdoboz 36">
              <a:extLst>
                <a:ext uri="{FF2B5EF4-FFF2-40B4-BE49-F238E27FC236}">
                  <a16:creationId xmlns:a16="http://schemas.microsoft.com/office/drawing/2014/main" id="{B9D6F52C-3419-4093-A244-671D96A0E85C}"/>
                </a:ext>
              </a:extLst>
            </p:cNvPr>
            <p:cNvSpPr txBox="1"/>
            <p:nvPr/>
          </p:nvSpPr>
          <p:spPr>
            <a:xfrm>
              <a:off x="511754" y="2848553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</a:t>
              </a:r>
            </a:p>
          </p:txBody>
        </p:sp>
        <p:sp>
          <p:nvSpPr>
            <p:cNvPr id="63" name="Szövegdoboz 37">
              <a:extLst>
                <a:ext uri="{FF2B5EF4-FFF2-40B4-BE49-F238E27FC236}">
                  <a16:creationId xmlns:a16="http://schemas.microsoft.com/office/drawing/2014/main" id="{774AE3F2-24A5-4D5B-9045-54F940A3E2C8}"/>
                </a:ext>
              </a:extLst>
            </p:cNvPr>
            <p:cNvSpPr txBox="1"/>
            <p:nvPr/>
          </p:nvSpPr>
          <p:spPr>
            <a:xfrm>
              <a:off x="517093" y="2040515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</a:p>
          </p:txBody>
        </p:sp>
        <p:cxnSp>
          <p:nvCxnSpPr>
            <p:cNvPr id="66" name="Egyenes összekötő 40">
              <a:extLst>
                <a:ext uri="{FF2B5EF4-FFF2-40B4-BE49-F238E27FC236}">
                  <a16:creationId xmlns:a16="http://schemas.microsoft.com/office/drawing/2014/main" id="{5AC3998C-AE83-4188-A4B5-F3BA66859921}"/>
                </a:ext>
              </a:extLst>
            </p:cNvPr>
            <p:cNvCxnSpPr/>
            <p:nvPr/>
          </p:nvCxnSpPr>
          <p:spPr>
            <a:xfrm rot="5400000">
              <a:off x="931622" y="2895322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Szövegdoboz 52">
              <a:extLst>
                <a:ext uri="{FF2B5EF4-FFF2-40B4-BE49-F238E27FC236}">
                  <a16:creationId xmlns:a16="http://schemas.microsoft.com/office/drawing/2014/main" id="{E24A2015-F45A-42E3-8AB2-2991F578C090}"/>
                </a:ext>
              </a:extLst>
            </p:cNvPr>
            <p:cNvSpPr txBox="1"/>
            <p:nvPr/>
          </p:nvSpPr>
          <p:spPr>
            <a:xfrm>
              <a:off x="464070" y="1798398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10</a:t>
              </a:r>
            </a:p>
          </p:txBody>
        </p:sp>
        <p:cxnSp>
          <p:nvCxnSpPr>
            <p:cNvPr id="71" name="Egyenes összekötő 53">
              <a:extLst>
                <a:ext uri="{FF2B5EF4-FFF2-40B4-BE49-F238E27FC236}">
                  <a16:creationId xmlns:a16="http://schemas.microsoft.com/office/drawing/2014/main" id="{76173323-BA38-46E7-9AF2-3961BF1CDF1D}"/>
                </a:ext>
              </a:extLst>
            </p:cNvPr>
            <p:cNvCxnSpPr/>
            <p:nvPr/>
          </p:nvCxnSpPr>
          <p:spPr>
            <a:xfrm rot="5400000">
              <a:off x="932234" y="211705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Egyenes összekötő 55">
              <a:extLst>
                <a:ext uri="{FF2B5EF4-FFF2-40B4-BE49-F238E27FC236}">
                  <a16:creationId xmlns:a16="http://schemas.microsoft.com/office/drawing/2014/main" id="{3AEB76FB-3AFC-42B0-9FCD-840ABF60ECAA}"/>
                </a:ext>
              </a:extLst>
            </p:cNvPr>
            <p:cNvCxnSpPr/>
            <p:nvPr/>
          </p:nvCxnSpPr>
          <p:spPr>
            <a:xfrm rot="5400000">
              <a:off x="929626" y="371328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Egyenes összekötő 71">
              <a:extLst>
                <a:ext uri="{FF2B5EF4-FFF2-40B4-BE49-F238E27FC236}">
                  <a16:creationId xmlns:a16="http://schemas.microsoft.com/office/drawing/2014/main" id="{8CE43BA6-12B0-485B-B28B-CDC2537F43DA}"/>
                </a:ext>
              </a:extLst>
            </p:cNvPr>
            <p:cNvCxnSpPr/>
            <p:nvPr/>
          </p:nvCxnSpPr>
          <p:spPr>
            <a:xfrm rot="5400000">
              <a:off x="931622" y="186646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Egyenes összekötő 74">
              <a:extLst>
                <a:ext uri="{FF2B5EF4-FFF2-40B4-BE49-F238E27FC236}">
                  <a16:creationId xmlns:a16="http://schemas.microsoft.com/office/drawing/2014/main" id="{44912F31-BA27-4DAB-B150-CD1C98C0CF20}"/>
                </a:ext>
              </a:extLst>
            </p:cNvPr>
            <p:cNvCxnSpPr/>
            <p:nvPr/>
          </p:nvCxnSpPr>
          <p:spPr>
            <a:xfrm rot="5400000">
              <a:off x="929661" y="2425501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Szövegdoboz 75">
              <a:extLst>
                <a:ext uri="{FF2B5EF4-FFF2-40B4-BE49-F238E27FC236}">
                  <a16:creationId xmlns:a16="http://schemas.microsoft.com/office/drawing/2014/main" id="{572E1A30-65CC-4DDD-9833-7735A05DBDDA}"/>
                </a:ext>
              </a:extLst>
            </p:cNvPr>
            <p:cNvSpPr txBox="1"/>
            <p:nvPr/>
          </p:nvSpPr>
          <p:spPr>
            <a:xfrm>
              <a:off x="517093" y="2380697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6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BC4B69A7-DBEB-4188-A4D7-8A18C07977EB}"/>
                </a:ext>
              </a:extLst>
            </p:cNvPr>
            <p:cNvSpPr txBox="1"/>
            <p:nvPr/>
          </p:nvSpPr>
          <p:spPr>
            <a:xfrm>
              <a:off x="5807645" y="2776851"/>
              <a:ext cx="30008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BADEA2A-FC61-41F6-A1CD-242F1442FFB4}"/>
                </a:ext>
              </a:extLst>
            </p:cNvPr>
            <p:cNvSpPr txBox="1"/>
            <p:nvPr/>
          </p:nvSpPr>
          <p:spPr>
            <a:xfrm>
              <a:off x="7162799" y="2176558"/>
              <a:ext cx="27693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B3C62BA7-75C2-4A39-9F4E-442DB79CA536}"/>
                </a:ext>
              </a:extLst>
            </p:cNvPr>
            <p:cNvGrpSpPr/>
            <p:nvPr/>
          </p:nvGrpSpPr>
          <p:grpSpPr>
            <a:xfrm rot="60000">
              <a:off x="4299308" y="3424220"/>
              <a:ext cx="1370556" cy="416818"/>
              <a:chOff x="5212929" y="3172543"/>
              <a:chExt cx="1277977" cy="288000"/>
            </a:xfrm>
          </p:grpSpPr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36538AFA-AF17-43F8-B1B2-1D569C62F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383141">
                <a:off x="5212929" y="317254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25" name="Szövegdoboz 69">
                <a:extLst>
                  <a:ext uri="{FF2B5EF4-FFF2-40B4-BE49-F238E27FC236}">
                    <a16:creationId xmlns:a16="http://schemas.microsoft.com/office/drawing/2014/main" id="{7C204059-D5F8-46C0-BB5D-5ABE785184DF}"/>
                  </a:ext>
                </a:extLst>
              </p:cNvPr>
              <p:cNvSpPr txBox="1"/>
              <p:nvPr/>
            </p:nvSpPr>
            <p:spPr>
              <a:xfrm rot="20348621">
                <a:off x="5356196" y="3186284"/>
                <a:ext cx="1134710" cy="175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</a:p>
            </p:txBody>
          </p:sp>
        </p:grp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462152A2-CFF6-4F7C-9898-F6B3E3317E4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945425" y="2342792"/>
              <a:ext cx="4397227" cy="1590687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3" name="Down Arrow 14">
              <a:extLst>
                <a:ext uri="{FF2B5EF4-FFF2-40B4-BE49-F238E27FC236}">
                  <a16:creationId xmlns:a16="http://schemas.microsoft.com/office/drawing/2014/main" id="{6F6D3AC8-FF74-49BE-91DC-56229ADC33BD}"/>
                </a:ext>
              </a:extLst>
            </p:cNvPr>
            <p:cNvSpPr/>
            <p:nvPr/>
          </p:nvSpPr>
          <p:spPr bwMode="auto">
            <a:xfrm>
              <a:off x="2924776" y="2551267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FE2E84E-105B-41DD-8A0C-B763511D3694}"/>
                </a:ext>
              </a:extLst>
            </p:cNvPr>
            <p:cNvSpPr txBox="1"/>
            <p:nvPr/>
          </p:nvSpPr>
          <p:spPr>
            <a:xfrm>
              <a:off x="2257761" y="1841192"/>
              <a:ext cx="1491114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Emergence of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</a:t>
              </a:r>
              <a:r>
                <a:rPr kumimoji="0" lang="en-US" sz="1250" b="0" i="0" u="none" strike="noStrike" kern="120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L3</a:t>
              </a: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caches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in the  Core 2 line</a:t>
              </a:r>
            </a:p>
          </p:txBody>
        </p:sp>
        <p:cxnSp>
          <p:nvCxnSpPr>
            <p:cNvPr id="15" name="Egyenes összekötő 22">
              <a:extLst>
                <a:ext uri="{FF2B5EF4-FFF2-40B4-BE49-F238E27FC236}">
                  <a16:creationId xmlns:a16="http://schemas.microsoft.com/office/drawing/2014/main" id="{9FF747E9-610A-41D3-AD20-E059C13DEF41}"/>
                </a:ext>
              </a:extLst>
            </p:cNvPr>
            <p:cNvCxnSpPr/>
            <p:nvPr/>
          </p:nvCxnSpPr>
          <p:spPr>
            <a:xfrm>
              <a:off x="8093121" y="449502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7B7DEF1-6A37-4F76-88AC-9965381879D1}"/>
                </a:ext>
              </a:extLst>
            </p:cNvPr>
            <p:cNvSpPr txBox="1"/>
            <p:nvPr/>
          </p:nvSpPr>
          <p:spPr>
            <a:xfrm>
              <a:off x="6506646" y="2428959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8" name="Szövegdoboz 61">
              <a:extLst>
                <a:ext uri="{FF2B5EF4-FFF2-40B4-BE49-F238E27FC236}">
                  <a16:creationId xmlns:a16="http://schemas.microsoft.com/office/drawing/2014/main" id="{A20D5A6E-7766-4D6C-A818-DAF1BF6AB1B7}"/>
                </a:ext>
              </a:extLst>
            </p:cNvPr>
            <p:cNvSpPr txBox="1"/>
            <p:nvPr/>
          </p:nvSpPr>
          <p:spPr>
            <a:xfrm>
              <a:off x="5993306" y="1975170"/>
              <a:ext cx="1109236" cy="4539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</p:grpSp>
      <p:sp>
        <p:nvSpPr>
          <p:cNvPr id="86" name="TextBox 85">
            <a:extLst>
              <a:ext uri="{FF2B5EF4-FFF2-40B4-BE49-F238E27FC236}">
                <a16:creationId xmlns:a16="http://schemas.microsoft.com/office/drawing/2014/main" id="{4971E59A-69A6-4B18-957D-7BB6F529FEBD}"/>
              </a:ext>
            </a:extLst>
          </p:cNvPr>
          <p:cNvSpPr txBox="1"/>
          <p:nvPr/>
        </p:nvSpPr>
        <p:spPr>
          <a:xfrm>
            <a:off x="75026" y="458670"/>
            <a:ext cx="90002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Growth rate </a:t>
            </a:r>
            <a:r>
              <a:rPr kumimoji="0" lang="hu-HU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transistor counts </a:t>
            </a:r>
            <a:r>
              <a:rPr kumimoji="0" lang="en-GB" i="0" u="none" strike="noStrike" kern="1200" cap="none" spc="-50" normalizeH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 </a:t>
            </a:r>
            <a:r>
              <a:rPr kumimoji="0" lang="hu-HU" i="0" u="none" strike="noStrike" kern="1200" cap="none" spc="-50" normalizeH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</a:t>
            </a:r>
            <a:r>
              <a:rPr kumimoji="0" lang="hu-HU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</a:t>
            </a:r>
            <a:r>
              <a:rPr kumimoji="0" lang="hu-HU" i="0" u="none" strike="noStrike" kern="1200" cap="none" spc="-50" normalizeH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based</a:t>
            </a:r>
            <a:r>
              <a:rPr kumimoji="0" lang="hu-HU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high-end 4S </a:t>
            </a:r>
            <a:r>
              <a:rPr kumimoji="0" lang="hu-HU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 </a:t>
            </a:r>
            <a:r>
              <a:rPr kumimoji="0" lang="hu-HU" i="0" u="none" strike="noStrike" kern="1200" cap="none" spc="-50" normalizeH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hu-HU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</a:t>
            </a:r>
          </a:p>
        </p:txBody>
      </p:sp>
      <p:sp>
        <p:nvSpPr>
          <p:cNvPr id="64" name="Title 1">
            <a:extLst>
              <a:ext uri="{FF2B5EF4-FFF2-40B4-BE49-F238E27FC236}">
                <a16:creationId xmlns:a16="http://schemas.microsoft.com/office/drawing/2014/main" id="{EC291EB4-7F2C-40B4-8213-C9C0A398E5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65760"/>
          </a:xfrm>
        </p:spPr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(14)</a:t>
            </a:r>
            <a:endParaRPr lang="hu-HU" sz="1700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45505" y="5409220"/>
            <a:ext cx="9072000" cy="1222424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lvl="0" fontAlgn="base">
              <a:spcBef>
                <a:spcPct val="0"/>
              </a:spcBef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The reason why </a:t>
            </a:r>
            <a:r>
              <a:rPr lang="hu-HU" sz="16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transi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tor </a:t>
            </a:r>
            <a:r>
              <a:rPr lang="hu-HU" sz="16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count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rose slower than predicted by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Moore’s law is the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</a:t>
            </a:r>
            <a:r>
              <a:rPr lang="hu-HU" sz="16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power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budget</a:t>
            </a:r>
            <a:r>
              <a:rPr lang="hu-HU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limitation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of the die.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At the same time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this is also the reason why core counts doubled at a slower rate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as before after L3 caches emerged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  <a:endParaRPr lang="hu-HU" sz="16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5888" y="5004175"/>
            <a:ext cx="70506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chemeClr val="accent6"/>
                </a:solidFill>
                <a:latin typeface="+mj-lt"/>
              </a:rPr>
              <a:t>Why </a:t>
            </a:r>
            <a:r>
              <a:rPr lang="hu-HU" sz="1600" dirty="0" err="1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transi</a:t>
            </a:r>
            <a:r>
              <a:rPr lang="en-US" sz="1600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hu-HU" sz="1600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tor </a:t>
            </a:r>
            <a:r>
              <a:rPr lang="hu-HU" sz="1600" dirty="0" err="1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count</a:t>
            </a:r>
            <a:r>
              <a:rPr lang="en-US" sz="1600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hu-HU" sz="1600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rose slower than predicted by Moore’s </a:t>
            </a:r>
            <a:r>
              <a:rPr lang="en-US" sz="1600" dirty="0" smtClean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law?</a:t>
            </a:r>
            <a:r>
              <a:rPr lang="en-US" sz="1600" dirty="0" smtClean="0">
                <a:solidFill>
                  <a:schemeClr val="accent6"/>
                </a:solidFill>
                <a:latin typeface="+mj-lt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79887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(15)</a:t>
            </a:r>
            <a:endParaRPr lang="en-GB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407555" y="1043735"/>
            <a:ext cx="9271647" cy="4093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600" spc="-30" noProof="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With arriving the L3 cache </a:t>
            </a:r>
            <a:r>
              <a:rPr lang="en-GB" sz="1600" spc="-30" noProof="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 the 7400 (</a:t>
            </a:r>
            <a:r>
              <a:rPr lang="en-GB" sz="1600" spc="-30" noProof="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Dunnington</a:t>
            </a:r>
            <a:r>
              <a:rPr lang="en-GB" sz="1600" spc="-30" noProof="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 server processor, the </a:t>
            </a:r>
            <a:r>
              <a:rPr lang="en-GB" sz="1600" spc="-30" noProof="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transistor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lang="en-GB" sz="1600" spc="-30" noProof="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count </a:t>
            </a:r>
            <a:r>
              <a:rPr kumimoji="0" lang="en-GB" sz="1600" b="0" i="0" u="none" strike="noStrike" kern="1200" cap="none" spc="-30" normalizeH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rose substantially</a:t>
            </a:r>
            <a:r>
              <a:rPr kumimoji="0" lang="en-GB" sz="1600" b="0" i="0" u="none" strike="noStrike" kern="1200" cap="none" spc="-30" normalizeH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, from 582 million to 1.9 billion causing much more</a:t>
            </a:r>
            <a:r>
              <a:rPr lang="en-GB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GB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GB" sz="1600" b="0" i="0" u="none" strike="noStrike" kern="1200" cap="none" spc="-30" normalizeH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 dissipation, as shown in the previous Table.</a:t>
            </a:r>
          </a:p>
          <a:p>
            <a:pPr lvl="0" fontAlgn="base">
              <a:spcBef>
                <a:spcPct val="0"/>
              </a:spcBef>
              <a:defRPr/>
            </a:pPr>
            <a:r>
              <a:rPr lang="en-GB" sz="1600" spc="-30" baseline="0" noProof="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Nevertheless, at the same time </a:t>
            </a:r>
            <a:r>
              <a:rPr lang="en-GB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the </a:t>
            </a:r>
            <a:r>
              <a:rPr lang="en-GB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die area was </a:t>
            </a:r>
            <a:r>
              <a:rPr lang="en-GB" sz="1600" spc="-30" dirty="0" smtClean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notable </a:t>
            </a:r>
            <a:r>
              <a:rPr lang="en-GB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enlarged </a:t>
            </a:r>
            <a:r>
              <a:rPr lang="en-GB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(from 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GB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lang="hu-HU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286 mm</a:t>
            </a:r>
            <a:r>
              <a:rPr lang="hu-HU" sz="1600" spc="-30" baseline="30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</a:t>
            </a:r>
            <a:r>
              <a:rPr lang="en-GB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to </a:t>
            </a:r>
            <a:r>
              <a:rPr lang="hu-HU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503 mm</a:t>
            </a:r>
            <a:r>
              <a:rPr lang="hu-HU" sz="1600" spc="-30" baseline="30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</a:t>
            </a:r>
            <a:r>
              <a:rPr lang="hu-HU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</a:t>
            </a:r>
            <a:r>
              <a:rPr lang="en-US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providing greatly </a:t>
            </a:r>
            <a:r>
              <a:rPr lang="en-US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better cooling conditions</a:t>
            </a:r>
            <a:r>
              <a:rPr lang="en-US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</a:p>
          <a:p>
            <a:pPr marL="285750" lvl="0" indent="-285750" fontAlgn="base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Subsequently, however n</a:t>
            </a:r>
            <a:r>
              <a:rPr lang="en-US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ext server processor generations</a:t>
            </a:r>
            <a:r>
              <a:rPr lang="hu-HU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sz="1600" spc="-3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were</a:t>
            </a:r>
            <a:r>
              <a:rPr lang="en-GB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restricted to </a:t>
            </a:r>
            <a:r>
              <a:rPr lang="hu-HU" sz="1600" spc="-3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about</a:t>
            </a:r>
            <a:endParaRPr lang="en-US" sz="1600" spc="-30" dirty="0">
              <a:solidFill>
                <a:srgbClr val="0070C0"/>
              </a:solidFill>
              <a:latin typeface="Verdana" pitchFamily="34" charset="0"/>
              <a:cs typeface="Times New Roman" pitchFamily="18" charset="0"/>
            </a:endParaRPr>
          </a:p>
          <a:p>
            <a:pPr lvl="0" fontAlgn="base">
              <a:spcBef>
                <a:spcPct val="0"/>
              </a:spcBef>
              <a:defRPr/>
            </a:pPr>
            <a:r>
              <a:rPr lang="en-US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lang="hu-HU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sz="1600" spc="-3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the</a:t>
            </a:r>
            <a:r>
              <a:rPr lang="en-US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sz="1600" spc="-3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same</a:t>
            </a:r>
            <a:r>
              <a:rPr lang="hu-HU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sz="1600" spc="-3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silicon</a:t>
            </a:r>
            <a:r>
              <a:rPr lang="hu-HU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sz="1600" spc="-3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area</a:t>
            </a:r>
            <a:r>
              <a:rPr lang="en-GB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GB" sz="1600" spc="-30" dirty="0">
                <a:latin typeface="Verdana" pitchFamily="34" charset="0"/>
                <a:cs typeface="Times New Roman" pitchFamily="18" charset="0"/>
              </a:rPr>
              <a:t>of 500 - to 700 mm</a:t>
            </a:r>
            <a:r>
              <a:rPr lang="en-GB" sz="1600" spc="-30" baseline="30000" dirty="0">
                <a:latin typeface="Verdana" pitchFamily="34" charset="0"/>
                <a:cs typeface="Times New Roman" pitchFamily="18" charset="0"/>
              </a:rPr>
              <a:t>2</a:t>
            </a:r>
            <a:r>
              <a:rPr lang="en-GB" sz="1600" spc="-30" dirty="0">
                <a:latin typeface="Verdana" pitchFamily="34" charset="0"/>
                <a:cs typeface="Times New Roman" pitchFamily="18" charset="0"/>
              </a:rPr>
              <a:t> </a:t>
            </a:r>
            <a:r>
              <a:rPr lang="en-GB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since technology limitations restrained</a:t>
            </a:r>
          </a:p>
          <a:p>
            <a:pPr lvl="0" fontAlgn="base">
              <a:spcBef>
                <a:spcPct val="0"/>
              </a:spcBef>
              <a:defRPr/>
            </a:pPr>
            <a:r>
              <a:rPr lang="en-GB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 a further significant enlarging of the die area </a:t>
            </a:r>
            <a:r>
              <a:rPr lang="en-GB" sz="1600" spc="-30" dirty="0">
                <a:latin typeface="Verdana" pitchFamily="34" charset="0"/>
                <a:cs typeface="Times New Roman" pitchFamily="18" charset="0"/>
              </a:rPr>
              <a:t>as higher error rates would greatly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GB" sz="1600" spc="-30" dirty="0">
                <a:latin typeface="Verdana" pitchFamily="34" charset="0"/>
                <a:cs typeface="Times New Roman" pitchFamily="18" charset="0"/>
              </a:rPr>
              <a:t>       reduce yields.</a:t>
            </a:r>
          </a:p>
          <a:p>
            <a:pPr marL="285750" lvl="0" indent="-285750" fontAlgn="base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GB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GB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Consequently, no notable additional die area was available for better cooling,</a:t>
            </a:r>
          </a:p>
          <a:p>
            <a:pPr lvl="0" fontAlgn="base">
              <a:spcBef>
                <a:spcPct val="0"/>
              </a:spcBef>
              <a:defRPr/>
            </a:pPr>
            <a:r>
              <a:rPr lang="en-GB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</a:t>
            </a:r>
            <a:r>
              <a:rPr lang="en-GB" sz="1600" spc="-5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 subsequently </a:t>
            </a:r>
            <a:r>
              <a:rPr lang="en-GB" sz="1600" spc="-5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dissipation became the limiting factor</a:t>
            </a:r>
            <a:r>
              <a:rPr lang="en-GB" sz="1600" spc="-5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for raising transistor counts </a:t>
            </a:r>
          </a:p>
          <a:p>
            <a:pPr fontAlgn="base">
              <a:spcBef>
                <a:spcPct val="0"/>
              </a:spcBef>
              <a:defRPr/>
            </a:pPr>
            <a:r>
              <a:rPr lang="en-GB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  allowing transistor counts </a:t>
            </a:r>
            <a:r>
              <a:rPr lang="en-GB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 in line with it </a:t>
            </a:r>
            <a:r>
              <a:rPr lang="en-GB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core counts to double only in about </a:t>
            </a:r>
          </a:p>
          <a:p>
            <a:pPr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  every four years.</a:t>
            </a:r>
            <a:r>
              <a:rPr lang="hu-HU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</a:t>
            </a:r>
            <a:endParaRPr lang="en-US" sz="1600" spc="-30" dirty="0">
              <a:solidFill>
                <a:srgbClr val="0070C0"/>
              </a:solidFill>
              <a:latin typeface="Verdana" pitchFamily="34" charset="0"/>
              <a:cs typeface="Times New Roman" pitchFamily="18" charset="0"/>
            </a:endParaRPr>
          </a:p>
          <a:p>
            <a:pPr marL="285750" indent="-285750" fontAlgn="base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1600" spc="-30" dirty="0">
                <a:latin typeface="Verdana" pitchFamily="34" charset="0"/>
                <a:cs typeface="Times New Roman" pitchFamily="18" charset="0"/>
              </a:rPr>
              <a:t>This means that </a:t>
            </a:r>
            <a:r>
              <a:rPr lang="en-US" sz="1600" spc="-3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Moore’s law might only be valid as long as dissipation does not </a:t>
            </a:r>
          </a:p>
          <a:p>
            <a:pPr fontAlgn="base">
              <a:spcBef>
                <a:spcPct val="0"/>
              </a:spcBef>
              <a:defRPr/>
            </a:pPr>
            <a:r>
              <a:rPr lang="en-US" sz="1600" spc="-3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     become the limiting factor.</a:t>
            </a:r>
            <a:endParaRPr lang="en-GB" sz="1600" dirty="0">
              <a:solidFill>
                <a:srgbClr val="FF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15887" y="469180"/>
            <a:ext cx="868658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Remark Why the grows rate of transistor counts did not follow Moore’s law after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L3 caches appeared? </a:t>
            </a:r>
          </a:p>
        </p:txBody>
      </p:sp>
    </p:spTree>
    <p:extLst>
      <p:ext uri="{BB962C8B-B14F-4D97-AF65-F5344CB8AC3E}">
        <p14:creationId xmlns:p14="http://schemas.microsoft.com/office/powerpoint/2010/main" val="476829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(16)</a:t>
            </a:r>
            <a:endParaRPr lang="en-US" sz="1700" dirty="0"/>
          </a:p>
        </p:txBody>
      </p:sp>
      <p:grpSp>
        <p:nvGrpSpPr>
          <p:cNvPr id="4" name="Group 3"/>
          <p:cNvGrpSpPr/>
          <p:nvPr/>
        </p:nvGrpSpPr>
        <p:grpSpPr>
          <a:xfrm>
            <a:off x="28832" y="1218984"/>
            <a:ext cx="9115168" cy="5585391"/>
            <a:chOff x="116505" y="755374"/>
            <a:chExt cx="10153545" cy="5585391"/>
          </a:xfrm>
        </p:grpSpPr>
        <p:cxnSp>
          <p:nvCxnSpPr>
            <p:cNvPr id="38" name="Egyenes összekötő nyíllal 4"/>
            <p:cNvCxnSpPr/>
            <p:nvPr/>
          </p:nvCxnSpPr>
          <p:spPr>
            <a:xfrm flipH="1" flipV="1">
              <a:off x="603904" y="1179822"/>
              <a:ext cx="76" cy="493200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Egyenes összekötő nyíllal 6"/>
            <p:cNvCxnSpPr/>
            <p:nvPr/>
          </p:nvCxnSpPr>
          <p:spPr>
            <a:xfrm flipV="1">
              <a:off x="544779" y="5978825"/>
              <a:ext cx="9620693" cy="3353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Egyenes összekötő 11"/>
            <p:cNvCxnSpPr/>
            <p:nvPr/>
          </p:nvCxnSpPr>
          <p:spPr>
            <a:xfrm>
              <a:off x="1155886" y="5916137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Egyenes összekötő 12"/>
            <p:cNvCxnSpPr/>
            <p:nvPr/>
          </p:nvCxnSpPr>
          <p:spPr>
            <a:xfrm>
              <a:off x="1703881" y="591484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Egyenes összekötő 13"/>
            <p:cNvCxnSpPr/>
            <p:nvPr/>
          </p:nvCxnSpPr>
          <p:spPr>
            <a:xfrm>
              <a:off x="2253087" y="591423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Egyenes összekötő 14"/>
            <p:cNvCxnSpPr/>
            <p:nvPr/>
          </p:nvCxnSpPr>
          <p:spPr>
            <a:xfrm>
              <a:off x="2801082" y="591294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Egyenes összekötő 15"/>
            <p:cNvCxnSpPr/>
            <p:nvPr/>
          </p:nvCxnSpPr>
          <p:spPr>
            <a:xfrm>
              <a:off x="3355131" y="592057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Egyenes összekötő 16"/>
            <p:cNvCxnSpPr/>
            <p:nvPr/>
          </p:nvCxnSpPr>
          <p:spPr>
            <a:xfrm>
              <a:off x="3903126" y="59192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Egyenes összekötő 17"/>
            <p:cNvCxnSpPr/>
            <p:nvPr/>
          </p:nvCxnSpPr>
          <p:spPr>
            <a:xfrm>
              <a:off x="4452332" y="5918671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Egyenes összekötő 18"/>
            <p:cNvCxnSpPr/>
            <p:nvPr/>
          </p:nvCxnSpPr>
          <p:spPr>
            <a:xfrm>
              <a:off x="5000327" y="59173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Egyenes összekötő 19"/>
            <p:cNvCxnSpPr/>
            <p:nvPr/>
          </p:nvCxnSpPr>
          <p:spPr>
            <a:xfrm>
              <a:off x="5550501" y="592057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Egyenes összekötő 20"/>
            <p:cNvCxnSpPr/>
            <p:nvPr/>
          </p:nvCxnSpPr>
          <p:spPr>
            <a:xfrm>
              <a:off x="6098496" y="59192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Egyenes összekötő 21"/>
            <p:cNvCxnSpPr/>
            <p:nvPr/>
          </p:nvCxnSpPr>
          <p:spPr>
            <a:xfrm>
              <a:off x="6647702" y="5918671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Egyenes összekötő 22"/>
            <p:cNvCxnSpPr/>
            <p:nvPr/>
          </p:nvCxnSpPr>
          <p:spPr>
            <a:xfrm>
              <a:off x="7195697" y="59173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Szövegdoboz 27"/>
            <p:cNvSpPr txBox="1"/>
            <p:nvPr/>
          </p:nvSpPr>
          <p:spPr>
            <a:xfrm>
              <a:off x="258296" y="755374"/>
              <a:ext cx="691215" cy="3744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1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Core</a:t>
              </a:r>
              <a:b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count</a:t>
              </a:r>
            </a:p>
          </p:txBody>
        </p:sp>
        <p:sp>
          <p:nvSpPr>
            <p:cNvPr id="53" name="Szövegdoboz 28"/>
            <p:cNvSpPr txBox="1"/>
            <p:nvPr/>
          </p:nvSpPr>
          <p:spPr>
            <a:xfrm>
              <a:off x="1096320" y="6041006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2006</a:t>
              </a:r>
            </a:p>
          </p:txBody>
        </p:sp>
        <p:sp>
          <p:nvSpPr>
            <p:cNvPr id="54" name="Szövegdoboz 29"/>
            <p:cNvSpPr txBox="1"/>
            <p:nvPr/>
          </p:nvSpPr>
          <p:spPr>
            <a:xfrm>
              <a:off x="2172530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2008</a:t>
              </a:r>
            </a:p>
          </p:txBody>
        </p:sp>
        <p:sp>
          <p:nvSpPr>
            <p:cNvPr id="55" name="Szövegdoboz 30"/>
            <p:cNvSpPr txBox="1"/>
            <p:nvPr/>
          </p:nvSpPr>
          <p:spPr>
            <a:xfrm>
              <a:off x="3291338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2010</a:t>
              </a:r>
            </a:p>
          </p:txBody>
        </p:sp>
        <p:sp>
          <p:nvSpPr>
            <p:cNvPr id="56" name="Szövegdoboz 31"/>
            <p:cNvSpPr txBox="1"/>
            <p:nvPr/>
          </p:nvSpPr>
          <p:spPr>
            <a:xfrm>
              <a:off x="4408621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2012</a:t>
              </a:r>
            </a:p>
          </p:txBody>
        </p:sp>
        <p:sp>
          <p:nvSpPr>
            <p:cNvPr id="57" name="Szövegdoboz 32"/>
            <p:cNvSpPr txBox="1"/>
            <p:nvPr/>
          </p:nvSpPr>
          <p:spPr>
            <a:xfrm>
              <a:off x="5522837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2014</a:t>
              </a:r>
            </a:p>
          </p:txBody>
        </p:sp>
        <p:sp>
          <p:nvSpPr>
            <p:cNvPr id="58" name="Szövegdoboz 33"/>
            <p:cNvSpPr txBox="1"/>
            <p:nvPr/>
          </p:nvSpPr>
          <p:spPr>
            <a:xfrm>
              <a:off x="6599477" y="6041006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2016</a:t>
              </a:r>
            </a:p>
          </p:txBody>
        </p:sp>
        <p:sp>
          <p:nvSpPr>
            <p:cNvPr id="59" name="Szövegdoboz 34"/>
            <p:cNvSpPr txBox="1"/>
            <p:nvPr/>
          </p:nvSpPr>
          <p:spPr>
            <a:xfrm>
              <a:off x="9557592" y="6056072"/>
              <a:ext cx="712458" cy="2846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Year</a:t>
              </a:r>
            </a:p>
          </p:txBody>
        </p:sp>
        <p:sp>
          <p:nvSpPr>
            <p:cNvPr id="63" name="Szövegdoboz 58"/>
            <p:cNvSpPr txBox="1"/>
            <p:nvPr/>
          </p:nvSpPr>
          <p:spPr>
            <a:xfrm>
              <a:off x="2670626" y="3101687"/>
              <a:ext cx="1302765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Nehalem-EX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(45 nm)</a:t>
              </a:r>
            </a:p>
          </p:txBody>
        </p:sp>
        <p:sp>
          <p:nvSpPr>
            <p:cNvPr id="64" name="Szövegdoboz 59"/>
            <p:cNvSpPr txBox="1"/>
            <p:nvPr/>
          </p:nvSpPr>
          <p:spPr>
            <a:xfrm>
              <a:off x="3514254" y="2749350"/>
              <a:ext cx="1311578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Westmere-EX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(32 nm)</a:t>
              </a:r>
            </a:p>
          </p:txBody>
        </p:sp>
        <p:sp>
          <p:nvSpPr>
            <p:cNvPr id="65" name="Szövegdoboz 60"/>
            <p:cNvSpPr txBox="1"/>
            <p:nvPr/>
          </p:nvSpPr>
          <p:spPr>
            <a:xfrm>
              <a:off x="4884854" y="2299753"/>
              <a:ext cx="1311641" cy="4539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Ivy-Bridge-EX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(22 nm)</a:t>
              </a:r>
            </a:p>
          </p:txBody>
        </p:sp>
        <p:sp>
          <p:nvSpPr>
            <p:cNvPr id="66" name="Szövegdoboz 61"/>
            <p:cNvSpPr txBox="1"/>
            <p:nvPr/>
          </p:nvSpPr>
          <p:spPr>
            <a:xfrm>
              <a:off x="6166368" y="1698499"/>
              <a:ext cx="1241045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Broadwell-E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P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67" name="Rectangle 66"/>
            <p:cNvSpPr>
              <a:spLocks noChangeArrowheads="1"/>
            </p:cNvSpPr>
            <p:nvPr/>
          </p:nvSpPr>
          <p:spPr bwMode="auto">
            <a:xfrm>
              <a:off x="4887644" y="2812271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68" name="Rectangle 67"/>
            <p:cNvSpPr>
              <a:spLocks noChangeArrowheads="1"/>
            </p:cNvSpPr>
            <p:nvPr/>
          </p:nvSpPr>
          <p:spPr bwMode="auto">
            <a:xfrm>
              <a:off x="4045086" y="3307290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69" name="Rectangle 68"/>
            <p:cNvSpPr>
              <a:spLocks noChangeArrowheads="1"/>
            </p:cNvSpPr>
            <p:nvPr/>
          </p:nvSpPr>
          <p:spPr bwMode="auto">
            <a:xfrm>
              <a:off x="3444447" y="3561916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0" name="Rectangle 69"/>
            <p:cNvSpPr>
              <a:spLocks noChangeArrowheads="1"/>
            </p:cNvSpPr>
            <p:nvPr/>
          </p:nvSpPr>
          <p:spPr bwMode="auto">
            <a:xfrm>
              <a:off x="2140810" y="4333747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1" name="Rectangle 70"/>
            <p:cNvSpPr>
              <a:spLocks noChangeArrowheads="1"/>
            </p:cNvSpPr>
            <p:nvPr/>
          </p:nvSpPr>
          <p:spPr bwMode="auto">
            <a:xfrm>
              <a:off x="1584110" y="4354864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2" name="Rectangle 71"/>
            <p:cNvSpPr>
              <a:spLocks noChangeArrowheads="1"/>
            </p:cNvSpPr>
            <p:nvPr/>
          </p:nvSpPr>
          <p:spPr bwMode="auto">
            <a:xfrm>
              <a:off x="1089046" y="5139451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3" name="Szövegdoboz 35"/>
            <p:cNvSpPr txBox="1"/>
            <p:nvPr/>
          </p:nvSpPr>
          <p:spPr>
            <a:xfrm>
              <a:off x="171937" y="5057605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</a:p>
          </p:txBody>
        </p:sp>
        <p:sp>
          <p:nvSpPr>
            <p:cNvPr id="74" name="Szövegdoboz 36"/>
            <p:cNvSpPr txBox="1"/>
            <p:nvPr/>
          </p:nvSpPr>
          <p:spPr>
            <a:xfrm>
              <a:off x="169444" y="4271697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</a:t>
              </a:r>
            </a:p>
          </p:txBody>
        </p:sp>
        <p:sp>
          <p:nvSpPr>
            <p:cNvPr id="75" name="Szövegdoboz 37"/>
            <p:cNvSpPr txBox="1"/>
            <p:nvPr/>
          </p:nvSpPr>
          <p:spPr>
            <a:xfrm>
              <a:off x="174783" y="3463659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</a:p>
          </p:txBody>
        </p:sp>
        <p:sp>
          <p:nvSpPr>
            <p:cNvPr id="76" name="Szövegdoboz 38"/>
            <p:cNvSpPr txBox="1"/>
            <p:nvPr/>
          </p:nvSpPr>
          <p:spPr>
            <a:xfrm>
              <a:off x="117853" y="2556211"/>
              <a:ext cx="36420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  <a:endParaRPr kumimoji="0" lang="hu-HU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7" name="Szövegdoboz 39"/>
            <p:cNvSpPr txBox="1"/>
            <p:nvPr/>
          </p:nvSpPr>
          <p:spPr>
            <a:xfrm>
              <a:off x="119836" y="2062968"/>
              <a:ext cx="36420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28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78" name="Egyenes összekötő 40"/>
            <p:cNvCxnSpPr/>
            <p:nvPr/>
          </p:nvCxnSpPr>
          <p:spPr>
            <a:xfrm rot="5400000">
              <a:off x="589312" y="431846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Egyenes összekötő 41"/>
            <p:cNvCxnSpPr/>
            <p:nvPr/>
          </p:nvCxnSpPr>
          <p:spPr>
            <a:xfrm rot="5400000">
              <a:off x="596656" y="211190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Egyenes összekötő 43"/>
            <p:cNvCxnSpPr/>
            <p:nvPr/>
          </p:nvCxnSpPr>
          <p:spPr>
            <a:xfrm rot="5400000">
              <a:off x="603211" y="2612537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Szövegdoboz 47"/>
            <p:cNvSpPr txBox="1"/>
            <p:nvPr/>
          </p:nvSpPr>
          <p:spPr>
            <a:xfrm>
              <a:off x="117853" y="2230968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24</a:t>
              </a:r>
            </a:p>
          </p:txBody>
        </p:sp>
        <p:sp>
          <p:nvSpPr>
            <p:cNvPr id="82" name="Szövegdoboz 52"/>
            <p:cNvSpPr txBox="1"/>
            <p:nvPr/>
          </p:nvSpPr>
          <p:spPr>
            <a:xfrm>
              <a:off x="121760" y="3221542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10</a:t>
              </a:r>
            </a:p>
          </p:txBody>
        </p:sp>
        <p:cxnSp>
          <p:nvCxnSpPr>
            <p:cNvPr id="83" name="Egyenes összekötő 53"/>
            <p:cNvCxnSpPr/>
            <p:nvPr/>
          </p:nvCxnSpPr>
          <p:spPr>
            <a:xfrm rot="5400000">
              <a:off x="589924" y="354020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Egyenes összekötő 54"/>
            <p:cNvCxnSpPr/>
            <p:nvPr/>
          </p:nvCxnSpPr>
          <p:spPr>
            <a:xfrm rot="5400000">
              <a:off x="590616" y="2265924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Egyenes összekötő 55"/>
            <p:cNvCxnSpPr/>
            <p:nvPr/>
          </p:nvCxnSpPr>
          <p:spPr>
            <a:xfrm rot="5400000">
              <a:off x="587316" y="5136424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Egyenes összekötő 71"/>
            <p:cNvCxnSpPr/>
            <p:nvPr/>
          </p:nvCxnSpPr>
          <p:spPr>
            <a:xfrm rot="5400000">
              <a:off x="589312" y="328961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Egyenes összekötő 74"/>
            <p:cNvCxnSpPr/>
            <p:nvPr/>
          </p:nvCxnSpPr>
          <p:spPr>
            <a:xfrm rot="5400000">
              <a:off x="587351" y="3848645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Szövegdoboz 75"/>
            <p:cNvSpPr txBox="1"/>
            <p:nvPr/>
          </p:nvSpPr>
          <p:spPr>
            <a:xfrm>
              <a:off x="174783" y="3803841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6</a:t>
              </a:r>
            </a:p>
          </p:txBody>
        </p:sp>
        <p:cxnSp>
          <p:nvCxnSpPr>
            <p:cNvPr id="89" name="Egyenes összekötő 76"/>
            <p:cNvCxnSpPr/>
            <p:nvPr/>
          </p:nvCxnSpPr>
          <p:spPr>
            <a:xfrm rot="5400000">
              <a:off x="594849" y="282302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Szövegdoboz 77"/>
            <p:cNvSpPr txBox="1"/>
            <p:nvPr/>
          </p:nvSpPr>
          <p:spPr>
            <a:xfrm>
              <a:off x="116505" y="2776572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15</a:t>
              </a:r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4849740" y="3244380"/>
            <a:ext cx="2693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924623" y="2743543"/>
            <a:ext cx="2693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</a:p>
        </p:txBody>
      </p:sp>
      <p:grpSp>
        <p:nvGrpSpPr>
          <p:cNvPr id="7" name="Group 6"/>
          <p:cNvGrpSpPr/>
          <p:nvPr/>
        </p:nvGrpSpPr>
        <p:grpSpPr>
          <a:xfrm rot="60000">
            <a:off x="5136320" y="3176364"/>
            <a:ext cx="1131143" cy="288000"/>
            <a:chOff x="5213744" y="3214431"/>
            <a:chExt cx="1260000" cy="288000"/>
          </a:xfrm>
        </p:grpSpPr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 rot="20200062">
              <a:off x="5213744" y="3214431"/>
              <a:ext cx="1260000" cy="288000"/>
            </a:xfrm>
            <a:prstGeom prst="rect">
              <a:avLst/>
            </a:prstGeom>
            <a:solidFill>
              <a:srgbClr val="FFFFCC"/>
            </a:solidFill>
            <a:ln w="0">
              <a:solidFill>
                <a:srgbClr val="E305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37" name="Szövegdoboz 69"/>
            <p:cNvSpPr txBox="1"/>
            <p:nvPr/>
          </p:nvSpPr>
          <p:spPr>
            <a:xfrm rot="20089662">
              <a:off x="5219867" y="3228739"/>
              <a:ext cx="113845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~2x/4 years</a:t>
              </a:r>
            </a:p>
          </p:txBody>
        </p:sp>
      </p:grpSp>
      <p:sp>
        <p:nvSpPr>
          <p:cNvPr id="9" name="Down Arrow 8"/>
          <p:cNvSpPr/>
          <p:nvPr/>
        </p:nvSpPr>
        <p:spPr bwMode="auto">
          <a:xfrm>
            <a:off x="2648667" y="3038069"/>
            <a:ext cx="123133" cy="548640"/>
          </a:xfrm>
          <a:prstGeom prst="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66655" y="2292563"/>
            <a:ext cx="2425664" cy="6694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Emergence of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L3 caches in Core 2-based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 2S </a:t>
            </a: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processor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lines</a:t>
            </a:r>
          </a:p>
        </p:txBody>
      </p:sp>
      <p:cxnSp>
        <p:nvCxnSpPr>
          <p:cNvPr id="11" name="Egyenes összekötő 22"/>
          <p:cNvCxnSpPr/>
          <p:nvPr/>
        </p:nvCxnSpPr>
        <p:spPr>
          <a:xfrm>
            <a:off x="6882397" y="6381776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5133636" y="3034274"/>
            <a:ext cx="2693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4" name="Szövegdoboz 61"/>
          <p:cNvSpPr txBox="1"/>
          <p:nvPr/>
        </p:nvSpPr>
        <p:spPr>
          <a:xfrm>
            <a:off x="4664980" y="2408166"/>
            <a:ext cx="958707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Haswell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-E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nm)</a:t>
            </a:r>
          </a:p>
        </p:txBody>
      </p:sp>
      <p:cxnSp>
        <p:nvCxnSpPr>
          <p:cNvPr id="22" name="Straight Connector 21"/>
          <p:cNvCxnSpPr>
            <a:stCxn id="69" idx="3"/>
          </p:cNvCxnSpPr>
          <p:nvPr/>
        </p:nvCxnSpPr>
        <p:spPr bwMode="auto">
          <a:xfrm flipH="1">
            <a:off x="1190909" y="4117350"/>
            <a:ext cx="1855615" cy="157141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3" name="Straight Connector 22"/>
          <p:cNvCxnSpPr>
            <a:endCxn id="69" idx="3"/>
          </p:cNvCxnSpPr>
          <p:nvPr/>
        </p:nvCxnSpPr>
        <p:spPr bwMode="auto">
          <a:xfrm flipH="1">
            <a:off x="3046524" y="2642411"/>
            <a:ext cx="3672000" cy="1474939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1" name="Szövegdoboz 52"/>
          <p:cNvSpPr txBox="1"/>
          <p:nvPr/>
        </p:nvSpPr>
        <p:spPr>
          <a:xfrm>
            <a:off x="26907" y="3464687"/>
            <a:ext cx="349981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91" name="Egyenes összekötő 22"/>
          <p:cNvCxnSpPr/>
          <p:nvPr/>
        </p:nvCxnSpPr>
        <p:spPr>
          <a:xfrm>
            <a:off x="7380154" y="6369537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Szövegdoboz 33"/>
          <p:cNvSpPr txBox="1"/>
          <p:nvPr/>
        </p:nvSpPr>
        <p:spPr>
          <a:xfrm>
            <a:off x="6822141" y="6503469"/>
            <a:ext cx="534182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8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93" name="Egyenes összekötő 22"/>
          <p:cNvCxnSpPr/>
          <p:nvPr/>
        </p:nvCxnSpPr>
        <p:spPr>
          <a:xfrm>
            <a:off x="7873871" y="6375080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Egyenes összekötő 54"/>
          <p:cNvCxnSpPr/>
          <p:nvPr/>
        </p:nvCxnSpPr>
        <p:spPr>
          <a:xfrm rot="5400000">
            <a:off x="458562" y="1766868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Szövegdoboz 39"/>
          <p:cNvSpPr txBox="1"/>
          <p:nvPr/>
        </p:nvSpPr>
        <p:spPr>
          <a:xfrm>
            <a:off x="4492" y="1697873"/>
            <a:ext cx="349981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56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7430703" y="1697872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97" name="Szövegdoboz 61"/>
          <p:cNvSpPr txBox="1"/>
          <p:nvPr/>
        </p:nvSpPr>
        <p:spPr>
          <a:xfrm>
            <a:off x="6732240" y="1157813"/>
            <a:ext cx="1556195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Lake-AP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(Two dies)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04" name="Szövegdoboz 33"/>
          <p:cNvSpPr txBox="1"/>
          <p:nvPr/>
        </p:nvSpPr>
        <p:spPr>
          <a:xfrm>
            <a:off x="7832559" y="6506004"/>
            <a:ext cx="637438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06" name="Egyenes összekötő 22"/>
          <p:cNvCxnSpPr/>
          <p:nvPr/>
        </p:nvCxnSpPr>
        <p:spPr>
          <a:xfrm>
            <a:off x="8357556" y="6378393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Egyenes összekötő 22"/>
          <p:cNvCxnSpPr/>
          <p:nvPr/>
        </p:nvCxnSpPr>
        <p:spPr>
          <a:xfrm>
            <a:off x="8845309" y="6378393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Egyenes összekötő 55"/>
          <p:cNvCxnSpPr/>
          <p:nvPr/>
        </p:nvCxnSpPr>
        <p:spPr>
          <a:xfrm rot="5400000">
            <a:off x="460498" y="2163970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Szövegdoboz 39"/>
          <p:cNvSpPr txBox="1"/>
          <p:nvPr/>
        </p:nvSpPr>
        <p:spPr>
          <a:xfrm>
            <a:off x="26495" y="2088255"/>
            <a:ext cx="389850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40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8356502" y="2103251"/>
            <a:ext cx="2563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6553675" y="2517874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7" name="Szövegdoboz 61"/>
          <p:cNvSpPr txBox="1"/>
          <p:nvPr/>
        </p:nvSpPr>
        <p:spPr>
          <a:xfrm>
            <a:off x="5995753" y="1578988"/>
            <a:ext cx="1321196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Skylake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-SP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Platinum/Gold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nm)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7417872" y="2502487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9" name="Szövegdoboz 61"/>
          <p:cNvSpPr txBox="1"/>
          <p:nvPr/>
        </p:nvSpPr>
        <p:spPr>
          <a:xfrm>
            <a:off x="6745250" y="2732988"/>
            <a:ext cx="1602362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Lake-SP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Platinum/Gold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nm)</a:t>
            </a:r>
          </a:p>
        </p:txBody>
      </p:sp>
      <p:sp>
        <p:nvSpPr>
          <p:cNvPr id="121" name="Szövegdoboz 61"/>
          <p:cNvSpPr txBox="1"/>
          <p:nvPr/>
        </p:nvSpPr>
        <p:spPr>
          <a:xfrm>
            <a:off x="8023929" y="2421727"/>
            <a:ext cx="1138581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Ice Lake-SP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10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15" name="Straight Connector 114"/>
          <p:cNvCxnSpPr/>
          <p:nvPr/>
        </p:nvCxnSpPr>
        <p:spPr bwMode="auto">
          <a:xfrm flipV="1">
            <a:off x="7546431" y="2237934"/>
            <a:ext cx="923566" cy="404477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3" name="Straight Connector 32"/>
          <p:cNvCxnSpPr/>
          <p:nvPr/>
        </p:nvCxnSpPr>
        <p:spPr bwMode="auto">
          <a:xfrm flipV="1">
            <a:off x="6683411" y="2642411"/>
            <a:ext cx="863020" cy="15494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29" name="Group 128"/>
          <p:cNvGrpSpPr/>
          <p:nvPr/>
        </p:nvGrpSpPr>
        <p:grpSpPr>
          <a:xfrm rot="21232207">
            <a:off x="1305862" y="5276111"/>
            <a:ext cx="1139192" cy="309733"/>
            <a:chOff x="4944824" y="3276640"/>
            <a:chExt cx="1268966" cy="309733"/>
          </a:xfrm>
        </p:grpSpPr>
        <p:sp>
          <p:nvSpPr>
            <p:cNvPr id="130" name="Rectangle 129"/>
            <p:cNvSpPr>
              <a:spLocks noChangeArrowheads="1"/>
            </p:cNvSpPr>
            <p:nvPr/>
          </p:nvSpPr>
          <p:spPr bwMode="auto">
            <a:xfrm rot="19577190">
              <a:off x="4953790" y="3276640"/>
              <a:ext cx="1260000" cy="288000"/>
            </a:xfrm>
            <a:prstGeom prst="rect">
              <a:avLst/>
            </a:prstGeom>
            <a:solidFill>
              <a:srgbClr val="FFFFCC"/>
            </a:solidFill>
            <a:ln w="0">
              <a:solidFill>
                <a:srgbClr val="E305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31" name="Szövegdoboz 69"/>
            <p:cNvSpPr txBox="1"/>
            <p:nvPr/>
          </p:nvSpPr>
          <p:spPr>
            <a:xfrm rot="19556604">
              <a:off x="4944824" y="3332457"/>
              <a:ext cx="1138451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~2x/2 years</a:t>
              </a:r>
            </a:p>
          </p:txBody>
        </p:sp>
      </p:grpSp>
      <p:sp>
        <p:nvSpPr>
          <p:cNvPr id="132" name="Rectangle 131"/>
          <p:cNvSpPr>
            <a:spLocks noChangeArrowheads="1"/>
          </p:cNvSpPr>
          <p:nvPr/>
        </p:nvSpPr>
        <p:spPr bwMode="auto">
          <a:xfrm flipH="1">
            <a:off x="1148555" y="5598768"/>
            <a:ext cx="41043" cy="1735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*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33" name="Szövegdoboz 46"/>
          <p:cNvSpPr txBox="1"/>
          <p:nvPr/>
        </p:nvSpPr>
        <p:spPr>
          <a:xfrm>
            <a:off x="611560" y="5703318"/>
            <a:ext cx="1215135" cy="607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510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(Core 2-based)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65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</a:p>
        </p:txBody>
      </p:sp>
      <p:sp>
        <p:nvSpPr>
          <p:cNvPr id="134" name="TextBox 133"/>
          <p:cNvSpPr txBox="1"/>
          <p:nvPr/>
        </p:nvSpPr>
        <p:spPr>
          <a:xfrm>
            <a:off x="926595" y="3438387"/>
            <a:ext cx="1365963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Two-die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implementations</a:t>
            </a:r>
          </a:p>
        </p:txBody>
      </p:sp>
      <p:cxnSp>
        <p:nvCxnSpPr>
          <p:cNvPr id="135" name="Straight Arrow Connector 134"/>
          <p:cNvCxnSpPr/>
          <p:nvPr/>
        </p:nvCxnSpPr>
        <p:spPr bwMode="auto">
          <a:xfrm flipH="1">
            <a:off x="1290677" y="3891097"/>
            <a:ext cx="143442" cy="282051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6" name="Straight Arrow Connector 135"/>
          <p:cNvCxnSpPr>
            <a:stCxn id="134" idx="2"/>
          </p:cNvCxnSpPr>
          <p:nvPr/>
        </p:nvCxnSpPr>
        <p:spPr bwMode="auto">
          <a:xfrm>
            <a:off x="1609577" y="3915441"/>
            <a:ext cx="213230" cy="224648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7" name="Egyenes összekötő 76"/>
          <p:cNvCxnSpPr/>
          <p:nvPr/>
        </p:nvCxnSpPr>
        <p:spPr>
          <a:xfrm rot="5400000">
            <a:off x="459582" y="3536233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Szövegdoboz 57"/>
          <p:cNvSpPr txBox="1"/>
          <p:nvPr/>
        </p:nvSpPr>
        <p:spPr>
          <a:xfrm>
            <a:off x="1454447" y="4173148"/>
            <a:ext cx="957313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400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(Penryn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(45 nm)</a:t>
            </a:r>
          </a:p>
        </p:txBody>
      </p:sp>
      <p:sp>
        <p:nvSpPr>
          <p:cNvPr id="139" name="Szövegdoboz 56"/>
          <p:cNvSpPr txBox="1"/>
          <p:nvPr/>
        </p:nvSpPr>
        <p:spPr>
          <a:xfrm>
            <a:off x="666799" y="4173148"/>
            <a:ext cx="934871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300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(Core 2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(65 nm)</a:t>
            </a:r>
          </a:p>
        </p:txBody>
      </p:sp>
      <p:sp>
        <p:nvSpPr>
          <p:cNvPr id="141" name="Szövegdoboz 46"/>
          <p:cNvSpPr txBox="1"/>
          <p:nvPr/>
        </p:nvSpPr>
        <p:spPr>
          <a:xfrm>
            <a:off x="472956" y="4938233"/>
            <a:ext cx="1173719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DP 2.8 GHz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(Pentium 4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(90 nm)</a:t>
            </a:r>
          </a:p>
        </p:txBody>
      </p:sp>
      <p:cxnSp>
        <p:nvCxnSpPr>
          <p:cNvPr id="8" name="Straight Connector 7"/>
          <p:cNvCxnSpPr>
            <a:stCxn id="69" idx="3"/>
          </p:cNvCxnSpPr>
          <p:nvPr/>
        </p:nvCxnSpPr>
        <p:spPr bwMode="auto">
          <a:xfrm flipV="1">
            <a:off x="3046524" y="1927707"/>
            <a:ext cx="5423473" cy="2189643"/>
          </a:xfrm>
          <a:prstGeom prst="line">
            <a:avLst/>
          </a:prstGeom>
          <a:noFill/>
          <a:ln w="63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3" name="Oval 102"/>
          <p:cNvSpPr/>
          <p:nvPr/>
        </p:nvSpPr>
        <p:spPr bwMode="auto">
          <a:xfrm rot="4215526">
            <a:off x="6526897" y="919743"/>
            <a:ext cx="2665448" cy="2592000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3550" y="458670"/>
            <a:ext cx="85674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c) Delay in raising core counts due to Intel’s IC fabrication difficulties -1</a:t>
            </a:r>
            <a:endParaRPr lang="en-US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05755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(17)</a:t>
            </a:r>
            <a:endParaRPr lang="en-GB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115888" y="458670"/>
            <a:ext cx="88215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c) Delay in raising core counts due to Intel’s IC fabrication difficulties -2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225122" y="933827"/>
            <a:ext cx="8892000" cy="972000"/>
          </a:xfrm>
          <a:prstGeom prst="roundRect">
            <a:avLst/>
          </a:prstGeom>
          <a:solidFill>
            <a:srgbClr val="DDEE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 flipH="1">
            <a:off x="225122" y="998730"/>
            <a:ext cx="88501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GB" sz="1600" spc="-30">
                <a:solidFill>
                  <a:srgbClr val="0070C0"/>
                </a:solidFill>
                <a:latin typeface="Verdana"/>
              </a:rPr>
              <a:t>While Intel transitioned to the 10 nm technology, it </a:t>
            </a:r>
            <a:r>
              <a:rPr lang="en-GB" sz="1600" spc="-30">
                <a:solidFill>
                  <a:srgbClr val="000000"/>
                </a:solidFill>
                <a:latin typeface="Verdana"/>
              </a:rPr>
              <a:t>encountered unexpected difficulties </a:t>
            </a:r>
          </a:p>
          <a:p>
            <a:pPr lvl="0">
              <a:defRPr/>
            </a:pPr>
            <a:r>
              <a:rPr lang="en-GB" sz="1600">
                <a:solidFill>
                  <a:srgbClr val="000000"/>
                </a:solidFill>
                <a:latin typeface="Verdana"/>
              </a:rPr>
              <a:t>   causing about </a:t>
            </a:r>
            <a:r>
              <a:rPr lang="en-GB" sz="1600">
                <a:solidFill>
                  <a:srgbClr val="0070C0"/>
                </a:solidFill>
                <a:latin typeface="Verdana"/>
              </a:rPr>
              <a:t>two years delay </a:t>
            </a:r>
            <a:r>
              <a:rPr lang="en-GB" sz="1600">
                <a:latin typeface="Verdana"/>
              </a:rPr>
              <a:t>to resume </a:t>
            </a:r>
            <a:r>
              <a:rPr lang="en-GB" sz="1600">
                <a:solidFill>
                  <a:srgbClr val="000000"/>
                </a:solidFill>
                <a:latin typeface="Verdana"/>
              </a:rPr>
              <a:t>the </a:t>
            </a:r>
            <a:r>
              <a:rPr lang="en-GB" sz="1600">
                <a:latin typeface="Verdana"/>
              </a:rPr>
              <a:t>previous rate of doubling core </a:t>
            </a:r>
          </a:p>
          <a:p>
            <a:pPr lvl="0">
              <a:defRPr/>
            </a:pPr>
            <a:r>
              <a:rPr lang="en-GB" sz="1600">
                <a:latin typeface="Verdana"/>
              </a:rPr>
              <a:t>   counts in about four years.   </a:t>
            </a:r>
            <a:endParaRPr lang="en-GB" sz="1600" dirty="0"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16534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903BFC3E-3DAF-4DA3-B153-80DE7AFBAA22}"/>
              </a:ext>
            </a:extLst>
          </p:cNvPr>
          <p:cNvSpPr txBox="1"/>
          <p:nvPr/>
        </p:nvSpPr>
        <p:spPr>
          <a:xfrm>
            <a:off x="77986" y="477725"/>
            <a:ext cx="98456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 contrast: The growth rate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of m</a:t>
            </a:r>
            <a:r>
              <a:rPr kumimoji="0" lang="en-US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emory speeds in Intel’s HE server processor</a:t>
            </a:r>
            <a:r>
              <a:rPr kumimoji="0" lang="hu-HU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</a:t>
            </a:r>
            <a:r>
              <a:rPr kumimoji="0" lang="en-US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-1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71500" y="998730"/>
            <a:ext cx="9081268" cy="5083225"/>
            <a:chOff x="71500" y="1358770"/>
            <a:chExt cx="9081268" cy="5083225"/>
          </a:xfrm>
        </p:grpSpPr>
        <p:sp>
          <p:nvSpPr>
            <p:cNvPr id="14" name="Rectangle 13"/>
            <p:cNvSpPr>
              <a:spLocks noChangeArrowheads="1"/>
            </p:cNvSpPr>
            <p:nvPr/>
          </p:nvSpPr>
          <p:spPr bwMode="auto">
            <a:xfrm>
              <a:off x="71500" y="1358770"/>
              <a:ext cx="1101487" cy="405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Transfer</a:t>
              </a: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 </a:t>
              </a:r>
              <a:r>
                <a:rPr kumimoji="0" lang="hu-HU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rate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2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(MT/s)</a:t>
              </a: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/>
              </a:r>
              <a:b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</a:b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15" name="Line 7"/>
            <p:cNvCxnSpPr/>
            <p:nvPr/>
          </p:nvCxnSpPr>
          <p:spPr bwMode="auto">
            <a:xfrm flipV="1">
              <a:off x="586048" y="1988840"/>
              <a:ext cx="0" cy="39960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205848" y="5445671"/>
              <a:ext cx="316285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50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145812" y="4912136"/>
              <a:ext cx="359159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100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172239" y="3624116"/>
              <a:ext cx="330427" cy="311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500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9" name="Rectangle 18"/>
            <p:cNvSpPr>
              <a:spLocks noChangeArrowheads="1"/>
            </p:cNvSpPr>
            <p:nvPr/>
          </p:nvSpPr>
          <p:spPr bwMode="auto">
            <a:xfrm>
              <a:off x="8802839" y="6023574"/>
              <a:ext cx="349929" cy="183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1" i="0" u="none" strike="noStrike" kern="1200" cap="none" spc="-70" normalizeH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Year</a:t>
              </a:r>
              <a:endParaRPr kumimoji="0" lang="en-US" sz="1300" b="0" i="0" u="none" strike="noStrike" kern="1200" cap="none" spc="-7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1342928" y="6017462"/>
              <a:ext cx="319135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05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755829" y="6046835"/>
              <a:ext cx="359757" cy="39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20</a:t>
              </a: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04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1806886" y="6017462"/>
              <a:ext cx="255108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06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2289260" y="6010936"/>
              <a:ext cx="241024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07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2752008" y="6017462"/>
              <a:ext cx="225008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08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>
              <a:off x="92950" y="3101107"/>
              <a:ext cx="396499" cy="2090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1000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123832" y="2214718"/>
              <a:ext cx="409714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3</a:t>
              </a: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000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159037" y="4343472"/>
              <a:ext cx="359159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200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31" name="Rectangle 30"/>
            <p:cNvSpPr>
              <a:spLocks noChangeArrowheads="1"/>
            </p:cNvSpPr>
            <p:nvPr/>
          </p:nvSpPr>
          <p:spPr bwMode="auto">
            <a:xfrm>
              <a:off x="121047" y="2532051"/>
              <a:ext cx="409715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2000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32" name="Line 3"/>
            <p:cNvCxnSpPr/>
            <p:nvPr/>
          </p:nvCxnSpPr>
          <p:spPr bwMode="auto">
            <a:xfrm>
              <a:off x="408672" y="3179835"/>
              <a:ext cx="85039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3" name="Line 58"/>
            <p:cNvCxnSpPr/>
            <p:nvPr/>
          </p:nvCxnSpPr>
          <p:spPr bwMode="auto">
            <a:xfrm>
              <a:off x="468253" y="3718363"/>
              <a:ext cx="85039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4" name="Line 59"/>
            <p:cNvCxnSpPr/>
            <p:nvPr/>
          </p:nvCxnSpPr>
          <p:spPr bwMode="auto">
            <a:xfrm flipV="1">
              <a:off x="468254" y="2295703"/>
              <a:ext cx="85039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" name="Line 61"/>
            <p:cNvCxnSpPr/>
            <p:nvPr/>
          </p:nvCxnSpPr>
          <p:spPr bwMode="auto">
            <a:xfrm flipV="1">
              <a:off x="468253" y="5002544"/>
              <a:ext cx="8503920" cy="277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" name="Line 62"/>
            <p:cNvCxnSpPr/>
            <p:nvPr/>
          </p:nvCxnSpPr>
          <p:spPr bwMode="auto">
            <a:xfrm>
              <a:off x="481467" y="5541072"/>
              <a:ext cx="85039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" name="Line 63"/>
            <p:cNvCxnSpPr/>
            <p:nvPr/>
          </p:nvCxnSpPr>
          <p:spPr bwMode="auto">
            <a:xfrm>
              <a:off x="468253" y="4443304"/>
              <a:ext cx="85039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" name="Line 64"/>
            <p:cNvCxnSpPr/>
            <p:nvPr/>
          </p:nvCxnSpPr>
          <p:spPr bwMode="auto">
            <a:xfrm>
              <a:off x="455039" y="2620595"/>
              <a:ext cx="85039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9" name="Csoportba foglalás 2"/>
            <p:cNvGrpSpPr/>
            <p:nvPr/>
          </p:nvGrpSpPr>
          <p:grpSpPr>
            <a:xfrm rot="297222">
              <a:off x="1633224" y="3032935"/>
              <a:ext cx="1024038" cy="306421"/>
              <a:chOff x="3173642" y="686358"/>
              <a:chExt cx="1011881" cy="174990"/>
            </a:xfrm>
          </p:grpSpPr>
          <p:sp>
            <p:nvSpPr>
              <p:cNvPr id="57" name="Rectangle 56"/>
              <p:cNvSpPr>
                <a:spLocks noChangeArrowheads="1"/>
              </p:cNvSpPr>
              <p:nvPr/>
            </p:nvSpPr>
            <p:spPr bwMode="auto">
              <a:xfrm rot="20258931">
                <a:off x="3173642" y="686358"/>
                <a:ext cx="996135" cy="17499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58" name="Rectangle 57"/>
              <p:cNvSpPr>
                <a:spLocks noChangeArrowheads="1"/>
              </p:cNvSpPr>
              <p:nvPr/>
            </p:nvSpPr>
            <p:spPr bwMode="auto">
              <a:xfrm rot="20293949">
                <a:off x="3325330" y="708541"/>
                <a:ext cx="860193" cy="1314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E305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~ 2*/4 </a:t>
                </a: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E305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 </a:t>
                </a:r>
                <a:r>
                  <a:rPr kumimoji="0" lang="hu-HU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E305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years</a:t>
                </a: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</p:grp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3258062" y="6017462"/>
              <a:ext cx="248921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09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48" name="Rectangle 47"/>
            <p:cNvSpPr>
              <a:spLocks noChangeArrowheads="1"/>
            </p:cNvSpPr>
            <p:nvPr/>
          </p:nvSpPr>
          <p:spPr bwMode="auto">
            <a:xfrm>
              <a:off x="4204011" y="5999675"/>
              <a:ext cx="217939" cy="217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11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49" name="Rectangle 48"/>
            <p:cNvSpPr>
              <a:spLocks noChangeArrowheads="1"/>
            </p:cNvSpPr>
            <p:nvPr/>
          </p:nvSpPr>
          <p:spPr bwMode="auto">
            <a:xfrm>
              <a:off x="3675936" y="6017577"/>
              <a:ext cx="350496" cy="2053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2010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50" name="Rectangle 49"/>
            <p:cNvSpPr>
              <a:spLocks noChangeArrowheads="1"/>
            </p:cNvSpPr>
            <p:nvPr/>
          </p:nvSpPr>
          <p:spPr bwMode="auto">
            <a:xfrm>
              <a:off x="4707356" y="6017462"/>
              <a:ext cx="229436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12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51" name="Rectangle 50"/>
            <p:cNvSpPr>
              <a:spLocks noChangeArrowheads="1"/>
            </p:cNvSpPr>
            <p:nvPr/>
          </p:nvSpPr>
          <p:spPr bwMode="auto">
            <a:xfrm>
              <a:off x="5197760" y="6017462"/>
              <a:ext cx="254531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13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53" name="Rectangle 52"/>
            <p:cNvSpPr>
              <a:spLocks noChangeArrowheads="1"/>
            </p:cNvSpPr>
            <p:nvPr/>
          </p:nvSpPr>
          <p:spPr bwMode="auto">
            <a:xfrm>
              <a:off x="6159093" y="6017462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5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54" name="Rectangle 53"/>
            <p:cNvSpPr>
              <a:spLocks noChangeArrowheads="1"/>
            </p:cNvSpPr>
            <p:nvPr/>
          </p:nvSpPr>
          <p:spPr bwMode="auto">
            <a:xfrm>
              <a:off x="3298136" y="3293723"/>
              <a:ext cx="711241" cy="5263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DDR3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1067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56" name="Szövegdoboz 79"/>
            <p:cNvSpPr txBox="1"/>
            <p:nvPr/>
          </p:nvSpPr>
          <p:spPr>
            <a:xfrm>
              <a:off x="552436" y="5603210"/>
              <a:ext cx="130357" cy="21557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36000" tIns="0" rIns="36000" bIns="0" rtlCol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/>
                  <a:cs typeface="Verdana"/>
                  <a:sym typeface="Symbol"/>
                </a:rPr>
                <a:t>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63" name="Line 15"/>
            <p:cNvCxnSpPr/>
            <p:nvPr/>
          </p:nvCxnSpPr>
          <p:spPr bwMode="auto">
            <a:xfrm flipV="1">
              <a:off x="1210659" y="5914039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4" name="Line 18"/>
            <p:cNvCxnSpPr/>
            <p:nvPr/>
          </p:nvCxnSpPr>
          <p:spPr bwMode="auto">
            <a:xfrm flipV="1">
              <a:off x="1650818" y="5910550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Line 19"/>
            <p:cNvCxnSpPr/>
            <p:nvPr/>
          </p:nvCxnSpPr>
          <p:spPr bwMode="auto">
            <a:xfrm flipV="1">
              <a:off x="2134993" y="5911285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Line 23"/>
            <p:cNvCxnSpPr/>
            <p:nvPr/>
          </p:nvCxnSpPr>
          <p:spPr bwMode="auto">
            <a:xfrm flipV="1">
              <a:off x="755829" y="5914039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Line 66"/>
            <p:cNvCxnSpPr/>
            <p:nvPr/>
          </p:nvCxnSpPr>
          <p:spPr bwMode="auto">
            <a:xfrm flipV="1">
              <a:off x="2619168" y="5910550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Line 67"/>
            <p:cNvCxnSpPr/>
            <p:nvPr/>
          </p:nvCxnSpPr>
          <p:spPr bwMode="auto">
            <a:xfrm flipV="1">
              <a:off x="3118014" y="5911285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Line 18"/>
            <p:cNvCxnSpPr/>
            <p:nvPr/>
          </p:nvCxnSpPr>
          <p:spPr bwMode="auto">
            <a:xfrm flipV="1">
              <a:off x="3558173" y="5910550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Line 19"/>
            <p:cNvCxnSpPr/>
            <p:nvPr/>
          </p:nvCxnSpPr>
          <p:spPr bwMode="auto">
            <a:xfrm flipV="1">
              <a:off x="4057018" y="5908531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" name="Line 66"/>
            <p:cNvCxnSpPr/>
            <p:nvPr/>
          </p:nvCxnSpPr>
          <p:spPr bwMode="auto">
            <a:xfrm flipV="1">
              <a:off x="4541193" y="5900502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" name="Line 67"/>
            <p:cNvCxnSpPr/>
            <p:nvPr/>
          </p:nvCxnSpPr>
          <p:spPr bwMode="auto">
            <a:xfrm flipV="1">
              <a:off x="5040039" y="5903507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" name="Line 18"/>
            <p:cNvCxnSpPr/>
            <p:nvPr/>
          </p:nvCxnSpPr>
          <p:spPr bwMode="auto">
            <a:xfrm flipV="1">
              <a:off x="5524214" y="5895478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" name="Line 19"/>
            <p:cNvCxnSpPr/>
            <p:nvPr/>
          </p:nvCxnSpPr>
          <p:spPr bwMode="auto">
            <a:xfrm flipV="1">
              <a:off x="6023061" y="5890454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" name="Line 59"/>
            <p:cNvCxnSpPr/>
            <p:nvPr/>
          </p:nvCxnSpPr>
          <p:spPr bwMode="auto">
            <a:xfrm flipV="1">
              <a:off x="545243" y="5892380"/>
              <a:ext cx="8503920" cy="208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Line 19"/>
            <p:cNvCxnSpPr/>
            <p:nvPr/>
          </p:nvCxnSpPr>
          <p:spPr bwMode="auto">
            <a:xfrm flipV="1">
              <a:off x="6498864" y="5892141"/>
              <a:ext cx="0" cy="6949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9" name="Rectangle 88"/>
            <p:cNvSpPr>
              <a:spLocks noChangeArrowheads="1"/>
            </p:cNvSpPr>
            <p:nvPr/>
          </p:nvSpPr>
          <p:spPr bwMode="auto">
            <a:xfrm>
              <a:off x="5688332" y="6010698"/>
              <a:ext cx="254531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4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grpSp>
          <p:nvGrpSpPr>
            <p:cNvPr id="173" name="Csoportba foglalás 2"/>
            <p:cNvGrpSpPr/>
            <p:nvPr/>
          </p:nvGrpSpPr>
          <p:grpSpPr>
            <a:xfrm>
              <a:off x="4234404" y="2452890"/>
              <a:ext cx="1065627" cy="274316"/>
              <a:chOff x="4097336" y="2033330"/>
              <a:chExt cx="1052975" cy="156657"/>
            </a:xfrm>
          </p:grpSpPr>
          <p:sp>
            <p:nvSpPr>
              <p:cNvPr id="174" name="Rectangle 173"/>
              <p:cNvSpPr>
                <a:spLocks noChangeArrowheads="1"/>
              </p:cNvSpPr>
              <p:nvPr/>
            </p:nvSpPr>
            <p:spPr bwMode="auto">
              <a:xfrm rot="21027067">
                <a:off x="4097336" y="2033330"/>
                <a:ext cx="1052975" cy="156657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75" name="Rectangle 174"/>
              <p:cNvSpPr>
                <a:spLocks noChangeArrowheads="1"/>
              </p:cNvSpPr>
              <p:nvPr/>
            </p:nvSpPr>
            <p:spPr bwMode="auto">
              <a:xfrm rot="21026351">
                <a:off x="4235210" y="2055447"/>
                <a:ext cx="860193" cy="1314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E305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~ 2*/</a:t>
                </a: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E305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8  </a:t>
                </a:r>
                <a:r>
                  <a:rPr kumimoji="0" lang="hu-HU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E305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years</a:t>
                </a: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</p:grpSp>
        <p:sp>
          <p:nvSpPr>
            <p:cNvPr id="2" name="TextBox 1"/>
            <p:cNvSpPr txBox="1"/>
            <p:nvPr/>
          </p:nvSpPr>
          <p:spPr>
            <a:xfrm>
              <a:off x="855863" y="3825328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1718261" y="3428738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3566022" y="3059173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5506464" y="2686664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cxnSp>
          <p:nvCxnSpPr>
            <p:cNvPr id="6" name="Straight Connector 5"/>
            <p:cNvCxnSpPr>
              <a:stCxn id="2" idx="0"/>
              <a:endCxn id="154" idx="2"/>
            </p:cNvCxnSpPr>
            <p:nvPr/>
          </p:nvCxnSpPr>
          <p:spPr>
            <a:xfrm flipV="1">
              <a:off x="978653" y="3116777"/>
              <a:ext cx="2262489" cy="708551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" name="Rectangle 110"/>
            <p:cNvSpPr>
              <a:spLocks noChangeArrowheads="1"/>
            </p:cNvSpPr>
            <p:nvPr/>
          </p:nvSpPr>
          <p:spPr bwMode="auto">
            <a:xfrm>
              <a:off x="598909" y="4009821"/>
              <a:ext cx="755886" cy="46120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400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12" name="Rectangle 111"/>
            <p:cNvSpPr>
              <a:spLocks noChangeArrowheads="1"/>
            </p:cNvSpPr>
            <p:nvPr/>
          </p:nvSpPr>
          <p:spPr bwMode="auto">
            <a:xfrm>
              <a:off x="1547902" y="3643469"/>
              <a:ext cx="572789" cy="4603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DDR2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667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13" name="Rectangle 112"/>
            <p:cNvSpPr>
              <a:spLocks noChangeArrowheads="1"/>
            </p:cNvSpPr>
            <p:nvPr/>
          </p:nvSpPr>
          <p:spPr bwMode="auto">
            <a:xfrm>
              <a:off x="5257573" y="2925579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DDR3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600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707609" y="3468958"/>
              <a:ext cx="4555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2S 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2556111" y="4447331"/>
              <a:ext cx="132119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Emergence of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DDR3 memory</a:t>
              </a:r>
            </a:p>
          </p:txBody>
        </p:sp>
        <p:sp>
          <p:nvSpPr>
            <p:cNvPr id="102" name="Down Arrow 101"/>
            <p:cNvSpPr/>
            <p:nvPr/>
          </p:nvSpPr>
          <p:spPr bwMode="auto">
            <a:xfrm rot="10800000">
              <a:off x="3142267" y="3754695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09" name="Line 18"/>
            <p:cNvCxnSpPr/>
            <p:nvPr/>
          </p:nvCxnSpPr>
          <p:spPr bwMode="auto">
            <a:xfrm flipV="1">
              <a:off x="6962808" y="5897149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" name="Line 18"/>
            <p:cNvCxnSpPr/>
            <p:nvPr/>
          </p:nvCxnSpPr>
          <p:spPr bwMode="auto">
            <a:xfrm flipV="1">
              <a:off x="7425032" y="5897154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6" name="Rectangle 115"/>
            <p:cNvSpPr>
              <a:spLocks noChangeArrowheads="1"/>
            </p:cNvSpPr>
            <p:nvPr/>
          </p:nvSpPr>
          <p:spPr bwMode="auto">
            <a:xfrm>
              <a:off x="6638067" y="6024163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6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18" name="Rectangle 117"/>
            <p:cNvSpPr>
              <a:spLocks noChangeArrowheads="1"/>
            </p:cNvSpPr>
            <p:nvPr/>
          </p:nvSpPr>
          <p:spPr bwMode="auto">
            <a:xfrm>
              <a:off x="7096942" y="6025840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7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7963887" y="2217502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130" name="Rectangle 129"/>
            <p:cNvSpPr>
              <a:spLocks noChangeArrowheads="1"/>
            </p:cNvSpPr>
            <p:nvPr/>
          </p:nvSpPr>
          <p:spPr bwMode="auto">
            <a:xfrm>
              <a:off x="6262514" y="2751089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4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2400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31" name="Rectangle 130"/>
            <p:cNvSpPr>
              <a:spLocks noChangeArrowheads="1"/>
            </p:cNvSpPr>
            <p:nvPr/>
          </p:nvSpPr>
          <p:spPr bwMode="auto">
            <a:xfrm>
              <a:off x="7576066" y="2441616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4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2933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6009411" y="4048399"/>
              <a:ext cx="132119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Emergence of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DDR4 memory</a:t>
              </a:r>
            </a:p>
          </p:txBody>
        </p:sp>
        <p:sp>
          <p:nvSpPr>
            <p:cNvPr id="138" name="Rectangle 137"/>
            <p:cNvSpPr>
              <a:spLocks noChangeArrowheads="1"/>
            </p:cNvSpPr>
            <p:nvPr/>
          </p:nvSpPr>
          <p:spPr bwMode="auto">
            <a:xfrm>
              <a:off x="6629495" y="2438303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141" name="Straight Connector 140"/>
            <p:cNvCxnSpPr>
              <a:stCxn id="154" idx="2"/>
            </p:cNvCxnSpPr>
            <p:nvPr/>
          </p:nvCxnSpPr>
          <p:spPr>
            <a:xfrm flipV="1">
              <a:off x="3241142" y="2296350"/>
              <a:ext cx="4968325" cy="820427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" name="Down Arrow 145"/>
            <p:cNvSpPr/>
            <p:nvPr/>
          </p:nvSpPr>
          <p:spPr bwMode="auto">
            <a:xfrm rot="10800000">
              <a:off x="6594991" y="3373185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32" name="Rectangle 131"/>
            <p:cNvSpPr>
              <a:spLocks noChangeArrowheads="1"/>
            </p:cNvSpPr>
            <p:nvPr/>
          </p:nvSpPr>
          <p:spPr bwMode="auto">
            <a:xfrm>
              <a:off x="8058159" y="6032979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9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142" name="Line 18"/>
            <p:cNvCxnSpPr/>
            <p:nvPr/>
          </p:nvCxnSpPr>
          <p:spPr bwMode="auto">
            <a:xfrm flipV="1">
              <a:off x="7423280" y="5910995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5" name="Line 19"/>
            <p:cNvCxnSpPr/>
            <p:nvPr/>
          </p:nvCxnSpPr>
          <p:spPr bwMode="auto">
            <a:xfrm flipV="1">
              <a:off x="7922127" y="5905971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8" name="Line 19"/>
            <p:cNvCxnSpPr/>
            <p:nvPr/>
          </p:nvCxnSpPr>
          <p:spPr bwMode="auto">
            <a:xfrm flipV="1">
              <a:off x="8397930" y="5907658"/>
              <a:ext cx="0" cy="6949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0" name="Rectangle 149"/>
            <p:cNvSpPr>
              <a:spLocks noChangeArrowheads="1"/>
            </p:cNvSpPr>
            <p:nvPr/>
          </p:nvSpPr>
          <p:spPr bwMode="auto">
            <a:xfrm>
              <a:off x="7587398" y="6026215"/>
              <a:ext cx="254531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8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151" name="Line 18"/>
            <p:cNvCxnSpPr/>
            <p:nvPr/>
          </p:nvCxnSpPr>
          <p:spPr bwMode="auto">
            <a:xfrm flipV="1">
              <a:off x="8861874" y="5912666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2" name="Rectangle 151"/>
            <p:cNvSpPr>
              <a:spLocks noChangeArrowheads="1"/>
            </p:cNvSpPr>
            <p:nvPr/>
          </p:nvSpPr>
          <p:spPr bwMode="auto">
            <a:xfrm>
              <a:off x="8449676" y="6030928"/>
              <a:ext cx="419587" cy="188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2020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53" name="Rectangle 152"/>
            <p:cNvSpPr>
              <a:spLocks noChangeArrowheads="1"/>
            </p:cNvSpPr>
            <p:nvPr/>
          </p:nvSpPr>
          <p:spPr bwMode="auto">
            <a:xfrm>
              <a:off x="2879038" y="3232128"/>
              <a:ext cx="711241" cy="5263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DDR3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333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3118352" y="2901333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6533510" y="2364469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7058628" y="2288264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94" name="Rectangle 93"/>
            <p:cNvSpPr>
              <a:spLocks noChangeArrowheads="1"/>
            </p:cNvSpPr>
            <p:nvPr/>
          </p:nvSpPr>
          <p:spPr bwMode="auto">
            <a:xfrm>
              <a:off x="6781193" y="2002888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4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2666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95" name="Rectangle 94"/>
            <p:cNvSpPr>
              <a:spLocks noChangeArrowheads="1"/>
            </p:cNvSpPr>
            <p:nvPr/>
          </p:nvSpPr>
          <p:spPr bwMode="auto">
            <a:xfrm>
              <a:off x="7842193" y="1829369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4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3200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8115643" y="2134152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</p:grpSp>
      <p:sp>
        <p:nvSpPr>
          <p:cNvPr id="104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(18)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1697629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41530" y="818710"/>
            <a:ext cx="86916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solidFill>
                  <a:srgbClr val="000000"/>
                </a:solidFill>
                <a:latin typeface="+mj-lt"/>
                <a:cs typeface="Times New Roman" pitchFamily="18" charset="0"/>
              </a:rPr>
              <a:t>As the above Figure shows, </a:t>
            </a:r>
            <a:r>
              <a:rPr lang="en-US" sz="1600" spc="-30" dirty="0">
                <a:solidFill>
                  <a:srgbClr val="0070C0"/>
                </a:solidFill>
                <a:latin typeface="+mj-lt"/>
                <a:cs typeface="Times New Roman" pitchFamily="18" charset="0"/>
              </a:rPr>
              <a:t>both memory speeds and core counts has been raised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  <a:cs typeface="Times New Roman" pitchFamily="18" charset="0"/>
              </a:rPr>
              <a:t>      in two different rates.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5377" y="458670"/>
            <a:ext cx="94544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In contrast: The growth rate of memory speeds in Intel’s HE server processor</a:t>
            </a:r>
            <a:r>
              <a:rPr lang="hu-HU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s</a:t>
            </a:r>
            <a:r>
              <a:rPr lang="en-US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-2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(19)</a:t>
            </a:r>
            <a:endParaRPr lang="en-US" sz="1700" dirty="0"/>
          </a:p>
        </p:txBody>
      </p:sp>
      <p:sp>
        <p:nvSpPr>
          <p:cNvPr id="4" name="Rounded Rectangle 3"/>
          <p:cNvSpPr/>
          <p:nvPr/>
        </p:nvSpPr>
        <p:spPr bwMode="auto">
          <a:xfrm>
            <a:off x="66505" y="1494470"/>
            <a:ext cx="9000000" cy="2429585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 flipH="1">
            <a:off x="182530" y="1583110"/>
            <a:ext cx="8781685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Initially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, while using DDR and DDR2 memories,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memory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transfer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rate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s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were 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     doubled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roughly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in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four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years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But</a:t>
            </a:r>
            <a:r>
              <a:rPr lang="hu-HU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after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DDR3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memor</a:t>
            </a:r>
            <a:r>
              <a:rPr lang="en-US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ies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emerged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the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growth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rate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of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memory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transfer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rates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    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slowed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down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to</a:t>
            </a:r>
            <a:r>
              <a:rPr lang="hu-HU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doubling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rougly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every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eight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years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due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to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the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higher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complexity</a:t>
            </a:r>
            <a:endParaRPr lang="en-US" sz="1600" dirty="0">
              <a:solidFill>
                <a:srgbClr val="0070C0"/>
              </a:solidFill>
              <a:latin typeface="Verdana"/>
              <a:cs typeface="Times New Roman" pitchFamily="18" charset="0"/>
            </a:endParaRP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    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of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this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technology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Note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that in the considered time interval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memory transfer rates have always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     been risen approximately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at the half rate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compared to the growth rate of core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     counts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.</a:t>
            </a:r>
            <a:r>
              <a:rPr lang="hu-HU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   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5796136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(20)</a:t>
            </a:r>
            <a:endParaRPr lang="en-US" sz="17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C1F7CAC-2122-4391-929E-F7F06D75D139}"/>
              </a:ext>
            </a:extLst>
          </p:cNvPr>
          <p:cNvSpPr txBox="1"/>
          <p:nvPr/>
        </p:nvSpPr>
        <p:spPr>
          <a:xfrm>
            <a:off x="79518" y="458670"/>
            <a:ext cx="912031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What are the implications</a:t>
            </a:r>
            <a:r>
              <a:rPr kumimoji="0" lang="en-US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when memory transfer rates rise slower than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 counts</a:t>
            </a:r>
            <a:r>
              <a:rPr kumimoji="0" lang="en-US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over server generations?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26989" y="1223574"/>
            <a:ext cx="9117012" cy="2232000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6515" y="1313765"/>
            <a:ext cx="89933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When however memory transfer rates (T</a:t>
            </a:r>
            <a:r>
              <a:rPr lang="en-US" sz="1600" baseline="-25000" dirty="0">
                <a:solidFill>
                  <a:srgbClr val="0070C0"/>
                </a:solidFill>
                <a:latin typeface="+mj-lt"/>
              </a:rPr>
              <a:t>M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) rise slower than core counts (</a:t>
            </a:r>
            <a:r>
              <a:rPr lang="en-US" sz="1600" dirty="0" err="1">
                <a:solidFill>
                  <a:srgbClr val="0070C0"/>
                </a:solidFill>
                <a:latin typeface="+mj-lt"/>
              </a:rPr>
              <a:t>n</a:t>
            </a:r>
            <a:r>
              <a:rPr lang="en-US" sz="1600" baseline="-25000" dirty="0" err="1">
                <a:solidFill>
                  <a:srgbClr val="0070C0"/>
                </a:solidFill>
                <a:latin typeface="+mj-lt"/>
              </a:rPr>
              <a:t>C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),</a:t>
            </a:r>
          </a:p>
          <a:p>
            <a:r>
              <a:rPr lang="en-US" sz="1600" dirty="0">
                <a:latin typeface="+mj-lt"/>
              </a:rPr>
              <a:t>      </a:t>
            </a:r>
            <a:r>
              <a:rPr lang="en-GB" sz="1600" dirty="0">
                <a:solidFill>
                  <a:srgbClr val="000000"/>
                </a:solidFill>
                <a:latin typeface="Verdana"/>
              </a:rPr>
              <a:t>the </a:t>
            </a:r>
            <a:r>
              <a:rPr lang="en-GB" sz="1600" dirty="0">
                <a:solidFill>
                  <a:srgbClr val="FF0000"/>
                </a:solidFill>
                <a:latin typeface="Verdana"/>
              </a:rPr>
              <a:t>per-core-memory bandwidth </a:t>
            </a:r>
            <a:r>
              <a:rPr lang="en-GB" sz="1600" dirty="0">
                <a:solidFill>
                  <a:srgbClr val="000000"/>
                </a:solidFill>
                <a:latin typeface="Verdana"/>
              </a:rPr>
              <a:t>(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BW</a:t>
            </a:r>
            <a:r>
              <a:rPr lang="en-US" sz="1600" baseline="-25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</a:t>
            </a:r>
            <a:r>
              <a:rPr lang="en-US" sz="16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 of</a:t>
            </a:r>
            <a:r>
              <a:rPr lang="en-GB" sz="1600" dirty="0">
                <a:solidFill>
                  <a:srgbClr val="000000"/>
                </a:solidFill>
                <a:latin typeface="Verdana"/>
              </a:rPr>
              <a:t> a server processor</a:t>
            </a:r>
            <a:r>
              <a:rPr lang="en-US" sz="1600" dirty="0">
                <a:latin typeface="+mj-lt"/>
              </a:rPr>
              <a:t> with </a:t>
            </a:r>
            <a:r>
              <a:rPr lang="en-US" sz="1600" dirty="0" err="1">
                <a:latin typeface="+mj-lt"/>
              </a:rPr>
              <a:t>n</a:t>
            </a:r>
            <a:r>
              <a:rPr lang="en-US" sz="1600" baseline="-25000" dirty="0" err="1">
                <a:latin typeface="+mj-lt"/>
              </a:rPr>
              <a:t>M</a:t>
            </a:r>
            <a:r>
              <a:rPr lang="en-US" sz="1600" baseline="-25000" dirty="0">
                <a:latin typeface="+mj-lt"/>
              </a:rPr>
              <a:t> </a:t>
            </a:r>
          </a:p>
          <a:p>
            <a:r>
              <a:rPr lang="en-US" sz="1600" dirty="0">
                <a:latin typeface="+mj-lt"/>
              </a:rPr>
              <a:t>      w-byte wide memory channels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335791" y="2258870"/>
            <a:ext cx="30364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BW</a:t>
            </a:r>
            <a:r>
              <a:rPr lang="en-US" sz="1600" baseline="-25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/core  = </a:t>
            </a:r>
            <a:r>
              <a:rPr lang="en-US" sz="16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 </a:t>
            </a:r>
            <a:r>
              <a:rPr lang="en-US" sz="16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T</a:t>
            </a:r>
            <a:r>
              <a:rPr lang="en-US" sz="1600" baseline="-250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/</a:t>
            </a:r>
            <a:r>
              <a:rPr lang="en-US" sz="16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C</a:t>
            </a:r>
            <a:endParaRPr lang="en-US" sz="1600" baseline="-25000" dirty="0">
              <a:solidFill>
                <a:srgbClr val="FF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23861" y="2754215"/>
            <a:ext cx="820243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obviously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decreases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since the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ratio of </a:t>
            </a:r>
            <a:r>
              <a:rPr lang="en-US" sz="1600" dirty="0">
                <a:solidFill>
                  <a:srgbClr val="0070C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T</a:t>
            </a:r>
            <a:r>
              <a:rPr lang="en-US" sz="1600" baseline="-25000" dirty="0">
                <a:solidFill>
                  <a:srgbClr val="0070C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/</a:t>
            </a:r>
            <a:r>
              <a:rPr lang="en-US" sz="16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C</a:t>
            </a:r>
            <a:r>
              <a:rPr lang="en-US" sz="1600" baseline="-250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becomes smaller over time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 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thus a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mem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ory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bandwidth gap would arise.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286043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6053" y="476326"/>
            <a:ext cx="85154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requirement for scaling the memory bandwidth with the core count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(21)</a:t>
            </a:r>
            <a:endParaRPr lang="en-US" sz="1700" dirty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26495" y="932845"/>
            <a:ext cx="9067947" cy="1260000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   As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cores operate independently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from each other,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 the per core memory bandwidth</a:t>
            </a:r>
          </a:p>
          <a:p>
            <a:pPr lvl="0"/>
            <a:r>
              <a:rPr lang="en-US" sz="1600" dirty="0">
                <a:solidFill>
                  <a:srgbClr val="FF0000"/>
                </a:solidFill>
                <a:latin typeface="Verdana"/>
              </a:rPr>
              <a:t>    needs to be preserved,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i.e. a processor with n-times more cores as a reference 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    </a:t>
            </a:r>
            <a:r>
              <a:rPr lang="en-US" sz="1600" spc="-40" dirty="0">
                <a:solidFill>
                  <a:srgbClr val="000000"/>
                </a:solidFill>
                <a:latin typeface="Verdana"/>
              </a:rPr>
              <a:t>platform requires n-times higher bandwidth as the reference platform, in other words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   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the memory bandwidth needs to be linearly scaled with the core count.</a:t>
            </a:r>
            <a:endParaRPr lang="en-US" sz="1600" dirty="0">
              <a:solidFill>
                <a:srgbClr val="000000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30101614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8620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1.1 Overview of the evolution of Intel's Pentium 4 family 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(4)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42894" y="458670"/>
            <a:ext cx="6454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Relative dissipation of Intel's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x86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family of processors</a:t>
            </a:r>
          </a:p>
        </p:txBody>
      </p:sp>
      <p:sp>
        <p:nvSpPr>
          <p:cNvPr id="6" name="Oval 5"/>
          <p:cNvSpPr/>
          <p:nvPr/>
        </p:nvSpPr>
        <p:spPr bwMode="auto">
          <a:xfrm>
            <a:off x="5652120" y="1296565"/>
            <a:ext cx="1485165" cy="198022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/>
          <a:srcRect b="11145"/>
          <a:stretch/>
        </p:blipFill>
        <p:spPr>
          <a:xfrm>
            <a:off x="375701" y="1088740"/>
            <a:ext cx="8561784" cy="5023360"/>
          </a:xfrm>
          <a:prstGeom prst="rect">
            <a:avLst/>
          </a:prstGeom>
        </p:spPr>
      </p:pic>
      <p:sp>
        <p:nvSpPr>
          <p:cNvPr id="8" name="Oval 7"/>
          <p:cNvSpPr/>
          <p:nvPr/>
        </p:nvSpPr>
        <p:spPr bwMode="auto">
          <a:xfrm>
            <a:off x="5571438" y="1552603"/>
            <a:ext cx="1485165" cy="1755195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755059" y="1088740"/>
            <a:ext cx="10956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Pentium 4</a:t>
            </a:r>
          </a:p>
        </p:txBody>
      </p:sp>
      <p:sp>
        <p:nvSpPr>
          <p:cNvPr id="3" name="Oval 2"/>
          <p:cNvSpPr/>
          <p:nvPr/>
        </p:nvSpPr>
        <p:spPr bwMode="auto">
          <a:xfrm>
            <a:off x="3109338" y="2376686"/>
            <a:ext cx="2645722" cy="1575174"/>
          </a:xfrm>
          <a:prstGeom prst="ellipse">
            <a:avLst/>
          </a:prstGeom>
          <a:noFill/>
          <a:ln w="1905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806915" y="1941588"/>
            <a:ext cx="108292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Pentium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III</a:t>
            </a:r>
          </a:p>
        </p:txBody>
      </p:sp>
      <p:sp>
        <p:nvSpPr>
          <p:cNvPr id="10" name="Oval 9"/>
          <p:cNvSpPr/>
          <p:nvPr/>
        </p:nvSpPr>
        <p:spPr bwMode="auto">
          <a:xfrm rot="3278064">
            <a:off x="2265796" y="3071347"/>
            <a:ext cx="936573" cy="2187191"/>
          </a:xfrm>
          <a:prstGeom prst="ellipse">
            <a:avLst/>
          </a:prstGeom>
          <a:noFill/>
          <a:ln w="190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490038" y="3485957"/>
            <a:ext cx="921722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Pentium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957265" y="1276018"/>
            <a:ext cx="20681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≈ </a:t>
            </a:r>
            <a:r>
              <a:rPr lang="en-US" sz="1400" dirty="0">
                <a:solidFill>
                  <a:srgbClr val="FF0000"/>
                </a:solidFill>
                <a:latin typeface="+mj-lt"/>
              </a:rPr>
              <a:t>Limit of air cooling</a:t>
            </a:r>
          </a:p>
        </p:txBody>
      </p:sp>
    </p:spTree>
    <p:extLst>
      <p:ext uri="{BB962C8B-B14F-4D97-AF65-F5344CB8AC3E}">
        <p14:creationId xmlns:p14="http://schemas.microsoft.com/office/powerpoint/2010/main" val="28545962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(22)</a:t>
            </a:r>
            <a:endParaRPr lang="en-US" sz="1700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FE8098D-0F04-43D9-BB14-58A728DDAB97}"/>
              </a:ext>
            </a:extLst>
          </p:cNvPr>
          <p:cNvSpPr txBox="1"/>
          <p:nvPr/>
        </p:nvSpPr>
        <p:spPr>
          <a:xfrm>
            <a:off x="77985" y="477725"/>
            <a:ext cx="92195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How per-core memory bandwidth may be preserved when over generations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memory transfer rates rise slower than core counts?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26495" y="1197000"/>
            <a:ext cx="9117505" cy="2232000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1D8E31D-C91B-4E6B-8A30-50DB4A0BE661}"/>
              </a:ext>
            </a:extLst>
          </p:cNvPr>
          <p:cNvSpPr txBox="1"/>
          <p:nvPr/>
        </p:nvSpPr>
        <p:spPr>
          <a:xfrm>
            <a:off x="341530" y="2007090"/>
            <a:ext cx="89646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endParaRPr kumimoji="0" lang="en-US" sz="16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may be preserved </a:t>
            </a:r>
            <a:r>
              <a:rPr lang="en-US" sz="1600" dirty="0" smtClean="0">
                <a:latin typeface="Verdana" pitchFamily="34" charset="0"/>
                <a:cs typeface="Times New Roman" pitchFamily="18" charset="0"/>
              </a:rPr>
              <a:t>by</a:t>
            </a:r>
            <a:r>
              <a:rPr lang="en-US" sz="1600" dirty="0" smtClean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properly increasing the number of memory channels (</a:t>
            </a:r>
            <a:r>
              <a:rPr lang="en-US" sz="16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C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)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 such that the </a:t>
            </a:r>
            <a:r>
              <a:rPr lang="en-US" sz="1600" dirty="0" smtClean="0">
                <a:latin typeface="Verdana" pitchFamily="34" charset="0"/>
                <a:cs typeface="Times New Roman" pitchFamily="18" charset="0"/>
              </a:rPr>
              <a:t>expression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480639" y="2772175"/>
            <a:ext cx="131638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 T</a:t>
            </a:r>
            <a:r>
              <a:rPr lang="en-US" sz="1600" baseline="-25000" dirty="0">
                <a:solidFill>
                  <a:srgbClr val="0070C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/</a:t>
            </a:r>
            <a:r>
              <a:rPr lang="en-US" sz="16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C</a:t>
            </a:r>
            <a:endParaRPr lang="en-US" sz="1600" dirty="0">
              <a:solidFill>
                <a:srgbClr val="0070C0"/>
              </a:solidFill>
              <a:latin typeface="Verdana"/>
              <a:cs typeface="Times New Roman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95546" y="3042205"/>
            <a:ext cx="814677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remains </a:t>
            </a:r>
            <a:r>
              <a:rPr lang="en-US" sz="16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constant.</a:t>
            </a:r>
            <a:endParaRPr lang="en-US" sz="1600" dirty="0"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2C48270-A8AC-41BC-BC7E-1444BB4011DE}"/>
              </a:ext>
            </a:extLst>
          </p:cNvPr>
          <p:cNvSpPr txBox="1"/>
          <p:nvPr/>
        </p:nvSpPr>
        <p:spPr>
          <a:xfrm>
            <a:off x="2861810" y="1895594"/>
            <a:ext cx="304893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BW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/core  =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w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T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/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95546" y="1287010"/>
            <a:ext cx="8146779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If however </a:t>
            </a:r>
            <a:r>
              <a:rPr lang="en-US" sz="16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T</a:t>
            </a:r>
            <a:r>
              <a:rPr lang="en-US" sz="1600" baseline="-250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/</a:t>
            </a:r>
            <a:r>
              <a:rPr lang="en-US" sz="16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C</a:t>
            </a:r>
            <a:r>
              <a:rPr lang="en-US" sz="1600" baseline="-250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baseline="-25000" dirty="0" smtClean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 smtClean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decreases </a:t>
            </a:r>
            <a:endParaRPr lang="en-US" sz="1600" dirty="0">
              <a:solidFill>
                <a:srgbClr val="FF0000"/>
              </a:solidFill>
              <a:latin typeface="Verdana" pitchFamily="34" charset="0"/>
              <a:cs typeface="Times New Roman" pitchFamily="18" charset="0"/>
            </a:endParaRPr>
          </a:p>
          <a:p>
            <a:r>
              <a:rPr lang="en-US" sz="1600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the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per core memory </a:t>
            </a:r>
            <a:r>
              <a:rPr lang="en-US" sz="1600" dirty="0" smtClean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bandwidth 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843425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1" grpId="0"/>
      <p:bldP spid="14" grpId="0"/>
      <p:bldP spid="16" grpId="0"/>
      <p:bldP spid="12" grpId="0"/>
      <p:bldP spid="13" grpId="0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(23)</a:t>
            </a:r>
            <a:endParaRPr lang="en-US" sz="1700" dirty="0"/>
          </a:p>
        </p:txBody>
      </p:sp>
      <p:sp>
        <p:nvSpPr>
          <p:cNvPr id="9" name="TextBox 8"/>
          <p:cNvSpPr txBox="1"/>
          <p:nvPr/>
        </p:nvSpPr>
        <p:spPr>
          <a:xfrm>
            <a:off x="78003" y="468663"/>
            <a:ext cx="84981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How many memory channels (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i="0" u="none" strike="noStrike" kern="1200" cap="none" spc="0" normalizeH="0" baseline="-2500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are needed per socket for preserving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per core memory bandwidth of an n-core high-end 2S server?</a:t>
            </a:r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7419742"/>
              </p:ext>
            </p:extLst>
          </p:nvPr>
        </p:nvGraphicFramePr>
        <p:xfrm>
          <a:off x="6370199" y="2390775"/>
          <a:ext cx="2522281" cy="4317035"/>
        </p:xfrm>
        <a:graphic>
          <a:graphicData uri="http://schemas.openxmlformats.org/drawingml/2006/table">
            <a:tbl>
              <a:tblPr firstRow="1" bandRow="1"/>
              <a:tblGrid>
                <a:gridCol w="9701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21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8366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en-US" sz="1200" baseline="0" dirty="0" err="1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n</a:t>
                      </a:r>
                      <a:r>
                        <a:rPr lang="en-US" sz="1200" baseline="-25000" dirty="0" err="1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C</a:t>
                      </a:r>
                      <a:r>
                        <a:rPr lang="en-US" sz="1200" baseline="0" dirty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en-US" sz="1200" dirty="0" err="1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n</a:t>
                      </a:r>
                      <a:r>
                        <a:rPr lang="en-US" sz="1200" baseline="-25000" dirty="0" err="1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M</a:t>
                      </a:r>
                      <a:endParaRPr lang="hu-HU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2.0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2.8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 dirty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 dirty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3.5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 dirty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4.0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 dirty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10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4.5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4.9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14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5.3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16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5.6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6.3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24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6.9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32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8.0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48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9.8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64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 dirty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11.3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296525" y="5793358"/>
            <a:ext cx="59856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Table: The number of memory channels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needed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per socket for preserving the per core memory bandwidth of a high-end server with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cores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51520" y="1660346"/>
            <a:ext cx="5887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The calculated number of memory channels per socket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     (</a:t>
            </a:r>
            <a:r>
              <a:rPr kumimoji="0" lang="en-US" sz="1600" b="0" i="0" u="none" strike="noStrike" kern="1200" cap="none" spc="-4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-40" normalizeH="0" baseline="-2500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) needed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are shown in the Table below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.</a:t>
            </a:r>
            <a:endParaRPr kumimoji="0" lang="en-US" sz="1600" b="0" i="0" u="none" strike="noStrike" kern="1200" cap="none" spc="-4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161925" y="1133745"/>
            <a:ext cx="8865570" cy="1159683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If core counts and memory speeds are assumed to raise at the rate as discussed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before,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it can be shown that 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a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high-end 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server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with </a:t>
            </a:r>
            <a:r>
              <a:rPr lang="en-US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C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cores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needs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      </a:t>
            </a:r>
            <a:r>
              <a:rPr lang="hu-HU" sz="1600" spc="-4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approximately</a:t>
            </a:r>
            <a:r>
              <a:rPr lang="hu-HU" sz="1600" spc="-4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z="1600" spc="-4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n</a:t>
            </a:r>
            <a:r>
              <a:rPr lang="en-US" sz="1600" spc="-40" baseline="-250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M</a:t>
            </a:r>
            <a:r>
              <a:rPr lang="en-US" sz="1600" spc="-4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= </a:t>
            </a:r>
            <a:r>
              <a:rPr lang="en-US" sz="1600" spc="-4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√</a:t>
            </a:r>
            <a:r>
              <a:rPr lang="hu-HU" sz="1600" spc="-4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2</a:t>
            </a:r>
            <a:r>
              <a:rPr lang="en-US" sz="1600" spc="-4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sz="1600" spc="-4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</a:t>
            </a:r>
            <a:r>
              <a:rPr lang="hu-HU" sz="1600" spc="-4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sz="1600" spc="-4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√n  </a:t>
            </a:r>
            <a:r>
              <a:rPr lang="en-US" sz="1600" spc="-4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memory channels </a:t>
            </a:r>
            <a:r>
              <a:rPr lang="hu-HU" sz="1600" spc="-4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per </a:t>
            </a:r>
            <a:r>
              <a:rPr lang="hu-HU" sz="1600" spc="-4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socket</a:t>
            </a:r>
            <a:r>
              <a:rPr lang="en-US" sz="1600" spc="-4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for preserving the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spc="-4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      per core memory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bandwidth related to a selected reference platform [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29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].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61510" y="2393885"/>
            <a:ext cx="5887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The calculated number of memory channels per socket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     (</a:t>
            </a:r>
            <a:r>
              <a:rPr kumimoji="0" lang="en-US" sz="1600" b="0" i="0" u="none" strike="noStrike" kern="1200" cap="none" spc="-4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-40" normalizeH="0" baseline="-2500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) needed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are shown in the Table below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.</a:t>
            </a:r>
            <a:endParaRPr kumimoji="0" lang="en-US" sz="1600" b="0" i="0" u="none" strike="noStrike" kern="1200" cap="none" spc="-4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1840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3" grpId="0" animBg="1"/>
      <p:bldP spid="15" grpId="0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(24)</a:t>
            </a:r>
            <a:endParaRPr lang="en-US" sz="17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F368D7F-A2FE-412C-B19F-843CA699B777}"/>
              </a:ext>
            </a:extLst>
          </p:cNvPr>
          <p:cNvSpPr txBox="1"/>
          <p:nvPr/>
        </p:nvSpPr>
        <p:spPr>
          <a:xfrm>
            <a:off x="79523" y="476901"/>
            <a:ext cx="92283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5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What is the 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key challenge in designing memory </a:t>
            </a:r>
            <a:r>
              <a:rPr kumimoji="0" lang="en-US" i="0" u="none" strike="noStrike" kern="1200" cap="none" spc="-5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systems 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server </a:t>
            </a:r>
            <a:r>
              <a:rPr kumimoji="0" lang="en-US" i="0" u="none" strike="noStrike" kern="1200" cap="none" spc="-5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processors? -1</a:t>
            </a:r>
            <a:endParaRPr kumimoji="0" lang="en-US" i="0" u="none" strike="noStrike" kern="1200" cap="none" spc="-50" normalizeH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06515" y="800655"/>
            <a:ext cx="865134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As core counts are continuously raising, more and more memory channels are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needed </a:t>
            </a:r>
            <a:r>
              <a:rPr lang="en-US" sz="1600" dirty="0">
                <a:latin typeface="+mj-lt"/>
              </a:rPr>
              <a:t>to compensate for slower rising memory speeds than core counts are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rising.</a:t>
            </a:r>
          </a:p>
        </p:txBody>
      </p:sp>
      <p:sp>
        <p:nvSpPr>
          <p:cNvPr id="9" name="Rounded Rectangle 8"/>
          <p:cNvSpPr/>
          <p:nvPr/>
        </p:nvSpPr>
        <p:spPr bwMode="auto">
          <a:xfrm>
            <a:off x="161510" y="1666400"/>
            <a:ext cx="8964000" cy="1260000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 flipH="1">
            <a:off x="161510" y="1759172"/>
            <a:ext cx="90910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It is however a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quite intricate task to raise the number of memory channels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due to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electrical and physical constraints, not discussed in this Chapter,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so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providing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enough memory channels i.e. memory bandwidth per socket, is one of the key 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  <a:buClr>
                <a:srgbClr val="000000"/>
              </a:buClr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challenges in designing server processors and platforms.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51415" y="2989985"/>
            <a:ext cx="89820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buClr>
                <a:srgbClr val="000000"/>
              </a:buClr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Verdana" pitchFamily="34" charset="0"/>
                <a:cs typeface="Times New Roman" pitchFamily="18" charset="0"/>
              </a:rPr>
              <a:t>How far Intel has succeeded in this point is shown in the next Table that states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latin typeface="Verdana" pitchFamily="34" charset="0"/>
                <a:cs typeface="Times New Roman" pitchFamily="18" charset="0"/>
              </a:rPr>
              <a:t>      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the number of memory channels 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and 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achieved per-core memory bandwidth 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  <a:buClr>
                <a:srgbClr val="000000"/>
              </a:buClr>
              <a:defRPr/>
            </a:pPr>
            <a:r>
              <a:rPr lang="en-US" sz="1600" dirty="0">
                <a:latin typeface="Verdana" pitchFamily="34" charset="0"/>
                <a:cs typeface="Times New Roman" pitchFamily="18" charset="0"/>
              </a:rPr>
              <a:t>      (relative to a chosen reference platform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) in their high-end 2S server platforms.</a:t>
            </a:r>
          </a:p>
        </p:txBody>
      </p:sp>
    </p:spTree>
    <p:extLst>
      <p:ext uri="{BB962C8B-B14F-4D97-AF65-F5344CB8AC3E}">
        <p14:creationId xmlns:p14="http://schemas.microsoft.com/office/powerpoint/2010/main" val="1234976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9" grpId="0" animBg="1"/>
      <p:bldP spid="10" grpId="0"/>
      <p:bldP spid="11" grpId="0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815656"/>
              </p:ext>
            </p:extLst>
          </p:nvPr>
        </p:nvGraphicFramePr>
        <p:xfrm>
          <a:off x="67377" y="763976"/>
          <a:ext cx="9012071" cy="60854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07503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489681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752813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704576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648278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720304">
                  <a:extLst>
                    <a:ext uri="{9D8B030D-6E8A-4147-A177-3AD203B41FA5}">
                      <a16:colId xmlns:a16="http://schemas.microsoft.com/office/drawing/2014/main" val="2212797321"/>
                    </a:ext>
                  </a:extLst>
                </a:gridCol>
                <a:gridCol w="1524119">
                  <a:extLst>
                    <a:ext uri="{9D8B030D-6E8A-4147-A177-3AD203B41FA5}">
                      <a16:colId xmlns:a16="http://schemas.microsoft.com/office/drawing/2014/main" val="2269717507"/>
                    </a:ext>
                  </a:extLst>
                </a:gridCol>
                <a:gridCol w="1064797">
                  <a:extLst>
                    <a:ext uri="{9D8B030D-6E8A-4147-A177-3AD203B41FA5}">
                      <a16:colId xmlns:a16="http://schemas.microsoft.com/office/drawing/2014/main" val="3026002700"/>
                    </a:ext>
                  </a:extLst>
                </a:gridCol>
              </a:tblGrid>
              <a:tr h="520675"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 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up to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socket m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channels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core BW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r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el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 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to ref.  platform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68811"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Reference platform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 Prescott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9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</a:t>
                      </a: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1.0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39885">
                <a:tc>
                  <a:txBody>
                    <a:bodyPr/>
                    <a:lstStyle/>
                    <a:p>
                      <a:pPr algn="l"/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1x</a:t>
                      </a:r>
                    </a:p>
                    <a:p>
                      <a:pPr algn="ctr"/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0.5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68811">
                <a:tc rowSpan="4"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500</a:t>
                      </a:r>
                      <a:r>
                        <a:rPr lang="en-US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</a:t>
                      </a:r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  <a:p>
                      <a:pPr algn="ctr"/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</a:t>
                      </a:r>
                    </a:p>
                    <a:p>
                      <a:pPr algn="ctr"/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</a:t>
                      </a:r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3988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5100</a:t>
                      </a:r>
                      <a:endParaRPr lang="en-US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</a:t>
                      </a:r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3988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5300 </a:t>
                      </a:r>
                      <a:endParaRPr lang="en-US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</a:t>
                      </a:r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0.8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33988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05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5400</a:t>
                      </a:r>
                      <a:endParaRPr lang="en-US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DDR2/</a:t>
                      </a:r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0.8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  <a:tr h="339885"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3x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DDR3/1333 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2.5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139242"/>
                  </a:ext>
                </a:extLst>
              </a:tr>
              <a:tr h="339885">
                <a:tc rowSpan="2"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X6500 </a:t>
                      </a:r>
                      <a:endParaRPr lang="en-US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DDR3/1066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3988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DDR3/1333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339885"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</a:t>
                      </a:r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DDR3/1600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2.1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39885"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</a:t>
                      </a:r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E5-2600xx v3</a:t>
                      </a:r>
                      <a:endParaRPr lang="en-US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DDR4/2133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1.2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3988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</a:t>
                      </a:r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 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DDR4/2400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1.1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461844">
                <a:tc rowSpan="2"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</a:t>
                      </a:r>
                      <a:r>
                        <a:rPr lang="en-US" sz="95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(8176/80</a:t>
                      </a:r>
                      <a:endParaRPr lang="en-US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DDR4/2</a:t>
                      </a:r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1,4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339885">
                <a:tc vMerge="1">
                  <a:txBody>
                    <a:bodyPr/>
                    <a:lstStyle/>
                    <a:p>
                      <a:pPr algn="ctr"/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 8276/80</a:t>
                      </a:r>
                    </a:p>
                    <a:p>
                      <a:pPr algn="ctr"/>
                      <a:r>
                        <a:rPr lang="en-US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(Cascade Lake-SP)</a:t>
                      </a:r>
                      <a:endParaRPr lang="hu-HU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DDR4/2</a:t>
                      </a:r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1.6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0480867"/>
                  </a:ext>
                </a:extLst>
              </a:tr>
              <a:tr h="339885"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Whitney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Lake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 nm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4/2021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</a:t>
                      </a:r>
                    </a:p>
                    <a:p>
                      <a:pPr algn="ctr"/>
                      <a:r>
                        <a:rPr lang="en-US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8380 (Ice Lake-SP) </a:t>
                      </a:r>
                      <a:endParaRPr lang="hu-HU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40C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DDR4-3200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1.6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0708410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96250" y="355185"/>
            <a:ext cx="9606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Achieved per</a:t>
            </a:r>
            <a:r>
              <a:rPr kumimoji="0" 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core relative bandwidth in Intel’s high</a:t>
            </a:r>
            <a:r>
              <a:rPr kumimoji="0" 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end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2S server platforms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6497591" y="763976"/>
            <a:ext cx="2572232" cy="604614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(25)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5775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26)</a:t>
            </a:r>
            <a:endParaRPr lang="en-US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116505" y="998730"/>
            <a:ext cx="8963585" cy="720080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285750" lvl="0" indent="-285750" fontAlgn="base">
              <a:spcBef>
                <a:spcPct val="0"/>
              </a:spcBef>
              <a:buClr>
                <a:srgbClr val="000000"/>
              </a:buClr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As seen,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Intel could preserve the per core memory bandwidth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, obviously with certain deviations,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even increase it 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in their high-end 2S server processors.</a:t>
            </a:r>
            <a:endParaRPr lang="en-US" sz="16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F368D7F-A2FE-412C-B19F-843CA699B777}"/>
              </a:ext>
            </a:extLst>
          </p:cNvPr>
          <p:cNvSpPr txBox="1"/>
          <p:nvPr/>
        </p:nvSpPr>
        <p:spPr>
          <a:xfrm>
            <a:off x="79523" y="476901"/>
            <a:ext cx="92283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5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What is the 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key challenge in designing memory </a:t>
            </a:r>
            <a:r>
              <a:rPr kumimoji="0" lang="en-US" i="0" u="none" strike="noStrike" kern="1200" cap="none" spc="-5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systems 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server </a:t>
            </a:r>
            <a:r>
              <a:rPr kumimoji="0" lang="en-US" i="0" u="none" strike="noStrike" kern="1200" cap="none" spc="-5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processors? -2</a:t>
            </a:r>
            <a:endParaRPr kumimoji="0" lang="en-US" i="0" u="none" strike="noStrike" kern="1200" cap="none" spc="-50" normalizeH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236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0367419"/>
              </p:ext>
            </p:extLst>
          </p:nvPr>
        </p:nvGraphicFramePr>
        <p:xfrm>
          <a:off x="67375" y="1088740"/>
          <a:ext cx="9009247" cy="57176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14981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519414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1297858794"/>
                    </a:ext>
                  </a:extLst>
                </a:gridCol>
                <a:gridCol w="1129277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597794">
                  <a:extLst>
                    <a:ext uri="{9D8B030D-6E8A-4147-A177-3AD203B41FA5}">
                      <a16:colId xmlns:a16="http://schemas.microsoft.com/office/drawing/2014/main" val="784958564"/>
                    </a:ext>
                  </a:extLst>
                </a:gridCol>
                <a:gridCol w="741145">
                  <a:extLst>
                    <a:ext uri="{9D8B030D-6E8A-4147-A177-3AD203B41FA5}">
                      <a16:colId xmlns:a16="http://schemas.microsoft.com/office/drawing/2014/main" val="1430030638"/>
                    </a:ext>
                  </a:extLst>
                </a:gridCol>
                <a:gridCol w="991401">
                  <a:extLst>
                    <a:ext uri="{9D8B030D-6E8A-4147-A177-3AD203B41FA5}">
                      <a16:colId xmlns:a16="http://schemas.microsoft.com/office/drawing/2014/main" val="552071532"/>
                    </a:ext>
                  </a:extLst>
                </a:gridCol>
              </a:tblGrid>
              <a:tr h="513227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HE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</a:t>
                      </a:r>
                      <a:endParaRPr lang="en-US" sz="1100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models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spc="-50" baseline="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spc="-5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No./speed of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em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channels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socket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TDP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Socket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513227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55xx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 –EP) 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1333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1366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0045782"/>
                  </a:ext>
                </a:extLst>
              </a:tr>
              <a:tr h="513227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Beckton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1066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130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1567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62680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130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414890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2011-1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62680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2133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160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2011-3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62680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513227">
                <a:tc rowSpan="4"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 8176/8180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48x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3647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513227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 8276/80</a:t>
                      </a:r>
                    </a:p>
                    <a:p>
                      <a:pPr algn="ctr"/>
                      <a:r>
                        <a:rPr lang="en-US" sz="1100" spc="-5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(Cascade Lake-SP)</a:t>
                      </a:r>
                      <a:endParaRPr lang="hu-HU" sz="1100" spc="-50" baseline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48x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3829803"/>
                  </a:ext>
                </a:extLst>
              </a:tr>
              <a:tr h="414890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Platinum 9282</a:t>
                      </a:r>
                    </a:p>
                    <a:p>
                      <a:pPr algn="ctr"/>
                      <a:r>
                        <a:rPr lang="en-US" sz="1100" spc="-5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(Cascade Lake-AP)</a:t>
                      </a:r>
                      <a:endParaRPr lang="hu-HU" sz="1100" spc="-50" baseline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2x28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DDR4-2933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400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5903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473690"/>
                  </a:ext>
                </a:extLst>
              </a:tr>
              <a:tr h="414890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pc="-9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Gold 6238R/58R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(Cascade 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2/2020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48x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DDR4-2933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205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3647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6977846"/>
                  </a:ext>
                </a:extLst>
              </a:tr>
              <a:tr h="36268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Whitney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pc="-4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</a:t>
                      </a:r>
                    </a:p>
                    <a:p>
                      <a:pPr algn="ctr"/>
                      <a:r>
                        <a:rPr lang="en-US" sz="1100" spc="-4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8380</a:t>
                      </a:r>
                      <a:r>
                        <a:rPr lang="en-US" sz="1100" spc="-4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spc="-4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Eis</a:t>
                      </a:r>
                      <a:r>
                        <a:rPr lang="en-US" sz="1100" spc="-4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Lake-SP</a:t>
                      </a:r>
                      <a:endParaRPr lang="hu-HU" sz="1100" spc="-4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4/2021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64xPCIe4.0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proc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DDR4-3200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n.a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 4189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2491494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76199" y="472710"/>
            <a:ext cx="97613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TDP values and socketing of Intel’s high-end 2S </a:t>
            </a:r>
            <a:r>
              <a:rPr lang="hu-HU" dirty="0">
                <a:solidFill>
                  <a:srgbClr val="2D2D8A"/>
                </a:solidFill>
                <a:cs typeface="Times New Roman" pitchFamily="18" charset="0"/>
              </a:rPr>
              <a:t>NUMA </a:t>
            </a: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server p</a:t>
            </a:r>
            <a:r>
              <a:rPr lang="hu-HU" dirty="0" err="1">
                <a:solidFill>
                  <a:srgbClr val="2D2D8A"/>
                </a:solidFill>
                <a:cs typeface="Times New Roman" pitchFamily="18" charset="0"/>
              </a:rPr>
              <a:t>rocessor</a:t>
            </a: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s -1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cs typeface="Times New Roman" pitchFamily="18" charset="0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7352685" y="1092796"/>
            <a:ext cx="1714312" cy="5713554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27)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98906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(27)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76200" y="472710"/>
            <a:ext cx="95363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TDP values and socketing of Intel’s high-end 2S </a:t>
            </a:r>
            <a:r>
              <a:rPr lang="hu-HU" dirty="0">
                <a:solidFill>
                  <a:srgbClr val="2D2D8A"/>
                </a:solidFill>
                <a:cs typeface="Times New Roman" pitchFamily="18" charset="0"/>
              </a:rPr>
              <a:t>NUMA </a:t>
            </a: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server p</a:t>
            </a:r>
            <a:r>
              <a:rPr lang="hu-HU" dirty="0" err="1">
                <a:solidFill>
                  <a:srgbClr val="2D2D8A"/>
                </a:solidFill>
                <a:cs typeface="Times New Roman" pitchFamily="18" charset="0"/>
              </a:rPr>
              <a:t>rocessor</a:t>
            </a: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s -2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30915" y="839730"/>
            <a:ext cx="9786690" cy="1892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As the previous Table shows, high-end 2S servers have </a:t>
            </a:r>
            <a:r>
              <a:rPr lang="en-US" sz="1600" dirty="0">
                <a:solidFill>
                  <a:srgbClr val="0070C0"/>
                </a:solidFill>
              </a:rPr>
              <a:t>considerable higher TDP </a:t>
            </a:r>
          </a:p>
          <a:p>
            <a:r>
              <a:rPr lang="en-US" sz="1600" spc="-40" dirty="0">
                <a:solidFill>
                  <a:srgbClr val="0070C0"/>
                </a:solidFill>
              </a:rPr>
              <a:t>      values as </a:t>
            </a:r>
            <a:r>
              <a:rPr lang="en-US" sz="1600" spc="-40" dirty="0" smtClean="0">
                <a:solidFill>
                  <a:srgbClr val="0070C0"/>
                </a:solidFill>
              </a:rPr>
              <a:t>typical desktops</a:t>
            </a:r>
            <a:r>
              <a:rPr lang="en-US" sz="1600" spc="-40" dirty="0"/>
              <a:t>, ranging typically from 130 W in early server processors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to about 200 W </a:t>
            </a:r>
            <a:r>
              <a:rPr lang="en-US" sz="1600" dirty="0"/>
              <a:t>in recent ones.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rgbClr val="FF0000"/>
                </a:solidFill>
              </a:rPr>
              <a:t>Note</a:t>
            </a:r>
            <a:r>
              <a:rPr lang="en-US" sz="1600" dirty="0" smtClean="0"/>
              <a:t> that subsequent </a:t>
            </a:r>
            <a:r>
              <a:rPr lang="en-US" sz="1600" dirty="0"/>
              <a:t>server generations implement </a:t>
            </a:r>
            <a:r>
              <a:rPr lang="en-US" sz="1600" dirty="0">
                <a:solidFill>
                  <a:srgbClr val="0070C0"/>
                </a:solidFill>
              </a:rPr>
              <a:t>more and more </a:t>
            </a:r>
            <a:r>
              <a:rPr lang="en-US" sz="1600" dirty="0" smtClean="0">
                <a:solidFill>
                  <a:srgbClr val="0070C0"/>
                </a:solidFill>
              </a:rPr>
              <a:t>memory</a:t>
            </a:r>
            <a:endParaRPr lang="en-US" sz="1600" dirty="0">
              <a:solidFill>
                <a:srgbClr val="0070C0"/>
              </a:solidFill>
            </a:endParaRPr>
          </a:p>
          <a:p>
            <a:r>
              <a:rPr lang="en-US" sz="1600" dirty="0" smtClean="0">
                <a:solidFill>
                  <a:srgbClr val="0070C0"/>
                </a:solidFill>
              </a:rPr>
              <a:t>      channels </a:t>
            </a:r>
            <a:r>
              <a:rPr lang="en-US" sz="1600" dirty="0">
                <a:solidFill>
                  <a:srgbClr val="0070C0"/>
                </a:solidFill>
              </a:rPr>
              <a:t>and </a:t>
            </a:r>
            <a:r>
              <a:rPr lang="en-US" sz="1600" dirty="0" err="1">
                <a:solidFill>
                  <a:srgbClr val="0070C0"/>
                </a:solidFill>
              </a:rPr>
              <a:t>PCIe</a:t>
            </a:r>
            <a:r>
              <a:rPr lang="en-US" sz="1600" dirty="0">
                <a:solidFill>
                  <a:srgbClr val="0070C0"/>
                </a:solidFill>
              </a:rPr>
              <a:t> lanes</a:t>
            </a:r>
            <a:r>
              <a:rPr lang="en-US" sz="1600" dirty="0"/>
              <a:t>, their sockets require </a:t>
            </a:r>
            <a:r>
              <a:rPr lang="en-US" sz="1600" dirty="0">
                <a:solidFill>
                  <a:srgbClr val="0070C0"/>
                </a:solidFill>
              </a:rPr>
              <a:t>more and more pins,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</a:t>
            </a:r>
            <a:r>
              <a:rPr lang="en-US" sz="1600" dirty="0"/>
              <a:t>as an example the 10 nm </a:t>
            </a:r>
            <a:r>
              <a:rPr lang="en-US" sz="1600" dirty="0" err="1"/>
              <a:t>Eis</a:t>
            </a:r>
            <a:r>
              <a:rPr lang="en-US" sz="1600" dirty="0"/>
              <a:t> Lake-SP server processor (2021) </a:t>
            </a:r>
            <a:r>
              <a:rPr lang="en-US" sz="1600" dirty="0" smtClean="0"/>
              <a:t>already has 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     LGA </a:t>
            </a:r>
            <a:r>
              <a:rPr lang="en-US" sz="1600" dirty="0"/>
              <a:t>4189 </a:t>
            </a:r>
            <a:r>
              <a:rPr lang="en-US" sz="1600" dirty="0" smtClean="0"/>
              <a:t>sockets</a:t>
            </a:r>
            <a:r>
              <a:rPr lang="en-US" sz="1600" dirty="0"/>
              <a:t>.  </a:t>
            </a:r>
          </a:p>
        </p:txBody>
      </p:sp>
    </p:spTree>
    <p:extLst>
      <p:ext uri="{BB962C8B-B14F-4D97-AF65-F5344CB8AC3E}">
        <p14:creationId xmlns:p14="http://schemas.microsoft.com/office/powerpoint/2010/main" val="4103439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(28)</a:t>
            </a:r>
            <a:endParaRPr 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76866" y="458670"/>
            <a:ext cx="91102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Summing up key issues of the evolution of 2S high-end server processors -1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61510" y="2169150"/>
            <a:ext cx="87124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</a:rPr>
              <a:t>Raising the core count in Intel’s high-end 2S server processors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115888" y="3269879"/>
            <a:ext cx="90281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fontAlgn="base">
              <a:spcBef>
                <a:spcPct val="0"/>
              </a:spcBef>
              <a:spcAft>
                <a:spcPct val="0"/>
              </a:spcAft>
              <a:buAutoNum type="alphaLcParenR"/>
              <a:defRPr/>
            </a:pPr>
            <a:r>
              <a:rPr lang="en-GB" spc="-4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Doubling </a:t>
            </a:r>
            <a:r>
              <a:rPr lang="hu-HU" spc="-4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core</a:t>
            </a:r>
            <a:r>
              <a:rPr lang="hu-HU" spc="-4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pc="-4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counts</a:t>
            </a:r>
            <a:r>
              <a:rPr lang="hu-HU" spc="-4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pc="-4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in early L3-less </a:t>
            </a:r>
            <a:r>
              <a:rPr lang="en-GB" spc="-4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high-end Core 2-based 2S server processors </a:t>
            </a:r>
            <a:r>
              <a:rPr lang="en-GB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about biannually </a:t>
            </a:r>
            <a:r>
              <a:rPr lang="hu-HU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endParaRPr lang="en-US" dirty="0">
              <a:solidFill>
                <a:srgbClr val="0070C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71500" y="818710"/>
            <a:ext cx="26661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</a:rPr>
              <a:t>Introductory remarks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18510" y="1223755"/>
            <a:ext cx="9117012" cy="94539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51520" y="1223755"/>
            <a:ext cx="80108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Recently, </a:t>
            </a:r>
            <a:r>
              <a:rPr lang="en-US" sz="1600" dirty="0">
                <a:solidFill>
                  <a:srgbClr val="0070C0"/>
                </a:solidFill>
              </a:rPr>
              <a:t>2S servers dominate by far the server market </a:t>
            </a:r>
            <a:r>
              <a:rPr lang="en-US" sz="1600" dirty="0"/>
              <a:t>(by about 80%).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51520" y="1538790"/>
            <a:ext cx="89355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spc="-40" dirty="0">
                <a:solidFill>
                  <a:srgbClr val="000000"/>
                </a:solidFill>
              </a:rPr>
              <a:t>Contemporary high-end 2S server processors </a:t>
            </a:r>
            <a:r>
              <a:rPr lang="en-US" sz="1600" spc="-40" dirty="0">
                <a:solidFill>
                  <a:srgbClr val="0070C0"/>
                </a:solidFill>
              </a:rPr>
              <a:t>might have a die area of 600-700 mm</a:t>
            </a:r>
            <a:r>
              <a:rPr lang="en-US" sz="1600" spc="-40" baseline="30000" dirty="0">
                <a:solidFill>
                  <a:srgbClr val="0070C0"/>
                </a:solidFill>
              </a:rPr>
              <a:t>2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</a:rPr>
              <a:t>     and include much more than 10 billion transistors.</a:t>
            </a:r>
            <a:endParaRPr lang="en-US" sz="1600" dirty="0"/>
          </a:p>
        </p:txBody>
      </p:sp>
      <p:sp>
        <p:nvSpPr>
          <p:cNvPr id="4" name="Rounded Rectangle 3"/>
          <p:cNvSpPr/>
          <p:nvPr/>
        </p:nvSpPr>
        <p:spPr bwMode="auto">
          <a:xfrm>
            <a:off x="26495" y="2595094"/>
            <a:ext cx="9098502" cy="58477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80099" y="2595094"/>
            <a:ext cx="886364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GB" sz="1600" dirty="0">
                <a:solidFill>
                  <a:srgbClr val="0070C0"/>
                </a:solidFill>
              </a:rPr>
              <a:t>Intel rose the core count in their</a:t>
            </a:r>
            <a:r>
              <a:rPr lang="en-GB" sz="1600" dirty="0">
                <a:solidFill>
                  <a:srgbClr val="000000"/>
                </a:solidFill>
              </a:rPr>
              <a:t> 2S server processors </a:t>
            </a:r>
            <a:r>
              <a:rPr lang="en-GB" sz="1600" dirty="0">
                <a:solidFill>
                  <a:srgbClr val="FF0000"/>
                </a:solidFill>
              </a:rPr>
              <a:t>at two different rates, </a:t>
            </a:r>
          </a:p>
          <a:p>
            <a:pPr lvl="0"/>
            <a:r>
              <a:rPr lang="en-GB" sz="1600" dirty="0">
                <a:solidFill>
                  <a:srgbClr val="FF0000"/>
                </a:solidFill>
              </a:rPr>
              <a:t>  </a:t>
            </a:r>
            <a:r>
              <a:rPr lang="en-GB" sz="1600" dirty="0">
                <a:solidFill>
                  <a:srgbClr val="000000"/>
                </a:solidFill>
              </a:rPr>
              <a:t>as follows: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-5035" y="3961215"/>
            <a:ext cx="9124997" cy="162802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1349947-9625-4DEB-938D-703A05BB3B43}"/>
              </a:ext>
            </a:extLst>
          </p:cNvPr>
          <p:cNvSpPr txBox="1"/>
          <p:nvPr/>
        </p:nvSpPr>
        <p:spPr>
          <a:xfrm>
            <a:off x="256635" y="3942635"/>
            <a:ext cx="8905875" cy="16466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Doubling core counts in the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first phase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the evolution roughly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biannually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quite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evident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in the light of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Moore’s rule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since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evolution of  IC technology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allowed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doubling transistor counts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consequently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core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counts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 well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roughly every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two years.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This evolution however ended when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L3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caches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appeared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and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occup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ied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large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parts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the silicon area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0181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(29)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109375" y="800655"/>
            <a:ext cx="91431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GB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b) Slowing down the growth</a:t>
            </a:r>
            <a:r>
              <a:rPr lang="hu-HU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en-GB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rate </a:t>
            </a:r>
            <a:r>
              <a:rPr lang="hu-HU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of </a:t>
            </a:r>
            <a:r>
              <a:rPr lang="hu-HU" spc="-5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core</a:t>
            </a:r>
            <a:r>
              <a:rPr lang="hu-HU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pc="-5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counts</a:t>
            </a:r>
            <a:r>
              <a:rPr lang="hu-HU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in </a:t>
            </a:r>
            <a:r>
              <a:rPr lang="en-US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high-end</a:t>
            </a:r>
            <a:r>
              <a:rPr lang="hu-HU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en-GB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2S</a:t>
            </a:r>
            <a:r>
              <a:rPr lang="en-US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server</a:t>
            </a:r>
            <a:r>
              <a:rPr lang="en-US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processors</a:t>
            </a:r>
          </a:p>
          <a:p>
            <a:pPr lvl="0">
              <a:defRPr/>
            </a:pPr>
            <a:r>
              <a:rPr lang="en-US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     </a:t>
            </a:r>
            <a:r>
              <a:rPr lang="hu-HU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after</a:t>
            </a:r>
            <a:r>
              <a:rPr lang="hu-HU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L3 </a:t>
            </a:r>
            <a:r>
              <a:rPr lang="hu-HU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caches</a:t>
            </a:r>
            <a:r>
              <a:rPr lang="hu-HU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emerged</a:t>
            </a:r>
            <a:r>
              <a:rPr lang="en-US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endParaRPr lang="en-GB" dirty="0">
              <a:solidFill>
                <a:srgbClr val="0070C0"/>
              </a:solidFill>
              <a:latin typeface="Verdana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6866" y="458670"/>
            <a:ext cx="91102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Summing up key issues of the evolution of 2S high-end server processors -2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71500" y="3351134"/>
            <a:ext cx="88215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c) Delay in raising core counts due to Intel’s IC fabrication difficulties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-18510" y="1522190"/>
            <a:ext cx="9144000" cy="1767971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27015" y="1551224"/>
            <a:ext cx="900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600" spc="-4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After L3 caches emerged</a:t>
            </a:r>
            <a:r>
              <a:rPr lang="en-US" sz="1600" spc="-4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, </a:t>
            </a:r>
            <a:r>
              <a:rPr lang="en-US" sz="1600" spc="-4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the evolution of core counts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slowed down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 a rate of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doubling approximately every four years.</a:t>
            </a:r>
            <a:endParaRPr lang="en-US" sz="1600" dirty="0"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0301B98-0E42-4A5E-85E6-E443929A6735}"/>
              </a:ext>
            </a:extLst>
          </p:cNvPr>
          <p:cNvSpPr txBox="1"/>
          <p:nvPr/>
        </p:nvSpPr>
        <p:spPr>
          <a:xfrm>
            <a:off x="296525" y="2135999"/>
            <a:ext cx="9046005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reason why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transi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tor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counts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rose slower than predicted by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Moore’s law is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power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budget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limitation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the die.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-30" normalizeH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At the same time </a:t>
            </a:r>
            <a:r>
              <a:rPr kumimoji="0" lang="en-US" sz="1600" b="0" i="0" u="none" strike="noStrike" kern="1200" cap="none" spc="-3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this is also the reason why core counts doubled at a slower rate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as before after L3 caches emerged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-18510" y="3770985"/>
            <a:ext cx="9159524" cy="84580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77025" y="3770985"/>
            <a:ext cx="88304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GB" sz="1600" spc="-30" dirty="0">
                <a:solidFill>
                  <a:srgbClr val="0070C0"/>
                </a:solidFill>
              </a:rPr>
              <a:t>While Intel transitioned to the 10 nm technology, it </a:t>
            </a:r>
            <a:r>
              <a:rPr lang="en-GB" sz="1600" spc="-30" dirty="0">
                <a:solidFill>
                  <a:srgbClr val="000000"/>
                </a:solidFill>
              </a:rPr>
              <a:t>encountered unexpected difficulties </a:t>
            </a:r>
          </a:p>
          <a:p>
            <a:pPr lvl="0">
              <a:defRPr/>
            </a:pPr>
            <a:r>
              <a:rPr lang="en-GB" sz="1600" dirty="0">
                <a:solidFill>
                  <a:srgbClr val="000000"/>
                </a:solidFill>
              </a:rPr>
              <a:t>   causing about </a:t>
            </a:r>
            <a:r>
              <a:rPr lang="en-GB" sz="1600" dirty="0">
                <a:solidFill>
                  <a:srgbClr val="0070C0"/>
                </a:solidFill>
              </a:rPr>
              <a:t>two years delay </a:t>
            </a:r>
            <a:r>
              <a:rPr lang="en-GB" sz="1600" dirty="0"/>
              <a:t>to resume </a:t>
            </a:r>
            <a:r>
              <a:rPr lang="en-GB" sz="1600" dirty="0">
                <a:solidFill>
                  <a:srgbClr val="000000"/>
                </a:solidFill>
              </a:rPr>
              <a:t>the </a:t>
            </a:r>
            <a:r>
              <a:rPr lang="en-GB" sz="1600" dirty="0"/>
              <a:t>previous rate of doubling core </a:t>
            </a:r>
          </a:p>
          <a:p>
            <a:pPr lvl="0">
              <a:defRPr/>
            </a:pPr>
            <a:r>
              <a:rPr lang="en-GB" sz="1600" dirty="0"/>
              <a:t>   counts in about four years.   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668569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(30)</a:t>
            </a:r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161925" y="819000"/>
            <a:ext cx="89820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50" dirty="0">
                <a:solidFill>
                  <a:srgbClr val="0070C0"/>
                </a:solidFill>
                <a:cs typeface="Times New Roman" pitchFamily="18" charset="0"/>
              </a:rPr>
              <a:t>In contrast: The growth rate of memory speeds in Intel’s HE server processor</a:t>
            </a:r>
            <a:r>
              <a:rPr lang="hu-HU" spc="-50" dirty="0">
                <a:solidFill>
                  <a:srgbClr val="0070C0"/>
                </a:solidFill>
                <a:cs typeface="Times New Roman" pitchFamily="18" charset="0"/>
              </a:rPr>
              <a:t>s</a:t>
            </a:r>
            <a:endParaRPr lang="en-US" spc="-50" dirty="0">
              <a:solidFill>
                <a:srgbClr val="0070C0"/>
              </a:solidFill>
              <a:cs typeface="Times New Roman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16505" y="3484751"/>
            <a:ext cx="91810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What are the implications when memory transfer rates rise slower than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core counts over server generations?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16505" y="458670"/>
            <a:ext cx="92706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</a:rPr>
              <a:t>Summing up key issues of the evolution of 2S high-end server processors -3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5475" y="1201807"/>
            <a:ext cx="9144000" cy="226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51520" y="1223755"/>
            <a:ext cx="8892480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Initially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, while using DDR and DDR2 memories,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memory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transfer</a:t>
            </a:r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rate</a:t>
            </a:r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s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were 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      doubled </a:t>
            </a:r>
            <a:r>
              <a:rPr lang="hu-HU" sz="1600" dirty="0" err="1">
                <a:solidFill>
                  <a:srgbClr val="FF0000"/>
                </a:solidFill>
                <a:cs typeface="Times New Roman" pitchFamily="18" charset="0"/>
              </a:rPr>
              <a:t>roughly</a:t>
            </a:r>
            <a:r>
              <a:rPr lang="hu-HU" sz="1600" dirty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in </a:t>
            </a:r>
            <a:r>
              <a:rPr lang="hu-HU" sz="1600" dirty="0" err="1">
                <a:solidFill>
                  <a:srgbClr val="FF0000"/>
                </a:solidFill>
                <a:cs typeface="Times New Roman" pitchFamily="18" charset="0"/>
              </a:rPr>
              <a:t>four</a:t>
            </a:r>
            <a:r>
              <a:rPr lang="hu-HU" sz="1600" dirty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cs typeface="Times New Roman" pitchFamily="18" charset="0"/>
              </a:rPr>
              <a:t>years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But</a:t>
            </a:r>
            <a:r>
              <a:rPr lang="hu-HU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after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DDR3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memor</a:t>
            </a:r>
            <a:r>
              <a:rPr lang="en-US" sz="1600" dirty="0" err="1">
                <a:solidFill>
                  <a:srgbClr val="0070C0"/>
                </a:solidFill>
                <a:cs typeface="Times New Roman" pitchFamily="18" charset="0"/>
              </a:rPr>
              <a:t>ies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emerged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the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growth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rate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of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memory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transfer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rates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     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slowed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down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to</a:t>
            </a:r>
            <a:r>
              <a:rPr lang="hu-HU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cs typeface="Times New Roman" pitchFamily="18" charset="0"/>
              </a:rPr>
              <a:t>doubling</a:t>
            </a:r>
            <a:r>
              <a:rPr lang="hu-HU" sz="1600" dirty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cs typeface="Times New Roman" pitchFamily="18" charset="0"/>
              </a:rPr>
              <a:t>rougly</a:t>
            </a:r>
            <a:r>
              <a:rPr lang="hu-HU" sz="1600" dirty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cs typeface="Times New Roman" pitchFamily="18" charset="0"/>
              </a:rPr>
              <a:t>every</a:t>
            </a:r>
            <a:r>
              <a:rPr lang="hu-HU" sz="1600" dirty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cs typeface="Times New Roman" pitchFamily="18" charset="0"/>
              </a:rPr>
              <a:t>eight</a:t>
            </a:r>
            <a:r>
              <a:rPr lang="hu-HU" sz="1600" dirty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cs typeface="Times New Roman" pitchFamily="18" charset="0"/>
              </a:rPr>
              <a:t>years</a:t>
            </a:r>
            <a:r>
              <a:rPr lang="hu-HU" sz="1600" dirty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due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to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the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higher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complexity</a:t>
            </a:r>
            <a:endParaRPr lang="en-US" sz="1600" dirty="0">
              <a:solidFill>
                <a:srgbClr val="0070C0"/>
              </a:solidFill>
              <a:cs typeface="Times New Roman" pitchFamily="18" charset="0"/>
            </a:endParaRP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     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of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this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technology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Note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that in the considered time interval </a:t>
            </a:r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memory transfer rates have always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      been risen approximately </a:t>
            </a: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at the half rate </a:t>
            </a:r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compared to the growth rate of core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      counts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.</a:t>
            </a:r>
            <a:r>
              <a:rPr lang="hu-HU" sz="1600" dirty="0">
                <a:solidFill>
                  <a:srgbClr val="000000"/>
                </a:solidFill>
                <a:cs typeface="Times New Roman" pitchFamily="18" charset="0"/>
              </a:rPr>
              <a:t>  </a:t>
            </a:r>
            <a:endParaRPr lang="en-US" sz="1600" dirty="0"/>
          </a:p>
        </p:txBody>
      </p:sp>
      <p:sp>
        <p:nvSpPr>
          <p:cNvPr id="4" name="Rounded Rectangle 3"/>
          <p:cNvSpPr/>
          <p:nvPr/>
        </p:nvSpPr>
        <p:spPr bwMode="auto">
          <a:xfrm>
            <a:off x="-18510" y="4170857"/>
            <a:ext cx="9149475" cy="2003448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59200" y="4194375"/>
            <a:ext cx="89933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When however, memory transfer rates (T</a:t>
            </a:r>
            <a:r>
              <a:rPr lang="en-US" sz="1600" baseline="-25000" dirty="0">
                <a:solidFill>
                  <a:srgbClr val="0070C0"/>
                </a:solidFill>
                <a:latin typeface="+mj-lt"/>
              </a:rPr>
              <a:t>M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) rise slower than core counts (</a:t>
            </a:r>
            <a:r>
              <a:rPr lang="en-US" sz="1600" dirty="0" err="1">
                <a:solidFill>
                  <a:srgbClr val="0070C0"/>
                </a:solidFill>
                <a:latin typeface="+mj-lt"/>
              </a:rPr>
              <a:t>n</a:t>
            </a:r>
            <a:r>
              <a:rPr lang="en-US" sz="1600" baseline="-25000" dirty="0" err="1">
                <a:solidFill>
                  <a:srgbClr val="0070C0"/>
                </a:solidFill>
                <a:latin typeface="+mj-lt"/>
              </a:rPr>
              <a:t>C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),</a:t>
            </a:r>
          </a:p>
          <a:p>
            <a:r>
              <a:rPr lang="en-US" sz="1600" dirty="0">
                <a:latin typeface="+mj-lt"/>
              </a:rPr>
              <a:t>      </a:t>
            </a:r>
            <a:r>
              <a:rPr lang="en-GB" sz="1600" dirty="0">
                <a:solidFill>
                  <a:srgbClr val="000000"/>
                </a:solidFill>
                <a:latin typeface="Verdana"/>
              </a:rPr>
              <a:t>the </a:t>
            </a:r>
            <a:r>
              <a:rPr lang="en-GB" sz="1600" dirty="0">
                <a:solidFill>
                  <a:srgbClr val="FF0000"/>
                </a:solidFill>
                <a:latin typeface="Verdana"/>
              </a:rPr>
              <a:t>per-core-memory bandwidth </a:t>
            </a:r>
            <a:r>
              <a:rPr lang="en-GB" sz="1600" dirty="0">
                <a:solidFill>
                  <a:srgbClr val="000000"/>
                </a:solidFill>
                <a:latin typeface="Verdana"/>
              </a:rPr>
              <a:t>(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BW</a:t>
            </a:r>
            <a:r>
              <a:rPr lang="en-US" sz="1600" baseline="-25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</a:t>
            </a:r>
            <a:r>
              <a:rPr lang="en-US" sz="16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 of</a:t>
            </a:r>
            <a:r>
              <a:rPr lang="en-GB" sz="1600" dirty="0">
                <a:solidFill>
                  <a:srgbClr val="000000"/>
                </a:solidFill>
                <a:latin typeface="Verdana"/>
              </a:rPr>
              <a:t> a server processor</a:t>
            </a:r>
            <a:r>
              <a:rPr lang="en-US" sz="1600" dirty="0">
                <a:latin typeface="+mj-lt"/>
              </a:rPr>
              <a:t> with </a:t>
            </a:r>
            <a:r>
              <a:rPr lang="en-US" sz="1600" dirty="0" err="1">
                <a:latin typeface="+mj-lt"/>
              </a:rPr>
              <a:t>n</a:t>
            </a:r>
            <a:r>
              <a:rPr lang="en-US" sz="1600" baseline="-25000" dirty="0" err="1">
                <a:latin typeface="+mj-lt"/>
              </a:rPr>
              <a:t>M</a:t>
            </a:r>
            <a:r>
              <a:rPr lang="en-US" sz="1600" baseline="-25000" dirty="0">
                <a:latin typeface="+mj-lt"/>
              </a:rPr>
              <a:t> </a:t>
            </a:r>
          </a:p>
          <a:p>
            <a:r>
              <a:rPr lang="en-US" sz="1600" dirty="0">
                <a:latin typeface="+mj-lt"/>
              </a:rPr>
              <a:t>      w-byte wide memory channels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335791" y="5094185"/>
            <a:ext cx="30364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BW</a:t>
            </a:r>
            <a:r>
              <a:rPr lang="en-US" sz="1600" baseline="-25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/core  = </a:t>
            </a:r>
            <a:r>
              <a:rPr lang="en-US" sz="16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 </a:t>
            </a:r>
            <a:r>
              <a:rPr lang="en-US" sz="16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T</a:t>
            </a:r>
            <a:r>
              <a:rPr lang="en-US" sz="1600" baseline="-250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/</a:t>
            </a:r>
            <a:r>
              <a:rPr lang="en-US" sz="16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C</a:t>
            </a:r>
            <a:endParaRPr lang="en-US" sz="1600" baseline="-25000" dirty="0">
              <a:solidFill>
                <a:srgbClr val="FF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55027" y="5544235"/>
            <a:ext cx="820243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obviously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decreases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since the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ratio of </a:t>
            </a:r>
            <a:r>
              <a:rPr lang="en-US" sz="1600" dirty="0">
                <a:solidFill>
                  <a:srgbClr val="0070C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T</a:t>
            </a:r>
            <a:r>
              <a:rPr lang="en-US" sz="1600" baseline="-25000" dirty="0">
                <a:solidFill>
                  <a:srgbClr val="0070C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/</a:t>
            </a:r>
            <a:r>
              <a:rPr lang="en-US" sz="16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C</a:t>
            </a:r>
            <a:r>
              <a:rPr lang="en-US" sz="1600" baseline="-250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becomes smaller over time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 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thus a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mem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ory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bandwidth gap would arise.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93433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10065"/>
            <a:ext cx="9144000" cy="393700"/>
          </a:xfrm>
        </p:spPr>
        <p:txBody>
          <a:bodyPr/>
          <a:lstStyle/>
          <a:p>
            <a:r>
              <a:rPr lang="en-US" dirty="0"/>
              <a:t>Introduction (1)</a:t>
            </a:r>
            <a:endParaRPr lang="en-US" sz="1700" dirty="0"/>
          </a:p>
        </p:txBody>
      </p:sp>
      <p:grpSp>
        <p:nvGrpSpPr>
          <p:cNvPr id="4" name="Group 3"/>
          <p:cNvGrpSpPr/>
          <p:nvPr/>
        </p:nvGrpSpPr>
        <p:grpSpPr>
          <a:xfrm>
            <a:off x="-105914" y="2952248"/>
            <a:ext cx="9144000" cy="2096932"/>
            <a:chOff x="161510" y="2888940"/>
            <a:chExt cx="8960696" cy="209693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/>
            <a:srcRect l="59862" t="12793" r="-132"/>
            <a:stretch/>
          </p:blipFill>
          <p:spPr>
            <a:xfrm>
              <a:off x="6732240" y="2971916"/>
              <a:ext cx="2335754" cy="1840812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6955832" y="2967168"/>
              <a:ext cx="1859564" cy="780107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974305" y="2965503"/>
              <a:ext cx="1170130" cy="539849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-131" t="-4317" r="97982" b="1118"/>
            <a:stretch/>
          </p:blipFill>
          <p:spPr>
            <a:xfrm>
              <a:off x="161510" y="2888940"/>
              <a:ext cx="4739884" cy="1998000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96725" y="3184633"/>
              <a:ext cx="1310346" cy="1083960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618225" y="4636005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876216" y="4636005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897269" y="459913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097734" y="455412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216205" y="4464115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635263" y="4403498"/>
              <a:ext cx="121219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Smarphones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2"/>
            <a:srcRect r="59040"/>
            <a:stretch/>
          </p:blipFill>
          <p:spPr>
            <a:xfrm>
              <a:off x="3982816" y="2960647"/>
              <a:ext cx="2243040" cy="1909388"/>
            </a:xfrm>
            <a:prstGeom prst="rect">
              <a:avLst/>
            </a:prstGeom>
          </p:spPr>
        </p:pic>
        <p:pic>
          <p:nvPicPr>
            <p:cNvPr id="17" name="Picture 16"/>
            <p:cNvPicPr>
              <a:picLocks noChangeAspect="1"/>
            </p:cNvPicPr>
            <p:nvPr/>
          </p:nvPicPr>
          <p:blipFill rotWithShape="1">
            <a:blip r:embed="rId2"/>
            <a:srcRect l="2" t="66962" r="97982" b="14418"/>
            <a:stretch/>
          </p:blipFill>
          <p:spPr>
            <a:xfrm>
              <a:off x="443230" y="4441581"/>
              <a:ext cx="8614420" cy="544291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618225" y="4582337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88569" y="4583010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105835" y="458301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241700" y="458471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912260" y="4582001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845895" y="4583010"/>
              <a:ext cx="127631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Smartphones</a:t>
              </a: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888" t="7794" r="3735" b="15934"/>
            <a:stretch/>
          </p:blipFill>
          <p:spPr>
            <a:xfrm>
              <a:off x="521550" y="3113965"/>
              <a:ext cx="987406" cy="1327353"/>
            </a:xfrm>
            <a:prstGeom prst="rect">
              <a:avLst/>
            </a:prstGeom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598877" y="2965825"/>
              <a:ext cx="1170130" cy="539849"/>
            </a:xfrm>
            <a:prstGeom prst="rect">
              <a:avLst/>
            </a:prstGeom>
          </p:spPr>
        </p:pic>
        <p:pic>
          <p:nvPicPr>
            <p:cNvPr id="26" name="Picture 25"/>
            <p:cNvPicPr>
              <a:picLocks noChangeAspect="1"/>
            </p:cNvPicPr>
            <p:nvPr/>
          </p:nvPicPr>
          <p:blipFill rotWithShape="1">
            <a:blip r:embed="rId2"/>
            <a:srcRect l="38904" t="11098" r="59040"/>
            <a:stretch/>
          </p:blipFill>
          <p:spPr>
            <a:xfrm>
              <a:off x="6222323" y="3203975"/>
              <a:ext cx="575152" cy="1697481"/>
            </a:xfrm>
            <a:prstGeom prst="rect">
              <a:avLst/>
            </a:prstGeom>
          </p:spPr>
        </p:pic>
      </p:grpSp>
      <p:sp>
        <p:nvSpPr>
          <p:cNvPr id="3" name="TextBox 2"/>
          <p:cNvSpPr txBox="1"/>
          <p:nvPr/>
        </p:nvSpPr>
        <p:spPr>
          <a:xfrm>
            <a:off x="161510" y="5386862"/>
            <a:ext cx="108395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Up to </a:t>
            </a:r>
            <a:r>
              <a:rPr lang="en-US" sz="1300" dirty="0" smtClean="0"/>
              <a:t>64 C</a:t>
            </a:r>
            <a:endParaRPr lang="en-US" sz="1300" dirty="0"/>
          </a:p>
        </p:txBody>
      </p:sp>
      <p:sp>
        <p:nvSpPr>
          <p:cNvPr id="61" name="TextBox 60"/>
          <p:cNvSpPr txBox="1"/>
          <p:nvPr/>
        </p:nvSpPr>
        <p:spPr>
          <a:xfrm>
            <a:off x="2053938" y="5386862"/>
            <a:ext cx="108395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/>
              <a:t>Up to 32 C</a:t>
            </a:r>
            <a:endParaRPr lang="en-US" sz="1300" dirty="0"/>
          </a:p>
        </p:txBody>
      </p:sp>
      <p:sp>
        <p:nvSpPr>
          <p:cNvPr id="62" name="TextBox 61"/>
          <p:cNvSpPr txBox="1"/>
          <p:nvPr/>
        </p:nvSpPr>
        <p:spPr>
          <a:xfrm>
            <a:off x="7119485" y="5377662"/>
            <a:ext cx="1292340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/>
              <a:t>Up </a:t>
            </a:r>
            <a:r>
              <a:rPr lang="en-US" sz="1300" dirty="0"/>
              <a:t>to </a:t>
            </a:r>
            <a:r>
              <a:rPr lang="en-US" sz="1300" dirty="0" smtClean="0"/>
              <a:t>10 + G</a:t>
            </a:r>
            <a:endParaRPr lang="en-US" sz="1300" dirty="0"/>
          </a:p>
        </p:txBody>
      </p:sp>
      <p:sp>
        <p:nvSpPr>
          <p:cNvPr id="63" name="TextBox 62"/>
          <p:cNvSpPr txBox="1"/>
          <p:nvPr/>
        </p:nvSpPr>
        <p:spPr>
          <a:xfrm>
            <a:off x="3401870" y="5377662"/>
            <a:ext cx="2951449" cy="5180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z="1300" dirty="0" smtClean="0"/>
              <a:t>GPU less:   Up to (8 + 16) C </a:t>
            </a:r>
            <a:r>
              <a:rPr lang="en-US" sz="1300" dirty="0"/>
              <a:t>+ </a:t>
            </a:r>
            <a:r>
              <a:rPr lang="en-US" sz="1300" dirty="0" smtClean="0"/>
              <a:t>G</a:t>
            </a:r>
          </a:p>
          <a:p>
            <a:r>
              <a:rPr lang="en-US" sz="1300" dirty="0" smtClean="0"/>
              <a:t>With </a:t>
            </a:r>
            <a:r>
              <a:rPr lang="en-US" sz="1300" dirty="0" err="1" smtClean="0"/>
              <a:t>iGPU</a:t>
            </a:r>
            <a:r>
              <a:rPr lang="en-US" sz="1300" dirty="0" smtClean="0"/>
              <a:t>: Up to (8 +16)  C + G</a:t>
            </a:r>
            <a:endParaRPr lang="en-US" sz="1300" dirty="0"/>
          </a:p>
        </p:txBody>
      </p:sp>
      <p:sp>
        <p:nvSpPr>
          <p:cNvPr id="28" name="TextBox 27"/>
          <p:cNvSpPr txBox="1"/>
          <p:nvPr/>
        </p:nvSpPr>
        <p:spPr>
          <a:xfrm>
            <a:off x="68426" y="5145695"/>
            <a:ext cx="142699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 smtClean="0">
                <a:solidFill>
                  <a:srgbClr val="0070C0"/>
                </a:solidFill>
              </a:rPr>
              <a:t>Recent </a:t>
            </a:r>
            <a:r>
              <a:rPr lang="en-US" sz="1300" i="1" dirty="0" err="1">
                <a:solidFill>
                  <a:srgbClr val="0070C0"/>
                </a:solidFill>
              </a:rPr>
              <a:t>config</a:t>
            </a:r>
            <a:r>
              <a:rPr lang="en-US" sz="1300" i="1" dirty="0">
                <a:solidFill>
                  <a:srgbClr val="0070C0"/>
                </a:solidFill>
              </a:rPr>
              <a:t>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116505" y="5970766"/>
            <a:ext cx="92011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20" dirty="0">
                <a:solidFill>
                  <a:srgbClr val="FF0000"/>
                </a:solidFill>
              </a:rPr>
              <a:t>Remark</a:t>
            </a:r>
            <a:r>
              <a:rPr lang="en-US" sz="1600" spc="-20" dirty="0">
                <a:solidFill>
                  <a:schemeClr val="accent6"/>
                </a:solidFill>
              </a:rPr>
              <a:t>: </a:t>
            </a:r>
            <a:r>
              <a:rPr lang="en-US" sz="1600" spc="-20" dirty="0" smtClean="0">
                <a:solidFill>
                  <a:srgbClr val="0070C0"/>
                </a:solidFill>
              </a:rPr>
              <a:t>Intel and AMD </a:t>
            </a:r>
            <a:r>
              <a:rPr lang="en-US" sz="1600" spc="-20" dirty="0" smtClean="0"/>
              <a:t> </a:t>
            </a:r>
            <a:r>
              <a:rPr lang="en-US" sz="1600" spc="-20" dirty="0"/>
              <a:t>usually </a:t>
            </a:r>
            <a:r>
              <a:rPr lang="en-US" sz="1600" spc="-20" dirty="0" smtClean="0"/>
              <a:t>designate their </a:t>
            </a:r>
            <a:r>
              <a:rPr lang="en-US" sz="1600" spc="-20" dirty="0" smtClean="0">
                <a:solidFill>
                  <a:srgbClr val="0070C0"/>
                </a:solidFill>
              </a:rPr>
              <a:t>laptop processors </a:t>
            </a:r>
            <a:r>
              <a:rPr lang="en-US" sz="1600" spc="-20" dirty="0">
                <a:solidFill>
                  <a:srgbClr val="0070C0"/>
                </a:solidFill>
              </a:rPr>
              <a:t>as mobile processors</a:t>
            </a:r>
            <a:r>
              <a:rPr lang="en-US" sz="1600" spc="-20" dirty="0"/>
              <a:t>.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21325" y="458670"/>
            <a:ext cx="44077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Recent major processor categories </a:t>
            </a:r>
          </a:p>
        </p:txBody>
      </p:sp>
      <p:sp>
        <p:nvSpPr>
          <p:cNvPr id="45" name="Rounded Rectangle 44"/>
          <p:cNvSpPr/>
          <p:nvPr/>
        </p:nvSpPr>
        <p:spPr bwMode="auto">
          <a:xfrm>
            <a:off x="26494" y="1043736"/>
            <a:ext cx="9106995" cy="1797858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25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6" name="Text Box 4"/>
          <p:cNvSpPr txBox="1">
            <a:spLocks noChangeArrowheads="1"/>
          </p:cNvSpPr>
          <p:nvPr/>
        </p:nvSpPr>
        <p:spPr bwMode="auto">
          <a:xfrm>
            <a:off x="153264" y="2056697"/>
            <a:ext cx="1378568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latin typeface="Verdana" pitchFamily="34" charset="0"/>
              </a:rPr>
              <a:t>Servers</a:t>
            </a:r>
            <a:endParaRPr lang="hu-HU" altLang="en-US" sz="1250" b="1" dirty="0">
              <a:latin typeface="Verdana" pitchFamily="34" charset="0"/>
            </a:endParaRPr>
          </a:p>
        </p:txBody>
      </p:sp>
      <p:sp>
        <p:nvSpPr>
          <p:cNvPr id="67" name="Line 8"/>
          <p:cNvSpPr>
            <a:spLocks noChangeShapeType="1"/>
          </p:cNvSpPr>
          <p:nvPr/>
        </p:nvSpPr>
        <p:spPr bwMode="auto">
          <a:xfrm>
            <a:off x="4937142" y="1486128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68" name="Line 10"/>
          <p:cNvSpPr>
            <a:spLocks noChangeShapeType="1"/>
          </p:cNvSpPr>
          <p:nvPr/>
        </p:nvSpPr>
        <p:spPr bwMode="auto">
          <a:xfrm flipV="1">
            <a:off x="848604" y="1714728"/>
            <a:ext cx="684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69" name="Oval 12"/>
          <p:cNvSpPr>
            <a:spLocks noChangeArrowheads="1"/>
          </p:cNvSpPr>
          <p:nvPr/>
        </p:nvSpPr>
        <p:spPr bwMode="auto">
          <a:xfrm>
            <a:off x="2582095" y="191475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0" name="Line 13"/>
          <p:cNvSpPr>
            <a:spLocks noChangeShapeType="1"/>
          </p:cNvSpPr>
          <p:nvPr/>
        </p:nvSpPr>
        <p:spPr bwMode="auto">
          <a:xfrm>
            <a:off x="2615433" y="171472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71" name="Text Box 4"/>
          <p:cNvSpPr txBox="1">
            <a:spLocks noChangeArrowheads="1"/>
          </p:cNvSpPr>
          <p:nvPr/>
        </p:nvSpPr>
        <p:spPr bwMode="auto">
          <a:xfrm>
            <a:off x="2051720" y="1200378"/>
            <a:ext cx="5763202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Recent major processor categories 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4" name="Text Box 4"/>
          <p:cNvSpPr txBox="1">
            <a:spLocks noChangeArrowheads="1"/>
          </p:cNvSpPr>
          <p:nvPr/>
        </p:nvSpPr>
        <p:spPr bwMode="auto">
          <a:xfrm>
            <a:off x="3846101" y="2058659"/>
            <a:ext cx="2173287" cy="465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Clients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(Desktops/Laptops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5" name="Oval 12"/>
          <p:cNvSpPr>
            <a:spLocks noChangeArrowheads="1"/>
          </p:cNvSpPr>
          <p:nvPr/>
        </p:nvSpPr>
        <p:spPr bwMode="auto">
          <a:xfrm>
            <a:off x="4906795" y="191634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6" name="Line 13"/>
          <p:cNvSpPr>
            <a:spLocks noChangeShapeType="1"/>
          </p:cNvSpPr>
          <p:nvPr/>
        </p:nvSpPr>
        <p:spPr bwMode="auto">
          <a:xfrm>
            <a:off x="4940132" y="171631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79" name="Text Box 4"/>
          <p:cNvSpPr txBox="1">
            <a:spLocks noChangeArrowheads="1"/>
          </p:cNvSpPr>
          <p:nvPr/>
        </p:nvSpPr>
        <p:spPr bwMode="auto">
          <a:xfrm>
            <a:off x="1484239" y="2059596"/>
            <a:ext cx="2342848" cy="465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HEDTs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(High-End Desktops)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811752" y="190890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2" name="Line 13"/>
          <p:cNvSpPr>
            <a:spLocks noChangeShapeType="1"/>
          </p:cNvSpPr>
          <p:nvPr/>
        </p:nvSpPr>
        <p:spPr bwMode="auto">
          <a:xfrm>
            <a:off x="845090" y="170888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grpSp>
        <p:nvGrpSpPr>
          <p:cNvPr id="84" name="Group 83"/>
          <p:cNvGrpSpPr/>
          <p:nvPr/>
        </p:nvGrpSpPr>
        <p:grpSpPr>
          <a:xfrm>
            <a:off x="6378955" y="1709966"/>
            <a:ext cx="2603535" cy="811064"/>
            <a:chOff x="6378955" y="1246938"/>
            <a:chExt cx="2603535" cy="811064"/>
          </a:xfrm>
        </p:grpSpPr>
        <p:sp>
          <p:nvSpPr>
            <p:cNvPr id="85" name="Oval 7"/>
            <p:cNvSpPr>
              <a:spLocks noChangeArrowheads="1"/>
            </p:cNvSpPr>
            <p:nvPr/>
          </p:nvSpPr>
          <p:spPr bwMode="auto">
            <a:xfrm>
              <a:off x="7632958" y="1439024"/>
              <a:ext cx="72000" cy="720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25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6" name="Line 11"/>
            <p:cNvSpPr>
              <a:spLocks noChangeShapeType="1"/>
            </p:cNvSpPr>
            <p:nvPr/>
          </p:nvSpPr>
          <p:spPr bwMode="auto">
            <a:xfrm flipH="1">
              <a:off x="7677345" y="1246938"/>
              <a:ext cx="1588" cy="1889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50">
                <a:solidFill>
                  <a:srgbClr val="000000"/>
                </a:solidFill>
              </a:endParaRPr>
            </a:p>
          </p:txBody>
        </p:sp>
        <p:sp>
          <p:nvSpPr>
            <p:cNvPr id="87" name="Text Box 4"/>
            <p:cNvSpPr txBox="1">
              <a:spLocks noChangeArrowheads="1"/>
            </p:cNvSpPr>
            <p:nvPr/>
          </p:nvSpPr>
          <p:spPr bwMode="auto">
            <a:xfrm>
              <a:off x="6378955" y="1605570"/>
              <a:ext cx="2603535" cy="452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800100" indent="-3429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257300" indent="-3429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714500" indent="-3429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171700" indent="-3429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6289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30861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5433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40005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50" b="1" dirty="0">
                  <a:solidFill>
                    <a:srgbClr val="000000"/>
                  </a:solidFill>
                  <a:latin typeface="Verdana" pitchFamily="34" charset="0"/>
                </a:rPr>
                <a:t>Mobiles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50" b="1" dirty="0">
                  <a:solidFill>
                    <a:srgbClr val="000000"/>
                  </a:solidFill>
                  <a:latin typeface="Verdana" pitchFamily="34" charset="0"/>
                </a:rPr>
                <a:t>(Tablets/Smartphones)</a:t>
              </a:r>
              <a:endParaRPr lang="hu-HU" altLang="en-US" sz="125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7092280" y="1763815"/>
              <a:ext cx="18473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250" b="1" dirty="0">
                <a:solidFill>
                  <a:schemeClr val="accent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7895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1" grpId="0"/>
      <p:bldP spid="62" grpId="0"/>
      <p:bldP spid="63" grpId="0"/>
      <p:bldP spid="28" grpId="0"/>
      <p:bldP spid="3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1.1 Overview of the evolution of Intel's Pentium 4 family 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(5)</a:t>
            </a:r>
            <a:endParaRPr lang="en-US" dirty="0"/>
          </a:p>
        </p:txBody>
      </p:sp>
      <p:sp>
        <p:nvSpPr>
          <p:cNvPr id="5" name="Rounded Rectangle 4"/>
          <p:cNvSpPr/>
          <p:nvPr/>
        </p:nvSpPr>
        <p:spPr bwMode="auto">
          <a:xfrm>
            <a:off x="-16221" y="908720"/>
            <a:ext cx="9144000" cy="2279911"/>
          </a:xfrm>
          <a:prstGeom prst="roundRect">
            <a:avLst/>
          </a:prstGeom>
          <a:solidFill>
            <a:srgbClr val="DDEE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050" y="469180"/>
            <a:ext cx="89308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Rising </a:t>
            </a:r>
            <a:r>
              <a:rPr kumimoji="0" lang="en-US" sz="18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the </a:t>
            </a:r>
            <a:r>
              <a:rPr kumimoji="0" lang="en-US" sz="18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dissipation (</a:t>
            </a:r>
            <a:r>
              <a:rPr kumimoji="0" lang="en-US" sz="18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D)</a:t>
            </a:r>
            <a:r>
              <a:rPr kumimoji="0" lang="en-US" sz="1800" b="0" i="0" u="none" strike="noStrike" kern="1200" cap="none" spc="-5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per </a:t>
            </a:r>
            <a:r>
              <a:rPr kumimoji="0" lang="en-US" sz="18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cm</a:t>
            </a:r>
            <a:r>
              <a:rPr kumimoji="0" lang="en-US" sz="1800" b="0" i="0" u="none" strike="noStrike" kern="1200" cap="none" spc="-50" normalizeH="0" baseline="3000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2</a:t>
            </a:r>
            <a:r>
              <a:rPr kumimoji="0" lang="en-US" sz="18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die area [</a:t>
            </a:r>
            <a:r>
              <a:rPr kumimoji="0" lang="hu-HU" sz="18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W/cm</a:t>
            </a:r>
            <a:r>
              <a:rPr kumimoji="0" lang="hu-HU" sz="1800" b="0" i="0" u="none" strike="noStrike" kern="1200" cap="none" spc="-5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2</a:t>
            </a:r>
            <a:r>
              <a:rPr kumimoji="0" lang="en-US" sz="18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]</a:t>
            </a:r>
            <a:r>
              <a:rPr kumimoji="0" lang="hu-HU" sz="18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in Intel's Pentium </a:t>
            </a:r>
            <a:r>
              <a:rPr kumimoji="0" lang="hu-HU" sz="1800" b="0" i="0" u="none" strike="noStrike" kern="1200" cap="none" spc="-5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family</a:t>
            </a:r>
            <a:r>
              <a:rPr kumimoji="0" lang="en-US" sz="18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-2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22827" y="924064"/>
            <a:ext cx="9029693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As the previous Figure shows,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dissipation </a:t>
            </a:r>
            <a:r>
              <a:rPr lang="en-US" sz="1600" dirty="0">
                <a:latin typeface="+mj-lt"/>
              </a:rPr>
              <a:t>of Pentium 4’s subsequent cores</a:t>
            </a:r>
          </a:p>
          <a:p>
            <a:r>
              <a:rPr lang="en-US" sz="1600" dirty="0">
                <a:latin typeface="+mj-lt"/>
              </a:rPr>
              <a:t>  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dynamically rose, up to nearly 100 W/cm</a:t>
            </a:r>
            <a:r>
              <a:rPr lang="en-US" sz="1600" baseline="30000" dirty="0">
                <a:solidFill>
                  <a:srgbClr val="0070C0"/>
                </a:solidFill>
                <a:latin typeface="+mj-lt"/>
              </a:rPr>
              <a:t>2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for the 3. core </a:t>
            </a:r>
            <a:r>
              <a:rPr lang="en-US" sz="1600" dirty="0">
                <a:latin typeface="+mj-lt"/>
              </a:rPr>
              <a:t>(Prescott) that equals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about 100 W, as it has a die area of approximately 1 cm</a:t>
            </a:r>
            <a:r>
              <a:rPr lang="en-US" sz="1600" baseline="30000" dirty="0">
                <a:latin typeface="+mj-lt"/>
              </a:rPr>
              <a:t>2</a:t>
            </a:r>
            <a:r>
              <a:rPr lang="en-US" sz="1600" dirty="0">
                <a:latin typeface="+mj-lt"/>
              </a:rPr>
              <a:t>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But this steep rise of dissipation could not be kept on further on while the</a:t>
            </a:r>
          </a:p>
          <a:p>
            <a:r>
              <a:rPr lang="en-US" sz="1600" dirty="0">
                <a:latin typeface="+mj-lt"/>
              </a:rPr>
              <a:t>  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resulting power density became unmanageable </a:t>
            </a: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high, </a:t>
            </a:r>
            <a:r>
              <a:rPr lang="en-US" sz="1600" dirty="0" smtClean="0">
                <a:latin typeface="+mj-lt"/>
              </a:rPr>
              <a:t>since </a:t>
            </a:r>
            <a:r>
              <a:rPr lang="en-US" sz="1600" dirty="0">
                <a:latin typeface="+mj-lt"/>
              </a:rPr>
              <a:t>absorbing about 100 </a:t>
            </a:r>
            <a:r>
              <a:rPr lang="en-US" sz="1600" dirty="0" smtClean="0">
                <a:latin typeface="+mj-lt"/>
              </a:rPr>
              <a:t>W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</a:t>
            </a:r>
            <a:r>
              <a:rPr lang="en-US" sz="1600" dirty="0" smtClean="0">
                <a:latin typeface="+mj-lt"/>
              </a:rPr>
              <a:t>    </a:t>
            </a:r>
            <a:r>
              <a:rPr lang="en-US" sz="1600" dirty="0">
                <a:latin typeface="+mj-lt"/>
              </a:rPr>
              <a:t>dissipation by means of air cooling was already </a:t>
            </a:r>
            <a:r>
              <a:rPr lang="en-US" sz="1600" dirty="0" smtClean="0">
                <a:latin typeface="+mj-lt"/>
              </a:rPr>
              <a:t>a challenge </a:t>
            </a:r>
            <a:r>
              <a:rPr lang="en-US" sz="1600" dirty="0">
                <a:latin typeface="+mj-lt"/>
              </a:rPr>
              <a:t>in DTs of that time.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As a consequence, due to overheating Intel could not achieve the announced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     4 GHz clock frequency.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158584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(31)</a:t>
            </a:r>
            <a:endParaRPr lang="en-US" dirty="0"/>
          </a:p>
        </p:txBody>
      </p:sp>
      <p:sp>
        <p:nvSpPr>
          <p:cNvPr id="17" name="TextBox 16"/>
          <p:cNvSpPr txBox="1"/>
          <p:nvPr/>
        </p:nvSpPr>
        <p:spPr>
          <a:xfrm>
            <a:off x="76053" y="815745"/>
            <a:ext cx="85154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j-lt"/>
              </a:rPr>
              <a:t>The requirement for scaling the memory bandwidth with the core count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FE8098D-0F04-43D9-BB14-58A728DDAB97}"/>
              </a:ext>
            </a:extLst>
          </p:cNvPr>
          <p:cNvSpPr txBox="1"/>
          <p:nvPr/>
        </p:nvSpPr>
        <p:spPr>
          <a:xfrm>
            <a:off x="77985" y="2367519"/>
            <a:ext cx="92195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How per-core memory bandwidth may be preserved when over generations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memory transfer rates rise slower than core counts?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77843" y="458670"/>
            <a:ext cx="91442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dirty="0">
                <a:solidFill>
                  <a:srgbClr val="2D2D8A"/>
                </a:solidFill>
              </a:rPr>
              <a:t>Summing up key issues of the evolution of 2S high-end server processors -4</a:t>
            </a:r>
            <a:endParaRPr lang="en-US" sz="1600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-8000" y="1206681"/>
            <a:ext cx="9117012" cy="111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61925" y="1197389"/>
            <a:ext cx="8982075" cy="1152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As </a:t>
            </a:r>
            <a:r>
              <a:rPr lang="en-US" sz="1600" dirty="0">
                <a:solidFill>
                  <a:srgbClr val="0070C0"/>
                </a:solidFill>
              </a:rPr>
              <a:t>cores operate independently </a:t>
            </a:r>
            <a:r>
              <a:rPr lang="en-US" sz="1600" dirty="0"/>
              <a:t>from each other,</a:t>
            </a:r>
            <a:r>
              <a:rPr lang="en-US" sz="1600" dirty="0">
                <a:solidFill>
                  <a:srgbClr val="FF0000"/>
                </a:solidFill>
              </a:rPr>
              <a:t> the per core memory bandwidth</a:t>
            </a:r>
          </a:p>
          <a:p>
            <a:r>
              <a:rPr lang="en-US" sz="1600" dirty="0">
                <a:solidFill>
                  <a:srgbClr val="FF0000"/>
                </a:solidFill>
              </a:rPr>
              <a:t>  needs to be preserved, </a:t>
            </a:r>
            <a:r>
              <a:rPr lang="en-US" sz="1600" dirty="0"/>
              <a:t>i.e. a processor with n-times more cores as a reference </a:t>
            </a:r>
          </a:p>
          <a:p>
            <a:r>
              <a:rPr lang="en-US" sz="1600" dirty="0"/>
              <a:t>  </a:t>
            </a:r>
            <a:r>
              <a:rPr lang="en-US" sz="1600" spc="-40" dirty="0"/>
              <a:t>platform requires n-times higher bandwidth as the reference platform, in other words</a:t>
            </a:r>
          </a:p>
          <a:p>
            <a:r>
              <a:rPr lang="en-US" sz="1600" dirty="0"/>
              <a:t>  </a:t>
            </a:r>
            <a:r>
              <a:rPr lang="en-US" sz="1600" dirty="0">
                <a:solidFill>
                  <a:srgbClr val="FF0000"/>
                </a:solidFill>
              </a:rPr>
              <a:t>the memory bandwidth needs to be linearly scaled with the core count.</a:t>
            </a:r>
            <a:endParaRPr lang="en-US" sz="1600" dirty="0"/>
          </a:p>
        </p:txBody>
      </p:sp>
      <p:sp>
        <p:nvSpPr>
          <p:cNvPr id="4" name="Rounded Rectangle 3"/>
          <p:cNvSpPr/>
          <p:nvPr/>
        </p:nvSpPr>
        <p:spPr bwMode="auto">
          <a:xfrm>
            <a:off x="5475" y="3039692"/>
            <a:ext cx="9152000" cy="2366681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2C48270-A8AC-41BC-BC7E-1444BB4011DE}"/>
              </a:ext>
            </a:extLst>
          </p:cNvPr>
          <p:cNvSpPr txBox="1"/>
          <p:nvPr/>
        </p:nvSpPr>
        <p:spPr>
          <a:xfrm>
            <a:off x="2861810" y="4617769"/>
            <a:ext cx="304893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BW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/core  =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w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T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/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1D8E31D-C91B-4E6B-8A30-50DB4A0BE661}"/>
              </a:ext>
            </a:extLst>
          </p:cNvPr>
          <p:cNvSpPr txBox="1"/>
          <p:nvPr/>
        </p:nvSpPr>
        <p:spPr>
          <a:xfrm>
            <a:off x="341530" y="3042594"/>
            <a:ext cx="89646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Decreasing per core memory bandwidths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(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BW</a:t>
            </a:r>
            <a:r>
              <a:rPr lang="en-US" sz="1600" baseline="-250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/</a:t>
            </a:r>
            <a:r>
              <a:rPr lang="en-US" sz="16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C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however, may be compensated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by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properly increasing the number of memory channels (</a:t>
            </a:r>
            <a:r>
              <a:rPr lang="en-US" sz="16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C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)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 such that the  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latin typeface="Verdana" pitchFamily="34" charset="0"/>
                <a:cs typeface="Times New Roman" pitchFamily="18" charset="0"/>
              </a:rPr>
              <a:t>  expression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3480639" y="3717669"/>
            <a:ext cx="131638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 T</a:t>
            </a:r>
            <a:r>
              <a:rPr lang="en-US" sz="1600" baseline="-25000" dirty="0">
                <a:solidFill>
                  <a:srgbClr val="00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/</a:t>
            </a:r>
            <a:r>
              <a:rPr lang="en-US" sz="16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</a:t>
            </a:r>
            <a:endParaRPr lang="en-US" sz="1600" dirty="0">
              <a:solidFill>
                <a:srgbClr val="000000"/>
              </a:solidFill>
              <a:latin typeface="Verdana"/>
              <a:cs typeface="Times New Roman" pitchFamily="18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332913" y="4932804"/>
            <a:ext cx="281033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becomes preserved.</a:t>
            </a:r>
            <a:endParaRPr lang="en-US" sz="16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95546" y="4144200"/>
            <a:ext cx="814677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remains constant and thus the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per core memory bandwidth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353215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(32)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78003" y="773705"/>
            <a:ext cx="84981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How many memory channels (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i="0" u="none" strike="noStrike" kern="1200" cap="none" spc="0" normalizeH="0" baseline="-2500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are needed per socket for preserving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per core memory bandwidth of an n-core high-end 2S server?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77843" y="458670"/>
            <a:ext cx="91442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dirty="0">
                <a:solidFill>
                  <a:srgbClr val="2D2D8A"/>
                </a:solidFill>
              </a:rPr>
              <a:t>Summing up key issues of the evolution of 2S high-end server processors -5</a:t>
            </a:r>
            <a:endParaRPr lang="en-US" sz="1600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26495" y="1480838"/>
            <a:ext cx="9144000" cy="3253307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25440" y="1498791"/>
            <a:ext cx="898207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If core counts and memory speeds are assumed to raise at the rate as discussed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before,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it can be shown that </a:t>
            </a:r>
            <a:r>
              <a:rPr lang="hu-HU" sz="1600" dirty="0">
                <a:solidFill>
                  <a:srgbClr val="FF0000"/>
                </a:solidFill>
                <a:cs typeface="Times New Roman" pitchFamily="18" charset="0"/>
              </a:rPr>
              <a:t>a </a:t>
            </a: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high-end </a:t>
            </a:r>
            <a:r>
              <a:rPr lang="hu-HU" sz="1600" dirty="0">
                <a:solidFill>
                  <a:srgbClr val="FF0000"/>
                </a:solidFill>
                <a:cs typeface="Times New Roman" pitchFamily="18" charset="0"/>
              </a:rPr>
              <a:t>server </a:t>
            </a: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with </a:t>
            </a:r>
            <a:r>
              <a:rPr lang="en-US" sz="1600" dirty="0" err="1">
                <a:solidFill>
                  <a:srgbClr val="FF0000"/>
                </a:solidFill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FF0000"/>
                </a:solidFill>
                <a:cs typeface="Times New Roman" pitchFamily="18" charset="0"/>
              </a:rPr>
              <a:t>C</a:t>
            </a: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 cores </a:t>
            </a:r>
            <a:r>
              <a:rPr lang="hu-HU" sz="1600" dirty="0" err="1">
                <a:solidFill>
                  <a:srgbClr val="FF0000"/>
                </a:solidFill>
                <a:cs typeface="Times New Roman" pitchFamily="18" charset="0"/>
              </a:rPr>
              <a:t>needs</a:t>
            </a: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      </a:t>
            </a:r>
            <a:r>
              <a:rPr lang="hu-HU" sz="1600" spc="-40" dirty="0" err="1">
                <a:solidFill>
                  <a:srgbClr val="FF0000"/>
                </a:solidFill>
                <a:cs typeface="Times New Roman" pitchFamily="18" charset="0"/>
              </a:rPr>
              <a:t>approximately</a:t>
            </a:r>
            <a:r>
              <a:rPr lang="hu-HU" sz="1600" spc="-40" dirty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en-US" sz="1600" spc="-40" dirty="0" err="1">
                <a:solidFill>
                  <a:srgbClr val="FF0000"/>
                </a:solidFill>
                <a:cs typeface="Times New Roman" pitchFamily="18" charset="0"/>
              </a:rPr>
              <a:t>n</a:t>
            </a:r>
            <a:r>
              <a:rPr lang="en-US" sz="1600" spc="-40" baseline="-25000" dirty="0" err="1">
                <a:solidFill>
                  <a:srgbClr val="FF0000"/>
                </a:solidFill>
                <a:cs typeface="Times New Roman" pitchFamily="18" charset="0"/>
              </a:rPr>
              <a:t>M</a:t>
            </a:r>
            <a:r>
              <a:rPr lang="en-US" sz="1600" spc="-40" dirty="0">
                <a:solidFill>
                  <a:srgbClr val="FF0000"/>
                </a:solidFill>
                <a:cs typeface="Times New Roman" pitchFamily="18" charset="0"/>
              </a:rPr>
              <a:t> = </a:t>
            </a:r>
            <a:r>
              <a:rPr lang="en-US" sz="1600" spc="-4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√</a:t>
            </a:r>
            <a:r>
              <a:rPr lang="hu-HU" sz="1600" spc="-4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2</a:t>
            </a:r>
            <a:r>
              <a:rPr lang="en-US" sz="1600" spc="-4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sz="1600" spc="-4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</a:t>
            </a:r>
            <a:r>
              <a:rPr lang="hu-HU" sz="1600" spc="-4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sz="1600" spc="-40" dirty="0">
                <a:solidFill>
                  <a:srgbClr val="FF0000"/>
                </a:solidFill>
                <a:cs typeface="Times New Roman" pitchFamily="18" charset="0"/>
              </a:rPr>
              <a:t>√n  </a:t>
            </a:r>
            <a:r>
              <a:rPr lang="en-US" sz="1600" spc="-40" dirty="0">
                <a:solidFill>
                  <a:srgbClr val="FF0000"/>
                </a:solidFill>
                <a:cs typeface="Times New Roman" pitchFamily="18" charset="0"/>
              </a:rPr>
              <a:t>memory channels </a:t>
            </a:r>
            <a:r>
              <a:rPr lang="hu-HU" sz="1600" spc="-40" dirty="0">
                <a:solidFill>
                  <a:srgbClr val="FF0000"/>
                </a:solidFill>
                <a:cs typeface="Times New Roman" pitchFamily="18" charset="0"/>
              </a:rPr>
              <a:t>per </a:t>
            </a:r>
            <a:r>
              <a:rPr lang="hu-HU" sz="1600" spc="-40" dirty="0" err="1">
                <a:solidFill>
                  <a:srgbClr val="FF0000"/>
                </a:solidFill>
                <a:cs typeface="Times New Roman" pitchFamily="18" charset="0"/>
              </a:rPr>
              <a:t>socket</a:t>
            </a:r>
            <a:r>
              <a:rPr lang="en-US" sz="1600" spc="-40" dirty="0">
                <a:solidFill>
                  <a:srgbClr val="FF0000"/>
                </a:solidFill>
                <a:cs typeface="Times New Roman" pitchFamily="18" charset="0"/>
              </a:rPr>
              <a:t> for preserving the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spc="-40" dirty="0">
                <a:solidFill>
                  <a:srgbClr val="FF0000"/>
                </a:solidFill>
                <a:cs typeface="Times New Roman" pitchFamily="18" charset="0"/>
              </a:rPr>
              <a:t>      per core memory </a:t>
            </a: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bandwidth related to a selected reference platform [</a:t>
            </a:r>
            <a:r>
              <a:rPr lang="hu-HU" sz="1600" dirty="0">
                <a:solidFill>
                  <a:srgbClr val="FF0000"/>
                </a:solidFill>
                <a:cs typeface="Times New Roman" pitchFamily="18" charset="0"/>
              </a:rPr>
              <a:t>29</a:t>
            </a: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]. </a:t>
            </a:r>
          </a:p>
        </p:txBody>
      </p:sp>
      <p:sp>
        <p:nvSpPr>
          <p:cNvPr id="11" name="TextBox 10"/>
          <p:cNvSpPr txBox="1"/>
          <p:nvPr/>
        </p:nvSpPr>
        <p:spPr>
          <a:xfrm flipH="1">
            <a:off x="206515" y="2621812"/>
            <a:ext cx="882098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solidFill>
                  <a:srgbClr val="000000"/>
                </a:solidFill>
                <a:latin typeface="Verdana"/>
              </a:rPr>
              <a:t>It is however a </a:t>
            </a:r>
            <a:r>
              <a:rPr lang="en-US" sz="1600" spc="-30" dirty="0">
                <a:solidFill>
                  <a:srgbClr val="FF0000"/>
                </a:solidFill>
                <a:latin typeface="Verdana"/>
              </a:rPr>
              <a:t>quite intricate task to raise the number of memory channels 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due to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electrical and physical constraints, not discussed in this Chapter,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so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providing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enough memory channels i.e. memory bandwidth per socket, is one of the key 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  <a:buClr>
                <a:srgbClr val="000000"/>
              </a:buClr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challenges in designing server processors and platforms.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68013" y="3789040"/>
            <a:ext cx="92645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buClr>
                <a:srgbClr val="000000"/>
              </a:buClr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Verdana" pitchFamily="34" charset="0"/>
                <a:cs typeface="Times New Roman" pitchFamily="18" charset="0"/>
              </a:rPr>
              <a:t>As the evolution of high-end Core 2-based 2S server processors indicates,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Intel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could preserve the per core memory bandwidth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, obviously with certain deviations,   </a:t>
            </a:r>
            <a:endParaRPr lang="en-US" sz="1600" dirty="0">
              <a:solidFill>
                <a:srgbClr val="0070C0"/>
              </a:solidFill>
              <a:latin typeface="Verdana" pitchFamily="34" charset="0"/>
              <a:cs typeface="Times New Roman" pitchFamily="18" charset="0"/>
            </a:endParaRP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even increase it 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in their high-end 2S server processors.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48935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936685"/>
            <a:ext cx="7404100" cy="4572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tablet and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smartpthone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processors</a:t>
            </a:r>
          </a:p>
        </p:txBody>
      </p:sp>
    </p:spTree>
    <p:extLst>
      <p:ext uri="{BB962C8B-B14F-4D97-AF65-F5344CB8AC3E}">
        <p14:creationId xmlns:p14="http://schemas.microsoft.com/office/powerpoint/2010/main" val="2351548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5. Evolution of tablet and smartphone processors (1)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-95073" y="3348643"/>
            <a:ext cx="9144000" cy="2096932"/>
            <a:chOff x="161510" y="2888940"/>
            <a:chExt cx="8960696" cy="209693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/>
            <a:srcRect l="59862" t="12793" r="-132"/>
            <a:stretch/>
          </p:blipFill>
          <p:spPr>
            <a:xfrm>
              <a:off x="6732240" y="2971916"/>
              <a:ext cx="2335754" cy="1840812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6955832" y="2967168"/>
              <a:ext cx="1859564" cy="780107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974305" y="2965503"/>
              <a:ext cx="1170130" cy="539849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-131" t="-4317" r="97982" b="1118"/>
            <a:stretch/>
          </p:blipFill>
          <p:spPr>
            <a:xfrm>
              <a:off x="161510" y="2888940"/>
              <a:ext cx="4739884" cy="1998000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96725" y="3184633"/>
              <a:ext cx="1310346" cy="1083960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618225" y="4636005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876216" y="4636005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897269" y="459913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097734" y="455412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216205" y="4464115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635263" y="4403498"/>
              <a:ext cx="121219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Smarphones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2"/>
            <a:srcRect r="59040"/>
            <a:stretch/>
          </p:blipFill>
          <p:spPr>
            <a:xfrm>
              <a:off x="3982816" y="2960647"/>
              <a:ext cx="2243040" cy="1909388"/>
            </a:xfrm>
            <a:prstGeom prst="rect">
              <a:avLst/>
            </a:prstGeom>
          </p:spPr>
        </p:pic>
        <p:pic>
          <p:nvPicPr>
            <p:cNvPr id="17" name="Picture 16"/>
            <p:cNvPicPr>
              <a:picLocks noChangeAspect="1"/>
            </p:cNvPicPr>
            <p:nvPr/>
          </p:nvPicPr>
          <p:blipFill rotWithShape="1">
            <a:blip r:embed="rId2"/>
            <a:srcRect l="2" t="66962" r="97982" b="14418"/>
            <a:stretch/>
          </p:blipFill>
          <p:spPr>
            <a:xfrm>
              <a:off x="443230" y="4441581"/>
              <a:ext cx="8614420" cy="544291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618225" y="4582337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88569" y="4583010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105835" y="458301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241700" y="458471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912260" y="4582001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845895" y="4583010"/>
              <a:ext cx="127631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Smartphones</a:t>
              </a: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888" t="7794" r="3735" b="15934"/>
            <a:stretch/>
          </p:blipFill>
          <p:spPr>
            <a:xfrm>
              <a:off x="521550" y="3113965"/>
              <a:ext cx="987406" cy="1327353"/>
            </a:xfrm>
            <a:prstGeom prst="rect">
              <a:avLst/>
            </a:prstGeom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598877" y="2965825"/>
              <a:ext cx="1170130" cy="539849"/>
            </a:xfrm>
            <a:prstGeom prst="rect">
              <a:avLst/>
            </a:prstGeom>
          </p:spPr>
        </p:pic>
        <p:pic>
          <p:nvPicPr>
            <p:cNvPr id="26" name="Picture 25"/>
            <p:cNvPicPr>
              <a:picLocks noChangeAspect="1"/>
            </p:cNvPicPr>
            <p:nvPr/>
          </p:nvPicPr>
          <p:blipFill rotWithShape="1">
            <a:blip r:embed="rId2"/>
            <a:srcRect l="38904" t="11098" r="59040"/>
            <a:stretch/>
          </p:blipFill>
          <p:spPr>
            <a:xfrm>
              <a:off x="6222323" y="3203975"/>
              <a:ext cx="575152" cy="1697481"/>
            </a:xfrm>
            <a:prstGeom prst="rect">
              <a:avLst/>
            </a:prstGeom>
          </p:spPr>
        </p:pic>
      </p:grpSp>
      <p:sp>
        <p:nvSpPr>
          <p:cNvPr id="30" name="TextBox 29"/>
          <p:cNvSpPr txBox="1"/>
          <p:nvPr/>
        </p:nvSpPr>
        <p:spPr>
          <a:xfrm>
            <a:off x="5045806" y="2142079"/>
            <a:ext cx="934871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Desktops</a:t>
            </a:r>
            <a:endParaRPr lang="en-US" sz="15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8282643" y="2702777"/>
            <a:ext cx="1212191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Smarphones</a:t>
            </a:r>
            <a:endParaRPr lang="en-US" sz="15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" name="Text Box 4"/>
          <p:cNvSpPr txBox="1">
            <a:spLocks noChangeArrowheads="1"/>
          </p:cNvSpPr>
          <p:nvPr/>
        </p:nvSpPr>
        <p:spPr bwMode="auto">
          <a:xfrm>
            <a:off x="150113" y="1855049"/>
            <a:ext cx="1378568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Servers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7" name="Line 8"/>
          <p:cNvSpPr>
            <a:spLocks noChangeShapeType="1"/>
          </p:cNvSpPr>
          <p:nvPr/>
        </p:nvSpPr>
        <p:spPr bwMode="auto">
          <a:xfrm>
            <a:off x="4933991" y="1284480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8" name="Line 10"/>
          <p:cNvSpPr>
            <a:spLocks noChangeShapeType="1"/>
          </p:cNvSpPr>
          <p:nvPr/>
        </p:nvSpPr>
        <p:spPr bwMode="auto">
          <a:xfrm flipV="1">
            <a:off x="855078" y="1513080"/>
            <a:ext cx="6768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2578944" y="171310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1" name="Line 13"/>
          <p:cNvSpPr>
            <a:spLocks noChangeShapeType="1"/>
          </p:cNvSpPr>
          <p:nvPr/>
        </p:nvSpPr>
        <p:spPr bwMode="auto">
          <a:xfrm>
            <a:off x="2612282" y="151308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2958647" y="998730"/>
            <a:ext cx="3934736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Recent major processor categories of Intel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6" name="Text Box 16"/>
          <p:cNvSpPr txBox="1">
            <a:spLocks noChangeArrowheads="1"/>
          </p:cNvSpPr>
          <p:nvPr/>
        </p:nvSpPr>
        <p:spPr bwMode="auto">
          <a:xfrm>
            <a:off x="7874386" y="2344092"/>
            <a:ext cx="99912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</p:txBody>
      </p:sp>
      <p:sp>
        <p:nvSpPr>
          <p:cNvPr id="47" name="Text Box 17"/>
          <p:cNvSpPr txBox="1">
            <a:spLocks noChangeArrowheads="1"/>
          </p:cNvSpPr>
          <p:nvPr/>
        </p:nvSpPr>
        <p:spPr bwMode="auto">
          <a:xfrm>
            <a:off x="22302" y="2346724"/>
            <a:ext cx="162256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 Xeon 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E5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E3</a:t>
            </a:r>
            <a:endParaRPr lang="en-US" altLang="en-US" sz="12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Platinum/Gold etc.</a:t>
            </a:r>
          </a:p>
        </p:txBody>
      </p:sp>
      <p:sp>
        <p:nvSpPr>
          <p:cNvPr id="48" name="Text Box 4"/>
          <p:cNvSpPr txBox="1">
            <a:spLocks noChangeArrowheads="1"/>
          </p:cNvSpPr>
          <p:nvPr/>
        </p:nvSpPr>
        <p:spPr bwMode="auto">
          <a:xfrm>
            <a:off x="3855894" y="1857011"/>
            <a:ext cx="21732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Desktops/Laptops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(Clients)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4903644" y="171469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0" name="Line 13"/>
          <p:cNvSpPr>
            <a:spLocks noChangeShapeType="1"/>
          </p:cNvSpPr>
          <p:nvPr/>
        </p:nvSpPr>
        <p:spPr bwMode="auto">
          <a:xfrm>
            <a:off x="4936981" y="151466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1" name="Text Box 21"/>
          <p:cNvSpPr txBox="1">
            <a:spLocks noChangeArrowheads="1"/>
          </p:cNvSpPr>
          <p:nvPr/>
        </p:nvSpPr>
        <p:spPr bwMode="auto">
          <a:xfrm>
            <a:off x="4061216" y="2347989"/>
            <a:ext cx="178767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200" i="1" dirty="0" smtClean="0">
                <a:solidFill>
                  <a:srgbClr val="000000"/>
                </a:solidFill>
                <a:latin typeface="Verdana" pitchFamily="34" charset="0"/>
              </a:rPr>
              <a:t>i9/i7/i5/i3 </a:t>
            </a:r>
            <a:endParaRPr lang="en-US" altLang="en-US" sz="12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(Basic architectures)</a:t>
            </a:r>
          </a:p>
        </p:txBody>
      </p:sp>
      <p:sp>
        <p:nvSpPr>
          <p:cNvPr id="53" name="Text Box 23"/>
          <p:cNvSpPr txBox="1">
            <a:spLocks noChangeArrowheads="1"/>
          </p:cNvSpPr>
          <p:nvPr/>
        </p:nvSpPr>
        <p:spPr bwMode="auto">
          <a:xfrm>
            <a:off x="6216682" y="2342850"/>
            <a:ext cx="1702709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(+ LP Core models)</a:t>
            </a:r>
          </a:p>
        </p:txBody>
      </p:sp>
      <p:sp>
        <p:nvSpPr>
          <p:cNvPr id="54" name="Text Box 4"/>
          <p:cNvSpPr txBox="1">
            <a:spLocks noChangeArrowheads="1"/>
          </p:cNvSpPr>
          <p:nvPr/>
        </p:nvSpPr>
        <p:spPr bwMode="auto">
          <a:xfrm>
            <a:off x="1481088" y="1857948"/>
            <a:ext cx="2342848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HEDTs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(High-End Desktops)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5" name="Text Box 21"/>
          <p:cNvSpPr txBox="1">
            <a:spLocks noChangeArrowheads="1"/>
          </p:cNvSpPr>
          <p:nvPr/>
        </p:nvSpPr>
        <p:spPr bwMode="auto">
          <a:xfrm>
            <a:off x="1865900" y="2348108"/>
            <a:ext cx="1486304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i7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i9</a:t>
            </a:r>
            <a:endParaRPr lang="en-US" altLang="en-US" sz="12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(Extreme Edition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 or X models)</a:t>
            </a:r>
          </a:p>
        </p:txBody>
      </p:sp>
      <p:sp>
        <p:nvSpPr>
          <p:cNvPr id="56" name="Oval 12"/>
          <p:cNvSpPr>
            <a:spLocks noChangeArrowheads="1"/>
          </p:cNvSpPr>
          <p:nvPr/>
        </p:nvSpPr>
        <p:spPr bwMode="auto">
          <a:xfrm>
            <a:off x="808601" y="170725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7" name="Line 13"/>
          <p:cNvSpPr>
            <a:spLocks noChangeShapeType="1"/>
          </p:cNvSpPr>
          <p:nvPr/>
        </p:nvSpPr>
        <p:spPr bwMode="auto">
          <a:xfrm>
            <a:off x="841939" y="1507232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7" name="Rounded Rectangle 26"/>
          <p:cNvSpPr/>
          <p:nvPr/>
        </p:nvSpPr>
        <p:spPr bwMode="auto">
          <a:xfrm>
            <a:off x="6271679" y="1530140"/>
            <a:ext cx="2834939" cy="391543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9596" y="458670"/>
            <a:ext cx="60528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5. Evolution of tablet and smartphone processors</a:t>
            </a:r>
          </a:p>
        </p:txBody>
      </p:sp>
      <p:grpSp>
        <p:nvGrpSpPr>
          <p:cNvPr id="61" name="Group 60"/>
          <p:cNvGrpSpPr/>
          <p:nvPr/>
        </p:nvGrpSpPr>
        <p:grpSpPr>
          <a:xfrm>
            <a:off x="6417205" y="1538790"/>
            <a:ext cx="2458293" cy="773425"/>
            <a:chOff x="6511629" y="1246938"/>
            <a:chExt cx="2368550" cy="773425"/>
          </a:xfrm>
        </p:grpSpPr>
        <p:sp>
          <p:nvSpPr>
            <p:cNvPr id="62" name="Oval 7"/>
            <p:cNvSpPr>
              <a:spLocks noChangeArrowheads="1"/>
            </p:cNvSpPr>
            <p:nvPr/>
          </p:nvSpPr>
          <p:spPr bwMode="auto">
            <a:xfrm>
              <a:off x="7632958" y="1439024"/>
              <a:ext cx="72000" cy="720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3" name="Line 11"/>
            <p:cNvSpPr>
              <a:spLocks noChangeShapeType="1"/>
            </p:cNvSpPr>
            <p:nvPr/>
          </p:nvSpPr>
          <p:spPr bwMode="auto">
            <a:xfrm flipH="1">
              <a:off x="7677345" y="1246938"/>
              <a:ext cx="1588" cy="1889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" name="Text Box 4"/>
            <p:cNvSpPr txBox="1">
              <a:spLocks noChangeArrowheads="1"/>
            </p:cNvSpPr>
            <p:nvPr/>
          </p:nvSpPr>
          <p:spPr bwMode="auto">
            <a:xfrm>
              <a:off x="6511629" y="1595631"/>
              <a:ext cx="2368550" cy="4247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1690688" indent="-3429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2212975" indent="-3429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2735263" indent="-3429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3257550" indent="-3429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37147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41719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46291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50863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00" b="1" dirty="0">
                  <a:solidFill>
                    <a:srgbClr val="000000"/>
                  </a:solidFill>
                  <a:latin typeface="Verdana" pitchFamily="34" charset="0"/>
                </a:rPr>
                <a:t>Mobiles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00" b="1" dirty="0">
                  <a:solidFill>
                    <a:srgbClr val="000000"/>
                  </a:solidFill>
                  <a:latin typeface="Verdana" pitchFamily="34" charset="0"/>
                </a:rPr>
                <a:t>(Tablets/Smartphones)</a:t>
              </a:r>
              <a:endParaRPr lang="hu-HU" altLang="en-US" sz="12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161925" y="5877180"/>
            <a:ext cx="8260595" cy="6360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400"/>
              </a:spcAft>
            </a:pPr>
            <a:r>
              <a:rPr lang="en-US" sz="1600" dirty="0">
                <a:solidFill>
                  <a:srgbClr val="FF0000"/>
                </a:solidFill>
              </a:rPr>
              <a:t>Remark</a:t>
            </a:r>
          </a:p>
          <a:p>
            <a:r>
              <a:rPr lang="en-US" sz="1600" dirty="0"/>
              <a:t>Both Intel and AMD designate </a:t>
            </a:r>
            <a:r>
              <a:rPr lang="en-US" sz="1600" dirty="0">
                <a:solidFill>
                  <a:srgbClr val="0070C0"/>
                </a:solidFill>
              </a:rPr>
              <a:t>laptop processors as mobile processors </a:t>
            </a:r>
            <a:r>
              <a:rPr lang="en-US" sz="1600" dirty="0"/>
              <a:t>as well.</a:t>
            </a:r>
          </a:p>
        </p:txBody>
      </p:sp>
    </p:spTree>
    <p:extLst>
      <p:ext uri="{BB962C8B-B14F-4D97-AF65-F5344CB8AC3E}">
        <p14:creationId xmlns:p14="http://schemas.microsoft.com/office/powerpoint/2010/main" val="35956027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tablet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and smartphone processors (2)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3483" y="458670"/>
            <a:ext cx="46738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2D2D8A"/>
                </a:solidFill>
                <a:latin typeface="Verdana"/>
              </a:rPr>
              <a:t>Design 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paradigm of mobile processors 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83859" y="967533"/>
            <a:ext cx="8936676" cy="266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83858" y="1022829"/>
            <a:ext cx="9066521" cy="107721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A</a:t>
            </a:r>
            <a:r>
              <a:rPr lang="en-US" sz="1600" dirty="0">
                <a:solidFill>
                  <a:srgbClr val="000000"/>
                </a:solidFill>
              </a:rPr>
              <a:t>s mobile</a:t>
            </a:r>
            <a:r>
              <a:rPr lang="en-US" sz="1600" dirty="0"/>
              <a:t> devices </a:t>
            </a:r>
            <a:r>
              <a:rPr lang="en-US" sz="1600" dirty="0">
                <a:solidFill>
                  <a:srgbClr val="0070C0"/>
                </a:solidFill>
              </a:rPr>
              <a:t>require long operating hours, </a:t>
            </a:r>
            <a:r>
              <a:rPr lang="en-US" sz="1600" dirty="0"/>
              <a:t>w</a:t>
            </a:r>
            <a:r>
              <a:rPr lang="en-US" sz="1600" dirty="0">
                <a:latin typeface="Verdana"/>
              </a:rPr>
              <a:t>ith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dirty="0">
                <a:latin typeface="Verdana"/>
              </a:rPr>
              <a:t>the advent of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mobile devices </a:t>
            </a:r>
            <a:endParaRPr lang="en-US" sz="1600" dirty="0">
              <a:solidFill>
                <a:srgbClr val="0070C0"/>
              </a:solidFill>
              <a:latin typeface="Verdana"/>
            </a:endParaRPr>
          </a:p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    (about </a:t>
            </a:r>
            <a:r>
              <a:rPr lang="en-US" sz="1600" dirty="0" smtClean="0">
                <a:solidFill>
                  <a:srgbClr val="0070C0"/>
                </a:solidFill>
                <a:latin typeface="Verdana"/>
              </a:rPr>
              <a:t>2000)</a:t>
            </a:r>
            <a:r>
              <a:rPr lang="en-US" sz="1600" dirty="0" smtClean="0">
                <a:solidFill>
                  <a:srgbClr val="00B0F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new design paradigm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arose that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aims at low power consumption,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  rather than at highest performance achievable from a given power budget,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  as indicated below.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79191" y="2613863"/>
            <a:ext cx="2828018" cy="6104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High performance/power </a:t>
            </a:r>
          </a:p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(e.g. GFLOPS/Watt)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85660" y="2173105"/>
            <a:ext cx="24324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Traditional processors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5349562" y="2173105"/>
            <a:ext cx="277191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Tablets and smartphones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137231" y="2617360"/>
            <a:ext cx="3164264" cy="8566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Low power</a:t>
            </a:r>
          </a:p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(Watt)</a:t>
            </a:r>
          </a:p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(Number of operating hours)</a:t>
            </a:r>
          </a:p>
        </p:txBody>
      </p:sp>
      <p:sp>
        <p:nvSpPr>
          <p:cNvPr id="24" name="Left-Right Arrow 23"/>
          <p:cNvSpPr/>
          <p:nvPr/>
        </p:nvSpPr>
        <p:spPr>
          <a:xfrm>
            <a:off x="3981095" y="2623608"/>
            <a:ext cx="720000" cy="144000"/>
          </a:xfrm>
          <a:prstGeom prst="left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(2)</a:t>
            </a:r>
          </a:p>
        </p:txBody>
      </p:sp>
    </p:spTree>
    <p:extLst>
      <p:ext uri="{BB962C8B-B14F-4D97-AF65-F5344CB8AC3E}">
        <p14:creationId xmlns:p14="http://schemas.microsoft.com/office/powerpoint/2010/main" val="3283215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9" grpId="0"/>
      <p:bldP spid="21" grpId="0"/>
      <p:bldP spid="22" grpId="0"/>
      <p:bldP spid="23" grpId="0"/>
      <p:bldP spid="24" grpId="0" animBg="1"/>
    </p:bld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(3)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20324" y="458670"/>
            <a:ext cx="10212316" cy="5909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dirty="0">
                <a:solidFill>
                  <a:srgbClr val="2D2D8A"/>
                </a:solidFill>
                <a:latin typeface="Verdana" pitchFamily="34" charset="0"/>
              </a:rPr>
              <a:t>Key features of low power microarchitectures at the time of the introduction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dirty="0">
                <a:solidFill>
                  <a:srgbClr val="2D2D8A"/>
                </a:solidFill>
                <a:latin typeface="Verdana" pitchFamily="34" charset="0"/>
              </a:rPr>
              <a:t>  of mobiles </a:t>
            </a:r>
            <a:endParaRPr lang="hu-HU" altLang="en-US" dirty="0">
              <a:solidFill>
                <a:srgbClr val="2D2D8A"/>
              </a:solidFill>
              <a:latin typeface="Verdana" pitchFamily="34" charset="0"/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>
            <a:off x="161924" y="1178750"/>
            <a:ext cx="8820565" cy="1440159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5" name="Line 8"/>
          <p:cNvSpPr>
            <a:spLocks noChangeShapeType="1"/>
          </p:cNvSpPr>
          <p:nvPr/>
        </p:nvSpPr>
        <p:spPr bwMode="auto">
          <a:xfrm flipH="1">
            <a:off x="4552420" y="1677003"/>
            <a:ext cx="7938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solidFill>
                <a:srgbClr val="000000"/>
              </a:solidFill>
            </a:endParaRPr>
          </a:p>
        </p:txBody>
      </p:sp>
      <p:sp>
        <p:nvSpPr>
          <p:cNvPr id="16" name="Line 10"/>
          <p:cNvSpPr>
            <a:spLocks noChangeShapeType="1"/>
          </p:cNvSpPr>
          <p:nvPr/>
        </p:nvSpPr>
        <p:spPr bwMode="auto">
          <a:xfrm flipV="1">
            <a:off x="2853946" y="1851628"/>
            <a:ext cx="3422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solidFill>
                <a:srgbClr val="000000"/>
              </a:solidFill>
            </a:endParaRPr>
          </a:p>
        </p:txBody>
      </p:sp>
      <p:sp>
        <p:nvSpPr>
          <p:cNvPr id="17" name="Line 11"/>
          <p:cNvSpPr>
            <a:spLocks noChangeShapeType="1"/>
          </p:cNvSpPr>
          <p:nvPr/>
        </p:nvSpPr>
        <p:spPr bwMode="auto">
          <a:xfrm>
            <a:off x="6274315" y="1851628"/>
            <a:ext cx="329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solidFill>
                <a:srgbClr val="000000"/>
              </a:solidFill>
            </a:endParaRPr>
          </a:p>
        </p:txBody>
      </p:sp>
      <p:sp>
        <p:nvSpPr>
          <p:cNvPr id="18" name="Line 13"/>
          <p:cNvSpPr>
            <a:spLocks noChangeShapeType="1"/>
          </p:cNvSpPr>
          <p:nvPr/>
        </p:nvSpPr>
        <p:spPr bwMode="auto">
          <a:xfrm flipH="1">
            <a:off x="2856490" y="1851628"/>
            <a:ext cx="0" cy="1698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solidFill>
                <a:srgbClr val="000000"/>
              </a:solidFill>
            </a:endParaRPr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251520" y="1313765"/>
            <a:ext cx="8640855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</a:rPr>
              <a:t>Key features of low power microarchitectures at the time of the introduction of mobiles </a:t>
            </a:r>
          </a:p>
        </p:txBody>
      </p:sp>
      <p:sp>
        <p:nvSpPr>
          <p:cNvPr id="20" name="Text Box 5"/>
          <p:cNvSpPr txBox="1">
            <a:spLocks noChangeArrowheads="1"/>
          </p:cNvSpPr>
          <p:nvPr/>
        </p:nvSpPr>
        <p:spPr bwMode="auto">
          <a:xfrm>
            <a:off x="5291518" y="2121503"/>
            <a:ext cx="1965603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</a:rPr>
              <a:t>b) Low clock rates</a:t>
            </a: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1" name="Text Box 5"/>
          <p:cNvSpPr txBox="1">
            <a:spLocks noChangeArrowheads="1"/>
          </p:cNvSpPr>
          <p:nvPr/>
        </p:nvSpPr>
        <p:spPr bwMode="auto">
          <a:xfrm>
            <a:off x="1765417" y="2121503"/>
            <a:ext cx="2137125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</a:rPr>
              <a:t>a) Narrow CPU cores</a:t>
            </a: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2" name="Oval 12"/>
          <p:cNvSpPr>
            <a:spLocks noChangeArrowheads="1"/>
          </p:cNvSpPr>
          <p:nvPr/>
        </p:nvSpPr>
        <p:spPr bwMode="auto">
          <a:xfrm>
            <a:off x="2823785" y="198497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3" name="Oval 7"/>
          <p:cNvSpPr>
            <a:spLocks noChangeArrowheads="1"/>
          </p:cNvSpPr>
          <p:nvPr/>
        </p:nvSpPr>
        <p:spPr bwMode="auto">
          <a:xfrm>
            <a:off x="6239505" y="1988153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7014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(4)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98813" y="458670"/>
            <a:ext cx="58233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a) Narrow CPU cores in early mobile processors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161510" y="953725"/>
            <a:ext cx="8836015" cy="104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51520" y="1067653"/>
            <a:ext cx="855095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Early smartphones emerged in the second halve of the 2000’ and were mostly</a:t>
            </a:r>
          </a:p>
          <a:p>
            <a:r>
              <a:rPr lang="en-US" sz="1600" dirty="0">
                <a:latin typeface="+mj-lt"/>
              </a:rPr>
              <a:t>  based on ARM’s 32-bit 2- or 3 wide Cortex processors, as the next Figure </a:t>
            </a:r>
          </a:p>
          <a:p>
            <a:r>
              <a:rPr lang="en-US" sz="1600" dirty="0">
                <a:latin typeface="+mj-lt"/>
              </a:rPr>
              <a:t>  demonstrates. </a:t>
            </a:r>
          </a:p>
        </p:txBody>
      </p:sp>
    </p:spTree>
    <p:extLst>
      <p:ext uri="{BB962C8B-B14F-4D97-AF65-F5344CB8AC3E}">
        <p14:creationId xmlns:p14="http://schemas.microsoft.com/office/powerpoint/2010/main" val="482353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(5)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58193" y="4604110"/>
            <a:ext cx="644895" cy="2922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000000"/>
                </a:solidFill>
              </a:rPr>
              <a:t>2005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648439" y="3411766"/>
            <a:ext cx="644895" cy="2922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000000"/>
                </a:solidFill>
              </a:rPr>
              <a:t>2007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48439" y="2258839"/>
            <a:ext cx="644895" cy="2922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000000"/>
                </a:solidFill>
              </a:rPr>
              <a:t>2010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06515" y="5558654"/>
            <a:ext cx="1529293" cy="7245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dirty="0">
                <a:solidFill>
                  <a:srgbClr val="000000"/>
                </a:solidFill>
              </a:rPr>
              <a:t>2009</a:t>
            </a:r>
          </a:p>
          <a:p>
            <a:pPr algn="ctr"/>
            <a:r>
              <a:rPr lang="en-US" sz="1200" dirty="0">
                <a:solidFill>
                  <a:srgbClr val="000000"/>
                </a:solidFill>
              </a:rPr>
              <a:t>(A9 replacement</a:t>
            </a:r>
          </a:p>
          <a:p>
            <a:pPr algn="ctr"/>
            <a:r>
              <a:rPr lang="en-US" sz="1200" dirty="0">
                <a:solidFill>
                  <a:srgbClr val="000000"/>
                </a:solidFill>
              </a:rPr>
              <a:t>for low-end</a:t>
            </a:r>
          </a:p>
          <a:p>
            <a:pPr algn="ctr"/>
            <a:r>
              <a:rPr lang="en-US" sz="1200" dirty="0">
                <a:solidFill>
                  <a:srgbClr val="000000"/>
                </a:solidFill>
              </a:rPr>
              <a:t>devices)</a:t>
            </a:r>
          </a:p>
        </p:txBody>
      </p:sp>
      <p:pic>
        <p:nvPicPr>
          <p:cNvPr id="7" name="Kép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673" y="1199200"/>
            <a:ext cx="7272808" cy="542515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5899805" y="1257832"/>
            <a:ext cx="691529" cy="2760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>
                <a:solidFill>
                  <a:srgbClr val="000000"/>
                </a:solidFill>
              </a:rPr>
              <a:t>32-bit</a:t>
            </a:r>
          </a:p>
        </p:txBody>
      </p:sp>
      <p:sp>
        <p:nvSpPr>
          <p:cNvPr id="9" name="Oval 8"/>
          <p:cNvSpPr/>
          <p:nvPr/>
        </p:nvSpPr>
        <p:spPr>
          <a:xfrm>
            <a:off x="5862811" y="1168357"/>
            <a:ext cx="691529" cy="45495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6648" y="458670"/>
            <a:ext cx="91758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Width of ARM’s 32-bit CPUs used in most early tablets and smartphones </a:t>
            </a:r>
            <a:r>
              <a:rPr lang="en-US" dirty="0">
                <a:latin typeface="Verdana"/>
              </a:rPr>
              <a:t>[</a:t>
            </a:r>
            <a:r>
              <a:rPr lang="hu-HU" dirty="0">
                <a:latin typeface="Verdana"/>
              </a:rPr>
              <a:t>30</a:t>
            </a:r>
            <a:r>
              <a:rPr lang="en-US" dirty="0">
                <a:latin typeface="Verdana"/>
              </a:rPr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1614329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6648" y="458670"/>
            <a:ext cx="864461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By contrast, width of CPU cores of Intel’s client processors at the time of</a:t>
            </a:r>
          </a:p>
          <a:p>
            <a:r>
              <a:rPr lang="en-US" dirty="0">
                <a:solidFill>
                  <a:srgbClr val="2D2D8A"/>
                </a:solidFill>
                <a:latin typeface="Verdana"/>
              </a:rPr>
              <a:t>  the introduction of mobiles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61510" y="4824445"/>
            <a:ext cx="891099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Figure: Width of the cores in Intel’s Core 2 to 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Haswell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processors underlying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                                   servers to laptops 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3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0]</a:t>
            </a:r>
          </a:p>
        </p:txBody>
      </p:sp>
      <p:sp>
        <p:nvSpPr>
          <p:cNvPr id="1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(6)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899592" y="2439180"/>
            <a:ext cx="7319825" cy="2301832"/>
            <a:chOff x="899592" y="2709601"/>
            <a:chExt cx="7319825" cy="2301832"/>
          </a:xfrm>
        </p:grpSpPr>
        <p:pic>
          <p:nvPicPr>
            <p:cNvPr id="10" name="Kép 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9592" y="2709601"/>
              <a:ext cx="7319825" cy="2301832"/>
            </a:xfrm>
            <a:prstGeom prst="rect">
              <a:avLst/>
            </a:prstGeom>
          </p:spPr>
        </p:pic>
        <p:sp>
          <p:nvSpPr>
            <p:cNvPr id="14" name="Oval 13"/>
            <p:cNvSpPr/>
            <p:nvPr/>
          </p:nvSpPr>
          <p:spPr>
            <a:xfrm>
              <a:off x="3808931" y="3085976"/>
              <a:ext cx="628132" cy="1665185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286635" y="4121091"/>
              <a:ext cx="1257075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>
                  <a:latin typeface="+mj-lt"/>
                </a:rPr>
                <a:t>(2006-2013)</a:t>
              </a:r>
            </a:p>
          </p:txBody>
        </p:sp>
      </p:grpSp>
      <p:sp>
        <p:nvSpPr>
          <p:cNvPr id="7" name="Rounded Rectangle 6"/>
          <p:cNvSpPr/>
          <p:nvPr/>
        </p:nvSpPr>
        <p:spPr bwMode="auto">
          <a:xfrm>
            <a:off x="71500" y="1187883"/>
            <a:ext cx="9036000" cy="1251297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0383" y="1224045"/>
            <a:ext cx="929895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20" dirty="0">
                <a:latin typeface="Verdana"/>
              </a:rPr>
              <a:t>At the same time when </a:t>
            </a:r>
            <a:r>
              <a:rPr lang="en-US" sz="1600" spc="-20" dirty="0" smtClean="0">
                <a:solidFill>
                  <a:srgbClr val="0070C0"/>
                </a:solidFill>
                <a:latin typeface="Verdana"/>
              </a:rPr>
              <a:t>32-bit </a:t>
            </a:r>
            <a:r>
              <a:rPr lang="en-US" sz="1600" spc="-20" dirty="0" smtClean="0">
                <a:latin typeface="Verdana"/>
              </a:rPr>
              <a:t>mobile </a:t>
            </a:r>
            <a:r>
              <a:rPr lang="en-US" sz="1600" spc="-20" dirty="0">
                <a:latin typeface="Verdana"/>
              </a:rPr>
              <a:t>phones and later tablets emerged (≈ 2006-2010) </a:t>
            </a:r>
          </a:p>
          <a:p>
            <a:r>
              <a:rPr lang="en-US" sz="1600" dirty="0">
                <a:latin typeface="Verdana"/>
              </a:rPr>
              <a:t>  Intel’s and AMD’s client processors had a word length of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64-bit</a:t>
            </a:r>
            <a:r>
              <a:rPr lang="en-US" sz="1600" dirty="0">
                <a:latin typeface="Verdana"/>
              </a:rPr>
              <a:t>,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were 4 and 3-wide</a:t>
            </a:r>
            <a:r>
              <a:rPr lang="en-US" sz="1600" dirty="0">
                <a:latin typeface="Verdana"/>
              </a:rPr>
              <a:t>, </a:t>
            </a:r>
          </a:p>
          <a:p>
            <a:r>
              <a:rPr lang="en-US" sz="1600" dirty="0">
                <a:latin typeface="Verdana"/>
              </a:rPr>
              <a:t>  respectively, and were designed to achieve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high performance/power </a:t>
            </a:r>
            <a:r>
              <a:rPr lang="en-US" sz="1600" dirty="0">
                <a:latin typeface="Verdana"/>
              </a:rPr>
              <a:t>(in terms of</a:t>
            </a:r>
          </a:p>
          <a:p>
            <a:r>
              <a:rPr lang="en-US" sz="1600" dirty="0">
                <a:latin typeface="Verdana"/>
              </a:rPr>
              <a:t>  GFLOPS/Watt), as indicated below.</a:t>
            </a:r>
          </a:p>
        </p:txBody>
      </p:sp>
    </p:spTree>
    <p:extLst>
      <p:ext uri="{BB962C8B-B14F-4D97-AF65-F5344CB8AC3E}">
        <p14:creationId xmlns:p14="http://schemas.microsoft.com/office/powerpoint/2010/main" val="30222697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70312" y="458670"/>
            <a:ext cx="42338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Consequences for Intel and AMD-1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(7)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92520" y="863715"/>
            <a:ext cx="8945075" cy="226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4" name="Down Arrow 13"/>
          <p:cNvSpPr/>
          <p:nvPr/>
        </p:nvSpPr>
        <p:spPr>
          <a:xfrm>
            <a:off x="4493330" y="1676770"/>
            <a:ext cx="99859" cy="371556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362550" y="2216830"/>
            <a:ext cx="859595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As a consequence, b</a:t>
            </a:r>
            <a:r>
              <a:rPr lang="hu-HU" sz="1600" dirty="0" err="1">
                <a:solidFill>
                  <a:srgbClr val="0070C0"/>
                </a:solidFill>
                <a:latin typeface="Verdana"/>
              </a:rPr>
              <a:t>oth</a:t>
            </a:r>
            <a:r>
              <a:rPr lang="hu-HU" sz="1600" dirty="0">
                <a:solidFill>
                  <a:srgbClr val="0070C0"/>
                </a:solidFill>
                <a:latin typeface="Verdana"/>
              </a:rPr>
              <a:t> Intel and AMD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were forced to </a:t>
            </a:r>
            <a:r>
              <a:rPr lang="hu-HU" sz="1600" dirty="0">
                <a:solidFill>
                  <a:srgbClr val="0070C0"/>
                </a:solidFill>
                <a:latin typeface="Verdana"/>
              </a:rPr>
              <a:t>design and </a:t>
            </a:r>
            <a:r>
              <a:rPr lang="hu-HU" sz="1600" dirty="0" err="1">
                <a:solidFill>
                  <a:srgbClr val="0070C0"/>
                </a:solidFill>
                <a:latin typeface="Verdana"/>
              </a:rPr>
              <a:t>introduce</a:t>
            </a:r>
            <a:r>
              <a:rPr lang="hu-HU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new,</a:t>
            </a:r>
          </a:p>
          <a:p>
            <a:r>
              <a:rPr lang="en-US" sz="1600" dirty="0">
                <a:solidFill>
                  <a:srgbClr val="FF0000"/>
                </a:solidFill>
                <a:latin typeface="Verdana"/>
              </a:rPr>
              <a:t>  narrow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(e.g. 2-wide)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low-power microarchitectures, </a:t>
            </a:r>
            <a:r>
              <a:rPr lang="en-US" sz="1600" dirty="0">
                <a:latin typeface="Verdana"/>
              </a:rPr>
              <a:t>as seen in the next two </a:t>
            </a:r>
          </a:p>
          <a:p>
            <a:r>
              <a:rPr lang="en-US" sz="1600" dirty="0">
                <a:latin typeface="Verdana"/>
              </a:rPr>
              <a:t>  Figures.</a:t>
            </a:r>
            <a:endParaRPr lang="en-US" dirty="0">
              <a:latin typeface="Verdana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92520" y="956690"/>
            <a:ext cx="894507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latin typeface="Verdana"/>
              </a:rPr>
              <a:t> Due to their differing design orientation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Intel’s and AMD’s client processors had</a:t>
            </a:r>
          </a:p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   much higher power consumption </a:t>
            </a:r>
            <a:r>
              <a:rPr lang="en-US" sz="1600" dirty="0">
                <a:latin typeface="Verdana"/>
              </a:rPr>
              <a:t>than ARM’s Cortex-processors and were not</a:t>
            </a:r>
          </a:p>
          <a:p>
            <a:r>
              <a:rPr lang="en-US" sz="1600" dirty="0">
                <a:latin typeface="Verdana"/>
              </a:rPr>
              <a:t>   suited for mobile devices.</a:t>
            </a:r>
          </a:p>
        </p:txBody>
      </p:sp>
    </p:spTree>
    <p:extLst>
      <p:ext uri="{BB962C8B-B14F-4D97-AF65-F5344CB8AC3E}">
        <p14:creationId xmlns:p14="http://schemas.microsoft.com/office/powerpoint/2010/main" val="2010554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4" grpId="0" animBg="1"/>
      <p:bldP spid="1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1.1 Overview of the evolution of Intel's Pentium 4 family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(6)</a:t>
            </a:r>
            <a:endParaRPr lang="en-US" sz="1700" dirty="0"/>
          </a:p>
        </p:txBody>
      </p:sp>
      <p:pic>
        <p:nvPicPr>
          <p:cNvPr id="1026" name="Picture 2" descr="Barrett begs for forgiveness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70"/>
          <a:stretch/>
        </p:blipFill>
        <p:spPr bwMode="auto">
          <a:xfrm>
            <a:off x="1842120" y="1628800"/>
            <a:ext cx="5430180" cy="3825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-18510" y="5741095"/>
            <a:ext cx="92175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In Oct. 2004 Crag  Barrett, Intel's then-CEO on his knees to apologize for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not achieving the  4GHz mark in front of an audience of 7000 informatics professional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 the IT Expo in Orlando [</a:t>
            </a:r>
            <a:r>
              <a:rPr lang="hu-HU" sz="1600" noProof="0" dirty="0">
                <a:solidFill>
                  <a:srgbClr val="000000"/>
                </a:solidFill>
                <a:latin typeface="Verdana"/>
              </a:rPr>
              <a:t>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32327" y="458670"/>
            <a:ext cx="86750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Announcing Intel’s incapability to achieve 4 GHz in their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Pentium 4 line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06515" y="818710"/>
            <a:ext cx="88975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Oct. 2004 Intel's CEO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(Chief Executing Officer)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admitted that the Pentium 4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family would not achieve 4 GHz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80779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9" name="TextBox 1"/>
          <p:cNvSpPr txBox="1">
            <a:spLocks noChangeArrowheads="1"/>
          </p:cNvSpPr>
          <p:nvPr/>
        </p:nvSpPr>
        <p:spPr bwMode="auto">
          <a:xfrm>
            <a:off x="74489" y="458670"/>
            <a:ext cx="926837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pc="-60" dirty="0">
                <a:solidFill>
                  <a:srgbClr val="333399"/>
                </a:solidFill>
                <a:latin typeface="Verdana"/>
              </a:rPr>
              <a:t>Emergence of Intel’s Atom line aiming for tablets and smartphones </a:t>
            </a:r>
            <a:r>
              <a:rPr lang="hu-HU" spc="-60" dirty="0">
                <a:latin typeface="Verdana"/>
              </a:rPr>
              <a:t>(Based </a:t>
            </a:r>
            <a:r>
              <a:rPr lang="hu-HU" spc="-60" dirty="0" err="1">
                <a:latin typeface="Verdana"/>
              </a:rPr>
              <a:t>on</a:t>
            </a:r>
            <a:r>
              <a:rPr lang="hu-HU" spc="-60" dirty="0">
                <a:latin typeface="Verdana"/>
              </a:rPr>
              <a:t> [31])</a:t>
            </a:r>
            <a:endParaRPr lang="en-US" spc="-60" dirty="0">
              <a:latin typeface="Verdana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889123" y="5075558"/>
            <a:ext cx="774571" cy="438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>
                <a:solidFill>
                  <a:srgbClr val="FFFFFF"/>
                </a:solidFill>
              </a:rPr>
              <a:t>2008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919522" y="5380464"/>
            <a:ext cx="8066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rgbClr val="FFFFFF"/>
                </a:solidFill>
              </a:rPr>
              <a:t>2-wide</a:t>
            </a:r>
          </a:p>
          <a:p>
            <a:pPr algn="ctr"/>
            <a:r>
              <a:rPr lang="en-US" sz="1200" dirty="0">
                <a:solidFill>
                  <a:srgbClr val="FFFFFF"/>
                </a:solidFill>
              </a:rPr>
              <a:t>in-order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079762" y="3395079"/>
            <a:ext cx="113005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rgbClr val="FFFFFF"/>
                </a:solidFill>
              </a:rPr>
              <a:t>4-wide</a:t>
            </a:r>
          </a:p>
          <a:p>
            <a:pPr algn="ctr"/>
            <a:r>
              <a:rPr lang="en-US" sz="1200" dirty="0">
                <a:solidFill>
                  <a:srgbClr val="FFFFFF"/>
                </a:solidFill>
              </a:rPr>
              <a:t>out-of-order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494697" y="5370589"/>
            <a:ext cx="7906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rgbClr val="FFFFFF"/>
                </a:solidFill>
              </a:rPr>
              <a:t>2-wide</a:t>
            </a:r>
          </a:p>
          <a:p>
            <a:pPr algn="ctr"/>
            <a:r>
              <a:rPr lang="en-US" sz="1200" dirty="0">
                <a:solidFill>
                  <a:srgbClr val="FFFFFF"/>
                </a:solidFill>
              </a:rPr>
              <a:t>in order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176959" y="5376097"/>
            <a:ext cx="113005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rgbClr val="FFFFFF"/>
                </a:solidFill>
              </a:rPr>
              <a:t>2-wide</a:t>
            </a:r>
          </a:p>
          <a:p>
            <a:pPr algn="ctr"/>
            <a:r>
              <a:rPr lang="en-US" sz="1200" dirty="0">
                <a:solidFill>
                  <a:srgbClr val="FFFFFF"/>
                </a:solidFill>
              </a:rPr>
              <a:t>out-of-order</a:t>
            </a: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(8)</a:t>
            </a:r>
          </a:p>
        </p:txBody>
      </p:sp>
      <p:sp>
        <p:nvSpPr>
          <p:cNvPr id="19" name="Rounded Rectangle 18"/>
          <p:cNvSpPr/>
          <p:nvPr/>
        </p:nvSpPr>
        <p:spPr>
          <a:xfrm>
            <a:off x="258246" y="4139351"/>
            <a:ext cx="8576350" cy="1692902"/>
          </a:xfrm>
          <a:prstGeom prst="roundRect">
            <a:avLst/>
          </a:prstGeom>
          <a:noFill/>
          <a:ln w="381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86116" y="1223755"/>
            <a:ext cx="9097479" cy="4770013"/>
            <a:chOff x="86116" y="1547736"/>
            <a:chExt cx="9097479" cy="4770013"/>
          </a:xfrm>
        </p:grpSpPr>
        <p:grpSp>
          <p:nvGrpSpPr>
            <p:cNvPr id="15" name="Group 14"/>
            <p:cNvGrpSpPr/>
            <p:nvPr/>
          </p:nvGrpSpPr>
          <p:grpSpPr>
            <a:xfrm>
              <a:off x="86116" y="1547736"/>
              <a:ext cx="9097479" cy="4770013"/>
              <a:chOff x="86116" y="1330623"/>
              <a:chExt cx="9097479" cy="4770013"/>
            </a:xfrm>
          </p:grpSpPr>
          <p:pic>
            <p:nvPicPr>
              <p:cNvPr id="27" name="Kép 3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6116" y="1330623"/>
                <a:ext cx="8986384" cy="4770013"/>
              </a:xfrm>
              <a:prstGeom prst="rect">
                <a:avLst/>
              </a:prstGeom>
            </p:spPr>
          </p:pic>
          <p:sp>
            <p:nvSpPr>
              <p:cNvPr id="28" name="Rounded Rectangle 27"/>
              <p:cNvSpPr/>
              <p:nvPr/>
            </p:nvSpPr>
            <p:spPr>
              <a:xfrm>
                <a:off x="90425" y="4265092"/>
                <a:ext cx="8964000" cy="1584000"/>
              </a:xfrm>
              <a:prstGeom prst="roundRect">
                <a:avLst/>
              </a:prstGeom>
              <a:noFill/>
              <a:ln w="38100">
                <a:solidFill>
                  <a:srgbClr val="FF0000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pic>
            <p:nvPicPr>
              <p:cNvPr id="29" name="Kép 1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8983" t="85998" r="13040" b="6436"/>
              <a:stretch/>
            </p:blipFill>
            <p:spPr>
              <a:xfrm>
                <a:off x="4617005" y="5399813"/>
                <a:ext cx="4320480" cy="332685"/>
              </a:xfrm>
              <a:prstGeom prst="rect">
                <a:avLst/>
              </a:prstGeom>
            </p:spPr>
          </p:pic>
          <p:sp>
            <p:nvSpPr>
              <p:cNvPr id="30" name="TextBox 29"/>
              <p:cNvSpPr txBox="1"/>
              <p:nvPr/>
            </p:nvSpPr>
            <p:spPr>
              <a:xfrm>
                <a:off x="4886353" y="5382636"/>
                <a:ext cx="1146553" cy="3847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2-wide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in-order</a:t>
                </a: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6172609" y="5385069"/>
                <a:ext cx="1146553" cy="3847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2-wide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out-of-order</a:t>
                </a:r>
              </a:p>
            </p:txBody>
          </p:sp>
          <p:sp>
            <p:nvSpPr>
              <p:cNvPr id="32" name="TextBox 31"/>
              <p:cNvSpPr txBox="1"/>
              <p:nvPr/>
            </p:nvSpPr>
            <p:spPr>
              <a:xfrm>
                <a:off x="7183005" y="5386618"/>
                <a:ext cx="1146553" cy="3847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2-wide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out-of-order</a:t>
                </a:r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8037042" y="5383087"/>
                <a:ext cx="1146553" cy="3847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3-wide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out-of-order</a:t>
                </a:r>
              </a:p>
            </p:txBody>
          </p:sp>
        </p:grpSp>
        <p:pic>
          <p:nvPicPr>
            <p:cNvPr id="16" name="Kép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326" t="48497" r="34055" b="43200"/>
            <a:stretch/>
          </p:blipFill>
          <p:spPr>
            <a:xfrm>
              <a:off x="2159732" y="3861048"/>
              <a:ext cx="1044116" cy="396045"/>
            </a:xfrm>
            <a:prstGeom prst="rect">
              <a:avLst/>
            </a:prstGeom>
          </p:spPr>
        </p:pic>
        <p:pic>
          <p:nvPicPr>
            <p:cNvPr id="17" name="Kép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326" t="48497" r="34055" b="43200"/>
            <a:stretch/>
          </p:blipFill>
          <p:spPr>
            <a:xfrm>
              <a:off x="3959932" y="3861048"/>
              <a:ext cx="1044116" cy="396045"/>
            </a:xfrm>
            <a:prstGeom prst="rect">
              <a:avLst/>
            </a:prstGeom>
          </p:spPr>
        </p:pic>
        <p:pic>
          <p:nvPicPr>
            <p:cNvPr id="20" name="Kép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326" t="48497" r="34055" b="43200"/>
            <a:stretch/>
          </p:blipFill>
          <p:spPr>
            <a:xfrm>
              <a:off x="5868144" y="3861048"/>
              <a:ext cx="1044116" cy="396045"/>
            </a:xfrm>
            <a:prstGeom prst="rect">
              <a:avLst/>
            </a:prstGeom>
          </p:spPr>
        </p:pic>
        <p:pic>
          <p:nvPicPr>
            <p:cNvPr id="21" name="Kép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326" t="48497" r="34055" b="43200"/>
            <a:stretch/>
          </p:blipFill>
          <p:spPr>
            <a:xfrm>
              <a:off x="6876256" y="3861047"/>
              <a:ext cx="1044116" cy="396045"/>
            </a:xfrm>
            <a:prstGeom prst="rect">
              <a:avLst/>
            </a:prstGeom>
          </p:spPr>
        </p:pic>
        <p:grpSp>
          <p:nvGrpSpPr>
            <p:cNvPr id="22" name="Group 21"/>
            <p:cNvGrpSpPr/>
            <p:nvPr/>
          </p:nvGrpSpPr>
          <p:grpSpPr>
            <a:xfrm>
              <a:off x="7668344" y="3853684"/>
              <a:ext cx="1044116" cy="403409"/>
              <a:chOff x="4968044" y="3853684"/>
              <a:chExt cx="1044116" cy="403409"/>
            </a:xfrm>
          </p:grpSpPr>
          <p:pic>
            <p:nvPicPr>
              <p:cNvPr id="24" name="Kép 3"/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326" t="48497" r="34055" b="43200"/>
              <a:stretch/>
            </p:blipFill>
            <p:spPr>
              <a:xfrm>
                <a:off x="4968044" y="3861048"/>
                <a:ext cx="1044116" cy="396045"/>
              </a:xfrm>
              <a:prstGeom prst="rect">
                <a:avLst/>
              </a:prstGeom>
            </p:spPr>
          </p:pic>
          <p:sp>
            <p:nvSpPr>
              <p:cNvPr id="25" name="Rounded Rectangle 24"/>
              <p:cNvSpPr/>
              <p:nvPr/>
            </p:nvSpPr>
            <p:spPr bwMode="auto">
              <a:xfrm>
                <a:off x="5328084" y="3897052"/>
                <a:ext cx="72008" cy="144016"/>
              </a:xfrm>
              <a:prstGeom prst="roundRect">
                <a:avLst/>
              </a:prstGeom>
              <a:solidFill>
                <a:schemeClr val="tx1"/>
              </a:soli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1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</a:endParaRPr>
              </a:p>
            </p:txBody>
          </p:sp>
          <p:sp>
            <p:nvSpPr>
              <p:cNvPr id="26" name="TextBox 25"/>
              <p:cNvSpPr txBox="1"/>
              <p:nvPr/>
            </p:nvSpPr>
            <p:spPr>
              <a:xfrm>
                <a:off x="5225706" y="3853684"/>
                <a:ext cx="268022" cy="25083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030" i="1" dirty="0">
                    <a:solidFill>
                      <a:schemeClr val="bg1">
                        <a:lumMod val="95000"/>
                      </a:schemeClr>
                    </a:solidFill>
                  </a:rPr>
                  <a:t>5</a:t>
                </a:r>
              </a:p>
            </p:txBody>
          </p:sp>
        </p:grpSp>
        <p:pic>
          <p:nvPicPr>
            <p:cNvPr id="23" name="Kép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326" t="48497" r="34055" b="43200"/>
            <a:stretch/>
          </p:blipFill>
          <p:spPr>
            <a:xfrm>
              <a:off x="3095836" y="3861048"/>
              <a:ext cx="1044116" cy="39604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49413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(9)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23457" y="1223755"/>
            <a:ext cx="9083325" cy="4875698"/>
            <a:chOff x="23457" y="1262255"/>
            <a:chExt cx="9083325" cy="4875698"/>
          </a:xfrm>
        </p:grpSpPr>
        <p:sp>
          <p:nvSpPr>
            <p:cNvPr id="33" name="Szövegdoboz 51"/>
            <p:cNvSpPr txBox="1"/>
            <p:nvPr/>
          </p:nvSpPr>
          <p:spPr>
            <a:xfrm>
              <a:off x="7857365" y="5742986"/>
              <a:ext cx="57579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00" dirty="0">
                  <a:solidFill>
                    <a:srgbClr val="FFFFFF"/>
                  </a:solidFill>
                  <a:ea typeface="Verdana" pitchFamily="34" charset="0"/>
                  <a:cs typeface="Verdana" pitchFamily="34" charset="0"/>
                </a:rPr>
                <a:t>201</a:t>
              </a:r>
              <a:r>
                <a:rPr lang="en-US" sz="1200" dirty="0">
                  <a:solidFill>
                    <a:srgbClr val="FFFFFF"/>
                  </a:solidFill>
                  <a:ea typeface="Verdana" pitchFamily="34" charset="0"/>
                  <a:cs typeface="Verdana" pitchFamily="34" charset="0"/>
                </a:rPr>
                <a:t>4</a:t>
              </a:r>
              <a:endParaRPr lang="hu-HU" sz="1200" dirty="0">
                <a:solidFill>
                  <a:srgbClr val="FFFFFF"/>
                </a:solidFill>
                <a:ea typeface="Verdana" pitchFamily="34" charset="0"/>
                <a:cs typeface="Verdana" pitchFamily="34" charset="0"/>
              </a:endParaRPr>
            </a:p>
          </p:txBody>
        </p:sp>
        <p:cxnSp>
          <p:nvCxnSpPr>
            <p:cNvPr id="13" name="Straight Connector 12"/>
            <p:cNvCxnSpPr/>
            <p:nvPr/>
          </p:nvCxnSpPr>
          <p:spPr>
            <a:xfrm>
              <a:off x="231756" y="6137953"/>
              <a:ext cx="8570714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>
              <a:off x="1547664" y="5978256"/>
              <a:ext cx="0" cy="9067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>
              <a:off x="3259950" y="5974980"/>
              <a:ext cx="0" cy="9067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/>
          </p:nvCxnSpPr>
          <p:spPr>
            <a:xfrm>
              <a:off x="4970140" y="5974311"/>
              <a:ext cx="0" cy="9067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/>
          </p:nvCxnSpPr>
          <p:spPr>
            <a:xfrm>
              <a:off x="6676755" y="5974980"/>
              <a:ext cx="0" cy="9067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/>
          </p:nvCxnSpPr>
          <p:spPr>
            <a:xfrm>
              <a:off x="8383370" y="5974980"/>
              <a:ext cx="0" cy="9067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Szövegdoboz 77"/>
            <p:cNvSpPr txBox="1"/>
            <p:nvPr/>
          </p:nvSpPr>
          <p:spPr>
            <a:xfrm>
              <a:off x="7452320" y="4133720"/>
              <a:ext cx="65114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>
                  <a:solidFill>
                    <a:srgbClr val="FFFFFF"/>
                  </a:solidFill>
                  <a:ea typeface="Verdana" pitchFamily="34" charset="0"/>
                  <a:cs typeface="Verdana" pitchFamily="34" charset="0"/>
                </a:rPr>
                <a:t>4</a:t>
              </a:r>
              <a:r>
                <a:rPr lang="hu-HU" sz="1000" dirty="0">
                  <a:solidFill>
                    <a:srgbClr val="FFFFFF"/>
                  </a:solidFill>
                  <a:ea typeface="Verdana" pitchFamily="34" charset="0"/>
                  <a:cs typeface="Verdana" pitchFamily="34" charset="0"/>
                </a:rPr>
                <a:t>/201</a:t>
              </a:r>
              <a:r>
                <a:rPr lang="en-US" sz="1000" dirty="0">
                  <a:solidFill>
                    <a:srgbClr val="FFFFFF"/>
                  </a:solidFill>
                  <a:ea typeface="Verdana" pitchFamily="34" charset="0"/>
                  <a:cs typeface="Verdana" pitchFamily="34" charset="0"/>
                </a:rPr>
                <a:t>4</a:t>
              </a:r>
              <a:endParaRPr lang="hu-HU" sz="1000" dirty="0">
                <a:solidFill>
                  <a:srgbClr val="FFFFFF"/>
                </a:solidFill>
                <a:ea typeface="Verdana" pitchFamily="34" charset="0"/>
                <a:cs typeface="Verdana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065250" y="5187998"/>
              <a:ext cx="1056700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2-wide</a:t>
              </a:r>
            </a:p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out-of-order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147175" y="5213840"/>
              <a:ext cx="1056700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2-wide</a:t>
              </a:r>
            </a:p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out-of-order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7835780" y="5213840"/>
              <a:ext cx="1056700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2-wide</a:t>
              </a:r>
            </a:p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out-of-order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4730435" y="2828575"/>
              <a:ext cx="1056700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4-wide</a:t>
              </a:r>
            </a:p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out-of-order</a:t>
              </a:r>
            </a:p>
          </p:txBody>
        </p:sp>
        <p:pic>
          <p:nvPicPr>
            <p:cNvPr id="49" name="Kép 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457" y="1262255"/>
              <a:ext cx="9083325" cy="4875697"/>
            </a:xfrm>
            <a:prstGeom prst="rect">
              <a:avLst/>
            </a:prstGeom>
          </p:spPr>
        </p:pic>
        <p:sp>
          <p:nvSpPr>
            <p:cNvPr id="53" name="Rounded Rectangle 52"/>
            <p:cNvSpPr/>
            <p:nvPr/>
          </p:nvSpPr>
          <p:spPr>
            <a:xfrm>
              <a:off x="72402" y="4228925"/>
              <a:ext cx="9000000" cy="1584000"/>
            </a:xfrm>
            <a:prstGeom prst="roundRect">
              <a:avLst/>
            </a:prstGeom>
            <a:noFill/>
            <a:ln w="38100">
              <a:solidFill>
                <a:srgbClr val="FF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8" name="TextBox 1"/>
          <p:cNvSpPr txBox="1">
            <a:spLocks noChangeArrowheads="1"/>
          </p:cNvSpPr>
          <p:nvPr/>
        </p:nvSpPr>
        <p:spPr bwMode="auto">
          <a:xfrm>
            <a:off x="77053" y="458670"/>
            <a:ext cx="926599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pc="-40" dirty="0">
                <a:solidFill>
                  <a:srgbClr val="333399"/>
                </a:solidFill>
                <a:latin typeface="Verdana"/>
              </a:rPr>
              <a:t>Emergence of AMD's Cat line aiming for tablets and smartphones </a:t>
            </a:r>
            <a:r>
              <a:rPr lang="hu-HU" spc="-40" dirty="0">
                <a:latin typeface="Verdana"/>
              </a:rPr>
              <a:t>(Based </a:t>
            </a:r>
            <a:r>
              <a:rPr lang="hu-HU" spc="-40" dirty="0" err="1">
                <a:latin typeface="Verdana"/>
              </a:rPr>
              <a:t>on</a:t>
            </a:r>
            <a:r>
              <a:rPr lang="hu-HU" spc="-40" dirty="0">
                <a:latin typeface="Verdana"/>
              </a:rPr>
              <a:t> [31])</a:t>
            </a:r>
            <a:endParaRPr lang="en-US" spc="-40" dirty="0"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3767099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tablet and smartphone processors (10)</a:t>
            </a:r>
            <a:endParaRPr lang="hu-HU" altLang="en-US" sz="17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6469" y="458670"/>
            <a:ext cx="76908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b) Low clock rates in early mobile processors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116504" y="1223755"/>
            <a:ext cx="8850807" cy="46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5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+mj-lt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06515" y="1323559"/>
            <a:ext cx="8760796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latin typeface="+mj-lt"/>
              </a:rPr>
              <a:t>Power consumption = Active power </a:t>
            </a:r>
            <a:r>
              <a:rPr lang="en-US" sz="1500" dirty="0" err="1">
                <a:latin typeface="+mj-lt"/>
              </a:rPr>
              <a:t>Dd</a:t>
            </a:r>
            <a:r>
              <a:rPr lang="en-US" sz="1500" dirty="0">
                <a:latin typeface="+mj-lt"/>
              </a:rPr>
              <a:t>  = C</a:t>
            </a:r>
            <a:r>
              <a:rPr lang="en-US" sz="1500" baseline="-25000" dirty="0">
                <a:latin typeface="+mj-lt"/>
              </a:rPr>
              <a:t>dyn</a:t>
            </a:r>
            <a:r>
              <a:rPr lang="en-US" sz="1500" dirty="0">
                <a:latin typeface="+mj-lt"/>
                <a:ea typeface="Cambria Math" panose="02040503050406030204" pitchFamily="18" charset="0"/>
              </a:rPr>
              <a:t>∗</a:t>
            </a:r>
            <a:r>
              <a:rPr lang="en-US" sz="1500" dirty="0">
                <a:latin typeface="+mj-lt"/>
              </a:rPr>
              <a:t>V</a:t>
            </a:r>
            <a:r>
              <a:rPr lang="en-US" sz="1500" baseline="-25000" dirty="0">
                <a:latin typeface="+mj-lt"/>
              </a:rPr>
              <a:t>CC</a:t>
            </a:r>
            <a:r>
              <a:rPr lang="en-US" sz="1500" baseline="30000" dirty="0">
                <a:latin typeface="+mj-lt"/>
              </a:rPr>
              <a:t>2</a:t>
            </a:r>
            <a:r>
              <a:rPr lang="en-US" sz="1500" dirty="0">
                <a:latin typeface="+mj-lt"/>
                <a:ea typeface="Cambria Math" panose="02040503050406030204" pitchFamily="18" charset="0"/>
              </a:rPr>
              <a:t> ∗ </a:t>
            </a:r>
            <a:r>
              <a:rPr lang="en-US" sz="1500" dirty="0">
                <a:latin typeface="+mj-lt"/>
              </a:rPr>
              <a:t>f</a:t>
            </a:r>
            <a:r>
              <a:rPr lang="en-US" sz="1500" baseline="-25000" dirty="0">
                <a:latin typeface="+mj-lt"/>
              </a:rPr>
              <a:t>c</a:t>
            </a:r>
            <a:r>
              <a:rPr lang="en-US" sz="1500" dirty="0">
                <a:latin typeface="+mj-lt"/>
              </a:rPr>
              <a:t> + Leakage power Ds = V</a:t>
            </a:r>
            <a:r>
              <a:rPr lang="en-US" sz="1500" baseline="-25000" dirty="0">
                <a:latin typeface="+mj-lt"/>
              </a:rPr>
              <a:t>CC</a:t>
            </a:r>
            <a:r>
              <a:rPr lang="en-US" sz="1500" dirty="0">
                <a:latin typeface="+mj-lt"/>
                <a:ea typeface="Cambria Math" panose="02040503050406030204" pitchFamily="18" charset="0"/>
              </a:rPr>
              <a:t> ∗ </a:t>
            </a:r>
            <a:r>
              <a:rPr lang="en-US" sz="1500" dirty="0" err="1">
                <a:latin typeface="+mj-lt"/>
                <a:ea typeface="Cambria Math" panose="02040503050406030204" pitchFamily="18" charset="0"/>
              </a:rPr>
              <a:t>I</a:t>
            </a:r>
            <a:r>
              <a:rPr lang="en-US" sz="1500" baseline="-25000" dirty="0" err="1">
                <a:latin typeface="+mj-lt"/>
              </a:rPr>
              <a:t>leak</a:t>
            </a:r>
            <a:endParaRPr lang="en-US" sz="1500" dirty="0">
              <a:latin typeface="+mj-lt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61925" y="829220"/>
            <a:ext cx="706537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Let’s consider the basics of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power consumption of CPUs</a:t>
            </a:r>
            <a:r>
              <a:rPr lang="en-US" sz="1600" dirty="0">
                <a:latin typeface="+mj-lt"/>
              </a:rPr>
              <a:t>. </a:t>
            </a:r>
          </a:p>
        </p:txBody>
      </p:sp>
      <p:pic>
        <p:nvPicPr>
          <p:cNvPr id="17" name="Picture 2" descr="http://images.anandtech.com/doci/3742/graph8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5" t="12140" r="1336" b="4413"/>
          <a:stretch/>
        </p:blipFill>
        <p:spPr bwMode="auto">
          <a:xfrm>
            <a:off x="1148305" y="2618910"/>
            <a:ext cx="6751095" cy="33462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Box 17"/>
          <p:cNvSpPr txBox="1"/>
          <p:nvPr/>
        </p:nvSpPr>
        <p:spPr>
          <a:xfrm>
            <a:off x="566555" y="6039290"/>
            <a:ext cx="756084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Figure: Example: Core voltage (V</a:t>
            </a:r>
            <a:r>
              <a:rPr lang="en-US" sz="1600" baseline="-25000" dirty="0">
                <a:latin typeface="+mj-lt"/>
              </a:rPr>
              <a:t>CC</a:t>
            </a:r>
            <a:r>
              <a:rPr lang="en-US" sz="1600" dirty="0">
                <a:latin typeface="+mj-lt"/>
              </a:rPr>
              <a:t>) vs. clock frequency (</a:t>
            </a:r>
            <a:r>
              <a:rPr lang="en-US" sz="1600" dirty="0" err="1">
                <a:latin typeface="+mj-lt"/>
              </a:rPr>
              <a:t>f</a:t>
            </a:r>
            <a:r>
              <a:rPr lang="en-US" sz="1600" baseline="-25000" dirty="0" err="1">
                <a:latin typeface="+mj-lt"/>
              </a:rPr>
              <a:t>C</a:t>
            </a:r>
            <a:r>
              <a:rPr lang="en-US" sz="1600" dirty="0">
                <a:latin typeface="+mj-lt"/>
              </a:rPr>
              <a:t>) for Intel’s </a:t>
            </a:r>
          </a:p>
          <a:p>
            <a:pPr algn="ctr"/>
            <a:r>
              <a:rPr lang="en-US" sz="1600" dirty="0" err="1">
                <a:latin typeface="+mj-lt"/>
              </a:rPr>
              <a:t>Westmere</a:t>
            </a:r>
            <a:r>
              <a:rPr lang="en-US" sz="1600" dirty="0">
                <a:latin typeface="+mj-lt"/>
              </a:rPr>
              <a:t> processors [</a:t>
            </a:r>
            <a:r>
              <a:rPr lang="hu-HU" sz="1600" dirty="0">
                <a:latin typeface="+mj-lt"/>
              </a:rPr>
              <a:t>32</a:t>
            </a:r>
            <a:r>
              <a:rPr lang="en-US" sz="1600" dirty="0">
                <a:latin typeface="+mj-lt"/>
              </a:rPr>
              <a:t>] </a:t>
            </a:r>
          </a:p>
        </p:txBody>
      </p:sp>
      <p:sp>
        <p:nvSpPr>
          <p:cNvPr id="19" name="Rounded Rectangle 18"/>
          <p:cNvSpPr/>
          <p:nvPr/>
        </p:nvSpPr>
        <p:spPr bwMode="auto">
          <a:xfrm>
            <a:off x="116505" y="1763815"/>
            <a:ext cx="8850806" cy="50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5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+mj-lt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06515" y="1792681"/>
            <a:ext cx="7875682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latin typeface="+mj-lt"/>
              </a:rPr>
              <a:t>In addition: higher fc requires higher V</a:t>
            </a:r>
            <a:r>
              <a:rPr lang="en-US" sz="1500" baseline="-25000" dirty="0">
                <a:latin typeface="+mj-lt"/>
              </a:rPr>
              <a:t>CC </a:t>
            </a:r>
            <a:r>
              <a:rPr lang="en-US" sz="1500" dirty="0">
                <a:latin typeface="+mj-lt"/>
              </a:rPr>
              <a:t>(V</a:t>
            </a:r>
            <a:r>
              <a:rPr lang="en-US" sz="1500" baseline="-25000" dirty="0">
                <a:latin typeface="+mj-lt"/>
              </a:rPr>
              <a:t>CC</a:t>
            </a:r>
            <a:r>
              <a:rPr lang="en-US" sz="1500" dirty="0">
                <a:latin typeface="+mj-lt"/>
              </a:rPr>
              <a:t> ≈ </a:t>
            </a:r>
            <a:r>
              <a:rPr lang="en-US" sz="1500" dirty="0" err="1">
                <a:latin typeface="+mj-lt"/>
              </a:rPr>
              <a:t>const</a:t>
            </a:r>
            <a:r>
              <a:rPr lang="en-US" sz="1500" dirty="0">
                <a:latin typeface="+mj-lt"/>
              </a:rPr>
              <a:t> x </a:t>
            </a:r>
            <a:r>
              <a:rPr lang="en-US" sz="1500" dirty="0" err="1">
                <a:latin typeface="+mj-lt"/>
              </a:rPr>
              <a:t>f</a:t>
            </a:r>
            <a:r>
              <a:rPr lang="en-US" sz="1500" baseline="-25000" dirty="0" err="1">
                <a:latin typeface="+mj-lt"/>
              </a:rPr>
              <a:t>C</a:t>
            </a:r>
            <a:r>
              <a:rPr lang="en-US" sz="1500" dirty="0">
                <a:latin typeface="+mj-lt"/>
              </a:rPr>
              <a:t>), as indicated below.</a:t>
            </a:r>
          </a:p>
        </p:txBody>
      </p:sp>
    </p:spTree>
    <p:extLst>
      <p:ext uri="{BB962C8B-B14F-4D97-AF65-F5344CB8AC3E}">
        <p14:creationId xmlns:p14="http://schemas.microsoft.com/office/powerpoint/2010/main" val="3701992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5" grpId="0"/>
      <p:bldP spid="18" grpId="0"/>
      <p:bldP spid="19" grpId="0" animBg="1"/>
      <p:bldP spid="21" grpId="0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34179" y="4916087"/>
            <a:ext cx="2973955" cy="5796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500" dirty="0">
                <a:solidFill>
                  <a:srgbClr val="FF0000"/>
                </a:solidFill>
                <a:latin typeface="Verdana"/>
              </a:rPr>
              <a:t>Relative high base frequency</a:t>
            </a:r>
          </a:p>
          <a:p>
            <a:pPr algn="ctr">
              <a:spcAft>
                <a:spcPts val="200"/>
              </a:spcAft>
            </a:pPr>
            <a:r>
              <a:rPr lang="en-US" sz="1500" dirty="0">
                <a:solidFill>
                  <a:srgbClr val="000000"/>
                </a:solidFill>
                <a:latin typeface="Verdana"/>
              </a:rPr>
              <a:t>(typically 2-4 GHz)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293147" y="3369768"/>
            <a:ext cx="1295547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solidFill>
                  <a:srgbClr val="0070C0"/>
                </a:solidFill>
                <a:latin typeface="+mj-lt"/>
              </a:rPr>
              <a:t>Client CPUs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899165" y="3369768"/>
            <a:ext cx="1362874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solidFill>
                  <a:srgbClr val="0070C0"/>
                </a:solidFill>
                <a:latin typeface="+mj-lt"/>
              </a:rPr>
              <a:t>Mobile CPUs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305217" y="4919584"/>
            <a:ext cx="2884186" cy="5796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500" dirty="0">
                <a:solidFill>
                  <a:srgbClr val="FF0000"/>
                </a:solidFill>
                <a:latin typeface="Verdana"/>
              </a:rPr>
              <a:t>Relative low base frequency</a:t>
            </a:r>
          </a:p>
          <a:p>
            <a:pPr algn="ctr"/>
            <a:r>
              <a:rPr lang="en-US" sz="1500" dirty="0">
                <a:solidFill>
                  <a:srgbClr val="000000"/>
                </a:solidFill>
                <a:latin typeface="Verdana"/>
              </a:rPr>
              <a:t>(typically 1.5 -2.5 GHz)</a:t>
            </a:r>
          </a:p>
        </p:txBody>
      </p:sp>
      <p:sp>
        <p:nvSpPr>
          <p:cNvPr id="8" name="Left-Right Arrow 7"/>
          <p:cNvSpPr/>
          <p:nvPr/>
        </p:nvSpPr>
        <p:spPr>
          <a:xfrm>
            <a:off x="4035642" y="5046855"/>
            <a:ext cx="720000" cy="144000"/>
          </a:xfrm>
          <a:prstGeom prst="left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>
              <a:solidFill>
                <a:srgbClr val="FFFFFF"/>
              </a:solidFill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(11)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292080" y="4044843"/>
            <a:ext cx="2682145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solidFill>
                  <a:srgbClr val="0070C0"/>
                </a:solidFill>
                <a:latin typeface="+mj-lt"/>
              </a:rPr>
              <a:t>Allow lower power budget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66555" y="4044843"/>
            <a:ext cx="2839239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solidFill>
                  <a:srgbClr val="0070C0"/>
                </a:solidFill>
                <a:latin typeface="+mj-lt"/>
              </a:rPr>
              <a:t>Allow higher power budget </a:t>
            </a:r>
          </a:p>
        </p:txBody>
      </p:sp>
      <p:sp>
        <p:nvSpPr>
          <p:cNvPr id="10" name="Down Arrow 9"/>
          <p:cNvSpPr/>
          <p:nvPr/>
        </p:nvSpPr>
        <p:spPr>
          <a:xfrm>
            <a:off x="1916704" y="3708322"/>
            <a:ext cx="91440" cy="320040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25" name="Down Arrow 24"/>
          <p:cNvSpPr/>
          <p:nvPr/>
        </p:nvSpPr>
        <p:spPr>
          <a:xfrm>
            <a:off x="6685805" y="3702914"/>
            <a:ext cx="91440" cy="320040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26" name="Down Arrow 25"/>
          <p:cNvSpPr/>
          <p:nvPr/>
        </p:nvSpPr>
        <p:spPr>
          <a:xfrm>
            <a:off x="6700682" y="4489888"/>
            <a:ext cx="91440" cy="320040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27" name="Down Arrow 26"/>
          <p:cNvSpPr/>
          <p:nvPr/>
        </p:nvSpPr>
        <p:spPr>
          <a:xfrm>
            <a:off x="1916705" y="4444883"/>
            <a:ext cx="91440" cy="320040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28" name="TextBox 27"/>
          <p:cNvSpPr txBox="1"/>
          <p:nvPr/>
        </p:nvSpPr>
        <p:spPr>
          <a:xfrm>
            <a:off x="127417" y="458670"/>
            <a:ext cx="77957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>
                <a:solidFill>
                  <a:schemeClr val="accent6"/>
                </a:solidFill>
                <a:latin typeface="Verdana" pitchFamily="34" charset="0"/>
              </a:rPr>
              <a:t>The relation of clock frequency (fc) and dynamic dissipation </a:t>
            </a:r>
            <a:r>
              <a:rPr lang="en-US" altLang="en-US" dirty="0" err="1">
                <a:solidFill>
                  <a:schemeClr val="accent6"/>
                </a:solidFill>
                <a:latin typeface="Verdana" pitchFamily="34" charset="0"/>
              </a:rPr>
              <a:t>Dd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71500" y="908720"/>
            <a:ext cx="9001000" cy="211491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61510" y="908720"/>
            <a:ext cx="83812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As </a:t>
            </a:r>
            <a:r>
              <a:rPr lang="en-US" sz="1600" dirty="0" err="1">
                <a:latin typeface="+mj-lt"/>
              </a:rPr>
              <a:t>Dd</a:t>
            </a:r>
            <a:r>
              <a:rPr lang="en-US" sz="1600" dirty="0">
                <a:latin typeface="+mj-lt"/>
              </a:rPr>
              <a:t> = </a:t>
            </a:r>
            <a:r>
              <a:rPr lang="en-US" sz="1600" dirty="0" err="1">
                <a:latin typeface="+mj-lt"/>
              </a:rPr>
              <a:t>const</a:t>
            </a:r>
            <a:r>
              <a:rPr lang="en-US" sz="1600" dirty="0">
                <a:latin typeface="+mj-lt"/>
              </a:rPr>
              <a:t> x Vcc</a:t>
            </a:r>
            <a:r>
              <a:rPr lang="en-US" sz="1600" baseline="30000" dirty="0">
                <a:latin typeface="+mj-lt"/>
              </a:rPr>
              <a:t>2</a:t>
            </a:r>
            <a:r>
              <a:rPr lang="en-US" sz="1600" dirty="0">
                <a:latin typeface="+mj-lt"/>
              </a:rPr>
              <a:t> </a:t>
            </a:r>
            <a:r>
              <a:rPr 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∗</a:t>
            </a:r>
            <a:r>
              <a:rPr lang="en-US" sz="1600" dirty="0">
                <a:latin typeface="+mj-lt"/>
              </a:rPr>
              <a:t> fc  and </a:t>
            </a:r>
            <a:r>
              <a:rPr lang="en-US" sz="1600" dirty="0" err="1">
                <a:latin typeface="+mj-lt"/>
              </a:rPr>
              <a:t>Vcc</a:t>
            </a:r>
            <a:r>
              <a:rPr lang="en-US" sz="1600" dirty="0">
                <a:latin typeface="+mj-lt"/>
              </a:rPr>
              <a:t> = </a:t>
            </a:r>
            <a:r>
              <a:rPr lang="en-US" sz="1600" dirty="0" err="1">
                <a:latin typeface="+mj-lt"/>
              </a:rPr>
              <a:t>const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∗</a:t>
            </a:r>
            <a:r>
              <a:rPr lang="en-US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sz="1600" dirty="0">
                <a:latin typeface="+mj-lt"/>
              </a:rPr>
              <a:t>fc, it follows that   </a:t>
            </a:r>
          </a:p>
        </p:txBody>
      </p:sp>
      <p:sp>
        <p:nvSpPr>
          <p:cNvPr id="30" name="TextBox 29"/>
          <p:cNvSpPr txBox="1"/>
          <p:nvPr/>
        </p:nvSpPr>
        <p:spPr>
          <a:xfrm flipH="1">
            <a:off x="3267569" y="1313765"/>
            <a:ext cx="26315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>
                <a:latin typeface="+mj-lt"/>
              </a:rPr>
              <a:t>Dd</a:t>
            </a:r>
            <a:r>
              <a:rPr lang="en-US" sz="1600" dirty="0">
                <a:latin typeface="+mj-lt"/>
              </a:rPr>
              <a:t> = </a:t>
            </a:r>
            <a:r>
              <a:rPr lang="en-US" sz="1600" dirty="0" err="1">
                <a:latin typeface="+mj-lt"/>
              </a:rPr>
              <a:t>const</a:t>
            </a:r>
            <a:r>
              <a:rPr lang="en-US" sz="1600" dirty="0">
                <a:latin typeface="+mj-lt"/>
              </a:rPr>
              <a:t> </a:t>
            </a:r>
            <a:r>
              <a:rPr 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∗</a:t>
            </a:r>
            <a:r>
              <a:rPr lang="en-US" sz="1600" dirty="0">
                <a:latin typeface="+mj-lt"/>
              </a:rPr>
              <a:t> fc</a:t>
            </a:r>
            <a:r>
              <a:rPr lang="en-US" sz="1600" baseline="30000" dirty="0">
                <a:latin typeface="+mj-lt"/>
              </a:rPr>
              <a:t>3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16454" y="1718810"/>
            <a:ext cx="8660769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This means that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dynamic dissipation </a:t>
            </a:r>
            <a:r>
              <a:rPr lang="en-US" sz="1600" dirty="0">
                <a:latin typeface="+mj-lt"/>
              </a:rPr>
              <a:t>rises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very vital </a:t>
            </a:r>
            <a:r>
              <a:rPr lang="en-US" sz="1600" dirty="0">
                <a:latin typeface="+mj-lt"/>
              </a:rPr>
              <a:t>with the clock frequency,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in fact it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rises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proportional to the third power of fc.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As a consequence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available power budget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of the processors (usually given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in form of their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TDP), limits their base frequency</a:t>
            </a:r>
            <a:r>
              <a:rPr lang="en-US" sz="1600" dirty="0">
                <a:latin typeface="+mj-lt"/>
              </a:rPr>
              <a:t>, as indicated below.</a:t>
            </a:r>
          </a:p>
        </p:txBody>
      </p:sp>
    </p:spTree>
    <p:extLst>
      <p:ext uri="{BB962C8B-B14F-4D97-AF65-F5344CB8AC3E}">
        <p14:creationId xmlns:p14="http://schemas.microsoft.com/office/powerpoint/2010/main" val="997561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 animBg="1"/>
      <p:bldP spid="9" grpId="0"/>
      <p:bldP spid="23" grpId="0"/>
      <p:bldP spid="10" grpId="0" animBg="1"/>
      <p:bldP spid="25" grpId="0" animBg="1"/>
      <p:bldP spid="26" grpId="0" animBg="1"/>
      <p:bldP spid="27" grpId="0" animBg="1"/>
      <p:bldP spid="14" grpId="0" animBg="1"/>
      <p:bldP spid="29" grpId="0"/>
      <p:bldP spid="30" grpId="0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3700011"/>
              </p:ext>
            </p:extLst>
          </p:nvPr>
        </p:nvGraphicFramePr>
        <p:xfrm>
          <a:off x="476546" y="1673805"/>
          <a:ext cx="7965888" cy="3598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76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76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276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276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276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276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869248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TDP</a:t>
                      </a:r>
                    </a:p>
                    <a:p>
                      <a:pPr algn="ctr"/>
                      <a:r>
                        <a:rPr lang="en-US" sz="1400" b="1" dirty="0"/>
                        <a:t>(W)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No. of cores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Graphics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No. of</a:t>
                      </a:r>
                    </a:p>
                    <a:p>
                      <a:pPr algn="ctr"/>
                      <a:r>
                        <a:rPr lang="en-US" sz="1400" b="1" dirty="0"/>
                        <a:t>graphics EUs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/>
                        <a:t>eDRAM</a:t>
                      </a:r>
                      <a:endParaRPr lang="en-US" sz="1400" b="1" dirty="0"/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Base frequency</a:t>
                      </a:r>
                    </a:p>
                    <a:p>
                      <a:pPr algn="ctr"/>
                      <a:r>
                        <a:rPr lang="en-US" sz="1400" b="1" dirty="0"/>
                        <a:t>(GHz)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4.5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515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1.2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540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64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520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2.6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550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64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3.3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3.4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91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74817" y="458670"/>
            <a:ext cx="888031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Example for restricting the max. clock frequency by the TDP value in </a:t>
            </a:r>
          </a:p>
          <a:p>
            <a:r>
              <a:rPr lang="en-US" dirty="0">
                <a:solidFill>
                  <a:srgbClr val="2D2D8A"/>
                </a:solidFill>
                <a:latin typeface="Verdana"/>
              </a:rPr>
              <a:t>   </a:t>
            </a:r>
            <a:r>
              <a:rPr lang="en-US" dirty="0" err="1">
                <a:solidFill>
                  <a:srgbClr val="2D2D8A"/>
                </a:solidFill>
                <a:latin typeface="Verdana"/>
              </a:rPr>
              <a:t>Skylake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 desktop models of the Core 2 family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(Based on data from 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33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]) 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7092280" y="1673805"/>
            <a:ext cx="1350154" cy="3598504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3333CC"/>
              </a:solidFill>
              <a:latin typeface="Verdana" pitchFamily="34" charset="0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51145" y="1673805"/>
            <a:ext cx="1350154" cy="3598504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3333CC"/>
              </a:solidFill>
              <a:latin typeface="Verdana" pitchFamily="34" charset="0"/>
            </a:endParaRPr>
          </a:p>
        </p:txBody>
      </p:sp>
      <p:sp>
        <p:nvSpPr>
          <p:cNvPr id="10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sz="1700" kern="0" dirty="0">
                <a:solidFill>
                  <a:srgbClr val="FFFFFF"/>
                </a:solidFill>
                <a:latin typeface="Verdana"/>
                <a:ea typeface="+mj-ea"/>
                <a:cs typeface="+mj-cs"/>
              </a:rPr>
              <a:t>5. Evolution of tablet and smartphone processors (12)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99955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(13)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27417" y="458670"/>
            <a:ext cx="46033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>
                <a:solidFill>
                  <a:schemeClr val="accent6"/>
                </a:solidFill>
                <a:latin typeface="Verdana" pitchFamily="34" charset="0"/>
              </a:rPr>
              <a:t>Clock rates of early mobile processors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130522" y="931280"/>
            <a:ext cx="8941978" cy="75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16454" y="1021290"/>
            <a:ext cx="876603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The low power budget of early mobile processors limited their base frequency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to about 1.0 to 2.0 GHz.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5132514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(14)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61925" y="458670"/>
            <a:ext cx="34061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tale of Intel’s Atom line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06930" y="1763815"/>
            <a:ext cx="8730555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As an example, the next Figure shows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Intel’s smartphone platforms </a:t>
            </a:r>
            <a:r>
              <a:rPr lang="en-US" sz="1600" dirty="0">
                <a:latin typeface="+mj-lt"/>
              </a:rPr>
              <a:t>developed and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marketed.</a:t>
            </a:r>
          </a:p>
          <a:p>
            <a:r>
              <a:rPr lang="en-US" sz="1600" dirty="0">
                <a:latin typeface="+mj-lt"/>
              </a:rPr>
              <a:t>Note that these  platforms (except the latest implementations) used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extra discrete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(XMM) modems)</a:t>
            </a:r>
            <a:r>
              <a:rPr lang="en-US" sz="1600" dirty="0">
                <a:latin typeface="+mj-lt"/>
              </a:rPr>
              <a:t>, whereas most competing platforms (except Apple’s devices) </a:t>
            </a:r>
          </a:p>
          <a:p>
            <a:r>
              <a:rPr lang="en-US" sz="1600" dirty="0">
                <a:latin typeface="+mj-lt"/>
              </a:rPr>
              <a:t>   included already integrated modems.    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116505" y="929740"/>
            <a:ext cx="8730555" cy="76508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Based on their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Atom line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Intel developed a large number of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smartphone and 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</a:rPr>
              <a:t>  tablet platforms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to gain a respectable market share in the mobile space. </a:t>
            </a:r>
          </a:p>
        </p:txBody>
      </p:sp>
    </p:spTree>
    <p:extLst>
      <p:ext uri="{BB962C8B-B14F-4D97-AF65-F5344CB8AC3E}">
        <p14:creationId xmlns:p14="http://schemas.microsoft.com/office/powerpoint/2010/main" val="3133304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4696" y="458670"/>
            <a:ext cx="77526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Intel’s Atom-based smartphone platforms (based on [</a:t>
            </a:r>
            <a:r>
              <a:rPr lang="hu-HU" dirty="0">
                <a:solidFill>
                  <a:srgbClr val="2D2D8A"/>
                </a:solidFill>
                <a:latin typeface="Verdana"/>
              </a:rPr>
              <a:t>34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-475488" y="6446521"/>
            <a:ext cx="8164301" cy="430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Eul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H., &amp; Bell M., Mobile at Intel, Investor Meeting 2012, Intel,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http://www.cnx-software.com/pdf/Intel_2012/2012_Intel_Investor_Meeting_Eul_Bell.pdf 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58957" y="1043735"/>
            <a:ext cx="9058548" cy="5870965"/>
            <a:chOff x="-21787" y="1060704"/>
            <a:chExt cx="9159597" cy="5929519"/>
          </a:xfrm>
        </p:grpSpPr>
        <p:grpSp>
          <p:nvGrpSpPr>
            <p:cNvPr id="29" name="Group 28"/>
            <p:cNvGrpSpPr/>
            <p:nvPr/>
          </p:nvGrpSpPr>
          <p:grpSpPr>
            <a:xfrm>
              <a:off x="-21787" y="1060704"/>
              <a:ext cx="9159597" cy="5929519"/>
              <a:chOff x="-21787" y="1060704"/>
              <a:chExt cx="9159597" cy="5929519"/>
            </a:xfrm>
          </p:grpSpPr>
          <p:pic>
            <p:nvPicPr>
              <p:cNvPr id="5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0561" t="51891" r="9522" b="41778"/>
              <a:stretch/>
            </p:blipFill>
            <p:spPr bwMode="auto">
              <a:xfrm>
                <a:off x="-21787" y="1060704"/>
                <a:ext cx="9159597" cy="58709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9" name="Group 8"/>
              <p:cNvGrpSpPr/>
              <p:nvPr/>
            </p:nvGrpSpPr>
            <p:grpSpPr>
              <a:xfrm>
                <a:off x="2029496" y="3468607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0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2" name="Group 11"/>
              <p:cNvGrpSpPr/>
              <p:nvPr/>
            </p:nvGrpSpPr>
            <p:grpSpPr>
              <a:xfrm>
                <a:off x="3516347" y="2784563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3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4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5" name="Group 14"/>
              <p:cNvGrpSpPr/>
              <p:nvPr/>
            </p:nvGrpSpPr>
            <p:grpSpPr>
              <a:xfrm>
                <a:off x="5002405" y="2285573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6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7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8" name="Group 17"/>
              <p:cNvGrpSpPr/>
              <p:nvPr/>
            </p:nvGrpSpPr>
            <p:grpSpPr>
              <a:xfrm>
                <a:off x="6469824" y="1817372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9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0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4" name="Group 23"/>
              <p:cNvGrpSpPr/>
              <p:nvPr/>
            </p:nvGrpSpPr>
            <p:grpSpPr>
              <a:xfrm>
                <a:off x="3526461" y="5128558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25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6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0" name="Group 29"/>
              <p:cNvGrpSpPr/>
              <p:nvPr/>
            </p:nvGrpSpPr>
            <p:grpSpPr>
              <a:xfrm>
                <a:off x="5009377" y="4767197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31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2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33" name="TextBox 32"/>
              <p:cNvSpPr txBox="1"/>
              <p:nvPr/>
            </p:nvSpPr>
            <p:spPr>
              <a:xfrm>
                <a:off x="3310977" y="2349210"/>
                <a:ext cx="1418036" cy="4824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5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Clover Trail+</a:t>
                </a:r>
                <a:endPara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ts val="15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(2013)</a:t>
                </a:r>
              </a:p>
            </p:txBody>
          </p:sp>
          <p:sp>
            <p:nvSpPr>
              <p:cNvPr id="34" name="TextBox 33"/>
              <p:cNvSpPr txBox="1"/>
              <p:nvPr/>
            </p:nvSpPr>
            <p:spPr>
              <a:xfrm>
                <a:off x="2029496" y="3068960"/>
                <a:ext cx="994017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Medfield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(2012)</a:t>
                </a:r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4941309" y="1870111"/>
                <a:ext cx="1102449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Merrifield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(2014)</a:t>
                </a:r>
              </a:p>
            </p:txBody>
          </p:sp>
          <p:sp>
            <p:nvSpPr>
              <p:cNvPr id="36" name="TextBox 35"/>
              <p:cNvSpPr txBox="1"/>
              <p:nvPr/>
            </p:nvSpPr>
            <p:spPr>
              <a:xfrm>
                <a:off x="6373099" y="1408892"/>
                <a:ext cx="1189842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Moorefield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(2014)</a:t>
                </a:r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>
                <a:off x="3428616" y="4710630"/>
                <a:ext cx="1125106" cy="45907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5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Lexington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(2013)</a:t>
                </a:r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5029186" y="4330787"/>
                <a:ext cx="900927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Slayton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(2014)</a:t>
                </a:r>
              </a:p>
            </p:txBody>
          </p:sp>
          <p:sp>
            <p:nvSpPr>
              <p:cNvPr id="42" name="TextBox 41"/>
              <p:cNvSpPr txBox="1"/>
              <p:nvPr/>
            </p:nvSpPr>
            <p:spPr>
              <a:xfrm>
                <a:off x="3030556" y="3767110"/>
                <a:ext cx="1906790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Z2520-2580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Saltwell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6268/6360/7160</a:t>
                </a: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3473798" y="6095439"/>
                <a:ext cx="1052278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Z2420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Saltwell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6265</a:t>
                </a:r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1925979" y="4450909"/>
                <a:ext cx="1063112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Z2460/2480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Saltwell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6260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4755598" y="3258315"/>
                <a:ext cx="1479535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Z34x0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7160/7260</a:t>
                </a:r>
              </a:p>
            </p:txBody>
          </p:sp>
          <p:sp>
            <p:nvSpPr>
              <p:cNvPr id="46" name="TextBox 45"/>
              <p:cNvSpPr txBox="1"/>
              <p:nvPr/>
            </p:nvSpPr>
            <p:spPr>
              <a:xfrm>
                <a:off x="4873088" y="5729919"/>
                <a:ext cx="1197933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Z3xxx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+A-GOLD 620</a:t>
                </a:r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6223705" y="2792936"/>
                <a:ext cx="1453640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Z35xx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4x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7260/2/35</a:t>
                </a:r>
              </a:p>
            </p:txBody>
          </p:sp>
          <p:cxnSp>
            <p:nvCxnSpPr>
              <p:cNvPr id="56" name="Straight Arrow Connector 55"/>
              <p:cNvCxnSpPr/>
              <p:nvPr/>
            </p:nvCxnSpPr>
            <p:spPr>
              <a:xfrm>
                <a:off x="376782" y="1747197"/>
                <a:ext cx="0" cy="4951085"/>
              </a:xfrm>
              <a:prstGeom prst="straightConnector1">
                <a:avLst/>
              </a:prstGeom>
              <a:ln>
                <a:headEnd type="arrow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TextBox 56"/>
              <p:cNvSpPr txBox="1"/>
              <p:nvPr/>
            </p:nvSpPr>
            <p:spPr>
              <a:xfrm>
                <a:off x="5012" y="2023832"/>
                <a:ext cx="403951" cy="2528626"/>
              </a:xfrm>
              <a:prstGeom prst="rect">
                <a:avLst/>
              </a:prstGeom>
              <a:noFill/>
            </p:spPr>
            <p:txBody>
              <a:bodyPr vert="vert270"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EC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Performance (not to scale)</a:t>
                </a:r>
              </a:p>
            </p:txBody>
          </p:sp>
          <p:grpSp>
            <p:nvGrpSpPr>
              <p:cNvPr id="54" name="Group 53"/>
              <p:cNvGrpSpPr/>
              <p:nvPr/>
            </p:nvGrpSpPr>
            <p:grpSpPr>
              <a:xfrm>
                <a:off x="537055" y="3929219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55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9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60" name="TextBox 59"/>
              <p:cNvSpPr txBox="1"/>
              <p:nvPr/>
            </p:nvSpPr>
            <p:spPr>
              <a:xfrm>
                <a:off x="406463" y="3529573"/>
                <a:ext cx="1233538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Morestown</a:t>
                </a:r>
                <a:endPara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(2010)</a:t>
                </a: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500870" y="4911521"/>
                <a:ext cx="928459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Z6xx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Bonnell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45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+Wireless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module</a:t>
                </a:r>
              </a:p>
            </p:txBody>
          </p:sp>
          <p:grpSp>
            <p:nvGrpSpPr>
              <p:cNvPr id="68" name="Group 67"/>
              <p:cNvGrpSpPr/>
              <p:nvPr/>
            </p:nvGrpSpPr>
            <p:grpSpPr>
              <a:xfrm>
                <a:off x="7894794" y="4362515"/>
                <a:ext cx="921708" cy="1026529"/>
                <a:chOff x="6722587" y="2216856"/>
                <a:chExt cx="921708" cy="1026529"/>
              </a:xfrm>
            </p:grpSpPr>
            <p:pic>
              <p:nvPicPr>
                <p:cNvPr id="69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1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2" name="Group 71"/>
              <p:cNvGrpSpPr/>
              <p:nvPr/>
            </p:nvGrpSpPr>
            <p:grpSpPr>
              <a:xfrm>
                <a:off x="6450927" y="4538668"/>
                <a:ext cx="921708" cy="1026529"/>
                <a:chOff x="6722587" y="2216856"/>
                <a:chExt cx="921708" cy="1026529"/>
              </a:xfrm>
            </p:grpSpPr>
            <p:pic>
              <p:nvPicPr>
                <p:cNvPr id="73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75" name="Rectangle 74"/>
              <p:cNvSpPr/>
              <p:nvPr/>
            </p:nvSpPr>
            <p:spPr>
              <a:xfrm>
                <a:off x="6448427" y="4052293"/>
                <a:ext cx="982961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Riverton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(2015)</a:t>
                </a:r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7663237" y="3789040"/>
                <a:ext cx="1358064" cy="69249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SoFIA</a:t>
                </a:r>
                <a:endPara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(x3 3G/LTE)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</a:t>
                </a: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(2015)</a:t>
                </a:r>
              </a:p>
            </p:txBody>
          </p:sp>
          <p:sp>
            <p:nvSpPr>
              <p:cNvPr id="77" name="TextBox 76"/>
              <p:cNvSpPr txBox="1"/>
              <p:nvPr/>
            </p:nvSpPr>
            <p:spPr>
              <a:xfrm>
                <a:off x="6368099" y="5490678"/>
                <a:ext cx="1071127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Z3xxx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Airmont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14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Integrated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LTE modem</a:t>
                </a:r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7645450" y="5308730"/>
                <a:ext cx="1449436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C31xx/32xx/34xx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2x/4x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28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Integrated LTE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3G/4G modem</a:t>
                </a:r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4818888" y="6492240"/>
                <a:ext cx="1387688" cy="4279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Planned, not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mplemented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7918737" y="6219310"/>
                <a:ext cx="974596" cy="4357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Cancelled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in 04/2016</a:t>
                </a:r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6398779" y="6390059"/>
                <a:ext cx="1207559" cy="6001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Planned, not implemented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oup 78"/>
            <p:cNvGrpSpPr/>
            <p:nvPr/>
          </p:nvGrpSpPr>
          <p:grpSpPr>
            <a:xfrm>
              <a:off x="7914376" y="1629508"/>
              <a:ext cx="930556" cy="1038079"/>
              <a:chOff x="6722587" y="2216856"/>
              <a:chExt cx="921708" cy="1026529"/>
            </a:xfrm>
          </p:grpSpPr>
          <p:pic>
            <p:nvPicPr>
              <p:cNvPr id="80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1382" t="30844" r="9522" b="51344"/>
              <a:stretch/>
            </p:blipFill>
            <p:spPr bwMode="auto">
              <a:xfrm>
                <a:off x="6766560" y="2256971"/>
                <a:ext cx="845420" cy="9864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9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0561" t="49351" r="9522" b="41635"/>
              <a:stretch/>
            </p:blipFill>
            <p:spPr bwMode="auto">
              <a:xfrm rot="325995">
                <a:off x="6722587" y="2216856"/>
                <a:ext cx="921708" cy="457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90" name="TextBox 89"/>
            <p:cNvSpPr txBox="1"/>
            <p:nvPr/>
          </p:nvSpPr>
          <p:spPr>
            <a:xfrm>
              <a:off x="7734016" y="1219906"/>
              <a:ext cx="1312839" cy="466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Morganfield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(2016)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7823071" y="2635163"/>
              <a:ext cx="1096775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Z5xxx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4x </a:t>
              </a:r>
              <a:r>
                <a:rPr kumimoji="0" lang="en-US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Goldmont</a:t>
              </a:r>
              <a:endPara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14 nm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+XMM 7360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7936191" y="3324107"/>
              <a:ext cx="974596" cy="4357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Cancelled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in 04/2016</a:t>
              </a: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(15)</a:t>
            </a:r>
          </a:p>
        </p:txBody>
      </p:sp>
    </p:spTree>
    <p:extLst>
      <p:ext uri="{BB962C8B-B14F-4D97-AF65-F5344CB8AC3E}">
        <p14:creationId xmlns:p14="http://schemas.microsoft.com/office/powerpoint/2010/main" val="28207411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24242" y="458670"/>
            <a:ext cx="85264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333399"/>
                </a:solidFill>
                <a:latin typeface="+mj-lt"/>
              </a:rPr>
              <a:t>Intel’s effort to optimize their platforms from the software point of view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635865" y="2091967"/>
            <a:ext cx="7851570" cy="4037333"/>
            <a:chOff x="500850" y="1448780"/>
            <a:chExt cx="7851570" cy="4037333"/>
          </a:xfrm>
        </p:grpSpPr>
        <p:pic>
          <p:nvPicPr>
            <p:cNvPr id="13314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0850" y="1448780"/>
              <a:ext cx="7851570" cy="4037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Oval 3"/>
            <p:cNvSpPr/>
            <p:nvPr/>
          </p:nvSpPr>
          <p:spPr bwMode="auto">
            <a:xfrm>
              <a:off x="5543615" y="2226982"/>
              <a:ext cx="2745305" cy="3182238"/>
            </a:xfrm>
            <a:prstGeom prst="ellips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</a:endParaRPr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133767" y="818710"/>
            <a:ext cx="817326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+mj-lt"/>
              </a:rPr>
              <a:t>In their 2012 Investor meeting (5/2012) Intel revealed that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more than 3000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engineers are working on OS support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, among them about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1200 engineers 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are dedicated alone to Android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, as  indicated below [</a:t>
            </a:r>
            <a:r>
              <a:rPr lang="hu-HU" sz="1600" dirty="0">
                <a:solidFill>
                  <a:srgbClr val="000000"/>
                </a:solidFill>
                <a:latin typeface="+mj-lt"/>
              </a:rPr>
              <a:t>35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]. 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(16)</a:t>
            </a:r>
          </a:p>
        </p:txBody>
      </p:sp>
    </p:spTree>
    <p:extLst>
      <p:ext uri="{BB962C8B-B14F-4D97-AF65-F5344CB8AC3E}">
        <p14:creationId xmlns:p14="http://schemas.microsoft.com/office/powerpoint/2010/main" val="2909547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05094" y="458670"/>
            <a:ext cx="905741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40" dirty="0">
                <a:solidFill>
                  <a:srgbClr val="2D2D8A"/>
                </a:solidFill>
              </a:rPr>
              <a:t>Intel’s worldwide market share of smartphone and tablet application processors</a:t>
            </a:r>
          </a:p>
          <a:p>
            <a:r>
              <a:rPr lang="en-US" dirty="0">
                <a:solidFill>
                  <a:srgbClr val="2D2D8A"/>
                </a:solidFill>
              </a:rPr>
              <a:t>  </a:t>
            </a:r>
            <a:r>
              <a:rPr lang="hu-HU" dirty="0">
                <a:solidFill>
                  <a:srgbClr val="2D2D8A"/>
                </a:solidFill>
              </a:rPr>
              <a:t>in 2015</a:t>
            </a:r>
            <a:r>
              <a:rPr lang="en-US" dirty="0">
                <a:solidFill>
                  <a:srgbClr val="2D2D8A"/>
                </a:solidFill>
              </a:rPr>
              <a:t>, (based on revenue) </a:t>
            </a:r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36</a:t>
            </a:r>
            <a:r>
              <a:rPr lang="en-US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(17)</a:t>
            </a:r>
          </a:p>
        </p:txBody>
      </p:sp>
      <p:graphicFrame>
        <p:nvGraphicFramePr>
          <p:cNvPr id="10" name="Táblázat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0739523"/>
              </p:ext>
            </p:extLst>
          </p:nvPr>
        </p:nvGraphicFramePr>
        <p:xfrm>
          <a:off x="611560" y="1441811"/>
          <a:ext cx="3645405" cy="2311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25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201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0840">
                <a:tc gridSpan="2"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Smartphone application processors</a:t>
                      </a:r>
                    </a:p>
                    <a:p>
                      <a:pPr algn="ctr"/>
                      <a:r>
                        <a:rPr lang="en-US" sz="1200" dirty="0"/>
                        <a:t>worldwide market share 201</a:t>
                      </a:r>
                      <a:r>
                        <a:rPr lang="hu-HU" sz="1200" dirty="0"/>
                        <a:t>5</a:t>
                      </a:r>
                      <a:r>
                        <a:rPr lang="en-US" sz="1200" dirty="0"/>
                        <a:t> (revenue) 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hu-HU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Qualcomm (USA)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/>
                        <a:t>42</a:t>
                      </a:r>
                      <a:r>
                        <a:rPr lang="en-US" sz="1200" dirty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Apple (USA)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/>
                        <a:t>21</a:t>
                      </a:r>
                      <a:r>
                        <a:rPr lang="en-US" sz="1200" dirty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/>
                        <a:t>MediaTek</a:t>
                      </a:r>
                      <a:r>
                        <a:rPr lang="en-US" sz="1200" dirty="0"/>
                        <a:t> (Taiwan)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/>
                        <a:t>19</a:t>
                      </a:r>
                      <a:r>
                        <a:rPr lang="en-US" sz="1200" dirty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/>
                        <a:t>Samsung (S. Korea)      </a:t>
                      </a:r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err="1"/>
                        <a:t>Spreadtrum</a:t>
                      </a:r>
                      <a:r>
                        <a:rPr lang="en-US" sz="1200" dirty="0"/>
                        <a:t> (China)</a:t>
                      </a:r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1" name="Táblázat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3993077"/>
              </p:ext>
            </p:extLst>
          </p:nvPr>
        </p:nvGraphicFramePr>
        <p:xfrm>
          <a:off x="4797025" y="1447774"/>
          <a:ext cx="3645405" cy="2311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25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201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0840">
                <a:tc gridSpan="2"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Tablet application processors</a:t>
                      </a:r>
                    </a:p>
                    <a:p>
                      <a:pPr algn="ctr"/>
                      <a:r>
                        <a:rPr lang="en-US" sz="1200" dirty="0"/>
                        <a:t>worldwide market share 201</a:t>
                      </a:r>
                      <a:r>
                        <a:rPr lang="hu-HU" sz="1200" dirty="0"/>
                        <a:t>5</a:t>
                      </a:r>
                      <a:r>
                        <a:rPr lang="en-US" sz="1200" dirty="0"/>
                        <a:t> (revenue</a:t>
                      </a:r>
                      <a:r>
                        <a:rPr lang="hu-HU" sz="1200" dirty="0"/>
                        <a:t>)</a:t>
                      </a:r>
                      <a:r>
                        <a:rPr lang="en-US" sz="1200" dirty="0"/>
                        <a:t> 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hu-HU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Apple (USA)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3</a:t>
                      </a:r>
                      <a:r>
                        <a:rPr lang="hu-HU" sz="1200" dirty="0"/>
                        <a:t>1</a:t>
                      </a:r>
                      <a:r>
                        <a:rPr lang="en-US" sz="1200" dirty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Qualcomm (USA)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1</a:t>
                      </a:r>
                      <a:r>
                        <a:rPr lang="hu-HU" sz="1200" dirty="0"/>
                        <a:t>6</a:t>
                      </a:r>
                      <a:r>
                        <a:rPr lang="en-US" sz="1200" dirty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/>
                        <a:t>Intel </a:t>
                      </a:r>
                      <a:r>
                        <a:rPr lang="en-US" sz="1200" dirty="0"/>
                        <a:t>(</a:t>
                      </a:r>
                      <a:r>
                        <a:rPr lang="hu-HU" sz="1200" dirty="0"/>
                        <a:t>USA</a:t>
                      </a:r>
                      <a:r>
                        <a:rPr lang="en-US" sz="1200" dirty="0"/>
                        <a:t>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1</a:t>
                      </a:r>
                      <a:r>
                        <a:rPr lang="hu-HU" sz="1200" dirty="0"/>
                        <a:t>4</a:t>
                      </a:r>
                      <a:r>
                        <a:rPr lang="en-US" sz="1200" dirty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/>
                        <a:t>MediaTek</a:t>
                      </a:r>
                      <a:r>
                        <a:rPr lang="hu-HU" sz="1200" baseline="0" dirty="0"/>
                        <a:t> (Taiwan)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/>
                        <a:t>Samsung (S. Korea)</a:t>
                      </a:r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2276745" y="3924055"/>
            <a:ext cx="43860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dirty="0">
                <a:solidFill>
                  <a:srgbClr val="000000"/>
                </a:solidFill>
              </a:rPr>
              <a:t>[Source: Related press releases of Strategy Analytics</a:t>
            </a:r>
            <a:r>
              <a:rPr lang="en-US" sz="1200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4" name="Rounded Rectangle 3"/>
          <p:cNvSpPr/>
          <p:nvPr/>
        </p:nvSpPr>
        <p:spPr>
          <a:xfrm>
            <a:off x="26495" y="4551161"/>
            <a:ext cx="9088135" cy="1533134"/>
          </a:xfrm>
          <a:prstGeom prst="roundRect">
            <a:avLst/>
          </a:prstGeom>
          <a:solidFill>
            <a:srgbClr val="DDEE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96863" y="4554125"/>
            <a:ext cx="8648330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As the Table on the left side indicates, </a:t>
            </a:r>
            <a:r>
              <a:rPr lang="en-US" sz="1600" dirty="0">
                <a:solidFill>
                  <a:srgbClr val="0070C0"/>
                </a:solidFill>
              </a:rPr>
              <a:t>Intel did not achieve a notable smartphone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market share.</a:t>
            </a:r>
          </a:p>
          <a:p>
            <a:r>
              <a:rPr lang="en-US" sz="1600" dirty="0"/>
              <a:t>Nevertheless, Intel reached a </a:t>
            </a:r>
            <a:r>
              <a:rPr lang="en-US" sz="1600" dirty="0">
                <a:solidFill>
                  <a:srgbClr val="0070C0"/>
                </a:solidFill>
              </a:rPr>
              <a:t>14 % market share for tablet processors</a:t>
            </a:r>
            <a:r>
              <a:rPr lang="en-US" sz="1600" dirty="0"/>
              <a:t>, but this </a:t>
            </a:r>
          </a:p>
          <a:p>
            <a:r>
              <a:rPr lang="en-US" sz="1600" dirty="0"/>
              <a:t>  has been achieved by </a:t>
            </a:r>
            <a:r>
              <a:rPr lang="en-US" sz="1600" dirty="0">
                <a:solidFill>
                  <a:srgbClr val="FF0000"/>
                </a:solidFill>
              </a:rPr>
              <a:t>paying subsidies for OEMs </a:t>
            </a:r>
            <a:r>
              <a:rPr lang="en-US" sz="1600" dirty="0"/>
              <a:t>(</a:t>
            </a:r>
            <a:r>
              <a:rPr lang="en-US" sz="1600" dirty="0">
                <a:latin typeface="Verdana" panose="020B0604030504040204" pitchFamily="34" charset="0"/>
                <a:ea typeface="Verdana" panose="020B0604030504040204" pitchFamily="34" charset="0"/>
              </a:rPr>
              <a:t>~ 50 $ /processor) </a:t>
            </a:r>
            <a:r>
              <a:rPr lang="en-US" sz="1600" dirty="0"/>
              <a:t>to spurn </a:t>
            </a:r>
          </a:p>
          <a:p>
            <a:r>
              <a:rPr lang="en-US" sz="1600" dirty="0"/>
              <a:t>  a transition from ARM to Atom processors.</a:t>
            </a:r>
          </a:p>
        </p:txBody>
      </p:sp>
    </p:spTree>
    <p:extLst>
      <p:ext uri="{BB962C8B-B14F-4D97-AF65-F5344CB8AC3E}">
        <p14:creationId xmlns:p14="http://schemas.microsoft.com/office/powerpoint/2010/main" val="3667538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1.1 Overview of the evolution of Intel's Pentium 4 family 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(7)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25083" y="458670"/>
            <a:ext cx="63821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Cancellation of the Pentium 4 line due to overheating</a:t>
            </a:r>
          </a:p>
        </p:txBody>
      </p:sp>
      <p:sp>
        <p:nvSpPr>
          <p:cNvPr id="10" name="Rounded Rectangle 9"/>
          <p:cNvSpPr/>
          <p:nvPr/>
        </p:nvSpPr>
        <p:spPr bwMode="auto">
          <a:xfrm>
            <a:off x="206515" y="881805"/>
            <a:ext cx="8724800" cy="792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19761" y="999019"/>
            <a:ext cx="82700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3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Basically due to overheating the Pentium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 </a:t>
            </a:r>
            <a:r>
              <a:rPr kumimoji="0" lang="en-US" sz="1600" b="0" i="0" u="none" strike="noStrike" kern="1200" cap="none" spc="-3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line could not achieve their targets</a:t>
            </a:r>
            <a:r>
              <a:rPr kumimoji="0" lang="en-US" sz="1600" b="0" i="0" u="none" strike="noStrike" kern="1200" cap="none" spc="-3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so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spc="-30" baseline="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spc="-30" baseline="0" dirty="0" smtClean="0">
                <a:solidFill>
                  <a:srgbClr val="000000"/>
                </a:solidFill>
                <a:latin typeface="Verdana"/>
              </a:rPr>
              <a:t> it was </a:t>
            </a:r>
            <a:r>
              <a:rPr kumimoji="0" lang="en-US" sz="1600" b="0" i="0" u="none" strike="noStrike" kern="1200" cap="none" spc="-3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withdrawn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</a:t>
            </a:r>
            <a:r>
              <a:rPr kumimoji="0" lang="en-US" sz="1600" b="0" i="0" u="none" strike="noStrike" kern="1200" cap="none" spc="-3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2005.</a:t>
            </a:r>
            <a:endParaRPr kumimoji="0" lang="en-US" sz="1600" b="0" i="0" u="none" strike="noStrike" kern="1200" cap="none" spc="-3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43230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(18)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10629" b="6797"/>
          <a:stretch/>
        </p:blipFill>
        <p:spPr>
          <a:xfrm>
            <a:off x="1016605" y="1628800"/>
            <a:ext cx="7053064" cy="454550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38150" y="458670"/>
            <a:ext cx="62600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Intel's losses on mobile devices in 2013 - 2014 [</a:t>
            </a:r>
            <a:r>
              <a:rPr lang="hu-HU" dirty="0">
                <a:solidFill>
                  <a:schemeClr val="accent6"/>
                </a:solidFill>
              </a:rPr>
              <a:t>37</a:t>
            </a:r>
            <a:r>
              <a:rPr lang="en-US" dirty="0">
                <a:solidFill>
                  <a:schemeClr val="accent6"/>
                </a:solidFill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11255" y="766160"/>
            <a:ext cx="90212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Owing to </a:t>
            </a:r>
            <a:r>
              <a:rPr lang="en-US" sz="1600" dirty="0">
                <a:solidFill>
                  <a:srgbClr val="FF0000"/>
                </a:solidFill>
              </a:rPr>
              <a:t>paying  subsidies to OEMs, </a:t>
            </a:r>
            <a:r>
              <a:rPr lang="en-US" sz="1600" dirty="0"/>
              <a:t>Intel's mobile and communication division lost </a:t>
            </a:r>
          </a:p>
          <a:p>
            <a:r>
              <a:rPr lang="en-US" sz="1600" dirty="0"/>
              <a:t>  7 billion $ in the years 2013-2014 , as indicated in the next Figure [3</a:t>
            </a:r>
            <a:r>
              <a:rPr lang="hu-HU" sz="1600" dirty="0"/>
              <a:t>8</a:t>
            </a:r>
            <a:r>
              <a:rPr lang="en-US" sz="1600" dirty="0"/>
              <a:t>].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49899" y="6174305"/>
            <a:ext cx="87775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Figure: Revenues/operating income of Intel's Mobile and Communications segment</a:t>
            </a:r>
          </a:p>
          <a:p>
            <a:r>
              <a:rPr lang="en-US" sz="1600" dirty="0"/>
              <a:t>                                               2013-2014 [3</a:t>
            </a:r>
            <a:r>
              <a:rPr lang="hu-HU" sz="1600" dirty="0"/>
              <a:t>8</a:t>
            </a:r>
            <a:r>
              <a:rPr lang="en-US" sz="1600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743274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(19)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4369" y="458670"/>
            <a:ext cx="78405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rgbClr val="2D2D8A"/>
                </a:solidFill>
              </a:rPr>
              <a:t>Intel's withdrawal from the smartphone and mobil market </a:t>
            </a:r>
            <a:r>
              <a:rPr lang="hu-HU" dirty="0"/>
              <a:t>[39] </a:t>
            </a:r>
            <a:r>
              <a:rPr lang="en-US" dirty="0"/>
              <a:t>-1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2033845"/>
            <a:ext cx="897061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hu-HU" sz="1600" dirty="0">
                <a:solidFill>
                  <a:srgbClr val="000000"/>
                </a:solidFill>
              </a:rPr>
              <a:t> </a:t>
            </a:r>
            <a:r>
              <a:rPr lang="hu-HU" sz="1600" dirty="0">
                <a:solidFill>
                  <a:srgbClr val="0070C0"/>
                </a:solidFill>
              </a:rPr>
              <a:t>"</a:t>
            </a:r>
            <a:r>
              <a:rPr lang="en-US" sz="1600" dirty="0">
                <a:solidFill>
                  <a:srgbClr val="0070C0"/>
                </a:solidFill>
              </a:rPr>
              <a:t>I can confirm that the changes included canceling the Broxton platform as well as</a:t>
            </a:r>
          </a:p>
          <a:p>
            <a:pPr lvl="0" algn="ctr"/>
            <a:r>
              <a:rPr lang="en-US" sz="1600" dirty="0">
                <a:solidFill>
                  <a:srgbClr val="0070C0"/>
                </a:solidFill>
              </a:rPr>
              <a:t>   </a:t>
            </a:r>
            <a:r>
              <a:rPr lang="en-US" sz="1600" dirty="0" err="1">
                <a:solidFill>
                  <a:srgbClr val="0070C0"/>
                </a:solidFill>
              </a:rPr>
              <a:t>SoFIA</a:t>
            </a:r>
            <a:r>
              <a:rPr lang="en-US" sz="1600" dirty="0">
                <a:solidFill>
                  <a:srgbClr val="0070C0"/>
                </a:solidFill>
              </a:rPr>
              <a:t>  3GX, </a:t>
            </a:r>
            <a:r>
              <a:rPr lang="en-US" sz="1600" dirty="0" err="1">
                <a:solidFill>
                  <a:srgbClr val="0070C0"/>
                </a:solidFill>
              </a:rPr>
              <a:t>SoFIA</a:t>
            </a:r>
            <a:r>
              <a:rPr lang="en-US" sz="1600" dirty="0">
                <a:solidFill>
                  <a:srgbClr val="0070C0"/>
                </a:solidFill>
              </a:rPr>
              <a:t> LTE and </a:t>
            </a:r>
            <a:r>
              <a:rPr lang="en-US" sz="1600" dirty="0" err="1">
                <a:solidFill>
                  <a:srgbClr val="0070C0"/>
                </a:solidFill>
              </a:rPr>
              <a:t>SoFIA</a:t>
            </a:r>
            <a:r>
              <a:rPr lang="en-US" sz="1600" dirty="0">
                <a:solidFill>
                  <a:srgbClr val="0070C0"/>
                </a:solidFill>
              </a:rPr>
              <a:t> LTE2 commercial platforms to enable us to move resources to products that deliver higher returns and</a:t>
            </a:r>
            <a:r>
              <a:rPr lang="hu-HU" sz="1600" dirty="0">
                <a:solidFill>
                  <a:srgbClr val="0070C0"/>
                </a:solidFill>
              </a:rPr>
              <a:t> </a:t>
            </a:r>
            <a:r>
              <a:rPr lang="en-US" sz="1600" dirty="0">
                <a:solidFill>
                  <a:srgbClr val="0070C0"/>
                </a:solidFill>
              </a:rPr>
              <a:t>advance our strategy. </a:t>
            </a:r>
            <a:endParaRPr lang="hu-HU" sz="1600" dirty="0">
              <a:solidFill>
                <a:srgbClr val="0070C0"/>
              </a:solidFill>
            </a:endParaRPr>
          </a:p>
          <a:p>
            <a:pPr lvl="0" algn="ctr">
              <a:spcAft>
                <a:spcPts val="600"/>
              </a:spcAft>
            </a:pPr>
            <a:r>
              <a:rPr lang="hu-HU" sz="1600" dirty="0">
                <a:solidFill>
                  <a:srgbClr val="0070C0"/>
                </a:solidFill>
              </a:rPr>
              <a:t>    </a:t>
            </a:r>
            <a:r>
              <a:rPr lang="en-US" sz="1600" dirty="0">
                <a:solidFill>
                  <a:srgbClr val="0070C0"/>
                </a:solidFill>
              </a:rPr>
              <a:t>These changes are effective immediately.</a:t>
            </a:r>
            <a:r>
              <a:rPr lang="hu-HU" sz="1600" dirty="0">
                <a:solidFill>
                  <a:srgbClr val="0070C0"/>
                </a:solidFill>
              </a:rPr>
              <a:t>“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dirty="0">
                <a:solidFill>
                  <a:srgbClr val="000000"/>
                </a:solidFill>
              </a:rPr>
              <a:t>(See next Figure).</a:t>
            </a:r>
            <a:endParaRPr lang="en-US" dirty="0"/>
          </a:p>
        </p:txBody>
      </p:sp>
      <p:sp>
        <p:nvSpPr>
          <p:cNvPr id="9" name="Rounded Rectangle 8"/>
          <p:cNvSpPr/>
          <p:nvPr/>
        </p:nvSpPr>
        <p:spPr>
          <a:xfrm>
            <a:off x="161510" y="1566631"/>
            <a:ext cx="3420380" cy="54006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>
                <a:solidFill>
                  <a:srgbClr val="0070C0"/>
                </a:solidFill>
              </a:rPr>
              <a:t>Intel's statement </a:t>
            </a:r>
            <a:r>
              <a:rPr lang="hu-HU">
                <a:solidFill>
                  <a:srgbClr val="000000"/>
                </a:solidFill>
              </a:rPr>
              <a:t>says:</a:t>
            </a:r>
            <a:endParaRPr lang="hu-HU" dirty="0">
              <a:solidFill>
                <a:srgbClr val="000000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26495" y="863715"/>
            <a:ext cx="9135522" cy="756000"/>
          </a:xfrm>
          <a:prstGeom prst="roundRect">
            <a:avLst/>
          </a:prstGeom>
          <a:solidFill>
            <a:srgbClr val="DDEEFF"/>
          </a:solidFill>
          <a:ln>
            <a:solidFill>
              <a:srgbClr val="89A4A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161510" y="936561"/>
            <a:ext cx="897103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</a:rPr>
              <a:t>Due to their high losses</a:t>
            </a:r>
            <a:r>
              <a:rPr lang="hu-HU" sz="1600" dirty="0">
                <a:solidFill>
                  <a:srgbClr val="000000"/>
                </a:solidFill>
              </a:rPr>
              <a:t> Intel </a:t>
            </a:r>
            <a:r>
              <a:rPr lang="en-US" sz="1600" dirty="0">
                <a:solidFill>
                  <a:srgbClr val="000000"/>
                </a:solidFill>
              </a:rPr>
              <a:t>first </a:t>
            </a:r>
            <a:r>
              <a:rPr lang="en-US" sz="1600" dirty="0">
                <a:solidFill>
                  <a:srgbClr val="0070C0"/>
                </a:solidFill>
              </a:rPr>
              <a:t>stopped paying subsidies </a:t>
            </a:r>
            <a:r>
              <a:rPr lang="en-US" sz="1600" dirty="0">
                <a:solidFill>
                  <a:srgbClr val="000000"/>
                </a:solidFill>
              </a:rPr>
              <a:t>and then in </a:t>
            </a:r>
            <a:r>
              <a:rPr lang="en-US" sz="1600" dirty="0">
                <a:solidFill>
                  <a:srgbClr val="0070C0"/>
                </a:solidFill>
              </a:rPr>
              <a:t>4/2016 </a:t>
            </a:r>
            <a:r>
              <a:rPr lang="hu-HU" sz="1600" dirty="0" err="1">
                <a:solidFill>
                  <a:srgbClr val="000000"/>
                </a:solidFill>
              </a:rPr>
              <a:t>announced</a:t>
            </a:r>
            <a:r>
              <a:rPr lang="hu-HU" sz="1600" dirty="0">
                <a:solidFill>
                  <a:srgbClr val="000000"/>
                </a:solidFill>
              </a:rPr>
              <a:t> </a:t>
            </a:r>
            <a:r>
              <a:rPr lang="hu-HU" sz="1600" dirty="0" err="1">
                <a:solidFill>
                  <a:srgbClr val="000000"/>
                </a:solidFill>
              </a:rPr>
              <a:t>their</a:t>
            </a:r>
            <a:r>
              <a:rPr lang="hu-HU" sz="1600" dirty="0">
                <a:solidFill>
                  <a:srgbClr val="000000"/>
                </a:solidFill>
              </a:rPr>
              <a:t> </a:t>
            </a:r>
            <a:r>
              <a:rPr lang="hu-HU" sz="1600" dirty="0" err="1">
                <a:solidFill>
                  <a:srgbClr val="FF0000"/>
                </a:solidFill>
              </a:rPr>
              <a:t>withdrawal</a:t>
            </a:r>
            <a:r>
              <a:rPr lang="hu-HU" sz="1600" dirty="0">
                <a:solidFill>
                  <a:srgbClr val="FF0000"/>
                </a:solidFill>
              </a:rPr>
              <a:t> </a:t>
            </a:r>
            <a:r>
              <a:rPr lang="hu-HU" sz="1600" dirty="0" err="1">
                <a:solidFill>
                  <a:srgbClr val="FF0000"/>
                </a:solidFill>
              </a:rPr>
              <a:t>from</a:t>
            </a:r>
            <a:r>
              <a:rPr lang="hu-HU" sz="1600" dirty="0">
                <a:solidFill>
                  <a:srgbClr val="FF0000"/>
                </a:solidFill>
              </a:rPr>
              <a:t> </a:t>
            </a:r>
            <a:r>
              <a:rPr lang="hu-HU" sz="1600" dirty="0" err="1">
                <a:solidFill>
                  <a:srgbClr val="FF0000"/>
                </a:solidFill>
              </a:rPr>
              <a:t>the</a:t>
            </a:r>
            <a:r>
              <a:rPr lang="hu-HU" sz="1600" dirty="0">
                <a:solidFill>
                  <a:srgbClr val="FF0000"/>
                </a:solidFill>
              </a:rPr>
              <a:t> mobile</a:t>
            </a:r>
            <a:r>
              <a:rPr lang="en-US" sz="1600" dirty="0">
                <a:solidFill>
                  <a:srgbClr val="FF0000"/>
                </a:solidFill>
              </a:rPr>
              <a:t> </a:t>
            </a:r>
            <a:r>
              <a:rPr lang="hu-HU" sz="1600" dirty="0">
                <a:solidFill>
                  <a:srgbClr val="FF0000"/>
                </a:solidFill>
              </a:rPr>
              <a:t>market</a:t>
            </a:r>
            <a:r>
              <a:rPr lang="en-US" sz="1600" dirty="0">
                <a:solidFill>
                  <a:srgbClr val="FF0000"/>
                </a:solidFill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68439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5456" y="458670"/>
            <a:ext cx="89420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Cancellation of Intel’s Atom-based smartphone platforms (based on [</a:t>
            </a:r>
            <a:r>
              <a:rPr lang="hu-HU" dirty="0">
                <a:solidFill>
                  <a:srgbClr val="2D2D8A"/>
                </a:solidFill>
                <a:latin typeface="Verdana"/>
              </a:rPr>
              <a:t>40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-475488" y="6446521"/>
            <a:ext cx="8164301" cy="430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Eul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H., &amp; Bell M., Mobile at Intel, Investor Meeting 2012, Intel,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http://www.cnx-software.com/pdf/Intel_2012/2012_Intel_Investor_Meeting_Eul_Bell.pdf 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-42092" y="1009871"/>
            <a:ext cx="9159597" cy="5929519"/>
            <a:chOff x="-21787" y="1060704"/>
            <a:chExt cx="9159597" cy="5929519"/>
          </a:xfrm>
        </p:grpSpPr>
        <p:grpSp>
          <p:nvGrpSpPr>
            <p:cNvPr id="29" name="Group 28"/>
            <p:cNvGrpSpPr/>
            <p:nvPr/>
          </p:nvGrpSpPr>
          <p:grpSpPr>
            <a:xfrm>
              <a:off x="-21787" y="1060704"/>
              <a:ext cx="9159597" cy="5929519"/>
              <a:chOff x="-21787" y="1060704"/>
              <a:chExt cx="9159597" cy="5929519"/>
            </a:xfrm>
          </p:grpSpPr>
          <p:pic>
            <p:nvPicPr>
              <p:cNvPr id="5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0561" t="51891" r="9522" b="41778"/>
              <a:stretch/>
            </p:blipFill>
            <p:spPr bwMode="auto">
              <a:xfrm>
                <a:off x="-21787" y="1060704"/>
                <a:ext cx="9159597" cy="58709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9" name="Group 8"/>
              <p:cNvGrpSpPr/>
              <p:nvPr/>
            </p:nvGrpSpPr>
            <p:grpSpPr>
              <a:xfrm>
                <a:off x="2029496" y="3468607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0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2" name="Group 11"/>
              <p:cNvGrpSpPr/>
              <p:nvPr/>
            </p:nvGrpSpPr>
            <p:grpSpPr>
              <a:xfrm>
                <a:off x="3516347" y="2784563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3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4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5" name="Group 14"/>
              <p:cNvGrpSpPr/>
              <p:nvPr/>
            </p:nvGrpSpPr>
            <p:grpSpPr>
              <a:xfrm>
                <a:off x="5002405" y="2285573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6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7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8" name="Group 17"/>
              <p:cNvGrpSpPr/>
              <p:nvPr/>
            </p:nvGrpSpPr>
            <p:grpSpPr>
              <a:xfrm>
                <a:off x="6469824" y="1817372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9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0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4" name="Group 23"/>
              <p:cNvGrpSpPr/>
              <p:nvPr/>
            </p:nvGrpSpPr>
            <p:grpSpPr>
              <a:xfrm>
                <a:off x="3526461" y="5128558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25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6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0" name="Group 29"/>
              <p:cNvGrpSpPr/>
              <p:nvPr/>
            </p:nvGrpSpPr>
            <p:grpSpPr>
              <a:xfrm>
                <a:off x="5009377" y="4767197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31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2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33" name="TextBox 32"/>
              <p:cNvSpPr txBox="1"/>
              <p:nvPr/>
            </p:nvSpPr>
            <p:spPr>
              <a:xfrm>
                <a:off x="3310977" y="2349210"/>
                <a:ext cx="1418036" cy="4824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5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Clover Trail+</a:t>
                </a:r>
                <a:endPara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ts val="15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(2013)</a:t>
                </a:r>
              </a:p>
            </p:txBody>
          </p:sp>
          <p:sp>
            <p:nvSpPr>
              <p:cNvPr id="34" name="TextBox 33"/>
              <p:cNvSpPr txBox="1"/>
              <p:nvPr/>
            </p:nvSpPr>
            <p:spPr>
              <a:xfrm>
                <a:off x="2029496" y="3068960"/>
                <a:ext cx="994017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Medfield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(2012)</a:t>
                </a:r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4941309" y="1870111"/>
                <a:ext cx="1102449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Merrifield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(2014)</a:t>
                </a:r>
              </a:p>
            </p:txBody>
          </p:sp>
          <p:sp>
            <p:nvSpPr>
              <p:cNvPr id="36" name="TextBox 35"/>
              <p:cNvSpPr txBox="1"/>
              <p:nvPr/>
            </p:nvSpPr>
            <p:spPr>
              <a:xfrm>
                <a:off x="6373099" y="1408892"/>
                <a:ext cx="1189842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Moorefield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(2014)</a:t>
                </a:r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>
                <a:off x="3428616" y="4710630"/>
                <a:ext cx="1125106" cy="45907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5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Lexington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(2013)</a:t>
                </a:r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5029186" y="4330787"/>
                <a:ext cx="900927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Slayton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(2014)</a:t>
                </a:r>
              </a:p>
            </p:txBody>
          </p:sp>
          <p:sp>
            <p:nvSpPr>
              <p:cNvPr id="42" name="TextBox 41"/>
              <p:cNvSpPr txBox="1"/>
              <p:nvPr/>
            </p:nvSpPr>
            <p:spPr>
              <a:xfrm>
                <a:off x="3030556" y="3767110"/>
                <a:ext cx="1906790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Z2520-2580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Saltwell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6268/6360/7160</a:t>
                </a: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3473798" y="6095439"/>
                <a:ext cx="1052278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Z2420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Saltwell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6265</a:t>
                </a:r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1925979" y="4450909"/>
                <a:ext cx="1063112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Z2460/2480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Saltwell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6260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4755598" y="3258315"/>
                <a:ext cx="1479535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Z34x0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7160/7260</a:t>
                </a:r>
              </a:p>
            </p:txBody>
          </p:sp>
          <p:sp>
            <p:nvSpPr>
              <p:cNvPr id="46" name="TextBox 45"/>
              <p:cNvSpPr txBox="1"/>
              <p:nvPr/>
            </p:nvSpPr>
            <p:spPr>
              <a:xfrm>
                <a:off x="4873088" y="5729919"/>
                <a:ext cx="1197933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Z3xxx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+A-GOLD 620</a:t>
                </a:r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6223705" y="2792936"/>
                <a:ext cx="1453640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Z35xx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4x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7260/2/35</a:t>
                </a:r>
              </a:p>
            </p:txBody>
          </p:sp>
          <p:cxnSp>
            <p:nvCxnSpPr>
              <p:cNvPr id="56" name="Straight Arrow Connector 55"/>
              <p:cNvCxnSpPr/>
              <p:nvPr/>
            </p:nvCxnSpPr>
            <p:spPr>
              <a:xfrm>
                <a:off x="376782" y="1747197"/>
                <a:ext cx="0" cy="4951085"/>
              </a:xfrm>
              <a:prstGeom prst="straightConnector1">
                <a:avLst/>
              </a:prstGeom>
              <a:ln>
                <a:headEnd type="arrow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TextBox 56"/>
              <p:cNvSpPr txBox="1"/>
              <p:nvPr/>
            </p:nvSpPr>
            <p:spPr>
              <a:xfrm>
                <a:off x="5012" y="2023832"/>
                <a:ext cx="403951" cy="2528626"/>
              </a:xfrm>
              <a:prstGeom prst="rect">
                <a:avLst/>
              </a:prstGeom>
              <a:noFill/>
            </p:spPr>
            <p:txBody>
              <a:bodyPr vert="vert270"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EC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Performance (not to scale)</a:t>
                </a:r>
              </a:p>
            </p:txBody>
          </p:sp>
          <p:grpSp>
            <p:nvGrpSpPr>
              <p:cNvPr id="54" name="Group 53"/>
              <p:cNvGrpSpPr/>
              <p:nvPr/>
            </p:nvGrpSpPr>
            <p:grpSpPr>
              <a:xfrm>
                <a:off x="537055" y="3929219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55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9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60" name="TextBox 59"/>
              <p:cNvSpPr txBox="1"/>
              <p:nvPr/>
            </p:nvSpPr>
            <p:spPr>
              <a:xfrm>
                <a:off x="406463" y="3529573"/>
                <a:ext cx="1233538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Morestown</a:t>
                </a:r>
                <a:endPara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(2010)</a:t>
                </a: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500870" y="4911521"/>
                <a:ext cx="928459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Z6xx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Bonnell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45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+Wireless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module</a:t>
                </a:r>
              </a:p>
            </p:txBody>
          </p:sp>
          <p:grpSp>
            <p:nvGrpSpPr>
              <p:cNvPr id="68" name="Group 67"/>
              <p:cNvGrpSpPr/>
              <p:nvPr/>
            </p:nvGrpSpPr>
            <p:grpSpPr>
              <a:xfrm>
                <a:off x="7894794" y="4362515"/>
                <a:ext cx="921708" cy="1026529"/>
                <a:chOff x="6722587" y="2216856"/>
                <a:chExt cx="921708" cy="1026529"/>
              </a:xfrm>
            </p:grpSpPr>
            <p:pic>
              <p:nvPicPr>
                <p:cNvPr id="69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1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2" name="Group 71"/>
              <p:cNvGrpSpPr/>
              <p:nvPr/>
            </p:nvGrpSpPr>
            <p:grpSpPr>
              <a:xfrm>
                <a:off x="6450927" y="4538668"/>
                <a:ext cx="921708" cy="1026529"/>
                <a:chOff x="6722587" y="2216856"/>
                <a:chExt cx="921708" cy="1026529"/>
              </a:xfrm>
            </p:grpSpPr>
            <p:pic>
              <p:nvPicPr>
                <p:cNvPr id="73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75" name="Rectangle 74"/>
              <p:cNvSpPr/>
              <p:nvPr/>
            </p:nvSpPr>
            <p:spPr>
              <a:xfrm>
                <a:off x="6448427" y="4052293"/>
                <a:ext cx="982961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Riverton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(2015)</a:t>
                </a:r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7663237" y="3789040"/>
                <a:ext cx="1358064" cy="69249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SoFIA</a:t>
                </a:r>
                <a:endPara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(x3 3G/LTE)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</a:t>
                </a: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(2015)</a:t>
                </a:r>
              </a:p>
            </p:txBody>
          </p:sp>
          <p:sp>
            <p:nvSpPr>
              <p:cNvPr id="77" name="TextBox 76"/>
              <p:cNvSpPr txBox="1"/>
              <p:nvPr/>
            </p:nvSpPr>
            <p:spPr>
              <a:xfrm>
                <a:off x="6368099" y="5490678"/>
                <a:ext cx="1071127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Z3xxx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Airmont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14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Integrated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LTE modem</a:t>
                </a:r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7645450" y="5308730"/>
                <a:ext cx="1449436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C31xx/32xx/34xx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2x/4x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28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Integrated LTE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3G/4G modem</a:t>
                </a:r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4818888" y="6492240"/>
                <a:ext cx="1387688" cy="4279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Planned, not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mplemented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cxnSp>
            <p:nvCxnSpPr>
              <p:cNvPr id="82" name="Straight Connector 81"/>
              <p:cNvCxnSpPr/>
              <p:nvPr/>
            </p:nvCxnSpPr>
            <p:spPr>
              <a:xfrm>
                <a:off x="5022050" y="4374105"/>
                <a:ext cx="1109493" cy="203400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Connector 83"/>
              <p:cNvCxnSpPr/>
              <p:nvPr/>
            </p:nvCxnSpPr>
            <p:spPr>
              <a:xfrm flipH="1">
                <a:off x="4811774" y="4391861"/>
                <a:ext cx="1245391" cy="196560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Connector 69"/>
              <p:cNvCxnSpPr/>
              <p:nvPr/>
            </p:nvCxnSpPr>
            <p:spPr>
              <a:xfrm>
                <a:off x="6377952" y="4040067"/>
                <a:ext cx="1109493" cy="203400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7697650" y="3863178"/>
                <a:ext cx="1241012" cy="1996092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Straight Connector 84"/>
              <p:cNvCxnSpPr/>
              <p:nvPr/>
            </p:nvCxnSpPr>
            <p:spPr>
              <a:xfrm flipH="1">
                <a:off x="6242054" y="4054687"/>
                <a:ext cx="1245391" cy="196560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/>
              <p:cNvCxnSpPr/>
              <p:nvPr/>
            </p:nvCxnSpPr>
            <p:spPr>
              <a:xfrm flipH="1">
                <a:off x="7757404" y="3848665"/>
                <a:ext cx="1245391" cy="196560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7" name="TextBox 86"/>
              <p:cNvSpPr txBox="1"/>
              <p:nvPr/>
            </p:nvSpPr>
            <p:spPr>
              <a:xfrm>
                <a:off x="7918737" y="6219310"/>
                <a:ext cx="974596" cy="4357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Cancelled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in 04/2016</a:t>
                </a:r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6398779" y="6390059"/>
                <a:ext cx="1207559" cy="6001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Planned, not implemented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oup 78"/>
            <p:cNvGrpSpPr/>
            <p:nvPr/>
          </p:nvGrpSpPr>
          <p:grpSpPr>
            <a:xfrm>
              <a:off x="7914376" y="1629508"/>
              <a:ext cx="930556" cy="1038079"/>
              <a:chOff x="6722587" y="2216856"/>
              <a:chExt cx="921708" cy="1026529"/>
            </a:xfrm>
          </p:grpSpPr>
          <p:pic>
            <p:nvPicPr>
              <p:cNvPr id="80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1382" t="30844" r="9522" b="51344"/>
              <a:stretch/>
            </p:blipFill>
            <p:spPr bwMode="auto">
              <a:xfrm>
                <a:off x="6766560" y="2256971"/>
                <a:ext cx="845420" cy="9864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9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0561" t="49351" r="9522" b="41635"/>
              <a:stretch/>
            </p:blipFill>
            <p:spPr bwMode="auto">
              <a:xfrm rot="325995">
                <a:off x="6722587" y="2216856"/>
                <a:ext cx="921708" cy="457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90" name="TextBox 89"/>
            <p:cNvSpPr txBox="1"/>
            <p:nvPr/>
          </p:nvSpPr>
          <p:spPr>
            <a:xfrm>
              <a:off x="7734016" y="1219906"/>
              <a:ext cx="1312839" cy="466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Morganfield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(2016)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7823071" y="2635163"/>
              <a:ext cx="1096775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Z5xxx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4x </a:t>
              </a:r>
              <a:r>
                <a:rPr kumimoji="0" lang="en-US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Goldmont</a:t>
              </a:r>
              <a:endPara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14 nm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+XMM 7360</a:t>
              </a:r>
            </a:p>
          </p:txBody>
        </p:sp>
        <p:cxnSp>
          <p:nvCxnSpPr>
            <p:cNvPr id="92" name="Straight Connector 91"/>
            <p:cNvCxnSpPr/>
            <p:nvPr/>
          </p:nvCxnSpPr>
          <p:spPr>
            <a:xfrm>
              <a:off x="7824010" y="1223755"/>
              <a:ext cx="1313800" cy="2015199"/>
            </a:xfrm>
            <a:prstGeom prst="line">
              <a:avLst/>
            </a:prstGeom>
            <a:ln w="28575"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/>
            <p:cNvCxnSpPr/>
            <p:nvPr/>
          </p:nvCxnSpPr>
          <p:spPr>
            <a:xfrm flipH="1">
              <a:off x="7690993" y="1223755"/>
              <a:ext cx="1355862" cy="1936374"/>
            </a:xfrm>
            <a:prstGeom prst="line">
              <a:avLst/>
            </a:prstGeom>
            <a:ln w="28575"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TextBox 93"/>
            <p:cNvSpPr txBox="1"/>
            <p:nvPr/>
          </p:nvSpPr>
          <p:spPr>
            <a:xfrm>
              <a:off x="7936191" y="3324107"/>
              <a:ext cx="974596" cy="4357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Cancelled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in 04/2016</a:t>
              </a: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(20)</a:t>
            </a:r>
          </a:p>
        </p:txBody>
      </p:sp>
    </p:spTree>
    <p:extLst>
      <p:ext uri="{BB962C8B-B14F-4D97-AF65-F5344CB8AC3E}">
        <p14:creationId xmlns:p14="http://schemas.microsoft.com/office/powerpoint/2010/main" val="18746924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(21)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02627" y="458670"/>
            <a:ext cx="79222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rgbClr val="2D2D8A"/>
                </a:solidFill>
              </a:rPr>
              <a:t>Intel's withdrawal from the smartphone and mobil market </a:t>
            </a:r>
            <a:r>
              <a:rPr lang="hu-HU" dirty="0"/>
              <a:t>[39]</a:t>
            </a:r>
            <a:r>
              <a:rPr lang="en-US" dirty="0"/>
              <a:t> -2</a:t>
            </a:r>
            <a:r>
              <a:rPr lang="hu-HU" dirty="0"/>
              <a:t> 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22810" y="829220"/>
            <a:ext cx="8759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>
                <a:solidFill>
                  <a:srgbClr val="0070C0"/>
                </a:solidFill>
              </a:rPr>
              <a:t>At the same time Intel laid off about 12000 employees (~ 11 % of their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hu-HU" sz="1600" dirty="0">
                <a:solidFill>
                  <a:srgbClr val="0070C0"/>
                </a:solidFill>
              </a:rPr>
              <a:t>workforce).</a:t>
            </a:r>
            <a:endParaRPr lang="en-US" sz="16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73814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(22)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01107" y="458670"/>
            <a:ext cx="51909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</a:rPr>
              <a:t>AMD’s c</a:t>
            </a:r>
            <a:r>
              <a:rPr lang="hu-HU" dirty="0">
                <a:solidFill>
                  <a:srgbClr val="2D2D8A"/>
                </a:solidFill>
              </a:rPr>
              <a:t>ancellation of </a:t>
            </a:r>
            <a:r>
              <a:rPr lang="en-US" dirty="0">
                <a:solidFill>
                  <a:srgbClr val="2D2D8A"/>
                </a:solidFill>
              </a:rPr>
              <a:t>their </a:t>
            </a:r>
            <a:r>
              <a:rPr lang="hu-HU" dirty="0">
                <a:solidFill>
                  <a:srgbClr val="2D2D8A"/>
                </a:solidFill>
              </a:rPr>
              <a:t>Cat line in 2015</a:t>
            </a:r>
            <a:endParaRPr lang="en-US" dirty="0">
              <a:solidFill>
                <a:srgbClr val="2D2D8A"/>
              </a:solidFill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34580" y="863715"/>
            <a:ext cx="9082925" cy="1620000"/>
          </a:xfrm>
          <a:prstGeom prst="roundRect">
            <a:avLst/>
          </a:prstGeom>
          <a:solidFill>
            <a:srgbClr val="DDEEFF"/>
          </a:solidFill>
          <a:ln>
            <a:solidFill>
              <a:srgbClr val="89A4A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231207" y="962910"/>
            <a:ext cx="8667373" cy="1477328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>
                <a:solidFill>
                  <a:srgbClr val="000000"/>
                </a:solidFill>
              </a:rPr>
              <a:t>The </a:t>
            </a:r>
            <a:r>
              <a:rPr lang="hu-HU" sz="1600" dirty="0">
                <a:solidFill>
                  <a:srgbClr val="0070C0"/>
                </a:solidFill>
              </a:rPr>
              <a:t>last core of AMD's Cat line </a:t>
            </a:r>
            <a:r>
              <a:rPr lang="hu-HU" sz="1600" dirty="0">
                <a:solidFill>
                  <a:srgbClr val="000000"/>
                </a:solidFill>
              </a:rPr>
              <a:t>was the </a:t>
            </a:r>
            <a:r>
              <a:rPr lang="hu-HU" sz="1600" dirty="0">
                <a:solidFill>
                  <a:srgbClr val="FF0000"/>
                </a:solidFill>
              </a:rPr>
              <a:t>Puma+ core</a:t>
            </a:r>
            <a:r>
              <a:rPr lang="hu-HU" sz="1600" dirty="0">
                <a:solidFill>
                  <a:srgbClr val="000000"/>
                </a:solidFill>
              </a:rPr>
              <a:t> (launched in 6/2015 in the</a:t>
            </a:r>
          </a:p>
          <a:p>
            <a:pPr>
              <a:spcAft>
                <a:spcPts val="600"/>
              </a:spcAft>
            </a:pPr>
            <a:r>
              <a:rPr lang="hu-HU" sz="1600" dirty="0">
                <a:solidFill>
                  <a:srgbClr val="000000"/>
                </a:solidFill>
              </a:rPr>
              <a:t>      Carrizo-L  APU).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Subsequently, there was no sign </a:t>
            </a:r>
            <a:r>
              <a:rPr lang="en-US" sz="1600" dirty="0" smtClean="0">
                <a:solidFill>
                  <a:srgbClr val="0070C0"/>
                </a:solidFill>
              </a:rPr>
              <a:t>for continuing </a:t>
            </a:r>
            <a:r>
              <a:rPr lang="en-US" sz="1600" dirty="0">
                <a:solidFill>
                  <a:srgbClr val="0070C0"/>
                </a:solidFill>
              </a:rPr>
              <a:t>the Cat line.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</a:rPr>
              <a:t>I</a:t>
            </a:r>
            <a:r>
              <a:rPr lang="hu-HU" sz="1600" dirty="0" err="1">
                <a:solidFill>
                  <a:srgbClr val="000000"/>
                </a:solidFill>
              </a:rPr>
              <a:t>nstead</a:t>
            </a:r>
            <a:r>
              <a:rPr lang="hu-HU" sz="1600" dirty="0">
                <a:solidFill>
                  <a:srgbClr val="000000"/>
                </a:solidFill>
              </a:rPr>
              <a:t> AMD </a:t>
            </a:r>
            <a:r>
              <a:rPr lang="hu-HU" sz="1600" dirty="0" err="1">
                <a:solidFill>
                  <a:srgbClr val="000000"/>
                </a:solidFill>
              </a:rPr>
              <a:t>place</a:t>
            </a:r>
            <a:r>
              <a:rPr lang="en-US" sz="1600" dirty="0">
                <a:solidFill>
                  <a:srgbClr val="000000"/>
                </a:solidFill>
              </a:rPr>
              <a:t>d</a:t>
            </a:r>
            <a:r>
              <a:rPr lang="hu-HU" sz="1600" dirty="0">
                <a:solidFill>
                  <a:srgbClr val="000000"/>
                </a:solidFill>
              </a:rPr>
              <a:t> emphasis on the Zen architecture </a:t>
            </a:r>
            <a:r>
              <a:rPr lang="en-US" sz="1600" dirty="0">
                <a:solidFill>
                  <a:srgbClr val="000000"/>
                </a:solidFill>
              </a:rPr>
              <a:t>that has been </a:t>
            </a:r>
            <a:r>
              <a:rPr lang="hu-HU" sz="1600" dirty="0">
                <a:solidFill>
                  <a:srgbClr val="000000"/>
                </a:solidFill>
              </a:rPr>
              <a:t>launched</a:t>
            </a:r>
            <a:endParaRPr lang="en-US" sz="1600" dirty="0">
              <a:solidFill>
                <a:srgbClr val="000000"/>
              </a:solidFill>
            </a:endParaRPr>
          </a:p>
          <a:p>
            <a:r>
              <a:rPr lang="en-US" sz="1600" dirty="0">
                <a:solidFill>
                  <a:srgbClr val="000000"/>
                </a:solidFill>
              </a:rPr>
              <a:t>     </a:t>
            </a:r>
            <a:r>
              <a:rPr lang="hu-HU" sz="1600" dirty="0">
                <a:solidFill>
                  <a:srgbClr val="000000"/>
                </a:solidFill>
              </a:rPr>
              <a:t> in 2017.   </a:t>
            </a:r>
            <a:endParaRPr lang="en-US" sz="16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3271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5698" y="458670"/>
            <a:ext cx="82406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solidFill>
                  <a:schemeClr val="accent6"/>
                </a:solidFill>
                <a:latin typeface="Verdana"/>
              </a:rPr>
              <a:t>Nvidia’s</a:t>
            </a:r>
            <a:r>
              <a:rPr lang="en-US" dirty="0">
                <a:solidFill>
                  <a:schemeClr val="accent6"/>
                </a:solidFill>
                <a:latin typeface="Verdana"/>
              </a:rPr>
              <a:t> leaving the smartphone and tablet market in June 2016 [</a:t>
            </a:r>
            <a:r>
              <a:rPr lang="hu-HU" dirty="0">
                <a:solidFill>
                  <a:schemeClr val="accent6"/>
                </a:solidFill>
                <a:latin typeface="Verdana"/>
              </a:rPr>
              <a:t>4</a:t>
            </a:r>
            <a:r>
              <a:rPr lang="en-US" dirty="0">
                <a:solidFill>
                  <a:schemeClr val="accent6"/>
                </a:solidFill>
                <a:latin typeface="Verdana"/>
              </a:rPr>
              <a:t>1]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83356" y="2470340"/>
            <a:ext cx="992425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Instead NVIDIA became interested in designing in-car computers and car </a:t>
            </a:r>
          </a:p>
          <a:p>
            <a:r>
              <a:rPr lang="en-US" sz="1600" spc="-20" dirty="0">
                <a:latin typeface="+mj-lt"/>
              </a:rPr>
              <a:t>      infotainment  systems beyond </a:t>
            </a:r>
            <a:r>
              <a:rPr lang="en-US" sz="1600" spc="-20" dirty="0" smtClean="0">
                <a:latin typeface="+mj-lt"/>
              </a:rPr>
              <a:t>their traditional field of discrete </a:t>
            </a:r>
            <a:r>
              <a:rPr lang="en-US" sz="1600" spc="-20" dirty="0">
                <a:latin typeface="+mj-lt"/>
              </a:rPr>
              <a:t>GPU cards (</a:t>
            </a:r>
            <a:r>
              <a:rPr lang="en-US" sz="1600" spc="-20" dirty="0" err="1">
                <a:latin typeface="+mj-lt"/>
              </a:rPr>
              <a:t>dGPUs</a:t>
            </a:r>
            <a:r>
              <a:rPr lang="en-US" sz="1600" spc="-20" dirty="0">
                <a:latin typeface="+mj-lt"/>
              </a:rPr>
              <a:t>).  </a:t>
            </a:r>
          </a:p>
        </p:txBody>
      </p:sp>
      <p:sp>
        <p:nvSpPr>
          <p:cNvPr id="10" name="Rectangle 22"/>
          <p:cNvSpPr>
            <a:spLocks noGrp="1" noChangeArrowheads="1"/>
          </p:cNvSpPr>
          <p:nvPr>
            <p:ph type="title"/>
          </p:nvPr>
        </p:nvSpPr>
        <p:spPr bwMode="auto"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tablet and smartphone processors (23)</a:t>
            </a:r>
            <a:endParaRPr lang="hu-HU" altLang="en-US" sz="17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61925" y="1660250"/>
            <a:ext cx="89105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rgbClr val="0070C0"/>
                </a:solidFill>
              </a:rPr>
              <a:t> “We are no longer interested in that market”. He adds, “Anybody can build smartphones, and we’re happy to enjoy these devices, but we’ll let someone else build them”.</a:t>
            </a:r>
          </a:p>
        </p:txBody>
      </p:sp>
      <p:sp>
        <p:nvSpPr>
          <p:cNvPr id="3" name="Rounded Rectangle 2"/>
          <p:cNvSpPr/>
          <p:nvPr/>
        </p:nvSpPr>
        <p:spPr>
          <a:xfrm>
            <a:off x="26495" y="863715"/>
            <a:ext cx="9117012" cy="720000"/>
          </a:xfrm>
          <a:prstGeom prst="roundRect">
            <a:avLst/>
          </a:prstGeom>
          <a:solidFill>
            <a:srgbClr val="DDEE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224878" y="918673"/>
            <a:ext cx="884762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In 6/2016 </a:t>
            </a:r>
            <a:r>
              <a:rPr lang="en-US" sz="1600" dirty="0">
                <a:latin typeface="+mj-lt"/>
              </a:rPr>
              <a:t>(at </a:t>
            </a:r>
            <a:r>
              <a:rPr lang="en-US" sz="1600" dirty="0" err="1">
                <a:latin typeface="+mj-lt"/>
              </a:rPr>
              <a:t>Computex</a:t>
            </a:r>
            <a:r>
              <a:rPr lang="en-US" sz="1600" dirty="0">
                <a:latin typeface="+mj-lt"/>
              </a:rPr>
              <a:t>)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NVIDIA's CEO J. Huang</a:t>
            </a:r>
            <a:r>
              <a:rPr lang="en-US" sz="1600" dirty="0">
                <a:latin typeface="+mj-lt"/>
              </a:rPr>
              <a:t> declared the firm's leaving the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smartphone and tablet market by saying: </a:t>
            </a:r>
          </a:p>
        </p:txBody>
      </p:sp>
    </p:spTree>
    <p:extLst>
      <p:ext uri="{BB962C8B-B14F-4D97-AF65-F5344CB8AC3E}">
        <p14:creationId xmlns:p14="http://schemas.microsoft.com/office/powerpoint/2010/main" val="3337077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" grpId="0"/>
      <p:bldP spid="3" grpId="0" animBg="1"/>
      <p:bldP spid="9" grpId="0"/>
    </p:bld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(24)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20062" y="478418"/>
            <a:ext cx="64183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 to the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evolution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 width of mobile CPU cores -1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61925" y="800416"/>
            <a:ext cx="886557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rgbClr val="FF0000"/>
                </a:solidFill>
              </a:rPr>
              <a:t>ARM’s </a:t>
            </a:r>
            <a:r>
              <a:rPr lang="en-US" sz="1600" dirty="0">
                <a:solidFill>
                  <a:srgbClr val="FF0000"/>
                </a:solidFill>
              </a:rPr>
              <a:t>early mobile processors </a:t>
            </a:r>
            <a:r>
              <a:rPr lang="en-US" sz="1600" dirty="0"/>
              <a:t>were </a:t>
            </a:r>
            <a:r>
              <a:rPr lang="en-US" sz="1600" dirty="0">
                <a:solidFill>
                  <a:srgbClr val="0070C0"/>
                </a:solidFill>
              </a:rPr>
              <a:t>32-bit designs </a:t>
            </a:r>
            <a:r>
              <a:rPr lang="en-US" sz="1600" dirty="0"/>
              <a:t>and </a:t>
            </a:r>
            <a:r>
              <a:rPr lang="en-US" sz="1600" dirty="0" smtClean="0"/>
              <a:t>usually </a:t>
            </a:r>
            <a:r>
              <a:rPr lang="en-US" sz="1600" dirty="0">
                <a:solidFill>
                  <a:srgbClr val="0070C0"/>
                </a:solidFill>
              </a:rPr>
              <a:t>2- or 3-wide</a:t>
            </a:r>
            <a:r>
              <a:rPr lang="en-US" sz="1600" dirty="0"/>
              <a:t>,</a:t>
            </a:r>
          </a:p>
          <a:p>
            <a:r>
              <a:rPr lang="en-US" sz="1600" dirty="0">
                <a:solidFill>
                  <a:srgbClr val="FF0000"/>
                </a:solidFill>
              </a:rPr>
              <a:t>  </a:t>
            </a:r>
            <a:r>
              <a:rPr lang="en-US" sz="1600" dirty="0" smtClean="0">
                <a:solidFill>
                  <a:srgbClr val="FF0000"/>
                </a:solidFill>
              </a:rPr>
              <a:t>subsequent </a:t>
            </a:r>
            <a:r>
              <a:rPr lang="en-US" sz="1600" dirty="0">
                <a:solidFill>
                  <a:srgbClr val="FF0000"/>
                </a:solidFill>
              </a:rPr>
              <a:t>mobile processors </a:t>
            </a:r>
            <a:r>
              <a:rPr lang="en-US" sz="1600" dirty="0">
                <a:solidFill>
                  <a:srgbClr val="0070C0"/>
                </a:solidFill>
              </a:rPr>
              <a:t>first became 64-bit designs </a:t>
            </a:r>
            <a:r>
              <a:rPr lang="en-US" sz="1600" dirty="0"/>
              <a:t>(since about </a:t>
            </a:r>
            <a:r>
              <a:rPr lang="en-US" sz="1600" dirty="0" smtClean="0"/>
              <a:t>2012)  </a:t>
            </a:r>
            <a:endParaRPr lang="en-US" sz="1600" dirty="0"/>
          </a:p>
          <a:p>
            <a:r>
              <a:rPr lang="en-US" sz="1600" dirty="0"/>
              <a:t>  followed by an </a:t>
            </a:r>
            <a:r>
              <a:rPr lang="en-US" sz="1600" dirty="0">
                <a:solidFill>
                  <a:srgbClr val="0070C0"/>
                </a:solidFill>
              </a:rPr>
              <a:t>impressive widening of their </a:t>
            </a:r>
            <a:r>
              <a:rPr lang="en-US" sz="1600" dirty="0" smtClean="0">
                <a:solidFill>
                  <a:srgbClr val="0070C0"/>
                </a:solidFill>
              </a:rPr>
              <a:t>microarchitecture</a:t>
            </a:r>
            <a:r>
              <a:rPr lang="en-US" sz="1600" dirty="0" smtClean="0"/>
              <a:t>, </a:t>
            </a:r>
            <a:r>
              <a:rPr lang="en-US" sz="1600" dirty="0"/>
              <a:t>as indicated in the </a:t>
            </a:r>
          </a:p>
          <a:p>
            <a:r>
              <a:rPr lang="en-US" sz="1600" dirty="0"/>
              <a:t>  next Figures.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04350" y="1853825"/>
            <a:ext cx="78366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Here we note that certain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early mobile processors were only 1-wide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like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96525" y="2192530"/>
            <a:ext cx="5189690" cy="6104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ARM’s 1176 used in Apple’s iPhone (2007) or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ARM’s Cortex-A5 (2009)  </a:t>
            </a:r>
          </a:p>
        </p:txBody>
      </p:sp>
      <p:sp>
        <p:nvSpPr>
          <p:cNvPr id="7" name="TextBox 6"/>
          <p:cNvSpPr txBox="1"/>
          <p:nvPr/>
        </p:nvSpPr>
        <p:spPr>
          <a:xfrm flipH="1">
            <a:off x="107504" y="2763216"/>
            <a:ext cx="868596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nevertheless, for better clarity these processors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 indicated in the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next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Figure.</a:t>
            </a:r>
          </a:p>
        </p:txBody>
      </p:sp>
    </p:spTree>
    <p:extLst>
      <p:ext uri="{BB962C8B-B14F-4D97-AF65-F5344CB8AC3E}">
        <p14:creationId xmlns:p14="http://schemas.microsoft.com/office/powerpoint/2010/main" val="9325881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</p:bld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20062" y="478418"/>
            <a:ext cx="64183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 to the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evolution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 width of mobile CPU cores -2</a:t>
            </a:r>
          </a:p>
        </p:txBody>
      </p:sp>
      <p:sp>
        <p:nvSpPr>
          <p:cNvPr id="12" name="Cím 11"/>
          <p:cNvSpPr>
            <a:spLocks noGrp="1"/>
          </p:cNvSpPr>
          <p:nvPr>
            <p:ph type="title"/>
          </p:nvPr>
        </p:nvSpPr>
        <p:spPr>
          <a:xfrm>
            <a:off x="0" y="10219"/>
            <a:ext cx="9144000" cy="393700"/>
          </a:xfrm>
          <a:solidFill>
            <a:srgbClr val="0000FF"/>
          </a:solidFill>
        </p:spPr>
        <p:txBody>
          <a:bodyPr/>
          <a:lstStyle/>
          <a:p>
            <a:r>
              <a:rPr lang="en-US" dirty="0"/>
              <a:t>5. Evolution of tablet and smartphone processors (25)</a:t>
            </a:r>
          </a:p>
        </p:txBody>
      </p:sp>
      <p:sp>
        <p:nvSpPr>
          <p:cNvPr id="69" name="Text Box 5"/>
          <p:cNvSpPr txBox="1">
            <a:spLocks noChangeArrowheads="1"/>
          </p:cNvSpPr>
          <p:nvPr/>
        </p:nvSpPr>
        <p:spPr bwMode="auto">
          <a:xfrm>
            <a:off x="3504432" y="1715244"/>
            <a:ext cx="78098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3-wide</a:t>
            </a:r>
          </a:p>
        </p:txBody>
      </p:sp>
      <p:sp>
        <p:nvSpPr>
          <p:cNvPr id="71" name="Text Box 5"/>
          <p:cNvSpPr txBox="1">
            <a:spLocks noChangeArrowheads="1"/>
          </p:cNvSpPr>
          <p:nvPr/>
        </p:nvSpPr>
        <p:spPr bwMode="auto">
          <a:xfrm>
            <a:off x="1379190" y="1713151"/>
            <a:ext cx="78098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2-wide</a:t>
            </a: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8109328" y="1633964"/>
            <a:ext cx="65087" cy="61913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4" name="Text Box 5"/>
          <p:cNvSpPr txBox="1">
            <a:spLocks noChangeArrowheads="1"/>
          </p:cNvSpPr>
          <p:nvPr/>
        </p:nvSpPr>
        <p:spPr bwMode="auto">
          <a:xfrm>
            <a:off x="5234942" y="1711807"/>
            <a:ext cx="187877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4-wide</a:t>
            </a:r>
          </a:p>
        </p:txBody>
      </p:sp>
      <p:cxnSp>
        <p:nvCxnSpPr>
          <p:cNvPr id="75" name="Straight Connector 74"/>
          <p:cNvCxnSpPr>
            <a:endCxn id="79" idx="6"/>
          </p:cNvCxnSpPr>
          <p:nvPr/>
        </p:nvCxnSpPr>
        <p:spPr bwMode="auto">
          <a:xfrm flipH="1">
            <a:off x="1689406" y="1408053"/>
            <a:ext cx="3218830" cy="26406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6" name="Straight Connector 75"/>
          <p:cNvCxnSpPr/>
          <p:nvPr/>
        </p:nvCxnSpPr>
        <p:spPr bwMode="auto">
          <a:xfrm>
            <a:off x="4900451" y="1408053"/>
            <a:ext cx="3235487" cy="233898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7" name="Text Box 4"/>
          <p:cNvSpPr txBox="1">
            <a:spLocks noChangeArrowheads="1"/>
          </p:cNvSpPr>
          <p:nvPr/>
        </p:nvSpPr>
        <p:spPr bwMode="auto">
          <a:xfrm>
            <a:off x="1983142" y="901717"/>
            <a:ext cx="58784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Width of mobile cores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(or of big cores of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big.LITTLE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or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dynamIQ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core clusters)</a:t>
            </a:r>
          </a:p>
        </p:txBody>
      </p:sp>
      <p:sp>
        <p:nvSpPr>
          <p:cNvPr id="78" name="Text Box 6"/>
          <p:cNvSpPr txBox="1">
            <a:spLocks noChangeArrowheads="1"/>
          </p:cNvSpPr>
          <p:nvPr/>
        </p:nvSpPr>
        <p:spPr bwMode="auto">
          <a:xfrm>
            <a:off x="7745444" y="1713861"/>
            <a:ext cx="78098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1" dirty="0">
                <a:solidFill>
                  <a:srgbClr val="000000"/>
                </a:solidFill>
              </a:rPr>
              <a:t>5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-wide</a:t>
            </a:r>
          </a:p>
        </p:txBody>
      </p:sp>
      <p:sp>
        <p:nvSpPr>
          <p:cNvPr id="79" name="Oval 78"/>
          <p:cNvSpPr>
            <a:spLocks noChangeArrowheads="1"/>
          </p:cNvSpPr>
          <p:nvPr/>
        </p:nvSpPr>
        <p:spPr bwMode="auto">
          <a:xfrm>
            <a:off x="1624318" y="1641951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80" name="Straight Connector 79"/>
          <p:cNvCxnSpPr/>
          <p:nvPr/>
        </p:nvCxnSpPr>
        <p:spPr bwMode="auto">
          <a:xfrm flipH="1">
            <a:off x="3917379" y="1408053"/>
            <a:ext cx="969126" cy="27003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1" name="Straight Connector 80"/>
          <p:cNvCxnSpPr/>
          <p:nvPr/>
        </p:nvCxnSpPr>
        <p:spPr bwMode="auto">
          <a:xfrm>
            <a:off x="4900451" y="1401790"/>
            <a:ext cx="1257605" cy="252936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2" name="Oval 81"/>
          <p:cNvSpPr>
            <a:spLocks noChangeArrowheads="1"/>
          </p:cNvSpPr>
          <p:nvPr/>
        </p:nvSpPr>
        <p:spPr bwMode="auto">
          <a:xfrm>
            <a:off x="3884834" y="1645591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3" name="Oval 82"/>
          <p:cNvSpPr>
            <a:spLocks noChangeArrowheads="1"/>
          </p:cNvSpPr>
          <p:nvPr/>
        </p:nvSpPr>
        <p:spPr bwMode="auto">
          <a:xfrm>
            <a:off x="6137115" y="1637657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71500" y="1965312"/>
            <a:ext cx="749218" cy="2827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ARM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351450" y="1966178"/>
            <a:ext cx="26548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v7 Cortex-A (2005-09)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(except 1-wide LP A5 (2009)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3-wide HP A15)) </a:t>
            </a:r>
          </a:p>
        </p:txBody>
      </p:sp>
      <p:sp>
        <p:nvSpPr>
          <p:cNvPr id="86" name="TextBox 85"/>
          <p:cNvSpPr txBox="1"/>
          <p:nvPr/>
        </p:nvSpPr>
        <p:spPr>
          <a:xfrm>
            <a:off x="2851920" y="1962587"/>
            <a:ext cx="21376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v7 HP Cortex-A15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(2010)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124593" y="3477527"/>
            <a:ext cx="73173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647220" y="3492409"/>
            <a:ext cx="20786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Atom family (2008-15)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14534" y="3733469"/>
            <a:ext cx="73173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566690" y="3751148"/>
            <a:ext cx="227885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Cat family (2011-2015)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114534" y="4012048"/>
            <a:ext cx="7243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Apple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768002" y="4018580"/>
            <a:ext cx="18882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v7 Cortex-A8 (2009)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3045994" y="4015760"/>
            <a:ext cx="199515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v7 Swift (A6) (2012)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107112" y="4299409"/>
            <a:ext cx="10351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Qualcomm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744909" y="4304020"/>
            <a:ext cx="19426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v7 Scorpion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(S1-S3) (2007-10)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2953227" y="4298965"/>
            <a:ext cx="1933277" cy="1685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v7 Krait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(S4/S400/S60x/S80x)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(2012-14)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Kryo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Kryo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280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(S820/821/835) (2015/2016/2017)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v8.2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Kryo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385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(S845) (2018)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116505" y="5941959"/>
            <a:ext cx="10351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Samsung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5088487" y="5960661"/>
            <a:ext cx="2251557" cy="882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v8.0 M1 (2016)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Exynos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8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Octa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 M2 (2017)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Exynos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9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Octa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2516697" y="2582116"/>
            <a:ext cx="27868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v8.0 HP Cortex-A  (2013-15) (except 2-wide HP Cortex-A73)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2780501" y="5944577"/>
            <a:ext cx="2219170" cy="8694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v7 Ex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ynos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5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(2013-14)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Exynos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7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(2016) </a:t>
            </a:r>
          </a:p>
        </p:txBody>
      </p:sp>
      <p:sp>
        <p:nvSpPr>
          <p:cNvPr id="103" name="Right Arrow 102"/>
          <p:cNvSpPr/>
          <p:nvPr/>
        </p:nvSpPr>
        <p:spPr bwMode="auto">
          <a:xfrm>
            <a:off x="2815669" y="2065078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4" name="Right Arrow 103"/>
          <p:cNvSpPr/>
          <p:nvPr/>
        </p:nvSpPr>
        <p:spPr bwMode="auto">
          <a:xfrm>
            <a:off x="2806421" y="4109988"/>
            <a:ext cx="273600" cy="9000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5" name="Right Arrow 104"/>
          <p:cNvSpPr/>
          <p:nvPr/>
        </p:nvSpPr>
        <p:spPr bwMode="auto">
          <a:xfrm>
            <a:off x="2805857" y="4412408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6" name="Right Arrow 105"/>
          <p:cNvSpPr/>
          <p:nvPr/>
        </p:nvSpPr>
        <p:spPr bwMode="auto">
          <a:xfrm>
            <a:off x="4833152" y="6051537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9" name="TextBox 66"/>
          <p:cNvSpPr txBox="1"/>
          <p:nvPr/>
        </p:nvSpPr>
        <p:spPr>
          <a:xfrm>
            <a:off x="5251055" y="3035657"/>
            <a:ext cx="1736887" cy="10413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v8.2 HP Cortex-A76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(2018) to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dirty="0">
                <a:solidFill>
                  <a:srgbClr val="000000"/>
                </a:solidFill>
                <a:latin typeface="Verdana"/>
              </a:rPr>
              <a:t>HP Cortex-A78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dirty="0">
                <a:solidFill>
                  <a:srgbClr val="000000"/>
                </a:solidFill>
                <a:latin typeface="Verdana"/>
              </a:rPr>
              <a:t>(2020)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0" name="Right Arrow 36"/>
          <p:cNvSpPr/>
          <p:nvPr/>
        </p:nvSpPr>
        <p:spPr bwMode="auto">
          <a:xfrm>
            <a:off x="4889942" y="3147901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1" name="Szövegdoboz 1"/>
          <p:cNvSpPr txBox="1"/>
          <p:nvPr/>
        </p:nvSpPr>
        <p:spPr>
          <a:xfrm>
            <a:off x="359854" y="6345324"/>
            <a:ext cx="28799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HP: High-Performance/big core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LP: Low-Power</a:t>
            </a:r>
          </a:p>
        </p:txBody>
      </p:sp>
      <p:sp>
        <p:nvSpPr>
          <p:cNvPr id="112" name="Szövegdoboz 8"/>
          <p:cNvSpPr txBox="1"/>
          <p:nvPr/>
        </p:nvSpPr>
        <p:spPr>
          <a:xfrm>
            <a:off x="819738" y="2604335"/>
            <a:ext cx="17191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v8.0 HP Cortex-A73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(2016)</a:t>
            </a:r>
          </a:p>
        </p:txBody>
      </p:sp>
      <p:sp>
        <p:nvSpPr>
          <p:cNvPr id="113" name="TextBox 53"/>
          <p:cNvSpPr txBox="1"/>
          <p:nvPr/>
        </p:nvSpPr>
        <p:spPr>
          <a:xfrm>
            <a:off x="3001480" y="3438418"/>
            <a:ext cx="17570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Airmont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-based Atom core (2016)</a:t>
            </a:r>
          </a:p>
        </p:txBody>
      </p:sp>
      <p:sp>
        <p:nvSpPr>
          <p:cNvPr id="114" name="Right Arrow 36"/>
          <p:cNvSpPr/>
          <p:nvPr/>
        </p:nvSpPr>
        <p:spPr bwMode="auto">
          <a:xfrm>
            <a:off x="2820506" y="3619292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6" name="Right Arrow 36"/>
          <p:cNvSpPr/>
          <p:nvPr/>
        </p:nvSpPr>
        <p:spPr bwMode="auto">
          <a:xfrm>
            <a:off x="7100549" y="3136014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763222" y="3038080"/>
            <a:ext cx="181536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v8.0/8.2 LP Cortex-A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(2013/2017)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3061495" y="3038096"/>
            <a:ext cx="17191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v8.2 HP Cortex-A75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(2017)</a:t>
            </a:r>
          </a:p>
        </p:txBody>
      </p:sp>
      <p:sp>
        <p:nvSpPr>
          <p:cNvPr id="63" name="Right Arrow 62"/>
          <p:cNvSpPr/>
          <p:nvPr/>
        </p:nvSpPr>
        <p:spPr bwMode="auto">
          <a:xfrm>
            <a:off x="6987942" y="6061791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7380312" y="3039343"/>
            <a:ext cx="18209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v8.2 HP Cortex-X1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(2020))</a:t>
            </a:r>
          </a:p>
        </p:txBody>
      </p:sp>
      <p:sp>
        <p:nvSpPr>
          <p:cNvPr id="54" name="Right Arrow 53"/>
          <p:cNvSpPr/>
          <p:nvPr/>
        </p:nvSpPr>
        <p:spPr bwMode="auto">
          <a:xfrm>
            <a:off x="5004048" y="4113076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0876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20062" y="478418"/>
            <a:ext cx="65482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 to the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evolution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 width of mobile CPU cores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-3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2" name="Cím 11"/>
          <p:cNvSpPr>
            <a:spLocks noGrp="1"/>
          </p:cNvSpPr>
          <p:nvPr>
            <p:ph type="title"/>
          </p:nvPr>
        </p:nvSpPr>
        <p:spPr>
          <a:xfrm>
            <a:off x="0" y="10219"/>
            <a:ext cx="9144000" cy="393700"/>
          </a:xfrm>
          <a:solidFill>
            <a:srgbClr val="0000FF"/>
          </a:solidFill>
        </p:spPr>
        <p:txBody>
          <a:bodyPr/>
          <a:lstStyle/>
          <a:p>
            <a:r>
              <a:rPr lang="en-US" dirty="0"/>
              <a:t>5. Evolution of tablet and smartphone processors (</a:t>
            </a:r>
            <a:r>
              <a:rPr lang="en-US" dirty="0" smtClean="0"/>
              <a:t>26)</a:t>
            </a:r>
            <a:endParaRPr lang="en-US" dirty="0"/>
          </a:p>
        </p:txBody>
      </p:sp>
      <p:sp>
        <p:nvSpPr>
          <p:cNvPr id="69" name="Text Box 5"/>
          <p:cNvSpPr txBox="1">
            <a:spLocks noChangeArrowheads="1"/>
          </p:cNvSpPr>
          <p:nvPr/>
        </p:nvSpPr>
        <p:spPr bwMode="auto">
          <a:xfrm>
            <a:off x="3152390" y="1715244"/>
            <a:ext cx="78098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6-wide</a:t>
            </a: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7757286" y="1633964"/>
            <a:ext cx="65087" cy="61913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4" name="Text Box 5"/>
          <p:cNvSpPr txBox="1">
            <a:spLocks noChangeArrowheads="1"/>
          </p:cNvSpPr>
          <p:nvPr/>
        </p:nvSpPr>
        <p:spPr bwMode="auto">
          <a:xfrm>
            <a:off x="4882900" y="1711807"/>
            <a:ext cx="187877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1" dirty="0">
                <a:solidFill>
                  <a:srgbClr val="000000"/>
                </a:solidFill>
              </a:rPr>
              <a:t>7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-wide</a:t>
            </a:r>
          </a:p>
        </p:txBody>
      </p:sp>
      <p:cxnSp>
        <p:nvCxnSpPr>
          <p:cNvPr id="76" name="Straight Connector 75"/>
          <p:cNvCxnSpPr/>
          <p:nvPr/>
        </p:nvCxnSpPr>
        <p:spPr bwMode="auto">
          <a:xfrm>
            <a:off x="4548409" y="1408053"/>
            <a:ext cx="3235487" cy="233898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7" name="Text Box 4"/>
          <p:cNvSpPr txBox="1">
            <a:spLocks noChangeArrowheads="1"/>
          </p:cNvSpPr>
          <p:nvPr/>
        </p:nvSpPr>
        <p:spPr bwMode="auto">
          <a:xfrm>
            <a:off x="1631100" y="901717"/>
            <a:ext cx="58784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Width of mobile cores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(or of big cores of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big.LITTLE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or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dynamIQ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core clusters)</a:t>
            </a:r>
          </a:p>
        </p:txBody>
      </p:sp>
      <p:sp>
        <p:nvSpPr>
          <p:cNvPr id="78" name="Text Box 6"/>
          <p:cNvSpPr txBox="1">
            <a:spLocks noChangeArrowheads="1"/>
          </p:cNvSpPr>
          <p:nvPr/>
        </p:nvSpPr>
        <p:spPr bwMode="auto">
          <a:xfrm>
            <a:off x="7393402" y="1713861"/>
            <a:ext cx="78098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8-wide</a:t>
            </a:r>
          </a:p>
        </p:txBody>
      </p:sp>
      <p:cxnSp>
        <p:nvCxnSpPr>
          <p:cNvPr id="80" name="Straight Connector 79"/>
          <p:cNvCxnSpPr/>
          <p:nvPr/>
        </p:nvCxnSpPr>
        <p:spPr bwMode="auto">
          <a:xfrm flipH="1">
            <a:off x="3565337" y="1408053"/>
            <a:ext cx="969126" cy="27003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1" name="Straight Connector 80"/>
          <p:cNvCxnSpPr/>
          <p:nvPr/>
        </p:nvCxnSpPr>
        <p:spPr bwMode="auto">
          <a:xfrm>
            <a:off x="4548409" y="1401790"/>
            <a:ext cx="1257605" cy="252936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2" name="Oval 81"/>
          <p:cNvSpPr>
            <a:spLocks noChangeArrowheads="1"/>
          </p:cNvSpPr>
          <p:nvPr/>
        </p:nvSpPr>
        <p:spPr bwMode="auto">
          <a:xfrm>
            <a:off x="3532792" y="1645591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3" name="Oval 82"/>
          <p:cNvSpPr>
            <a:spLocks noChangeArrowheads="1"/>
          </p:cNvSpPr>
          <p:nvPr/>
        </p:nvSpPr>
        <p:spPr bwMode="auto">
          <a:xfrm>
            <a:off x="5785073" y="1637657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71500" y="1965312"/>
            <a:ext cx="749218" cy="2827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ARM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124593" y="3465004"/>
            <a:ext cx="73173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14534" y="3720946"/>
            <a:ext cx="73173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114534" y="4041068"/>
            <a:ext cx="7243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Apple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107112" y="4772181"/>
            <a:ext cx="10351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Qualcomm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116505" y="5168225"/>
            <a:ext cx="10351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Samsung</a:t>
            </a:r>
          </a:p>
        </p:txBody>
      </p:sp>
      <p:sp>
        <p:nvSpPr>
          <p:cNvPr id="104" name="Right Arrow 103"/>
          <p:cNvSpPr/>
          <p:nvPr/>
        </p:nvSpPr>
        <p:spPr bwMode="auto">
          <a:xfrm>
            <a:off x="4471986" y="4167092"/>
            <a:ext cx="273600" cy="9000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5" name="Right Arrow 104"/>
          <p:cNvSpPr/>
          <p:nvPr/>
        </p:nvSpPr>
        <p:spPr bwMode="auto">
          <a:xfrm>
            <a:off x="5493810" y="5298246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7" name="Right Arrow 106"/>
          <p:cNvSpPr/>
          <p:nvPr/>
        </p:nvSpPr>
        <p:spPr bwMode="auto">
          <a:xfrm>
            <a:off x="6537926" y="4221088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1" name="Szövegdoboz 1"/>
          <p:cNvSpPr txBox="1"/>
          <p:nvPr/>
        </p:nvSpPr>
        <p:spPr>
          <a:xfrm>
            <a:off x="296547" y="6381553"/>
            <a:ext cx="276328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HP: High-Performance/big core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LP: Low-Power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598677" y="4047455"/>
            <a:ext cx="20173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v8.0 HP A7-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A10X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(2013-2017)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4724014" y="4011451"/>
            <a:ext cx="18362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v8.2 HP A11 (2017)</a:t>
            </a:r>
          </a:p>
          <a:p>
            <a:pPr lvl="0" algn="ctr" defTabSz="914400">
              <a:defRPr/>
            </a:pPr>
            <a:r>
              <a:rPr lang="en-US" sz="1200" dirty="0">
                <a:solidFill>
                  <a:srgbClr val="000000"/>
                </a:solidFill>
              </a:rPr>
              <a:t>v8.3 HP A12/A12X </a:t>
            </a:r>
          </a:p>
          <a:p>
            <a:pPr lvl="0" algn="ctr" defTabSz="914400">
              <a:defRPr/>
            </a:pPr>
            <a:r>
              <a:rPr lang="en-US" sz="1200" dirty="0">
                <a:solidFill>
                  <a:srgbClr val="000000"/>
                </a:solidFill>
              </a:rPr>
              <a:t>(2018)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776242" y="4042809"/>
            <a:ext cx="18362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v8.4 HP A13 (2019)</a:t>
            </a:r>
          </a:p>
          <a:p>
            <a:pPr lvl="0" algn="ctr" defTabSz="914400">
              <a:defRPr/>
            </a:pPr>
            <a:r>
              <a:rPr lang="en-US" sz="1200" dirty="0">
                <a:solidFill>
                  <a:srgbClr val="000000"/>
                </a:solidFill>
              </a:rPr>
              <a:t>v8.6 HP A14/M1 </a:t>
            </a:r>
          </a:p>
          <a:p>
            <a:pPr lvl="0" algn="ctr" defTabSz="914400">
              <a:defRPr/>
            </a:pPr>
            <a:r>
              <a:rPr lang="en-US" sz="1200" dirty="0">
                <a:solidFill>
                  <a:srgbClr val="000000"/>
                </a:solidFill>
              </a:rPr>
              <a:t>(2020)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6704234" y="5172232"/>
            <a:ext cx="175804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v8.2 M6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(2020)/cancelled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749949" y="5171127"/>
            <a:ext cx="1758041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spcBef>
                <a:spcPts val="300"/>
              </a:spcBef>
              <a:spcAft>
                <a:spcPts val="300"/>
              </a:spcAf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v8.2 M3 (2018)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Exynos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 9810)</a:t>
            </a:r>
            <a:endParaRPr lang="en-US" sz="1200" dirty="0">
              <a:solidFill>
                <a:srgbClr val="000000"/>
              </a:solidFill>
            </a:endParaRPr>
          </a:p>
          <a:p>
            <a:pPr algn="ctr" defTabSz="914400">
              <a:spcBef>
                <a:spcPts val="300"/>
              </a:spcBef>
              <a:spcAft>
                <a:spcPts val="300"/>
              </a:spcAft>
              <a:defRPr/>
            </a:pPr>
            <a:r>
              <a:rPr lang="en-US" sz="1200" dirty="0">
                <a:solidFill>
                  <a:srgbClr val="000000"/>
                </a:solidFill>
              </a:rPr>
              <a:t> v8.2 M4 (2019) </a:t>
            </a:r>
            <a:r>
              <a:rPr lang="en-US" sz="1200" dirty="0" err="1">
                <a:solidFill>
                  <a:srgbClr val="000000"/>
                </a:solidFill>
              </a:rPr>
              <a:t>Exynos</a:t>
            </a:r>
            <a:r>
              <a:rPr lang="en-US" sz="1200" dirty="0">
                <a:solidFill>
                  <a:srgbClr val="000000"/>
                </a:solidFill>
              </a:rPr>
              <a:t> 9820)</a:t>
            </a:r>
          </a:p>
          <a:p>
            <a:pPr algn="ctr" defTabSz="914400">
              <a:spcBef>
                <a:spcPts val="300"/>
              </a:spcBef>
              <a:spcAft>
                <a:spcPts val="300"/>
              </a:spcAft>
              <a:defRPr/>
            </a:pPr>
            <a:r>
              <a:rPr lang="en-US" sz="1200" dirty="0">
                <a:solidFill>
                  <a:srgbClr val="000000"/>
                </a:solidFill>
              </a:rPr>
              <a:t>v8.2 M5 (2019) </a:t>
            </a:r>
            <a:r>
              <a:rPr lang="en-US" sz="1200" dirty="0" err="1">
                <a:solidFill>
                  <a:srgbClr val="000000"/>
                </a:solidFill>
              </a:rPr>
              <a:t>Exynos</a:t>
            </a:r>
            <a:r>
              <a:rPr lang="en-US" sz="1200" dirty="0">
                <a:solidFill>
                  <a:srgbClr val="000000"/>
                </a:solidFill>
              </a:rPr>
              <a:t> 990)</a:t>
            </a:r>
            <a:endParaRPr lang="en-US" sz="1200" dirty="0">
              <a:solidFill>
                <a:srgbClr val="000000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10543602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</a:t>
            </a:r>
            <a:r>
              <a:rPr lang="en-US" dirty="0" smtClean="0"/>
              <a:t>27)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73483" y="800655"/>
            <a:ext cx="63842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Changing the design paradigm of mobile processors 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83859" y="1313764"/>
            <a:ext cx="8936676" cy="255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83858" y="1369060"/>
            <a:ext cx="8936677" cy="107721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A</a:t>
            </a:r>
            <a:r>
              <a:rPr lang="en-US" sz="1600" dirty="0">
                <a:solidFill>
                  <a:srgbClr val="000000"/>
                </a:solidFill>
              </a:rPr>
              <a:t>s mobile</a:t>
            </a:r>
            <a:r>
              <a:rPr lang="en-US" sz="1600" dirty="0"/>
              <a:t> devices </a:t>
            </a:r>
            <a:r>
              <a:rPr lang="en-US" sz="1600" dirty="0">
                <a:solidFill>
                  <a:srgbClr val="0070C0"/>
                </a:solidFill>
              </a:rPr>
              <a:t>require long operating hours, </a:t>
            </a:r>
            <a:r>
              <a:rPr lang="en-US" sz="1600" dirty="0"/>
              <a:t>w</a:t>
            </a:r>
            <a:r>
              <a:rPr lang="en-US" sz="1600" dirty="0">
                <a:latin typeface="Verdana"/>
              </a:rPr>
              <a:t>ith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dirty="0">
                <a:latin typeface="Verdana"/>
              </a:rPr>
              <a:t>the advent of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mobile devices </a:t>
            </a:r>
            <a:endParaRPr lang="en-US" sz="1600" dirty="0">
              <a:solidFill>
                <a:srgbClr val="0070C0"/>
              </a:solidFill>
              <a:latin typeface="Verdana"/>
            </a:endParaRPr>
          </a:p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    (about 2006)</a:t>
            </a:r>
            <a:r>
              <a:rPr lang="en-US" sz="1600" dirty="0">
                <a:solidFill>
                  <a:srgbClr val="00B0F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new design paradigm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arose that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aims at low power consumption,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  rather than at highest performance achievable from a given power budget, 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  as indicated below.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79191" y="2883893"/>
            <a:ext cx="2828018" cy="6104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High performance/power </a:t>
            </a:r>
          </a:p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(e.g. GFLOPS/Watt)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85660" y="2443135"/>
            <a:ext cx="24324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Traditional processors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349562" y="2443135"/>
            <a:ext cx="277191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Tablets and smartphones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137231" y="2887390"/>
            <a:ext cx="3164264" cy="8566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Low power</a:t>
            </a:r>
          </a:p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(Watt)</a:t>
            </a:r>
          </a:p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(Number of operating hours)</a:t>
            </a:r>
          </a:p>
        </p:txBody>
      </p:sp>
      <p:sp>
        <p:nvSpPr>
          <p:cNvPr id="10" name="Left-Right Arrow 9"/>
          <p:cNvSpPr/>
          <p:nvPr/>
        </p:nvSpPr>
        <p:spPr>
          <a:xfrm>
            <a:off x="3981095" y="2893638"/>
            <a:ext cx="720000" cy="144000"/>
          </a:xfrm>
          <a:prstGeom prst="left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1915" y="472145"/>
            <a:ext cx="102607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pc="-40" dirty="0">
                <a:solidFill>
                  <a:srgbClr val="2D2D8A"/>
                </a:solidFill>
              </a:rPr>
              <a:t>Summing up key issues of the evolution of tablet and smartphone processors -1</a:t>
            </a:r>
            <a:endParaRPr lang="en-US" sz="1600" spc="-40" dirty="0"/>
          </a:p>
        </p:txBody>
      </p:sp>
      <p:sp>
        <p:nvSpPr>
          <p:cNvPr id="13" name="Rectangle 12"/>
          <p:cNvSpPr/>
          <p:nvPr/>
        </p:nvSpPr>
        <p:spPr>
          <a:xfrm>
            <a:off x="120324" y="4014065"/>
            <a:ext cx="10212316" cy="5909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dirty="0">
                <a:solidFill>
                  <a:srgbClr val="2D2D8A"/>
                </a:solidFill>
                <a:latin typeface="Verdana" pitchFamily="34" charset="0"/>
              </a:rPr>
              <a:t>Key features of low power microarchitectures at the time of the introduction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dirty="0">
                <a:solidFill>
                  <a:srgbClr val="2D2D8A"/>
                </a:solidFill>
                <a:latin typeface="Verdana" pitchFamily="34" charset="0"/>
              </a:rPr>
              <a:t>  of mobiles </a:t>
            </a:r>
            <a:endParaRPr lang="hu-HU" altLang="en-US" dirty="0">
              <a:solidFill>
                <a:srgbClr val="2D2D8A"/>
              </a:solidFill>
              <a:latin typeface="Verdana" pitchFamily="34" charset="0"/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120324" y="4714738"/>
            <a:ext cx="8900211" cy="148516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5" name="Line 8"/>
          <p:cNvSpPr>
            <a:spLocks noChangeShapeType="1"/>
          </p:cNvSpPr>
          <p:nvPr/>
        </p:nvSpPr>
        <p:spPr bwMode="auto">
          <a:xfrm flipH="1">
            <a:off x="4597425" y="5128908"/>
            <a:ext cx="7938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solidFill>
                <a:srgbClr val="000000"/>
              </a:solidFill>
            </a:endParaRPr>
          </a:p>
        </p:txBody>
      </p:sp>
      <p:sp>
        <p:nvSpPr>
          <p:cNvPr id="16" name="Line 10"/>
          <p:cNvSpPr>
            <a:spLocks noChangeShapeType="1"/>
          </p:cNvSpPr>
          <p:nvPr/>
        </p:nvSpPr>
        <p:spPr bwMode="auto">
          <a:xfrm flipV="1">
            <a:off x="2898951" y="5303533"/>
            <a:ext cx="3422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solidFill>
                <a:srgbClr val="000000"/>
              </a:solidFill>
            </a:endParaRPr>
          </a:p>
        </p:txBody>
      </p:sp>
      <p:sp>
        <p:nvSpPr>
          <p:cNvPr id="17" name="Line 11"/>
          <p:cNvSpPr>
            <a:spLocks noChangeShapeType="1"/>
          </p:cNvSpPr>
          <p:nvPr/>
        </p:nvSpPr>
        <p:spPr bwMode="auto">
          <a:xfrm>
            <a:off x="6319320" y="5303533"/>
            <a:ext cx="329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solidFill>
                <a:srgbClr val="000000"/>
              </a:solidFill>
            </a:endParaRPr>
          </a:p>
        </p:txBody>
      </p:sp>
      <p:sp>
        <p:nvSpPr>
          <p:cNvPr id="18" name="Line 13"/>
          <p:cNvSpPr>
            <a:spLocks noChangeShapeType="1"/>
          </p:cNvSpPr>
          <p:nvPr/>
        </p:nvSpPr>
        <p:spPr bwMode="auto">
          <a:xfrm flipH="1">
            <a:off x="2901495" y="5303533"/>
            <a:ext cx="0" cy="1698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solidFill>
                <a:srgbClr val="000000"/>
              </a:solidFill>
            </a:endParaRPr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296525" y="4765670"/>
            <a:ext cx="8640855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</a:rPr>
              <a:t>Key features of low power microarchitectures at the time of the introduction of mobiles </a:t>
            </a:r>
          </a:p>
        </p:txBody>
      </p:sp>
      <p:sp>
        <p:nvSpPr>
          <p:cNvPr id="20" name="Text Box 5"/>
          <p:cNvSpPr txBox="1">
            <a:spLocks noChangeArrowheads="1"/>
          </p:cNvSpPr>
          <p:nvPr/>
        </p:nvSpPr>
        <p:spPr bwMode="auto">
          <a:xfrm>
            <a:off x="5336523" y="5573408"/>
            <a:ext cx="1965603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</a:rPr>
              <a:t>b) Low clock rates</a:t>
            </a: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1" name="Text Box 5"/>
          <p:cNvSpPr txBox="1">
            <a:spLocks noChangeArrowheads="1"/>
          </p:cNvSpPr>
          <p:nvPr/>
        </p:nvSpPr>
        <p:spPr bwMode="auto">
          <a:xfrm>
            <a:off x="1810422" y="5573408"/>
            <a:ext cx="2137125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</a:rPr>
              <a:t>a) Narrow CPU cores</a:t>
            </a: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2" name="Oval 12"/>
          <p:cNvSpPr>
            <a:spLocks noChangeArrowheads="1"/>
          </p:cNvSpPr>
          <p:nvPr/>
        </p:nvSpPr>
        <p:spPr bwMode="auto">
          <a:xfrm>
            <a:off x="2868790" y="543688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3" name="Oval 7"/>
          <p:cNvSpPr>
            <a:spLocks noChangeArrowheads="1"/>
          </p:cNvSpPr>
          <p:nvPr/>
        </p:nvSpPr>
        <p:spPr bwMode="auto">
          <a:xfrm>
            <a:off x="6284510" y="544005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0947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730" name="Object 3"/>
          <p:cNvGraphicFramePr>
            <a:graphicFrameLocks noChangeAspect="1"/>
          </p:cNvGraphicFramePr>
          <p:nvPr/>
        </p:nvGraphicFramePr>
        <p:xfrm>
          <a:off x="161925" y="821324"/>
          <a:ext cx="8684567" cy="5943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0" name="Microsoft Drawing" r:id="rId3" imgW="9994900" imgH="7227888" progId="MSDraw">
                  <p:embed/>
                </p:oleObj>
              </mc:Choice>
              <mc:Fallback>
                <p:oleObj name="Microsoft Drawing" r:id="rId3" imgW="9994900" imgH="7227888" progId="MSDraw">
                  <p:embed/>
                  <p:pic>
                    <p:nvPicPr>
                      <p:cNvPr id="7373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1925" y="821324"/>
                        <a:ext cx="8684567" cy="5943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1.1 Overview of the evolution of Intel's Pentium 4 family 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(8)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37937" y="458670"/>
            <a:ext cx="26338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Intel's Pentium 4 family</a:t>
            </a:r>
          </a:p>
        </p:txBody>
      </p:sp>
      <p:sp>
        <p:nvSpPr>
          <p:cNvPr id="4" name="Rectangle 3"/>
          <p:cNvSpPr/>
          <p:nvPr/>
        </p:nvSpPr>
        <p:spPr bwMode="auto">
          <a:xfrm>
            <a:off x="71500" y="5859463"/>
            <a:ext cx="360000" cy="134822"/>
          </a:xfrm>
          <a:prstGeom prst="rect">
            <a:avLst/>
          </a:prstGeom>
          <a:solidFill>
            <a:srgbClr val="FFFF00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31540" y="5814265"/>
            <a:ext cx="65434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180 nm</a:t>
            </a:r>
          </a:p>
        </p:txBody>
      </p:sp>
      <p:sp>
        <p:nvSpPr>
          <p:cNvPr id="7" name="Rectangle 6"/>
          <p:cNvSpPr/>
          <p:nvPr/>
        </p:nvSpPr>
        <p:spPr bwMode="auto">
          <a:xfrm>
            <a:off x="1172349" y="5859463"/>
            <a:ext cx="360000" cy="134822"/>
          </a:xfrm>
          <a:prstGeom prst="rect">
            <a:avLst/>
          </a:prstGeom>
          <a:solidFill>
            <a:srgbClr val="A4FAF4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11660" y="5814265"/>
            <a:ext cx="65434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130 nm</a:t>
            </a:r>
          </a:p>
        </p:txBody>
      </p:sp>
      <p:sp>
        <p:nvSpPr>
          <p:cNvPr id="9" name="Rectangle 8"/>
          <p:cNvSpPr/>
          <p:nvPr/>
        </p:nvSpPr>
        <p:spPr bwMode="auto">
          <a:xfrm>
            <a:off x="2231740" y="5881036"/>
            <a:ext cx="360000" cy="121669"/>
          </a:xfrm>
          <a:prstGeom prst="rect">
            <a:avLst/>
          </a:prstGeom>
          <a:solidFill>
            <a:srgbClr val="FF0000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591365" y="5822685"/>
            <a:ext cx="57579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90 nm</a:t>
            </a:r>
          </a:p>
        </p:txBody>
      </p:sp>
    </p:spTree>
    <p:extLst>
      <p:ext uri="{BB962C8B-B14F-4D97-AF65-F5344CB8AC3E}">
        <p14:creationId xmlns:p14="http://schemas.microsoft.com/office/powerpoint/2010/main" val="2235626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</a:t>
            </a:r>
            <a:r>
              <a:rPr lang="en-US" dirty="0" smtClean="0"/>
              <a:t>28)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76468" y="787180"/>
            <a:ext cx="58233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a) Narrow CPU cores in early mobile processors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70312" y="1205700"/>
            <a:ext cx="8991268" cy="76539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51520" y="1319628"/>
            <a:ext cx="85509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Early smartphones emerged in the second halve of the 2000’ and were mostly</a:t>
            </a:r>
          </a:p>
          <a:p>
            <a:r>
              <a:rPr lang="en-US" sz="1600" dirty="0">
                <a:latin typeface="+mj-lt"/>
              </a:rPr>
              <a:t>  based on ARM’s 32-bit 2- or 3 wide Cortex processors.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6648" y="2047320"/>
            <a:ext cx="901971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By contrast, the width of CPU cores of Intel’s client processors at the time </a:t>
            </a:r>
          </a:p>
          <a:p>
            <a:r>
              <a:rPr lang="en-US" dirty="0">
                <a:solidFill>
                  <a:srgbClr val="2D2D8A"/>
                </a:solidFill>
                <a:latin typeface="Verdana"/>
              </a:rPr>
              <a:t>  of the introduction of mobiles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71500" y="2798930"/>
            <a:ext cx="9036000" cy="1251297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70383" y="2835092"/>
            <a:ext cx="9039719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20" dirty="0">
                <a:latin typeface="Verdana"/>
              </a:rPr>
              <a:t>At the same time when </a:t>
            </a:r>
            <a:r>
              <a:rPr lang="en-US" sz="1600" spc="-20" dirty="0" smtClean="0">
                <a:latin typeface="Verdana"/>
              </a:rPr>
              <a:t>32-bit mobile </a:t>
            </a:r>
            <a:r>
              <a:rPr lang="en-US" sz="1600" spc="-20" dirty="0">
                <a:latin typeface="Verdana"/>
              </a:rPr>
              <a:t>phones and later tablets emerged (≈ 2006-2010) </a:t>
            </a:r>
          </a:p>
          <a:p>
            <a:r>
              <a:rPr lang="en-US" sz="1600" dirty="0">
                <a:latin typeface="Verdana"/>
              </a:rPr>
              <a:t>  Intel’s and AMD’s client processors had a word length of 64-bit,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were 4 and 3-wide</a:t>
            </a:r>
            <a:r>
              <a:rPr lang="en-US" sz="1600" dirty="0">
                <a:latin typeface="Verdana"/>
              </a:rPr>
              <a:t>, </a:t>
            </a:r>
          </a:p>
          <a:p>
            <a:r>
              <a:rPr lang="en-US" sz="1600" dirty="0">
                <a:latin typeface="Verdana"/>
              </a:rPr>
              <a:t>  respectively, and were designed to achieve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high performance/power </a:t>
            </a:r>
            <a:r>
              <a:rPr lang="en-US" sz="1600" dirty="0">
                <a:latin typeface="Verdana"/>
              </a:rPr>
              <a:t>(in terms of</a:t>
            </a:r>
          </a:p>
          <a:p>
            <a:r>
              <a:rPr lang="en-US" sz="1600" dirty="0">
                <a:latin typeface="Verdana"/>
              </a:rPr>
              <a:t>  GFLOPS/Watt).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0312" y="4117550"/>
            <a:ext cx="39821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Consequences for Intel and AMD</a:t>
            </a:r>
          </a:p>
        </p:txBody>
      </p:sp>
      <p:sp>
        <p:nvSpPr>
          <p:cNvPr id="10" name="Rounded Rectangle 9"/>
          <p:cNvSpPr/>
          <p:nvPr/>
        </p:nvSpPr>
        <p:spPr bwMode="auto">
          <a:xfrm>
            <a:off x="73572" y="4637011"/>
            <a:ext cx="9033927" cy="18208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1" name="Down Arrow 10"/>
          <p:cNvSpPr/>
          <p:nvPr/>
        </p:nvSpPr>
        <p:spPr>
          <a:xfrm>
            <a:off x="4517315" y="5429043"/>
            <a:ext cx="99859" cy="288000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86535" y="5761828"/>
            <a:ext cx="859595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As a consequence, b</a:t>
            </a:r>
            <a:r>
              <a:rPr lang="hu-HU" sz="1600" dirty="0" err="1">
                <a:solidFill>
                  <a:srgbClr val="0070C0"/>
                </a:solidFill>
                <a:latin typeface="Verdana"/>
              </a:rPr>
              <a:t>oth</a:t>
            </a:r>
            <a:r>
              <a:rPr lang="hu-HU" sz="1600" dirty="0">
                <a:solidFill>
                  <a:srgbClr val="0070C0"/>
                </a:solidFill>
                <a:latin typeface="Verdana"/>
              </a:rPr>
              <a:t> Intel and AMD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were forced to </a:t>
            </a:r>
            <a:r>
              <a:rPr lang="hu-HU" sz="1600" dirty="0">
                <a:solidFill>
                  <a:srgbClr val="0070C0"/>
                </a:solidFill>
                <a:latin typeface="Verdana"/>
              </a:rPr>
              <a:t>design and </a:t>
            </a:r>
            <a:r>
              <a:rPr lang="hu-HU" sz="1600" dirty="0" err="1">
                <a:solidFill>
                  <a:srgbClr val="0070C0"/>
                </a:solidFill>
                <a:latin typeface="Verdana"/>
              </a:rPr>
              <a:t>introduce</a:t>
            </a:r>
            <a:r>
              <a:rPr lang="hu-HU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new,</a:t>
            </a:r>
          </a:p>
          <a:p>
            <a:r>
              <a:rPr lang="en-US" sz="1600" dirty="0">
                <a:solidFill>
                  <a:srgbClr val="FF0000"/>
                </a:solidFill>
                <a:latin typeface="Verdana"/>
              </a:rPr>
              <a:t>  narrow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(e.g. 2-wide)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low-power microarchitectures,.</a:t>
            </a:r>
            <a:endParaRPr lang="en-US" dirty="0">
              <a:latin typeface="Verdana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6505" y="4708963"/>
            <a:ext cx="894507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latin typeface="Verdana"/>
              </a:rPr>
              <a:t> Due to their differing design orientation Intel’s and AMD’s client processors had</a:t>
            </a:r>
          </a:p>
          <a:p>
            <a:r>
              <a:rPr lang="en-US" sz="1600" dirty="0">
                <a:latin typeface="Verdana"/>
              </a:rPr>
              <a:t>   much higher power consumption than ARM’s Cortex-processors and were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not</a:t>
            </a:r>
          </a:p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   suited for mobile devices.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71915" y="472145"/>
            <a:ext cx="90905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40" dirty="0">
                <a:solidFill>
                  <a:srgbClr val="2D2D8A"/>
                </a:solidFill>
              </a:rPr>
              <a:t>Summing up key issues of the evolution of tablet and smartphone processors -2</a:t>
            </a:r>
            <a:endParaRPr lang="en-US" sz="1600" spc="-40" dirty="0"/>
          </a:p>
        </p:txBody>
      </p:sp>
    </p:spTree>
    <p:extLst>
      <p:ext uri="{BB962C8B-B14F-4D97-AF65-F5344CB8AC3E}">
        <p14:creationId xmlns:p14="http://schemas.microsoft.com/office/powerpoint/2010/main" val="32519365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</a:t>
            </a:r>
            <a:r>
              <a:rPr lang="en-US" dirty="0" smtClean="0"/>
              <a:t>(29)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76469" y="824640"/>
            <a:ext cx="76908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b) Low clock rates in early mobile processors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105104" y="1205700"/>
            <a:ext cx="8967396" cy="46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5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+mj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6515" y="1289030"/>
            <a:ext cx="886598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dirty="0">
                <a:latin typeface="+mj-lt"/>
              </a:rPr>
              <a:t>Power consumption = Active power </a:t>
            </a:r>
            <a:r>
              <a:rPr lang="en-US" sz="1500" dirty="0" err="1">
                <a:latin typeface="+mj-lt"/>
              </a:rPr>
              <a:t>Dd</a:t>
            </a:r>
            <a:r>
              <a:rPr lang="en-US" sz="1500" dirty="0">
                <a:latin typeface="+mj-lt"/>
              </a:rPr>
              <a:t>  = C</a:t>
            </a:r>
            <a:r>
              <a:rPr lang="en-US" sz="1500" baseline="-25000" dirty="0">
                <a:latin typeface="+mj-lt"/>
              </a:rPr>
              <a:t>dyn</a:t>
            </a:r>
            <a:r>
              <a:rPr lang="en-US" sz="1500" dirty="0">
                <a:latin typeface="+mj-lt"/>
                <a:ea typeface="Cambria Math" panose="02040503050406030204" pitchFamily="18" charset="0"/>
              </a:rPr>
              <a:t>∗</a:t>
            </a:r>
            <a:r>
              <a:rPr lang="en-US" sz="1500" dirty="0">
                <a:latin typeface="+mj-lt"/>
              </a:rPr>
              <a:t>V</a:t>
            </a:r>
            <a:r>
              <a:rPr lang="en-US" sz="1500" baseline="-25000" dirty="0">
                <a:latin typeface="+mj-lt"/>
              </a:rPr>
              <a:t>CC</a:t>
            </a:r>
            <a:r>
              <a:rPr lang="en-US" sz="1500" baseline="30000" dirty="0">
                <a:latin typeface="+mj-lt"/>
              </a:rPr>
              <a:t>2</a:t>
            </a:r>
            <a:r>
              <a:rPr lang="en-US" sz="1500" dirty="0">
                <a:latin typeface="+mj-lt"/>
                <a:ea typeface="Cambria Math" panose="02040503050406030204" pitchFamily="18" charset="0"/>
              </a:rPr>
              <a:t> ∗ </a:t>
            </a:r>
            <a:r>
              <a:rPr lang="en-US" sz="1500" dirty="0">
                <a:latin typeface="+mj-lt"/>
              </a:rPr>
              <a:t>f</a:t>
            </a:r>
            <a:r>
              <a:rPr lang="en-US" sz="1500" baseline="-25000" dirty="0">
                <a:latin typeface="+mj-lt"/>
              </a:rPr>
              <a:t>c</a:t>
            </a:r>
            <a:r>
              <a:rPr lang="en-US" sz="1500" dirty="0">
                <a:latin typeface="+mj-lt"/>
              </a:rPr>
              <a:t> + Leakage power Ds = V</a:t>
            </a:r>
            <a:r>
              <a:rPr lang="en-US" sz="1500" baseline="-25000" dirty="0">
                <a:latin typeface="+mj-lt"/>
              </a:rPr>
              <a:t>CC</a:t>
            </a:r>
            <a:r>
              <a:rPr lang="en-US" sz="1500" dirty="0">
                <a:latin typeface="+mj-lt"/>
                <a:ea typeface="Cambria Math" panose="02040503050406030204" pitchFamily="18" charset="0"/>
              </a:rPr>
              <a:t> ∗ </a:t>
            </a:r>
            <a:r>
              <a:rPr lang="en-US" sz="1500" dirty="0" err="1">
                <a:latin typeface="+mj-lt"/>
                <a:ea typeface="Cambria Math" panose="02040503050406030204" pitchFamily="18" charset="0"/>
              </a:rPr>
              <a:t>I</a:t>
            </a:r>
            <a:r>
              <a:rPr lang="en-US" sz="1500" baseline="-25000" dirty="0" err="1">
                <a:latin typeface="+mj-lt"/>
              </a:rPr>
              <a:t>leak</a:t>
            </a:r>
            <a:endParaRPr lang="en-US" sz="1500" dirty="0">
              <a:latin typeface="+mj-lt"/>
            </a:endParaRPr>
          </a:p>
        </p:txBody>
      </p:sp>
      <p:sp>
        <p:nvSpPr>
          <p:cNvPr id="7" name="Rounded Rectangle 6"/>
          <p:cNvSpPr/>
          <p:nvPr/>
        </p:nvSpPr>
        <p:spPr bwMode="auto">
          <a:xfrm>
            <a:off x="116504" y="1729270"/>
            <a:ext cx="8955995" cy="50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5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+mj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06515" y="1810686"/>
            <a:ext cx="7875682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latin typeface="+mj-lt"/>
              </a:rPr>
              <a:t>In addition: higher fc requires higher V</a:t>
            </a:r>
            <a:r>
              <a:rPr lang="en-US" sz="1500" baseline="-25000" dirty="0">
                <a:latin typeface="+mj-lt"/>
              </a:rPr>
              <a:t>CC </a:t>
            </a:r>
            <a:r>
              <a:rPr lang="en-US" sz="1500" dirty="0">
                <a:latin typeface="+mj-lt"/>
              </a:rPr>
              <a:t>(V</a:t>
            </a:r>
            <a:r>
              <a:rPr lang="en-US" sz="1500" baseline="-25000" dirty="0">
                <a:latin typeface="+mj-lt"/>
              </a:rPr>
              <a:t>CC</a:t>
            </a:r>
            <a:r>
              <a:rPr lang="en-US" sz="1500" dirty="0">
                <a:latin typeface="+mj-lt"/>
              </a:rPr>
              <a:t> ≈ </a:t>
            </a:r>
            <a:r>
              <a:rPr lang="en-US" sz="1500" dirty="0" err="1">
                <a:latin typeface="+mj-lt"/>
              </a:rPr>
              <a:t>const</a:t>
            </a:r>
            <a:r>
              <a:rPr lang="en-US" sz="1500" dirty="0">
                <a:latin typeface="+mj-lt"/>
              </a:rPr>
              <a:t> x </a:t>
            </a:r>
            <a:r>
              <a:rPr lang="en-US" sz="1500" dirty="0" err="1">
                <a:latin typeface="+mj-lt"/>
              </a:rPr>
              <a:t>f</a:t>
            </a:r>
            <a:r>
              <a:rPr lang="en-US" sz="1500" baseline="-25000" dirty="0" err="1">
                <a:latin typeface="+mj-lt"/>
              </a:rPr>
              <a:t>C</a:t>
            </a:r>
            <a:r>
              <a:rPr lang="en-US" sz="1500" dirty="0">
                <a:latin typeface="+mj-lt"/>
              </a:rPr>
              <a:t>), as indicated below.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27417" y="2386091"/>
            <a:ext cx="77957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>
                <a:solidFill>
                  <a:schemeClr val="accent6"/>
                </a:solidFill>
                <a:latin typeface="Verdana" pitchFamily="34" charset="0"/>
              </a:rPr>
              <a:t>The relation of clock frequency (fc) and dynamic dissipation </a:t>
            </a:r>
            <a:r>
              <a:rPr lang="en-US" altLang="en-US" dirty="0" err="1">
                <a:solidFill>
                  <a:schemeClr val="accent6"/>
                </a:solidFill>
                <a:latin typeface="Verdana" pitchFamily="34" charset="0"/>
              </a:rPr>
              <a:t>Dd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10" name="Rounded Rectangle 9"/>
          <p:cNvSpPr/>
          <p:nvPr/>
        </p:nvSpPr>
        <p:spPr bwMode="auto">
          <a:xfrm>
            <a:off x="71500" y="2780875"/>
            <a:ext cx="9001000" cy="211491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61510" y="2826202"/>
            <a:ext cx="83812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As </a:t>
            </a:r>
            <a:r>
              <a:rPr lang="en-US" sz="1600" dirty="0" err="1">
                <a:latin typeface="+mj-lt"/>
              </a:rPr>
              <a:t>Dd</a:t>
            </a:r>
            <a:r>
              <a:rPr lang="en-US" sz="1600" dirty="0">
                <a:latin typeface="+mj-lt"/>
              </a:rPr>
              <a:t> = </a:t>
            </a:r>
            <a:r>
              <a:rPr lang="en-US" sz="1600" dirty="0" err="1">
                <a:latin typeface="+mj-lt"/>
              </a:rPr>
              <a:t>const</a:t>
            </a:r>
            <a:r>
              <a:rPr lang="en-US" sz="1600" dirty="0">
                <a:latin typeface="+mj-lt"/>
              </a:rPr>
              <a:t> x Vcc</a:t>
            </a:r>
            <a:r>
              <a:rPr lang="en-US" sz="1600" baseline="30000" dirty="0">
                <a:latin typeface="+mj-lt"/>
              </a:rPr>
              <a:t>2</a:t>
            </a:r>
            <a:r>
              <a:rPr lang="en-US" sz="1600" dirty="0">
                <a:latin typeface="+mj-lt"/>
              </a:rPr>
              <a:t> </a:t>
            </a:r>
            <a:r>
              <a:rPr 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∗</a:t>
            </a:r>
            <a:r>
              <a:rPr lang="en-US" sz="1600" dirty="0">
                <a:latin typeface="+mj-lt"/>
              </a:rPr>
              <a:t> fc  and </a:t>
            </a:r>
            <a:r>
              <a:rPr lang="en-US" sz="1600" dirty="0" err="1">
                <a:latin typeface="+mj-lt"/>
              </a:rPr>
              <a:t>Vcc</a:t>
            </a:r>
            <a:r>
              <a:rPr lang="en-US" sz="1600" dirty="0">
                <a:latin typeface="+mj-lt"/>
              </a:rPr>
              <a:t> = </a:t>
            </a:r>
            <a:r>
              <a:rPr lang="en-US" sz="1600" dirty="0" err="1">
                <a:latin typeface="+mj-lt"/>
              </a:rPr>
              <a:t>const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∗</a:t>
            </a:r>
            <a:r>
              <a:rPr lang="en-US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sz="1600" dirty="0">
                <a:latin typeface="+mj-lt"/>
              </a:rPr>
              <a:t>fc, it follows that   </a:t>
            </a:r>
          </a:p>
        </p:txBody>
      </p:sp>
      <p:sp>
        <p:nvSpPr>
          <p:cNvPr id="12" name="TextBox 11"/>
          <p:cNvSpPr txBox="1"/>
          <p:nvPr/>
        </p:nvSpPr>
        <p:spPr>
          <a:xfrm flipH="1">
            <a:off x="3267569" y="3231247"/>
            <a:ext cx="26315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>
                <a:latin typeface="+mj-lt"/>
              </a:rPr>
              <a:t>Dd</a:t>
            </a:r>
            <a:r>
              <a:rPr lang="en-US" sz="1600" dirty="0">
                <a:latin typeface="+mj-lt"/>
              </a:rPr>
              <a:t> = </a:t>
            </a:r>
            <a:r>
              <a:rPr lang="en-US" sz="1600" dirty="0" err="1">
                <a:latin typeface="+mj-lt"/>
              </a:rPr>
              <a:t>const</a:t>
            </a:r>
            <a:r>
              <a:rPr lang="en-US" sz="1600" dirty="0">
                <a:latin typeface="+mj-lt"/>
              </a:rPr>
              <a:t> </a:t>
            </a:r>
            <a:r>
              <a:rPr 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∗</a:t>
            </a:r>
            <a:r>
              <a:rPr lang="en-US" sz="1600" dirty="0">
                <a:latin typeface="+mj-lt"/>
              </a:rPr>
              <a:t> fc</a:t>
            </a:r>
            <a:r>
              <a:rPr lang="en-US" sz="1600" baseline="30000" dirty="0">
                <a:latin typeface="+mj-lt"/>
              </a:rPr>
              <a:t>3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16454" y="3636292"/>
            <a:ext cx="8660769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This means that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dynamic dissipation </a:t>
            </a:r>
            <a:r>
              <a:rPr lang="en-US" sz="1600" dirty="0">
                <a:latin typeface="+mj-lt"/>
              </a:rPr>
              <a:t>rises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very vital </a:t>
            </a:r>
            <a:r>
              <a:rPr lang="en-US" sz="1600" dirty="0">
                <a:latin typeface="+mj-lt"/>
              </a:rPr>
              <a:t>with the clock frequency,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in fact it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rises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proportional to the third power of fc.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As a consequence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available power budget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of the processors (usually given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in form of their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TDP), limits their base frequency.</a:t>
            </a:r>
            <a:endParaRPr lang="en-US" sz="1600" dirty="0">
              <a:latin typeface="+mj-lt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27417" y="5031125"/>
            <a:ext cx="46033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>
                <a:solidFill>
                  <a:schemeClr val="accent6"/>
                </a:solidFill>
                <a:latin typeface="Verdana" pitchFamily="34" charset="0"/>
              </a:rPr>
              <a:t>Clock rates of early mobile processors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15" name="Rounded Rectangle 14"/>
          <p:cNvSpPr/>
          <p:nvPr/>
        </p:nvSpPr>
        <p:spPr bwMode="auto">
          <a:xfrm>
            <a:off x="76469" y="5448791"/>
            <a:ext cx="8996031" cy="75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16454" y="5538801"/>
            <a:ext cx="876603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The low power budget of early mobile processors limited their base frequency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to about 1.0 to 2.0 GHz.</a:t>
            </a:r>
            <a:endParaRPr lang="en-US" sz="1600" dirty="0">
              <a:latin typeface="+mj-lt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1915" y="472145"/>
            <a:ext cx="90905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40" dirty="0">
                <a:solidFill>
                  <a:srgbClr val="2D2D8A"/>
                </a:solidFill>
              </a:rPr>
              <a:t>Summing up key issues of the evolution of tablet and smartphone processors -3</a:t>
            </a:r>
            <a:endParaRPr lang="en-US" sz="1600" spc="-40" dirty="0"/>
          </a:p>
        </p:txBody>
      </p:sp>
    </p:spTree>
    <p:extLst>
      <p:ext uri="{BB962C8B-B14F-4D97-AF65-F5344CB8AC3E}">
        <p14:creationId xmlns:p14="http://schemas.microsoft.com/office/powerpoint/2010/main" val="741952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</a:t>
            </a:r>
            <a:r>
              <a:rPr lang="en-US" dirty="0" smtClean="0"/>
              <a:t>30)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71500" y="818710"/>
            <a:ext cx="34061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tale of Intel’s Atom line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71501" y="1254127"/>
            <a:ext cx="9043130" cy="76508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Based on their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Atom line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Intel developed a large number of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smartphone and 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</a:rPr>
              <a:t>  tablet platforms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to gain a respectable market share in the mobile space. </a:t>
            </a:r>
          </a:p>
        </p:txBody>
      </p:sp>
      <p:sp>
        <p:nvSpPr>
          <p:cNvPr id="5" name="Rounded Rectangle 4"/>
          <p:cNvSpPr/>
          <p:nvPr/>
        </p:nvSpPr>
        <p:spPr>
          <a:xfrm>
            <a:off x="26495" y="2843935"/>
            <a:ext cx="9088135" cy="1422586"/>
          </a:xfrm>
          <a:prstGeom prst="roundRect">
            <a:avLst/>
          </a:prstGeom>
          <a:solidFill>
            <a:srgbClr val="DDEE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16505" y="2888940"/>
            <a:ext cx="8500469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Intel did not achieve a notable smartphone market share.</a:t>
            </a:r>
          </a:p>
          <a:p>
            <a:r>
              <a:rPr lang="en-US" sz="1600" dirty="0"/>
              <a:t>Nevertheless, Intel reached a </a:t>
            </a:r>
            <a:r>
              <a:rPr lang="en-US" sz="1600" dirty="0">
                <a:solidFill>
                  <a:srgbClr val="0070C0"/>
                </a:solidFill>
              </a:rPr>
              <a:t>14 % market share for tablet processors</a:t>
            </a:r>
            <a:r>
              <a:rPr lang="en-US" sz="1600" dirty="0"/>
              <a:t>, but this </a:t>
            </a:r>
          </a:p>
          <a:p>
            <a:r>
              <a:rPr lang="en-US" sz="1600" dirty="0"/>
              <a:t>  has been achieved by </a:t>
            </a:r>
            <a:r>
              <a:rPr lang="en-US" sz="1600" dirty="0">
                <a:solidFill>
                  <a:srgbClr val="FF0000"/>
                </a:solidFill>
              </a:rPr>
              <a:t>paying subsidies for OEMs </a:t>
            </a:r>
            <a:r>
              <a:rPr lang="en-US" sz="1600" dirty="0"/>
              <a:t>(</a:t>
            </a:r>
            <a:r>
              <a:rPr lang="en-US" sz="1600" dirty="0">
                <a:latin typeface="Verdana" panose="020B0604030504040204" pitchFamily="34" charset="0"/>
                <a:ea typeface="Verdana" panose="020B0604030504040204" pitchFamily="34" charset="0"/>
              </a:rPr>
              <a:t>~ 50 $ /processor) </a:t>
            </a:r>
            <a:r>
              <a:rPr lang="en-US" sz="1600" dirty="0"/>
              <a:t>to spurn </a:t>
            </a:r>
          </a:p>
          <a:p>
            <a:r>
              <a:rPr lang="en-US" sz="1600" dirty="0"/>
              <a:t>  a transition from ARM to Atom processors.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26495" y="4923250"/>
            <a:ext cx="9088135" cy="756000"/>
          </a:xfrm>
          <a:prstGeom prst="roundRect">
            <a:avLst/>
          </a:prstGeom>
          <a:solidFill>
            <a:srgbClr val="DDEEFF"/>
          </a:solidFill>
          <a:ln>
            <a:solidFill>
              <a:srgbClr val="89A4A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161510" y="4996096"/>
            <a:ext cx="878368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600" dirty="0">
                <a:solidFill>
                  <a:srgbClr val="000000"/>
                </a:solidFill>
              </a:rPr>
              <a:t>Due to their high losses</a:t>
            </a:r>
            <a:r>
              <a:rPr lang="hu-HU" sz="1600" dirty="0">
                <a:solidFill>
                  <a:srgbClr val="000000"/>
                </a:solidFill>
              </a:rPr>
              <a:t> Intel </a:t>
            </a:r>
            <a:r>
              <a:rPr lang="en-US" sz="1600" dirty="0">
                <a:solidFill>
                  <a:srgbClr val="000000"/>
                </a:solidFill>
              </a:rPr>
              <a:t>first </a:t>
            </a:r>
            <a:r>
              <a:rPr lang="en-US" sz="1600" dirty="0">
                <a:solidFill>
                  <a:srgbClr val="0070C0"/>
                </a:solidFill>
              </a:rPr>
              <a:t>stopped paying subsidies </a:t>
            </a:r>
            <a:r>
              <a:rPr lang="en-US" sz="1600" dirty="0">
                <a:solidFill>
                  <a:srgbClr val="000000"/>
                </a:solidFill>
              </a:rPr>
              <a:t>and then in </a:t>
            </a:r>
            <a:r>
              <a:rPr lang="en-US" sz="1600" dirty="0">
                <a:solidFill>
                  <a:srgbClr val="0070C0"/>
                </a:solidFill>
              </a:rPr>
              <a:t>4/2016 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</a:t>
            </a:r>
            <a:r>
              <a:rPr lang="hu-HU" sz="1600" dirty="0" err="1">
                <a:solidFill>
                  <a:srgbClr val="000000"/>
                </a:solidFill>
              </a:rPr>
              <a:t>announced</a:t>
            </a:r>
            <a:r>
              <a:rPr lang="hu-HU" sz="1600" dirty="0">
                <a:solidFill>
                  <a:srgbClr val="000000"/>
                </a:solidFill>
              </a:rPr>
              <a:t> </a:t>
            </a:r>
            <a:r>
              <a:rPr lang="hu-HU" sz="1600" dirty="0" err="1">
                <a:solidFill>
                  <a:srgbClr val="000000"/>
                </a:solidFill>
              </a:rPr>
              <a:t>their</a:t>
            </a:r>
            <a:r>
              <a:rPr lang="hu-HU" sz="1600" dirty="0">
                <a:solidFill>
                  <a:srgbClr val="000000"/>
                </a:solidFill>
              </a:rPr>
              <a:t> </a:t>
            </a:r>
            <a:r>
              <a:rPr lang="hu-HU" sz="1600" dirty="0" err="1">
                <a:solidFill>
                  <a:srgbClr val="FF0000"/>
                </a:solidFill>
              </a:rPr>
              <a:t>withdrawal</a:t>
            </a:r>
            <a:r>
              <a:rPr lang="hu-HU" sz="1600" dirty="0">
                <a:solidFill>
                  <a:srgbClr val="FF0000"/>
                </a:solidFill>
              </a:rPr>
              <a:t> </a:t>
            </a:r>
            <a:r>
              <a:rPr lang="hu-HU" sz="1600" dirty="0" err="1">
                <a:solidFill>
                  <a:srgbClr val="FF0000"/>
                </a:solidFill>
              </a:rPr>
              <a:t>from</a:t>
            </a:r>
            <a:r>
              <a:rPr lang="hu-HU" sz="1600" dirty="0">
                <a:solidFill>
                  <a:srgbClr val="FF0000"/>
                </a:solidFill>
              </a:rPr>
              <a:t> </a:t>
            </a:r>
            <a:r>
              <a:rPr lang="hu-HU" sz="1600" dirty="0" err="1">
                <a:solidFill>
                  <a:srgbClr val="FF0000"/>
                </a:solidFill>
              </a:rPr>
              <a:t>the</a:t>
            </a:r>
            <a:r>
              <a:rPr lang="hu-HU" sz="1600" dirty="0">
                <a:solidFill>
                  <a:srgbClr val="FF0000"/>
                </a:solidFill>
              </a:rPr>
              <a:t> mobile</a:t>
            </a:r>
            <a:r>
              <a:rPr lang="en-US" sz="1600" dirty="0">
                <a:solidFill>
                  <a:srgbClr val="FF0000"/>
                </a:solidFill>
              </a:rPr>
              <a:t> </a:t>
            </a:r>
            <a:r>
              <a:rPr lang="hu-HU" sz="1600" dirty="0">
                <a:solidFill>
                  <a:srgbClr val="FF0000"/>
                </a:solidFill>
              </a:rPr>
              <a:t>market</a:t>
            </a:r>
            <a:r>
              <a:rPr lang="en-US" sz="1600" dirty="0">
                <a:solidFill>
                  <a:srgbClr val="FF0000"/>
                </a:solidFill>
              </a:rPr>
              <a:t>.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71915" y="469180"/>
            <a:ext cx="90905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40" dirty="0">
                <a:solidFill>
                  <a:srgbClr val="2D2D8A"/>
                </a:solidFill>
              </a:rPr>
              <a:t>Summing up key issues of the evolution of tablet and smartphone processors -4</a:t>
            </a:r>
            <a:endParaRPr lang="en-US" sz="1600" spc="-40" dirty="0"/>
          </a:p>
        </p:txBody>
      </p:sp>
      <p:sp>
        <p:nvSpPr>
          <p:cNvPr id="10" name="TextBox 9"/>
          <p:cNvSpPr txBox="1"/>
          <p:nvPr/>
        </p:nvSpPr>
        <p:spPr>
          <a:xfrm>
            <a:off x="74375" y="2123855"/>
            <a:ext cx="905741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40" dirty="0">
                <a:solidFill>
                  <a:srgbClr val="2D2D8A"/>
                </a:solidFill>
              </a:rPr>
              <a:t>Intel’s worldwide market share of smartphone and tablet application processors</a:t>
            </a:r>
          </a:p>
          <a:p>
            <a:r>
              <a:rPr lang="en-US" dirty="0">
                <a:solidFill>
                  <a:srgbClr val="2D2D8A"/>
                </a:solidFill>
              </a:rPr>
              <a:t>  </a:t>
            </a:r>
            <a:r>
              <a:rPr lang="hu-HU" dirty="0">
                <a:solidFill>
                  <a:srgbClr val="2D2D8A"/>
                </a:solidFill>
              </a:rPr>
              <a:t>in 2015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5550" y="4374105"/>
            <a:ext cx="78405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rgbClr val="2D2D8A"/>
                </a:solidFill>
              </a:rPr>
              <a:t>Intel's withdrawal from the smartphone and mobil market </a:t>
            </a:r>
            <a:r>
              <a:rPr lang="hu-HU" dirty="0"/>
              <a:t>[39] </a:t>
            </a:r>
            <a:r>
              <a:rPr lang="en-US" dirty="0"/>
              <a:t>-1</a:t>
            </a:r>
          </a:p>
        </p:txBody>
      </p:sp>
    </p:spTree>
    <p:extLst>
      <p:ext uri="{BB962C8B-B14F-4D97-AF65-F5344CB8AC3E}">
        <p14:creationId xmlns:p14="http://schemas.microsoft.com/office/powerpoint/2010/main" val="2029177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</a:t>
            </a:r>
            <a:r>
              <a:rPr lang="en-US" dirty="0" smtClean="0"/>
              <a:t>31)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79585" y="821678"/>
            <a:ext cx="51909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</a:rPr>
              <a:t>AMD’s c</a:t>
            </a:r>
            <a:r>
              <a:rPr lang="hu-HU" dirty="0">
                <a:solidFill>
                  <a:srgbClr val="2D2D8A"/>
                </a:solidFill>
              </a:rPr>
              <a:t>ancellation of </a:t>
            </a:r>
            <a:r>
              <a:rPr lang="en-US" dirty="0">
                <a:solidFill>
                  <a:srgbClr val="2D2D8A"/>
                </a:solidFill>
              </a:rPr>
              <a:t>their </a:t>
            </a:r>
            <a:r>
              <a:rPr lang="hu-HU" dirty="0">
                <a:solidFill>
                  <a:srgbClr val="2D2D8A"/>
                </a:solidFill>
              </a:rPr>
              <a:t>Cat line in 2015</a:t>
            </a:r>
            <a:endParaRPr lang="en-US" dirty="0">
              <a:solidFill>
                <a:srgbClr val="2D2D8A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34580" y="1274363"/>
            <a:ext cx="9082925" cy="1620000"/>
          </a:xfrm>
          <a:prstGeom prst="roundRect">
            <a:avLst/>
          </a:prstGeom>
          <a:solidFill>
            <a:srgbClr val="DDEEFF"/>
          </a:solidFill>
          <a:ln>
            <a:solidFill>
              <a:srgbClr val="89A4A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231207" y="1316403"/>
            <a:ext cx="8667373" cy="1477328"/>
          </a:xfrm>
          <a:prstGeom prst="rect">
            <a:avLst/>
          </a:prstGeom>
          <a:noFill/>
          <a:ln>
            <a:solidFill>
              <a:srgbClr val="89A4A7"/>
            </a:solidFill>
          </a:ln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>
                <a:solidFill>
                  <a:srgbClr val="000000"/>
                </a:solidFill>
              </a:rPr>
              <a:t>The </a:t>
            </a:r>
            <a:r>
              <a:rPr lang="hu-HU" sz="1600" dirty="0">
                <a:solidFill>
                  <a:srgbClr val="0070C0"/>
                </a:solidFill>
              </a:rPr>
              <a:t>last core of AMD's Cat line </a:t>
            </a:r>
            <a:r>
              <a:rPr lang="hu-HU" sz="1600" dirty="0">
                <a:solidFill>
                  <a:srgbClr val="000000"/>
                </a:solidFill>
              </a:rPr>
              <a:t>was the </a:t>
            </a:r>
            <a:r>
              <a:rPr lang="hu-HU" sz="1600" dirty="0">
                <a:solidFill>
                  <a:srgbClr val="FF0000"/>
                </a:solidFill>
              </a:rPr>
              <a:t>Puma+ core</a:t>
            </a:r>
            <a:r>
              <a:rPr lang="hu-HU" sz="1600" dirty="0">
                <a:solidFill>
                  <a:srgbClr val="000000"/>
                </a:solidFill>
              </a:rPr>
              <a:t> (launched in 6/2015 in the</a:t>
            </a:r>
          </a:p>
          <a:p>
            <a:pPr>
              <a:spcAft>
                <a:spcPts val="600"/>
              </a:spcAft>
            </a:pPr>
            <a:r>
              <a:rPr lang="hu-HU" sz="1600" dirty="0">
                <a:solidFill>
                  <a:srgbClr val="000000"/>
                </a:solidFill>
              </a:rPr>
              <a:t>      Carrizo-L  APU).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Subsequently, there was no sign </a:t>
            </a:r>
            <a:r>
              <a:rPr lang="en-US" sz="1600" dirty="0" smtClean="0">
                <a:solidFill>
                  <a:srgbClr val="0070C0"/>
                </a:solidFill>
              </a:rPr>
              <a:t>for continuing </a:t>
            </a:r>
            <a:r>
              <a:rPr lang="en-US" sz="1600" dirty="0">
                <a:solidFill>
                  <a:srgbClr val="0070C0"/>
                </a:solidFill>
              </a:rPr>
              <a:t>the Cat line.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</a:rPr>
              <a:t>I</a:t>
            </a:r>
            <a:r>
              <a:rPr lang="hu-HU" sz="1600" dirty="0" err="1">
                <a:solidFill>
                  <a:srgbClr val="000000"/>
                </a:solidFill>
              </a:rPr>
              <a:t>nstead</a:t>
            </a:r>
            <a:r>
              <a:rPr lang="hu-HU" sz="1600" dirty="0">
                <a:solidFill>
                  <a:srgbClr val="000000"/>
                </a:solidFill>
              </a:rPr>
              <a:t> AMD </a:t>
            </a:r>
            <a:r>
              <a:rPr lang="hu-HU" sz="1600" dirty="0" err="1">
                <a:solidFill>
                  <a:srgbClr val="000000"/>
                </a:solidFill>
              </a:rPr>
              <a:t>place</a:t>
            </a:r>
            <a:r>
              <a:rPr lang="en-US" sz="1600" dirty="0">
                <a:solidFill>
                  <a:srgbClr val="000000"/>
                </a:solidFill>
              </a:rPr>
              <a:t>d</a:t>
            </a:r>
            <a:r>
              <a:rPr lang="hu-HU" sz="1600" dirty="0">
                <a:solidFill>
                  <a:srgbClr val="000000"/>
                </a:solidFill>
              </a:rPr>
              <a:t> emphasis on the Zen architecture </a:t>
            </a:r>
            <a:r>
              <a:rPr lang="en-US" sz="1600" dirty="0">
                <a:solidFill>
                  <a:srgbClr val="000000"/>
                </a:solidFill>
              </a:rPr>
              <a:t>that has been </a:t>
            </a:r>
            <a:r>
              <a:rPr lang="hu-HU" sz="1600" dirty="0">
                <a:solidFill>
                  <a:srgbClr val="000000"/>
                </a:solidFill>
              </a:rPr>
              <a:t>launched</a:t>
            </a:r>
            <a:endParaRPr lang="en-US" sz="1600" dirty="0">
              <a:solidFill>
                <a:srgbClr val="000000"/>
              </a:solidFill>
            </a:endParaRPr>
          </a:p>
          <a:p>
            <a:r>
              <a:rPr lang="en-US" sz="1600" dirty="0">
                <a:solidFill>
                  <a:srgbClr val="000000"/>
                </a:solidFill>
              </a:rPr>
              <a:t>     </a:t>
            </a:r>
            <a:r>
              <a:rPr lang="hu-HU" sz="1600" dirty="0">
                <a:solidFill>
                  <a:srgbClr val="000000"/>
                </a:solidFill>
              </a:rPr>
              <a:t> in 2017.   </a:t>
            </a:r>
            <a:endParaRPr lang="en-US" sz="1600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3886" y="2990630"/>
            <a:ext cx="82406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solidFill>
                  <a:schemeClr val="accent6"/>
                </a:solidFill>
                <a:latin typeface="Verdana"/>
              </a:rPr>
              <a:t>Nvidia’s</a:t>
            </a:r>
            <a:r>
              <a:rPr lang="en-US" dirty="0">
                <a:solidFill>
                  <a:schemeClr val="accent6"/>
                </a:solidFill>
                <a:latin typeface="Verdana"/>
              </a:rPr>
              <a:t> leaving the smartphone and tablet market in June 2016 [</a:t>
            </a:r>
            <a:r>
              <a:rPr lang="hu-HU" dirty="0">
                <a:solidFill>
                  <a:schemeClr val="accent6"/>
                </a:solidFill>
                <a:latin typeface="Verdana"/>
              </a:rPr>
              <a:t>4</a:t>
            </a:r>
            <a:r>
              <a:rPr lang="en-US" dirty="0">
                <a:solidFill>
                  <a:schemeClr val="accent6"/>
                </a:solidFill>
                <a:latin typeface="Verdana"/>
              </a:rPr>
              <a:t>1]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26495" y="3429000"/>
            <a:ext cx="9117012" cy="720000"/>
          </a:xfrm>
          <a:prstGeom prst="roundRect">
            <a:avLst/>
          </a:prstGeom>
          <a:solidFill>
            <a:srgbClr val="DDEE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224878" y="3483958"/>
            <a:ext cx="884762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In 6/2016 </a:t>
            </a:r>
            <a:r>
              <a:rPr lang="en-US" sz="1600" dirty="0">
                <a:latin typeface="+mj-lt"/>
              </a:rPr>
              <a:t>(at </a:t>
            </a:r>
            <a:r>
              <a:rPr lang="en-US" sz="1600" dirty="0" err="1">
                <a:latin typeface="+mj-lt"/>
              </a:rPr>
              <a:t>Computex</a:t>
            </a:r>
            <a:r>
              <a:rPr lang="en-US" sz="1600" dirty="0">
                <a:latin typeface="+mj-lt"/>
              </a:rPr>
              <a:t>)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NVIDIA's CEO J. Huang</a:t>
            </a:r>
            <a:r>
              <a:rPr lang="en-US" sz="1600" dirty="0">
                <a:latin typeface="+mj-lt"/>
              </a:rPr>
              <a:t> declared the firm's leaving the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smartphone and tablet market.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1915" y="469180"/>
            <a:ext cx="90905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40" dirty="0">
                <a:solidFill>
                  <a:srgbClr val="2D2D8A"/>
                </a:solidFill>
              </a:rPr>
              <a:t>Summing up key issues of the evolution of tablet and smartphone processors -5</a:t>
            </a:r>
            <a:endParaRPr lang="en-US" sz="1600" spc="-40" dirty="0"/>
          </a:p>
        </p:txBody>
      </p:sp>
    </p:spTree>
    <p:extLst>
      <p:ext uri="{BB962C8B-B14F-4D97-AF65-F5344CB8AC3E}">
        <p14:creationId xmlns:p14="http://schemas.microsoft.com/office/powerpoint/2010/main" val="1225060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AutoShape 3"/>
          <p:cNvSpPr>
            <a:spLocks noChangeArrowheads="1"/>
          </p:cNvSpPr>
          <p:nvPr/>
        </p:nvSpPr>
        <p:spPr bwMode="auto">
          <a:xfrm>
            <a:off x="971550" y="206908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. References </a:t>
            </a:r>
          </a:p>
        </p:txBody>
      </p:sp>
    </p:spTree>
    <p:extLst>
      <p:ext uri="{BB962C8B-B14F-4D97-AF65-F5344CB8AC3E}">
        <p14:creationId xmlns:p14="http://schemas.microsoft.com/office/powerpoint/2010/main" val="1440385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/>
              <a:t>6. References (1)</a:t>
            </a:r>
          </a:p>
        </p:txBody>
      </p:sp>
      <p:sp>
        <p:nvSpPr>
          <p:cNvPr id="314373" name="Text Box 5"/>
          <p:cNvSpPr txBox="1">
            <a:spLocks noChangeArrowheads="1"/>
          </p:cNvSpPr>
          <p:nvPr/>
        </p:nvSpPr>
        <p:spPr bwMode="auto">
          <a:xfrm>
            <a:off x="116505" y="2708920"/>
            <a:ext cx="8667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5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Fisher S., “Technical Overview of the 45 nm Next Generation Intel Core Microarchitecture</a:t>
            </a:r>
          </a:p>
          <a:p>
            <a:pPr marL="534988" indent="-534988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(Penryn),” IDF 2007, ITPS001, http://isdlibrary.intel-dispatch.com/isd/89/45nm.pdf</a:t>
            </a:r>
          </a:p>
        </p:txBody>
      </p:sp>
      <p:sp>
        <p:nvSpPr>
          <p:cNvPr id="11" name="TextBox 9"/>
          <p:cNvSpPr txBox="1"/>
          <p:nvPr/>
        </p:nvSpPr>
        <p:spPr>
          <a:xfrm>
            <a:off x="140853" y="3293985"/>
            <a:ext cx="875162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/>
              <a:t>[6]: Server </a:t>
            </a:r>
            <a:r>
              <a:rPr lang="hu-HU" sz="1400" dirty="0" err="1"/>
              <a:t>duel</a:t>
            </a:r>
            <a:r>
              <a:rPr lang="hu-HU" sz="1400" dirty="0"/>
              <a:t>: </a:t>
            </a:r>
            <a:r>
              <a:rPr lang="hu-HU" sz="1400" dirty="0" err="1"/>
              <a:t>Xeon</a:t>
            </a:r>
            <a:r>
              <a:rPr lang="hu-HU" sz="1400" dirty="0"/>
              <a:t> </a:t>
            </a:r>
            <a:r>
              <a:rPr lang="hu-HU" sz="1400" dirty="0" err="1"/>
              <a:t>Woodcrest</a:t>
            </a:r>
            <a:r>
              <a:rPr lang="hu-HU" sz="1400" dirty="0"/>
              <a:t> vs. </a:t>
            </a:r>
            <a:r>
              <a:rPr lang="hu-HU" sz="1400" dirty="0" err="1"/>
              <a:t>Opteron</a:t>
            </a:r>
            <a:r>
              <a:rPr lang="hu-HU" sz="1400" dirty="0"/>
              <a:t> </a:t>
            </a:r>
            <a:r>
              <a:rPr lang="hu-HU" sz="1400" dirty="0" err="1"/>
              <a:t>Socket</a:t>
            </a:r>
            <a:r>
              <a:rPr lang="hu-HU" sz="1400" dirty="0"/>
              <a:t> F, </a:t>
            </a:r>
            <a:r>
              <a:rPr lang="hu-HU" sz="1400" dirty="0" err="1"/>
              <a:t>Tweakers</a:t>
            </a:r>
            <a:r>
              <a:rPr lang="hu-HU" sz="1400" dirty="0"/>
              <a:t>, </a:t>
            </a:r>
            <a:r>
              <a:rPr lang="hu-HU" sz="1400" dirty="0" err="1"/>
              <a:t>Sept</a:t>
            </a:r>
            <a:r>
              <a:rPr lang="hu-HU" sz="1400" dirty="0"/>
              <a:t>. 7 2006,</a:t>
            </a:r>
          </a:p>
          <a:p>
            <a:r>
              <a:rPr lang="hu-HU" sz="1400" dirty="0"/>
              <a:t>            </a:t>
            </a:r>
            <a:r>
              <a:rPr lang="en-US" sz="1400" dirty="0"/>
              <a:t>https://tweakers.net/reviews/646/2/server-duel-xeon-woodcrest-vs-opteron-socket-f-</a:t>
            </a:r>
            <a:endParaRPr lang="hu-HU" sz="1400" dirty="0"/>
          </a:p>
          <a:p>
            <a:r>
              <a:rPr lang="hu-HU" sz="1400" dirty="0"/>
              <a:t>            </a:t>
            </a:r>
            <a:r>
              <a:rPr lang="en-US" sz="1400" dirty="0"/>
              <a:t>post-mortem-netburst.html</a:t>
            </a:r>
          </a:p>
        </p:txBody>
      </p:sp>
      <p:sp>
        <p:nvSpPr>
          <p:cNvPr id="12" name="Text Box 5"/>
          <p:cNvSpPr txBox="1">
            <a:spLocks noChangeArrowheads="1"/>
          </p:cNvSpPr>
          <p:nvPr/>
        </p:nvSpPr>
        <p:spPr bwMode="auto">
          <a:xfrm>
            <a:off x="140927" y="4059070"/>
            <a:ext cx="7491413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7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Razin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A., Core, Nehalem,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Gesher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. Intel: New Architecture Every Two Years,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Xbit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Laboratories, April 28 2006,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http://www.xbitlabs.com/news/cpu/display/20060428162855.html </a:t>
            </a:r>
          </a:p>
        </p:txBody>
      </p:sp>
      <p:sp>
        <p:nvSpPr>
          <p:cNvPr id="13" name="TextBox 5"/>
          <p:cNvSpPr txBox="1"/>
          <p:nvPr/>
        </p:nvSpPr>
        <p:spPr>
          <a:xfrm>
            <a:off x="116505" y="458670"/>
            <a:ext cx="85157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1</a:t>
            </a:r>
            <a:r>
              <a:rPr lang="en-US" sz="1400" dirty="0"/>
              <a:t>]:</a:t>
            </a:r>
            <a:r>
              <a:rPr lang="hu-HU" sz="1400" dirty="0"/>
              <a:t> </a:t>
            </a:r>
            <a:r>
              <a:rPr lang="en-US" sz="1400" dirty="0" err="1"/>
              <a:t>Exynos</a:t>
            </a:r>
            <a:r>
              <a:rPr lang="en-US" sz="1400" dirty="0"/>
              <a:t> 8 </a:t>
            </a:r>
            <a:r>
              <a:rPr lang="en-US" sz="1400" dirty="0" err="1"/>
              <a:t>Octa</a:t>
            </a:r>
            <a:r>
              <a:rPr lang="en-US" sz="1400" dirty="0"/>
              <a:t> (8890)</a:t>
            </a:r>
            <a:r>
              <a:rPr lang="hu-HU" sz="1400" dirty="0"/>
              <a:t>, Samsung, 2016, </a:t>
            </a:r>
          </a:p>
          <a:p>
            <a:r>
              <a:rPr lang="hu-HU" sz="1400" dirty="0"/>
              <a:t>         </a:t>
            </a:r>
            <a:r>
              <a:rPr lang="en-US" sz="1400" dirty="0"/>
              <a:t> </a:t>
            </a:r>
            <a:r>
              <a:rPr lang="hu-HU" sz="1400" dirty="0"/>
              <a:t>  http://www.samsung.com/semiconductor/minisite/Exynos/w/solution/mod_ap/8890</a:t>
            </a:r>
            <a:endParaRPr lang="en-US" sz="1400" dirty="0"/>
          </a:p>
        </p:txBody>
      </p:sp>
      <p:sp>
        <p:nvSpPr>
          <p:cNvPr id="14" name="TextBox 6"/>
          <p:cNvSpPr txBox="1"/>
          <p:nvPr/>
        </p:nvSpPr>
        <p:spPr>
          <a:xfrm>
            <a:off x="116505" y="1026895"/>
            <a:ext cx="822148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2</a:t>
            </a:r>
            <a:r>
              <a:rPr lang="en-US" sz="1400" dirty="0"/>
              <a:t>]: </a:t>
            </a:r>
            <a:r>
              <a:rPr lang="en-US" sz="1400" dirty="0" err="1"/>
              <a:t>Shilow</a:t>
            </a:r>
            <a:r>
              <a:rPr lang="en-US" sz="1400" dirty="0"/>
              <a:t> A., Intel’s Path to 10nm: Past, Present, and Future, EET Asia, June 17, 2020,</a:t>
            </a:r>
          </a:p>
          <a:p>
            <a:r>
              <a:rPr lang="en-US" sz="1400" dirty="0"/>
              <a:t>            https://www.eetasia.com/intels-path-to-10nm-past-present-and-future</a:t>
            </a:r>
          </a:p>
        </p:txBody>
      </p:sp>
      <p:sp>
        <p:nvSpPr>
          <p:cNvPr id="15" name="TextBox 8"/>
          <p:cNvSpPr txBox="1"/>
          <p:nvPr/>
        </p:nvSpPr>
        <p:spPr>
          <a:xfrm>
            <a:off x="127543" y="1583795"/>
            <a:ext cx="608512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3</a:t>
            </a:r>
            <a:r>
              <a:rPr lang="en-US" sz="1400" dirty="0"/>
              <a:t>]: 10_nm lithography process,</a:t>
            </a:r>
          </a:p>
          <a:p>
            <a:r>
              <a:rPr lang="en-US" sz="1400" dirty="0"/>
              <a:t>          </a:t>
            </a:r>
            <a:r>
              <a:rPr lang="hu-HU" sz="1400" dirty="0"/>
              <a:t>  </a:t>
            </a:r>
            <a:r>
              <a:rPr lang="en-US" sz="1400" dirty="0"/>
              <a:t>https://en.wikichip.org/wiki/10_nm_lithography_process</a:t>
            </a:r>
          </a:p>
        </p:txBody>
      </p:sp>
      <p:sp>
        <p:nvSpPr>
          <p:cNvPr id="16" name="TextBox 6"/>
          <p:cNvSpPr txBox="1"/>
          <p:nvPr/>
        </p:nvSpPr>
        <p:spPr>
          <a:xfrm>
            <a:off x="128429" y="2168860"/>
            <a:ext cx="709886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/>
              <a:t>[4]: </a:t>
            </a:r>
            <a:r>
              <a:rPr lang="en-US" sz="1400" dirty="0"/>
              <a:t>Intel eases up in race to 10GHz</a:t>
            </a:r>
            <a:r>
              <a:rPr lang="hu-HU" sz="1400" dirty="0"/>
              <a:t>, The </a:t>
            </a:r>
            <a:r>
              <a:rPr lang="hu-HU" sz="1400" dirty="0" err="1"/>
              <a:t>Register</a:t>
            </a:r>
            <a:r>
              <a:rPr lang="hu-HU" sz="1400" dirty="0"/>
              <a:t>, </a:t>
            </a:r>
            <a:r>
              <a:rPr lang="hu-HU" sz="1400" dirty="0" err="1"/>
              <a:t>Sept</a:t>
            </a:r>
            <a:r>
              <a:rPr lang="hu-HU" sz="1400" dirty="0"/>
              <a:t>. 25 2002,</a:t>
            </a:r>
          </a:p>
          <a:p>
            <a:r>
              <a:rPr lang="hu-HU" sz="1400" dirty="0"/>
              <a:t>            </a:t>
            </a:r>
            <a:r>
              <a:rPr lang="en-US" sz="1400" dirty="0"/>
              <a:t>https://www.theregister.co.uk/2002/09/25/intel_eases_up_in_race/</a:t>
            </a:r>
          </a:p>
        </p:txBody>
      </p:sp>
      <p:sp>
        <p:nvSpPr>
          <p:cNvPr id="17" name="Text Box 17"/>
          <p:cNvSpPr txBox="1">
            <a:spLocks noChangeArrowheads="1"/>
          </p:cNvSpPr>
          <p:nvPr/>
        </p:nvSpPr>
        <p:spPr bwMode="auto">
          <a:xfrm>
            <a:off x="147820" y="4824155"/>
            <a:ext cx="887967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8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Intel's (INTC) CEO Brian </a:t>
            </a:r>
            <a:r>
              <a:rPr lang="en-US" altLang="hu-HU" sz="1400" dirty="0" err="1">
                <a:solidFill>
                  <a:srgbClr val="000000"/>
                </a:solidFill>
                <a:cs typeface="Arial" charset="0"/>
              </a:rPr>
              <a:t>Krzanich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 on Q2 2015 Results - Earnings Call Transcript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Seeking</a:t>
            </a:r>
            <a:endParaRPr lang="hu-HU" altLang="hu-HU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Alpha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July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15 2015, http://seekingalpha.com/article/3329035-intels-intc-ceo-brian-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krzanich-on-q2-2015-results-earnings-call-transcript?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page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=2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TextBox 3"/>
          <p:cNvSpPr txBox="1"/>
          <p:nvPr/>
        </p:nvSpPr>
        <p:spPr>
          <a:xfrm>
            <a:off x="167386" y="5589240"/>
            <a:ext cx="872509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lvl="0" indent="-715963"/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400" dirty="0">
                <a:latin typeface="Verdana"/>
              </a:rPr>
              <a:t>9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]:</a:t>
            </a:r>
            <a:r>
              <a:rPr lang="hu-HU" sz="1400" dirty="0">
                <a:latin typeface="Verdana"/>
              </a:rPr>
              <a:t> </a:t>
            </a:r>
            <a:r>
              <a:rPr lang="hu-HU" sz="1400" dirty="0"/>
              <a:t>ARS STAFF; </a:t>
            </a:r>
            <a:r>
              <a:rPr lang="en-US" sz="1400" dirty="0"/>
              <a:t>Intel retires “tick-tock” development model, extending the life of each process</a:t>
            </a:r>
            <a:r>
              <a:rPr lang="hu-HU" sz="1400" dirty="0"/>
              <a:t>; https://arstechnica.com/; 03.</a:t>
            </a:r>
            <a:r>
              <a:rPr lang="en-US" sz="1400" dirty="0"/>
              <a:t>23</a:t>
            </a:r>
            <a:r>
              <a:rPr lang="hu-HU" sz="1400" dirty="0"/>
              <a:t>.</a:t>
            </a:r>
            <a:r>
              <a:rPr lang="en-US" sz="1400" dirty="0"/>
              <a:t>2016</a:t>
            </a:r>
            <a:r>
              <a:rPr lang="hu-HU" sz="1400" dirty="0"/>
              <a:t>; https://arstechnica.com/information-technology/2016/03/intel-retires-tick-tock-development-model-extending-the-life-of-each-process/</a:t>
            </a:r>
          </a:p>
        </p:txBody>
      </p:sp>
    </p:spTree>
    <p:extLst>
      <p:ext uri="{BB962C8B-B14F-4D97-AF65-F5344CB8AC3E}">
        <p14:creationId xmlns:p14="http://schemas.microsoft.com/office/powerpoint/2010/main" val="1601230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12046" y="0"/>
            <a:ext cx="9144000" cy="393700"/>
          </a:xfrm>
        </p:spPr>
        <p:txBody>
          <a:bodyPr/>
          <a:lstStyle/>
          <a:p>
            <a:r>
              <a:rPr lang="hu-HU" sz="1600" dirty="0"/>
              <a:t>6</a:t>
            </a:r>
            <a:r>
              <a:rPr lang="en-US" sz="1600" dirty="0"/>
              <a:t>. </a:t>
            </a:r>
            <a:r>
              <a:rPr lang="hu-HU" sz="1600" dirty="0" err="1"/>
              <a:t>References</a:t>
            </a:r>
            <a:r>
              <a:rPr lang="en-US" sz="1600" dirty="0"/>
              <a:t> </a:t>
            </a:r>
            <a:r>
              <a:rPr lang="hu-HU" sz="1600" dirty="0"/>
              <a:t>(2)</a:t>
            </a:r>
            <a:endParaRPr lang="en-US" sz="1600" dirty="0"/>
          </a:p>
        </p:txBody>
      </p:sp>
      <p:sp>
        <p:nvSpPr>
          <p:cNvPr id="11" name="TextBox 3"/>
          <p:cNvSpPr txBox="1"/>
          <p:nvPr/>
        </p:nvSpPr>
        <p:spPr>
          <a:xfrm>
            <a:off x="122381" y="458670"/>
            <a:ext cx="872509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lvl="0" indent="-715963"/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400" dirty="0">
                <a:latin typeface="Verdana"/>
              </a:rPr>
              <a:t>10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]:</a:t>
            </a:r>
            <a:r>
              <a:rPr lang="hu-HU" sz="1400" dirty="0">
                <a:latin typeface="Verdana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Cutres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I.;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Intel’s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10nm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Cannon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Lake and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Core</a:t>
            </a:r>
            <a:r>
              <a:rPr kumimoji="0" lang="hu-HU" sz="14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i3-8121U Deep </a:t>
            </a:r>
            <a:r>
              <a:rPr kumimoji="0" lang="hu-HU" sz="1400" b="0" i="0" u="none" strike="noStrike" kern="1200" cap="none" spc="0" normalizeH="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Dive</a:t>
            </a:r>
            <a:r>
              <a:rPr kumimoji="0" lang="hu-HU" sz="14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Review</a:t>
            </a:r>
            <a:r>
              <a:rPr lang="hu-HU" sz="1400" dirty="0"/>
              <a:t>;  anandtech.com; 25. </a:t>
            </a:r>
            <a:r>
              <a:rPr lang="hu-HU" sz="1400" dirty="0" err="1"/>
              <a:t>January</a:t>
            </a:r>
            <a:r>
              <a:rPr lang="hu-HU" sz="1400" dirty="0"/>
              <a:t> 2019.; https://www.anandtech.com/show/13405/intel-10nm-cannon-lake-and-core-i3-8121u-deep-dive-review</a:t>
            </a:r>
          </a:p>
        </p:txBody>
      </p:sp>
      <p:sp>
        <p:nvSpPr>
          <p:cNvPr id="12" name="TextBox 5"/>
          <p:cNvSpPr txBox="1"/>
          <p:nvPr/>
        </p:nvSpPr>
        <p:spPr>
          <a:xfrm>
            <a:off x="116505" y="1178750"/>
            <a:ext cx="911572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[1</a:t>
            </a:r>
            <a:r>
              <a:rPr lang="hu-HU" sz="1400" dirty="0"/>
              <a:t>1</a:t>
            </a:r>
            <a:r>
              <a:rPr lang="en-US" sz="1400" dirty="0"/>
              <a:t>]: </a:t>
            </a:r>
            <a:r>
              <a:rPr lang="hu-HU" sz="1400" dirty="0" err="1"/>
              <a:t>Passingham</a:t>
            </a:r>
            <a:r>
              <a:rPr lang="hu-HU" sz="1400" dirty="0"/>
              <a:t> M., </a:t>
            </a:r>
            <a:r>
              <a:rPr lang="en-US" sz="1400" dirty="0"/>
              <a:t>Intel 8th-gen CPUs Revealed: Double the cores, but where’s Coffee Lake?</a:t>
            </a:r>
            <a:r>
              <a:rPr lang="hu-HU" sz="1400" dirty="0"/>
              <a:t>,</a:t>
            </a:r>
          </a:p>
          <a:p>
            <a:r>
              <a:rPr lang="hu-HU" sz="1400" dirty="0"/>
              <a:t>            </a:t>
            </a:r>
            <a:r>
              <a:rPr lang="hu-HU" sz="1400" dirty="0" err="1"/>
              <a:t>Trusted</a:t>
            </a:r>
            <a:r>
              <a:rPr lang="hu-HU" sz="1400" dirty="0"/>
              <a:t> </a:t>
            </a:r>
            <a:r>
              <a:rPr lang="hu-HU" sz="1400" dirty="0" err="1"/>
              <a:t>Reviews</a:t>
            </a:r>
            <a:r>
              <a:rPr lang="hu-HU" sz="1400" dirty="0"/>
              <a:t>, Aug. 23 2017, http://www.trustedreviews.com/news/intel-8th-gen-</a:t>
            </a:r>
          </a:p>
          <a:p>
            <a:r>
              <a:rPr lang="hu-HU" sz="1400" dirty="0"/>
              <a:t>            core-specs-technology-explained-2952599</a:t>
            </a:r>
            <a:endParaRPr lang="en-US" sz="1400" dirty="0"/>
          </a:p>
        </p:txBody>
      </p:sp>
      <p:sp>
        <p:nvSpPr>
          <p:cNvPr id="14" name="TextBox 9"/>
          <p:cNvSpPr txBox="1"/>
          <p:nvPr/>
        </p:nvSpPr>
        <p:spPr>
          <a:xfrm>
            <a:off x="116505" y="1917414"/>
            <a:ext cx="909787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1</a:t>
            </a:r>
            <a:r>
              <a:rPr lang="en-US" sz="1400" dirty="0"/>
              <a:t>2]: </a:t>
            </a:r>
            <a:r>
              <a:rPr lang="en-US" sz="1400" dirty="0" err="1"/>
              <a:t>Cutress</a:t>
            </a:r>
            <a:r>
              <a:rPr lang="en-US" sz="1400" dirty="0"/>
              <a:t> I., Intel’s Manufacturing Roadmap from 2019 to 2029: Back Porting, 7nm, 5nm, </a:t>
            </a:r>
          </a:p>
          <a:p>
            <a:r>
              <a:rPr lang="en-US" sz="1400" dirty="0"/>
              <a:t>           </a:t>
            </a:r>
            <a:r>
              <a:rPr lang="hu-HU" sz="1400" dirty="0"/>
              <a:t> </a:t>
            </a:r>
            <a:r>
              <a:rPr lang="en-US" sz="1400" dirty="0"/>
              <a:t>3nm, 2nm, and 1.4 nm, </a:t>
            </a:r>
            <a:r>
              <a:rPr lang="en-US" sz="1400" dirty="0" err="1"/>
              <a:t>AnandTech</a:t>
            </a:r>
            <a:r>
              <a:rPr lang="en-US" sz="1400" dirty="0"/>
              <a:t>, Dec. 11, 2019, </a:t>
            </a:r>
          </a:p>
          <a:p>
            <a:r>
              <a:rPr lang="hu-HU" sz="1400" dirty="0"/>
              <a:t>            </a:t>
            </a:r>
            <a:r>
              <a:rPr lang="en-US" sz="1350" dirty="0"/>
              <a:t>https://www.anandtech.com/show/15217/intels-manufacturing-roadmap-from-2019-to-2029</a:t>
            </a:r>
          </a:p>
          <a:p>
            <a:endParaRPr lang="en-US" sz="1400" dirty="0"/>
          </a:p>
        </p:txBody>
      </p:sp>
      <p:sp>
        <p:nvSpPr>
          <p:cNvPr id="17" name="TextBox 10"/>
          <p:cNvSpPr txBox="1"/>
          <p:nvPr/>
        </p:nvSpPr>
        <p:spPr>
          <a:xfrm>
            <a:off x="116505" y="2682499"/>
            <a:ext cx="85857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13</a:t>
            </a:r>
            <a:r>
              <a:rPr lang="en-US" sz="1400" dirty="0"/>
              <a:t>]: </a:t>
            </a:r>
            <a:r>
              <a:rPr lang="en-US" sz="1400" dirty="0" err="1"/>
              <a:t>Papermaster</a:t>
            </a:r>
            <a:r>
              <a:rPr lang="en-US" sz="1400" dirty="0"/>
              <a:t> M., Back in High Performance...To Stay, AMD 2017 Financial Analyst Day, </a:t>
            </a:r>
          </a:p>
          <a:p>
            <a:r>
              <a:rPr lang="en-US" sz="1400" dirty="0"/>
              <a:t>           </a:t>
            </a:r>
            <a:r>
              <a:rPr lang="hu-HU" sz="1400" dirty="0"/>
              <a:t> </a:t>
            </a:r>
            <a:r>
              <a:rPr lang="en-US" sz="1400" dirty="0"/>
              <a:t>May 16 2017</a:t>
            </a:r>
            <a:r>
              <a:rPr lang="hu-HU" sz="1400" dirty="0"/>
              <a:t>, </a:t>
            </a:r>
            <a:r>
              <a:rPr lang="en-US" sz="1400" dirty="0"/>
              <a:t>http://ir.amd.com/phoenix.zhtml?c=74093&amp;p=irol-analystday</a:t>
            </a:r>
          </a:p>
        </p:txBody>
      </p:sp>
      <p:sp>
        <p:nvSpPr>
          <p:cNvPr id="18" name="TextBox 3"/>
          <p:cNvSpPr txBox="1"/>
          <p:nvPr/>
        </p:nvSpPr>
        <p:spPr>
          <a:xfrm>
            <a:off x="116505" y="3230396"/>
            <a:ext cx="872509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20725" indent="-720725"/>
            <a:r>
              <a:rPr lang="hu-HU" sz="1400" dirty="0"/>
              <a:t>[</a:t>
            </a:r>
            <a:r>
              <a:rPr lang="hu-HU" sz="1400" dirty="0">
                <a:latin typeface="Verdana"/>
              </a:rPr>
              <a:t>14]: </a:t>
            </a:r>
            <a:r>
              <a:rPr lang="en-US" sz="1400" dirty="0" err="1">
                <a:latin typeface="Verdana"/>
              </a:rPr>
              <a:t>Vireko</a:t>
            </a:r>
            <a:r>
              <a:rPr lang="en-US" sz="1400" dirty="0">
                <a:latin typeface="Verdana"/>
              </a:rPr>
              <a:t> K., A Simple Guide To Intel CPU/Processor Naming Scheme (Explained), Tech Consumer Guide, Mai 16, 2019, https://www.techconsumerguide.com/guide-to-intel-cpu-naming</a:t>
            </a:r>
            <a:endParaRPr lang="hu-HU" sz="1400" dirty="0">
              <a:latin typeface="Verdana"/>
            </a:endParaRPr>
          </a:p>
        </p:txBody>
      </p:sp>
      <p:sp>
        <p:nvSpPr>
          <p:cNvPr id="19" name="TextBox 11"/>
          <p:cNvSpPr txBox="1"/>
          <p:nvPr/>
        </p:nvSpPr>
        <p:spPr>
          <a:xfrm>
            <a:off x="127121" y="3975447"/>
            <a:ext cx="921540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en-US" sz="1400" dirty="0">
                <a:solidFill>
                  <a:srgbClr val="000000"/>
                </a:solidFill>
                <a:latin typeface="+mj-lt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latin typeface="+mj-lt"/>
              </a:rPr>
              <a:t>15</a:t>
            </a:r>
            <a:r>
              <a:rPr lang="en-US" altLang="en-US" sz="1400" dirty="0">
                <a:solidFill>
                  <a:srgbClr val="000000"/>
                </a:solidFill>
                <a:latin typeface="+mj-lt"/>
              </a:rPr>
              <a:t>]: New Xeon Processor Numbering, More Than Just a Number, Intel.com, April 5 2011,</a:t>
            </a:r>
          </a:p>
          <a:p>
            <a:pPr>
              <a:spcBef>
                <a:spcPct val="0"/>
              </a:spcBef>
            </a:pPr>
            <a:r>
              <a:rPr lang="en-US" altLang="en-US" sz="1400" dirty="0">
                <a:solidFill>
                  <a:srgbClr val="000000"/>
                </a:solidFill>
                <a:latin typeface="+mj-lt"/>
              </a:rPr>
              <a:t>          </a:t>
            </a:r>
            <a:r>
              <a:rPr lang="hu-HU" altLang="en-US" sz="14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altLang="en-US" sz="1400" dirty="0">
                <a:latin typeface="+mj-lt"/>
              </a:rPr>
              <a:t>https</a:t>
            </a:r>
            <a:r>
              <a:rPr lang="en-US" altLang="en-US" sz="1400" dirty="0">
                <a:solidFill>
                  <a:srgbClr val="000000"/>
                </a:solidFill>
                <a:latin typeface="+mj-lt"/>
              </a:rPr>
              <a:t>://communities.intel.com/community/itpeernetwork/datastack/blog/2011/04/05/</a:t>
            </a:r>
          </a:p>
          <a:p>
            <a:pPr>
              <a:spcBef>
                <a:spcPct val="0"/>
              </a:spcBef>
            </a:pPr>
            <a:r>
              <a:rPr lang="en-US" altLang="en-US" sz="1400" dirty="0">
                <a:solidFill>
                  <a:srgbClr val="000000"/>
                </a:solidFill>
                <a:latin typeface="+mj-lt"/>
              </a:rPr>
              <a:t>          </a:t>
            </a:r>
            <a:r>
              <a:rPr lang="hu-HU" altLang="en-US" sz="14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+mj-lt"/>
              </a:rPr>
              <a:t>new-</a:t>
            </a:r>
            <a:r>
              <a:rPr lang="en-US" altLang="en-US" sz="1400" dirty="0" err="1">
                <a:solidFill>
                  <a:srgbClr val="000000"/>
                </a:solidFill>
                <a:latin typeface="+mj-lt"/>
              </a:rPr>
              <a:t>xeon</a:t>
            </a:r>
            <a:r>
              <a:rPr lang="en-US" altLang="en-US" sz="1400" dirty="0">
                <a:solidFill>
                  <a:srgbClr val="000000"/>
                </a:solidFill>
                <a:latin typeface="+mj-lt"/>
              </a:rPr>
              <a:t>-processor-numbering-more-than-just-a-number</a:t>
            </a:r>
          </a:p>
        </p:txBody>
      </p:sp>
      <p:sp>
        <p:nvSpPr>
          <p:cNvPr id="20" name="Text Box 12"/>
          <p:cNvSpPr txBox="1">
            <a:spLocks noChangeArrowheads="1"/>
          </p:cNvSpPr>
          <p:nvPr/>
        </p:nvSpPr>
        <p:spPr bwMode="auto">
          <a:xfrm>
            <a:off x="132190" y="4699375"/>
            <a:ext cx="7950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16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Intel Core 2 Duo Processor E8000 and E7000 Series Datasheet, Intel, Jan. 2009 </a:t>
            </a:r>
          </a:p>
        </p:txBody>
      </p:sp>
      <p:sp>
        <p:nvSpPr>
          <p:cNvPr id="21" name="TextBox 3"/>
          <p:cNvSpPr txBox="1"/>
          <p:nvPr/>
        </p:nvSpPr>
        <p:spPr>
          <a:xfrm>
            <a:off x="116505" y="5049180"/>
            <a:ext cx="872509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lvl="0" indent="-715963"/>
            <a:r>
              <a:rPr lang="hu-HU" sz="1400" dirty="0"/>
              <a:t>[17]: </a:t>
            </a:r>
            <a:r>
              <a:rPr lang="en-US" sz="1400" dirty="0"/>
              <a:t>Morgan t. P. Deep dive into Intel’s “Ice Lake” Xeon SP architecture, The next platform,  April 19, 2021,https://www.nextplatform.com/2021/04/19/deep-dive-into-intels-ice-lake-xeon-sp-architecture/</a:t>
            </a:r>
          </a:p>
          <a:p>
            <a:pPr marL="715963" lvl="0" indent="-715963"/>
            <a:endParaRPr lang="en-US" sz="1400" dirty="0"/>
          </a:p>
        </p:txBody>
      </p:sp>
      <p:sp>
        <p:nvSpPr>
          <p:cNvPr id="22" name="TextBox 4"/>
          <p:cNvSpPr txBox="1"/>
          <p:nvPr/>
        </p:nvSpPr>
        <p:spPr>
          <a:xfrm>
            <a:off x="131093" y="5814265"/>
            <a:ext cx="850995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18</a:t>
            </a:r>
            <a:r>
              <a:rPr lang="en-US" sz="1400" dirty="0"/>
              <a:t>]: Bohr M., Leading at the edge, Technology and manufacturing Day, Intel, 28/03/2017, </a:t>
            </a:r>
          </a:p>
          <a:p>
            <a:r>
              <a:rPr lang="en-US" sz="1400" dirty="0"/>
              <a:t>            https://</a:t>
            </a:r>
            <a:r>
              <a:rPr lang="en-US" sz="1400" dirty="0" err="1"/>
              <a:t>newsroom.intel.com</a:t>
            </a:r>
            <a:r>
              <a:rPr lang="en-US" sz="1400" dirty="0"/>
              <a:t>/newsroom/</a:t>
            </a:r>
            <a:r>
              <a:rPr lang="en-US" sz="1400" dirty="0" err="1"/>
              <a:t>wp</a:t>
            </a:r>
            <a:r>
              <a:rPr lang="en-US" sz="1400" dirty="0"/>
              <a:t>-content/uploads/sites/11/2017/03/</a:t>
            </a:r>
          </a:p>
          <a:p>
            <a:r>
              <a:rPr lang="en-US" sz="1400" dirty="0"/>
              <a:t>            Mark-Bohr-2017-</a:t>
            </a:r>
            <a:r>
              <a:rPr lang="en-US" sz="1400" dirty="0" err="1"/>
              <a:t>Moores</a:t>
            </a:r>
            <a:r>
              <a:rPr lang="en-US" sz="1400" dirty="0"/>
              <a:t>-</a:t>
            </a:r>
            <a:r>
              <a:rPr lang="en-US" sz="1400" dirty="0" err="1"/>
              <a:t>Law.pdf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744511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12046" y="0"/>
            <a:ext cx="9144000" cy="393700"/>
          </a:xfrm>
        </p:spPr>
        <p:txBody>
          <a:bodyPr/>
          <a:lstStyle/>
          <a:p>
            <a:r>
              <a:rPr lang="hu-HU" sz="1600" dirty="0"/>
              <a:t>6</a:t>
            </a:r>
            <a:r>
              <a:rPr lang="en-US" sz="1600" dirty="0"/>
              <a:t>. </a:t>
            </a:r>
            <a:r>
              <a:rPr lang="hu-HU" sz="1600" dirty="0" err="1"/>
              <a:t>References</a:t>
            </a:r>
            <a:r>
              <a:rPr lang="en-US" sz="1600" dirty="0"/>
              <a:t> </a:t>
            </a:r>
            <a:r>
              <a:rPr lang="hu-HU" sz="1600" dirty="0"/>
              <a:t>(3)</a:t>
            </a:r>
            <a:endParaRPr lang="en-US" sz="1600" dirty="0"/>
          </a:p>
        </p:txBody>
      </p:sp>
      <p:sp>
        <p:nvSpPr>
          <p:cNvPr id="3" name="TextBox 3"/>
          <p:cNvSpPr txBox="1"/>
          <p:nvPr/>
        </p:nvSpPr>
        <p:spPr>
          <a:xfrm>
            <a:off x="117122" y="458670"/>
            <a:ext cx="872509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lvl="0" indent="-715963"/>
            <a:r>
              <a:rPr lang="hu-HU" sz="1400" dirty="0"/>
              <a:t>[19]: </a:t>
            </a:r>
            <a:r>
              <a:rPr lang="en-US" sz="1400" dirty="0"/>
              <a:t>Intel 5th Generation </a:t>
            </a:r>
            <a:r>
              <a:rPr lang="en-US" sz="1400" dirty="0" err="1"/>
              <a:t>Broadwell</a:t>
            </a:r>
            <a:r>
              <a:rPr lang="en-US" sz="1400" dirty="0"/>
              <a:t> Processors Arrive, Cherry Trail Shipping</a:t>
            </a:r>
            <a:r>
              <a:rPr lang="hu-HU" sz="1400" dirty="0"/>
              <a:t>; CdrInfo.com; 5. </a:t>
            </a:r>
            <a:r>
              <a:rPr lang="hu-HU" sz="1400" dirty="0" err="1"/>
              <a:t>January</a:t>
            </a:r>
            <a:r>
              <a:rPr lang="hu-HU" sz="1400" dirty="0"/>
              <a:t> 2015.; https</a:t>
            </a:r>
            <a:r>
              <a:rPr lang="en-US" sz="1400" dirty="0"/>
              <a:t>://www.cdrinfo.com/sections/news/Print.aspx?NewsId=42515</a:t>
            </a:r>
          </a:p>
          <a:p>
            <a:pPr marL="715963" lvl="0" indent="-715963"/>
            <a:endParaRPr lang="en-US" sz="1400" dirty="0"/>
          </a:p>
          <a:p>
            <a:pPr marL="715963" lvl="0" indent="-715963"/>
            <a:endParaRPr lang="en-US" sz="1400" dirty="0"/>
          </a:p>
        </p:txBody>
      </p:sp>
      <p:sp>
        <p:nvSpPr>
          <p:cNvPr id="4" name="Text Box 6"/>
          <p:cNvSpPr txBox="1">
            <a:spLocks noChangeArrowheads="1"/>
          </p:cNvSpPr>
          <p:nvPr/>
        </p:nvSpPr>
        <p:spPr bwMode="auto">
          <a:xfrm>
            <a:off x="116505" y="1015570"/>
            <a:ext cx="620400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20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Wikipedia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sz="1400" dirty="0"/>
              <a:t>Intel HD and Iris Graphics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https://en.wikipedia.org/wiki/Intel_HD_and_Iris_Graphics</a:t>
            </a:r>
          </a:p>
        </p:txBody>
      </p:sp>
      <p:sp>
        <p:nvSpPr>
          <p:cNvPr id="6" name="TextBox 3"/>
          <p:cNvSpPr txBox="1"/>
          <p:nvPr/>
        </p:nvSpPr>
        <p:spPr>
          <a:xfrm>
            <a:off x="116505" y="1574793"/>
            <a:ext cx="869699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indent="-715963"/>
            <a:r>
              <a:rPr lang="hu-HU" sz="1400" dirty="0"/>
              <a:t>[21]: </a:t>
            </a:r>
            <a:r>
              <a:rPr lang="hu-HU" sz="1400" dirty="0" err="1"/>
              <a:t>oneAPI</a:t>
            </a:r>
            <a:r>
              <a:rPr lang="hu-HU" sz="1400" dirty="0"/>
              <a:t> GPU </a:t>
            </a:r>
            <a:r>
              <a:rPr lang="hu-HU" sz="1400" dirty="0" err="1"/>
              <a:t>Optimization</a:t>
            </a:r>
            <a:r>
              <a:rPr lang="hu-HU" sz="1400" dirty="0"/>
              <a:t> </a:t>
            </a:r>
            <a:r>
              <a:rPr lang="hu-HU" sz="1400" dirty="0" err="1"/>
              <a:t>Guide</a:t>
            </a:r>
            <a:r>
              <a:rPr lang="hu-HU" sz="1400" dirty="0"/>
              <a:t>; </a:t>
            </a:r>
            <a:r>
              <a:rPr lang="hu-HU" sz="1400" dirty="0" err="1"/>
              <a:t>Developer</a:t>
            </a:r>
            <a:r>
              <a:rPr lang="hu-HU" sz="1400" dirty="0"/>
              <a:t> </a:t>
            </a:r>
            <a:r>
              <a:rPr lang="hu-HU" sz="1400" dirty="0" err="1"/>
              <a:t>Guide</a:t>
            </a:r>
            <a:r>
              <a:rPr lang="hu-HU" sz="1400" dirty="0"/>
              <a:t>; Intel.com; 11. </a:t>
            </a:r>
            <a:r>
              <a:rPr lang="hu-HU" sz="1400" dirty="0" err="1"/>
              <a:t>April</a:t>
            </a:r>
            <a:r>
              <a:rPr lang="hu-HU" sz="1400" dirty="0"/>
              <a:t> 2021.;    https://www.intel.com/content/www/us/en/develop/documentation/oneapi-gpu-optimization-guide/top/gen-arch.html</a:t>
            </a:r>
          </a:p>
          <a:p>
            <a:pPr marL="715963" indent="-715963"/>
            <a:r>
              <a:rPr lang="hu-HU" sz="1400" dirty="0"/>
              <a:t> </a:t>
            </a:r>
          </a:p>
        </p:txBody>
      </p:sp>
      <p:sp>
        <p:nvSpPr>
          <p:cNvPr id="7" name="TextBox 4"/>
          <p:cNvSpPr txBox="1"/>
          <p:nvPr/>
        </p:nvSpPr>
        <p:spPr>
          <a:xfrm>
            <a:off x="116505" y="2330296"/>
            <a:ext cx="908223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400" dirty="0">
                <a:latin typeface="Verdana"/>
              </a:rPr>
              <a:t>22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]: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Arial" charset="0"/>
              </a:rPr>
              <a:t>Cutress</a:t>
            </a:r>
            <a:r>
              <a:rPr kumimoji="0" lang="hu-HU" altLang="en-US" sz="14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Arial" charset="0"/>
              </a:rPr>
              <a:t> I., </a:t>
            </a:r>
            <a:r>
              <a:rPr lang="en-US" altLang="en-US" sz="1400" dirty="0">
                <a:cs typeface="Arial" charset="0"/>
              </a:rPr>
              <a:t>Hot Chips 2020 Live Blog: Intel's </a:t>
            </a:r>
            <a:r>
              <a:rPr lang="en-US" altLang="en-US" sz="1400" dirty="0" err="1">
                <a:cs typeface="Arial" charset="0"/>
              </a:rPr>
              <a:t>Xe</a:t>
            </a:r>
            <a:r>
              <a:rPr lang="en-US" altLang="en-US" sz="1400" dirty="0">
                <a:cs typeface="Arial" charset="0"/>
              </a:rPr>
              <a:t> GPU Architecture (5:30pm PT)</a:t>
            </a:r>
            <a:r>
              <a:rPr lang="hu-HU" altLang="en-US" sz="1400" dirty="0">
                <a:cs typeface="Arial" charset="0"/>
              </a:rPr>
              <a:t>, </a:t>
            </a:r>
            <a:r>
              <a:rPr lang="hu-HU" altLang="en-US" sz="1400" dirty="0" err="1">
                <a:cs typeface="Arial" charset="0"/>
              </a:rPr>
              <a:t>AnandTech</a:t>
            </a:r>
            <a:r>
              <a:rPr lang="hu-HU" altLang="en-US" sz="1400" dirty="0">
                <a:cs typeface="Arial" charset="0"/>
              </a:rPr>
              <a:t>,</a:t>
            </a:r>
          </a:p>
          <a:p>
            <a:pPr lvl="0"/>
            <a:r>
              <a:rPr lang="hu-HU" altLang="en-US" sz="1400" dirty="0">
                <a:cs typeface="Arial" charset="0"/>
              </a:rPr>
              <a:t>            Aug. 17 2020, https://www.anandtech.com/show/15993/hot-chips-2020-live-blog-intels-</a:t>
            </a:r>
          </a:p>
          <a:p>
            <a:pPr lvl="0"/>
            <a:r>
              <a:rPr lang="hu-HU" altLang="en-US" sz="1400" dirty="0">
                <a:cs typeface="Arial" charset="0"/>
              </a:rPr>
              <a:t>            xe-gpu-architecture-530pm-pt</a:t>
            </a:r>
            <a:endParaRPr lang="en-US" altLang="en-US" sz="1400" dirty="0">
              <a:cs typeface="Arial" charset="0"/>
            </a:endParaRPr>
          </a:p>
        </p:txBody>
      </p:sp>
      <p:sp>
        <p:nvSpPr>
          <p:cNvPr id="8" name="TextBox 3"/>
          <p:cNvSpPr txBox="1"/>
          <p:nvPr/>
        </p:nvSpPr>
        <p:spPr>
          <a:xfrm>
            <a:off x="145217" y="3095381"/>
            <a:ext cx="869699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indent="-715963"/>
            <a:r>
              <a:rPr lang="hu-HU" sz="1400" dirty="0"/>
              <a:t>[23]: </a:t>
            </a:r>
            <a:r>
              <a:rPr lang="hu-HU" sz="1400" dirty="0" err="1"/>
              <a:t>Simth</a:t>
            </a:r>
            <a:r>
              <a:rPr lang="hu-HU" sz="1400" dirty="0"/>
              <a:t> R.; The Intel XE-LP GPU </a:t>
            </a:r>
            <a:r>
              <a:rPr lang="hu-HU" sz="1400" dirty="0" err="1"/>
              <a:t>Architecture</a:t>
            </a:r>
            <a:r>
              <a:rPr lang="hu-HU" sz="1400" dirty="0"/>
              <a:t> Deep </a:t>
            </a:r>
            <a:r>
              <a:rPr lang="hu-HU" sz="1400" dirty="0" err="1"/>
              <a:t>Dive</a:t>
            </a:r>
            <a:r>
              <a:rPr lang="hu-HU" sz="1400" dirty="0"/>
              <a:t>; anadtech.com; 13. August 2020.; https://www.anandtech.com/show/15973/the-intel-xelp-gpu-architecture-deep-dive-building-up-from-the-bottom</a:t>
            </a: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116505" y="3834045"/>
            <a:ext cx="839556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24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Blythe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D.,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Technology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Insight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Next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Generation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Intel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Processor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Graphics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Architecture</a:t>
            </a:r>
            <a:endParaRPr lang="hu-HU" altLang="en-US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Code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Name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SPCS003, IDF15, San Francisco, Aug. 2015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0" name="TextBox 1"/>
          <p:cNvSpPr txBox="1"/>
          <p:nvPr/>
        </p:nvSpPr>
        <p:spPr>
          <a:xfrm>
            <a:off x="116505" y="4419110"/>
            <a:ext cx="9154429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/>
              <a:t>[25]: </a:t>
            </a:r>
            <a:r>
              <a:rPr lang="en-US" sz="1400" dirty="0">
                <a:solidFill>
                  <a:srgbClr val="000000"/>
                </a:solidFill>
              </a:rPr>
              <a:t>X299 XPOWER GAMING AC</a:t>
            </a:r>
            <a:r>
              <a:rPr lang="hu-HU" sz="1400" dirty="0">
                <a:solidFill>
                  <a:srgbClr val="000000"/>
                </a:solidFill>
              </a:rPr>
              <a:t>, MSI,</a:t>
            </a:r>
          </a:p>
          <a:p>
            <a:r>
              <a:rPr lang="hu-HU" sz="1400" dirty="0">
                <a:solidFill>
                  <a:srgbClr val="000000"/>
                </a:solidFill>
              </a:rPr>
              <a:t>            </a:t>
            </a:r>
            <a:r>
              <a:rPr lang="en-US" sz="1400" dirty="0">
                <a:solidFill>
                  <a:srgbClr val="000000"/>
                </a:solidFill>
              </a:rPr>
              <a:t>https://www.msi.com/Motherboard/X299-XPOWER-GAMING-AC.html#productSpecification</a:t>
            </a:r>
            <a:endParaRPr lang="hu-HU" sz="1400" dirty="0">
              <a:solidFill>
                <a:srgbClr val="000000"/>
              </a:solidFill>
            </a:endParaRPr>
          </a:p>
          <a:p>
            <a:r>
              <a:rPr lang="hu-HU" sz="1400" dirty="0">
                <a:solidFill>
                  <a:srgbClr val="000000"/>
                </a:solidFill>
              </a:rPr>
              <a:t>            </a:t>
            </a:r>
            <a:r>
              <a:rPr lang="en-US" sz="1400" dirty="0">
                <a:solidFill>
                  <a:srgbClr val="000000"/>
                </a:solidFill>
              </a:rPr>
              <a:t>-section</a:t>
            </a:r>
          </a:p>
        </p:txBody>
      </p:sp>
      <p:sp>
        <p:nvSpPr>
          <p:cNvPr id="11" name="TextBox 3"/>
          <p:cNvSpPr txBox="1"/>
          <p:nvPr/>
        </p:nvSpPr>
        <p:spPr>
          <a:xfrm>
            <a:off x="116505" y="5165611"/>
            <a:ext cx="917732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>
                <a:solidFill>
                  <a:srgbClr val="000000"/>
                </a:solidFill>
              </a:rPr>
              <a:t>[26]: Ung G. M., </a:t>
            </a:r>
            <a:r>
              <a:rPr lang="en-US" sz="1400" dirty="0">
                <a:solidFill>
                  <a:srgbClr val="000000"/>
                </a:solidFill>
              </a:rPr>
              <a:t>Intel Broadwell-E Core i7-6950X Review: The first 10-core enthusiast CPU is a </a:t>
            </a:r>
            <a:endParaRPr lang="hu-HU" sz="1400" dirty="0">
              <a:solidFill>
                <a:srgbClr val="000000"/>
              </a:solidFill>
            </a:endParaRPr>
          </a:p>
          <a:p>
            <a:r>
              <a:rPr lang="hu-HU" sz="1400" dirty="0">
                <a:solidFill>
                  <a:srgbClr val="000000"/>
                </a:solidFill>
              </a:rPr>
              <a:t>            </a:t>
            </a:r>
            <a:r>
              <a:rPr lang="en-US" sz="1400" dirty="0">
                <a:solidFill>
                  <a:srgbClr val="000000"/>
                </a:solidFill>
              </a:rPr>
              <a:t>beast</a:t>
            </a:r>
            <a:r>
              <a:rPr lang="hu-HU" sz="1400" dirty="0">
                <a:solidFill>
                  <a:srgbClr val="000000"/>
                </a:solidFill>
              </a:rPr>
              <a:t>, PC World, May 30 2016, http://www.pcworld.com/article/3075433/computers/</a:t>
            </a:r>
          </a:p>
          <a:p>
            <a:r>
              <a:rPr lang="hu-HU" sz="1400" dirty="0">
                <a:solidFill>
                  <a:srgbClr val="000000"/>
                </a:solidFill>
              </a:rPr>
              <a:t>            intel-broadwell-e-core-i7-6950x-review-the-first-10-core-enthusiast-cpu-is-a-monster.html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12" name="TextBox 4"/>
          <p:cNvSpPr txBox="1"/>
          <p:nvPr/>
        </p:nvSpPr>
        <p:spPr>
          <a:xfrm>
            <a:off x="116505" y="5994285"/>
            <a:ext cx="87096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27</a:t>
            </a:r>
            <a:r>
              <a:rPr lang="en-US" sz="1400" dirty="0"/>
              <a:t>]: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A New Day for the Datacenter,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Presentation at AMD Financial Analyst Day, May 16 2017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r>
              <a:rPr lang="hu-HU" sz="1400" dirty="0"/>
              <a:t>         </a:t>
            </a:r>
            <a:r>
              <a:rPr lang="en-US" sz="1400" dirty="0"/>
              <a:t> </a:t>
            </a:r>
            <a:r>
              <a:rPr lang="hu-HU" sz="1400" dirty="0"/>
              <a:t>  </a:t>
            </a:r>
            <a:r>
              <a:rPr lang="en-US" sz="1400" dirty="0"/>
              <a:t>http://ir.amd.com/phoenix.zhtml?c=74093&amp;p=irol-analystday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22066803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12046" y="0"/>
            <a:ext cx="9144000" cy="393700"/>
          </a:xfrm>
        </p:spPr>
        <p:txBody>
          <a:bodyPr/>
          <a:lstStyle/>
          <a:p>
            <a:r>
              <a:rPr lang="hu-HU" sz="1600" dirty="0"/>
              <a:t>6</a:t>
            </a:r>
            <a:r>
              <a:rPr lang="en-US" sz="1600" dirty="0"/>
              <a:t>. </a:t>
            </a:r>
            <a:r>
              <a:rPr lang="hu-HU" sz="1600" dirty="0" err="1"/>
              <a:t>References</a:t>
            </a:r>
            <a:r>
              <a:rPr lang="en-US" sz="1600" dirty="0"/>
              <a:t> </a:t>
            </a:r>
            <a:r>
              <a:rPr lang="hu-HU" sz="1600" dirty="0"/>
              <a:t>(4)</a:t>
            </a:r>
            <a:endParaRPr lang="en-US" sz="1600" dirty="0"/>
          </a:p>
        </p:txBody>
      </p:sp>
      <p:sp>
        <p:nvSpPr>
          <p:cNvPr id="3" name="TextBox 6"/>
          <p:cNvSpPr txBox="1"/>
          <p:nvPr/>
        </p:nvSpPr>
        <p:spPr>
          <a:xfrm>
            <a:off x="127221" y="548680"/>
            <a:ext cx="782015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28</a:t>
            </a:r>
            <a:r>
              <a:rPr lang="en-US" sz="1400" dirty="0"/>
              <a:t>]: Coffee Lake - Microarchitectures – Intel, </a:t>
            </a:r>
            <a:r>
              <a:rPr lang="en-US" sz="1400" dirty="0" err="1"/>
              <a:t>WikiChip</a:t>
            </a:r>
            <a:r>
              <a:rPr lang="en-US" sz="1400" dirty="0"/>
              <a:t> (visited on 27 Aug., 2019), </a:t>
            </a:r>
          </a:p>
          <a:p>
            <a:r>
              <a:rPr lang="en-US" sz="1400" dirty="0"/>
              <a:t>            https://en.wikichip.org/wiki/intel/microarchitectures/coffee_lake</a:t>
            </a:r>
          </a:p>
        </p:txBody>
      </p:sp>
      <p:sp>
        <p:nvSpPr>
          <p:cNvPr id="4" name="Text Box 6"/>
          <p:cNvSpPr txBox="1">
            <a:spLocks noChangeArrowheads="1"/>
          </p:cNvSpPr>
          <p:nvPr/>
        </p:nvSpPr>
        <p:spPr bwMode="auto">
          <a:xfrm>
            <a:off x="116505" y="1088740"/>
            <a:ext cx="91773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29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Scansen D.,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 Launches Next Generation of Microprocessors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Engineering, June 10 2013,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http://www.engineering.com/ElectronicsDesign/ElectronicsDesignArticles/ArticleID/</a:t>
            </a:r>
            <a:endParaRPr lang="hu-HU" altLang="hu-HU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5838/Intel-Launches-Next-Generation-of-Microprocessors.aspx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163708" y="1864060"/>
            <a:ext cx="75136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3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0]: Wechsler O., “Inside Intel Core Microarchitecture,” White Paper, Intel, 2006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30603" y="2285291"/>
            <a:ext cx="831182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Times New Roman" pitchFamily="18" charset="0"/>
              </a:rPr>
              <a:t>31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]: Bryant D., 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“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Intel Hitting on All Cylinders,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”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UBS Conf., Nov. 2007,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          </a:t>
            </a:r>
            <a:r>
              <a:rPr lang="hu-HU" altLang="en-US" sz="14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http://files.shareholder.com/downloads/INTC/0x0x191011/e2b3bcc5-0a37-4d06-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          </a:t>
            </a:r>
            <a:r>
              <a:rPr lang="hu-HU" altLang="en-US" sz="14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aa5a-0c46e8a1a76d/UBSConfNov2007Bryant.pdf 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116505" y="3068960"/>
            <a:ext cx="887888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32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Fisher S., “Technical Overview of the 45nm Next Generation Intel Core Microarchitecture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(Penryn),” IPTS001, Fall IDF 2007, http://isdlibrary.intel-dispatch.com/isd/89/45nm.pdf</a:t>
            </a:r>
          </a:p>
        </p:txBody>
      </p:sp>
      <p:sp>
        <p:nvSpPr>
          <p:cNvPr id="9" name="Text Box 17"/>
          <p:cNvSpPr txBox="1">
            <a:spLocks noChangeArrowheads="1"/>
          </p:cNvSpPr>
          <p:nvPr/>
        </p:nvSpPr>
        <p:spPr bwMode="auto">
          <a:xfrm>
            <a:off x="114414" y="3635441"/>
            <a:ext cx="891308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33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Cutress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I.,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The Intel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Mobile and Desktop Launch, with Architecture Analysis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Sept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. 1 2015, http://www.anandtech.com/show/9582/intel-skylake-mobile-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desktop-launch-architecture-analysis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6505" y="4464115"/>
            <a:ext cx="903369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[</a:t>
            </a:r>
            <a:r>
              <a:rPr lang="hu-HU" sz="1400" dirty="0">
                <a:solidFill>
                  <a:srgbClr val="000000"/>
                </a:solidFill>
              </a:rPr>
              <a:t>34</a:t>
            </a:r>
            <a:r>
              <a:rPr lang="en-US" sz="1400" dirty="0">
                <a:solidFill>
                  <a:srgbClr val="000000"/>
                </a:solidFill>
              </a:rPr>
              <a:t>]: </a:t>
            </a:r>
            <a:r>
              <a:rPr lang="hu-HU" sz="1400" dirty="0">
                <a:solidFill>
                  <a:srgbClr val="000000"/>
                </a:solidFill>
              </a:rPr>
              <a:t>Eul H., Bell M., Mobile at Intel, Investor Meeting 2012,</a:t>
            </a:r>
          </a:p>
          <a:p>
            <a:r>
              <a:rPr lang="hu-HU" sz="1400" dirty="0">
                <a:solidFill>
                  <a:srgbClr val="000000"/>
                </a:solidFill>
              </a:rPr>
              <a:t>          </a:t>
            </a:r>
            <a:r>
              <a:rPr lang="en-US" sz="1400" dirty="0">
                <a:solidFill>
                  <a:srgbClr val="000000"/>
                </a:solidFill>
              </a:rPr>
              <a:t>  </a:t>
            </a:r>
            <a:r>
              <a:rPr lang="hu-HU" sz="1400" dirty="0">
                <a:solidFill>
                  <a:srgbClr val="000000"/>
                </a:solidFill>
              </a:rPr>
              <a:t>http://www.cnx-software.com/pdf/Intel_2012/2012_Intel_Investor_Meeting_Eul_Bell.pdf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116505" y="5020360"/>
            <a:ext cx="88519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35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Lee V., “Inside the Intel Core Microarchitecture,” IDF, May 2006, Shenzhen,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http://www.prcidf.com.cn/sz/systems_conf/track_sz/SMC/Intel%20Core%20uArch.pdf </a:t>
            </a:r>
          </a:p>
        </p:txBody>
      </p:sp>
      <p:sp>
        <p:nvSpPr>
          <p:cNvPr id="12" name="TextBox 6"/>
          <p:cNvSpPr txBox="1"/>
          <p:nvPr/>
        </p:nvSpPr>
        <p:spPr>
          <a:xfrm>
            <a:off x="116505" y="5589240"/>
            <a:ext cx="88782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hu-HU" sz="1400" dirty="0"/>
              <a:t>[36]: </a:t>
            </a:r>
            <a:r>
              <a:rPr lang="en-US" sz="1400" dirty="0">
                <a:solidFill>
                  <a:srgbClr val="000000"/>
                </a:solidFill>
              </a:rPr>
              <a:t>Qualcomm dominates smartphone chip and baseband, tablet processor markets, Mobile </a:t>
            </a:r>
          </a:p>
          <a:p>
            <a:pPr lvl="0"/>
            <a:r>
              <a:rPr lang="en-US" sz="1400" dirty="0">
                <a:solidFill>
                  <a:srgbClr val="000000"/>
                </a:solidFill>
              </a:rPr>
              <a:t>           </a:t>
            </a:r>
            <a:r>
              <a:rPr lang="hu-HU" sz="1400" dirty="0">
                <a:solidFill>
                  <a:srgbClr val="000000"/>
                </a:solidFill>
              </a:rPr>
              <a:t> </a:t>
            </a:r>
            <a:r>
              <a:rPr lang="en-US" sz="1400" dirty="0">
                <a:solidFill>
                  <a:srgbClr val="000000"/>
                </a:solidFill>
              </a:rPr>
              <a:t>Europe, February 17 2014</a:t>
            </a:r>
          </a:p>
          <a:p>
            <a:pPr lvl="0"/>
            <a:r>
              <a:rPr lang="en-US" sz="1400" dirty="0">
                <a:solidFill>
                  <a:srgbClr val="000000"/>
                </a:solidFill>
              </a:rPr>
              <a:t>           </a:t>
            </a:r>
            <a:r>
              <a:rPr lang="hu-HU" sz="1400" dirty="0">
                <a:solidFill>
                  <a:srgbClr val="000000"/>
                </a:solidFill>
              </a:rPr>
              <a:t> </a:t>
            </a:r>
            <a:r>
              <a:rPr lang="en-US" sz="1400" dirty="0">
                <a:solidFill>
                  <a:srgbClr val="000000"/>
                </a:solidFill>
              </a:rPr>
              <a:t>http://www.mobileeurope.co.uk/Press-Wire/qualcomm-dominates-smartphone-chip-and</a:t>
            </a:r>
          </a:p>
          <a:p>
            <a:pPr lvl="0"/>
            <a:r>
              <a:rPr lang="en-US" sz="1400" dirty="0">
                <a:solidFill>
                  <a:srgbClr val="000000"/>
                </a:solidFill>
              </a:rPr>
              <a:t>           </a:t>
            </a:r>
            <a:r>
              <a:rPr lang="hu-HU" sz="1400" dirty="0">
                <a:solidFill>
                  <a:srgbClr val="000000"/>
                </a:solidFill>
              </a:rPr>
              <a:t> </a:t>
            </a:r>
            <a:r>
              <a:rPr lang="en-US" sz="1400" dirty="0">
                <a:solidFill>
                  <a:srgbClr val="000000"/>
                </a:solidFill>
              </a:rPr>
              <a:t>-baseband-tablet-processor-markets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0589158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12046" y="0"/>
            <a:ext cx="9144000" cy="393700"/>
          </a:xfrm>
        </p:spPr>
        <p:txBody>
          <a:bodyPr/>
          <a:lstStyle/>
          <a:p>
            <a:r>
              <a:rPr lang="hu-HU" sz="1600" dirty="0"/>
              <a:t>6</a:t>
            </a:r>
            <a:r>
              <a:rPr lang="en-US" sz="1600" dirty="0"/>
              <a:t>. </a:t>
            </a:r>
            <a:r>
              <a:rPr lang="hu-HU" sz="1600" dirty="0" err="1"/>
              <a:t>References</a:t>
            </a:r>
            <a:r>
              <a:rPr lang="en-US" sz="1600" dirty="0"/>
              <a:t> </a:t>
            </a:r>
            <a:r>
              <a:rPr lang="hu-HU" sz="1600" dirty="0"/>
              <a:t>(5)</a:t>
            </a:r>
            <a:endParaRPr lang="en-US" sz="1600" dirty="0"/>
          </a:p>
        </p:txBody>
      </p:sp>
      <p:sp>
        <p:nvSpPr>
          <p:cNvPr id="4" name="Text Box 16"/>
          <p:cNvSpPr txBox="1">
            <a:spLocks noChangeArrowheads="1"/>
          </p:cNvSpPr>
          <p:nvPr/>
        </p:nvSpPr>
        <p:spPr bwMode="auto">
          <a:xfrm>
            <a:off x="116505" y="548680"/>
            <a:ext cx="850034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3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7]: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Völkel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F., “Duel of the Titans: Opteron vs. Xeon : Hammer Time: AMD On The Attack,”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Tom’s Hardware, Apr. 22 2003,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http://www.tomshardware.com/reviews/duel-titans,620.html</a:t>
            </a:r>
          </a:p>
        </p:txBody>
      </p:sp>
      <p:sp>
        <p:nvSpPr>
          <p:cNvPr id="6" name="Text Box 17"/>
          <p:cNvSpPr txBox="1">
            <a:spLocks noChangeArrowheads="1"/>
          </p:cNvSpPr>
          <p:nvPr/>
        </p:nvSpPr>
        <p:spPr bwMode="auto">
          <a:xfrm>
            <a:off x="116505" y="1313765"/>
            <a:ext cx="88328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[3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8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George V., Piazza T., Jiang H.: Technology Insight: Intel Next Generation Microarchitecture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Codename Ivy Bridge, IDF 2011</a:t>
            </a:r>
          </a:p>
        </p:txBody>
      </p:sp>
      <p:sp>
        <p:nvSpPr>
          <p:cNvPr id="7" name="TextBox 5"/>
          <p:cNvSpPr txBox="1"/>
          <p:nvPr/>
        </p:nvSpPr>
        <p:spPr>
          <a:xfrm>
            <a:off x="116505" y="1853825"/>
            <a:ext cx="900406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/>
              <a:t>[39]: Smith R., </a:t>
            </a:r>
            <a:r>
              <a:rPr lang="en-US" sz="1400" dirty="0"/>
              <a:t>Intel's Changing Future: Smartphone </a:t>
            </a:r>
            <a:r>
              <a:rPr lang="en-US" sz="1400" dirty="0" err="1"/>
              <a:t>SoCs</a:t>
            </a:r>
            <a:r>
              <a:rPr lang="en-US" sz="1400" dirty="0"/>
              <a:t> Broxton &amp; </a:t>
            </a:r>
            <a:r>
              <a:rPr lang="en-US" sz="1400" dirty="0" err="1"/>
              <a:t>SoFIA</a:t>
            </a:r>
            <a:r>
              <a:rPr lang="en-US" sz="1400" dirty="0"/>
              <a:t> Officially Cancelled</a:t>
            </a:r>
            <a:r>
              <a:rPr lang="hu-HU" sz="1400" dirty="0"/>
              <a:t>,</a:t>
            </a:r>
            <a:endParaRPr lang="en-US" sz="1400" dirty="0">
              <a:hlinkClick r:id="rId2"/>
            </a:endParaRPr>
          </a:p>
          <a:p>
            <a:r>
              <a:rPr lang="hu-HU" sz="1400" dirty="0"/>
              <a:t>            </a:t>
            </a:r>
            <a:r>
              <a:rPr lang="hu-HU" sz="1400" dirty="0" err="1"/>
              <a:t>AnandTech</a:t>
            </a:r>
            <a:r>
              <a:rPr lang="hu-HU" sz="1400" dirty="0"/>
              <a:t>, </a:t>
            </a:r>
            <a:r>
              <a:rPr lang="en-US" sz="1400" i="1" dirty="0"/>
              <a:t>April 29, 2016</a:t>
            </a:r>
            <a:r>
              <a:rPr lang="hu-HU" sz="1400" i="1" dirty="0"/>
              <a:t>,</a:t>
            </a:r>
          </a:p>
          <a:p>
            <a:r>
              <a:rPr lang="hu-HU" sz="1400" dirty="0"/>
              <a:t>            </a:t>
            </a:r>
            <a:r>
              <a:rPr lang="en-US" sz="1400" dirty="0"/>
              <a:t>http://www.anandtech.com/show/10288/intel-broxton-sofia-smartphone-socs-cancelled</a:t>
            </a:r>
            <a:r>
              <a:rPr lang="hu-HU" sz="1400" dirty="0"/>
              <a:t> </a:t>
            </a:r>
            <a:endParaRPr lang="en-US" sz="1400" dirty="0"/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116505" y="2663915"/>
            <a:ext cx="8666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[4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0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Intel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Timna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Microprocessor Family, CPU World, http://www.cpu-world.com/CPUs/Timna/</a:t>
            </a: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131632" y="3068960"/>
            <a:ext cx="750070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4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1]: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Olivera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A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régóta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várt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Intel Ivy Bridge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tesztje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Prohardware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April 13 2012,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http://prohardver.hu/teszt/intel_ivy_bridge_teszt/az_ivy_bridge.html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45071" y="3635441"/>
            <a:ext cx="93160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pc="-30" dirty="0" smtClean="0"/>
              <a:t>[42]: </a:t>
            </a:r>
            <a:r>
              <a:rPr lang="en-US" sz="1400" spc="-30" dirty="0" err="1" smtClean="0"/>
              <a:t>Shimpi</a:t>
            </a:r>
            <a:r>
              <a:rPr lang="en-US" sz="1400" spc="-30" dirty="0" smtClean="0"/>
              <a:t> a. L. &amp; Smith R., The </a:t>
            </a:r>
            <a:r>
              <a:rPr lang="en-US" sz="1400" spc="-30" dirty="0"/>
              <a:t>Intel Ivy Bridge (Core i7 3770K) </a:t>
            </a:r>
            <a:r>
              <a:rPr lang="en-US" sz="1400" spc="-30" dirty="0" smtClean="0"/>
              <a:t>Review, </a:t>
            </a:r>
            <a:r>
              <a:rPr lang="en-US" sz="1400" spc="-30" dirty="0" err="1" smtClean="0"/>
              <a:t>AnandTech</a:t>
            </a:r>
            <a:r>
              <a:rPr lang="en-US" sz="1400" spc="-30" dirty="0" smtClean="0"/>
              <a:t>, April </a:t>
            </a:r>
            <a:r>
              <a:rPr lang="en-US" sz="1400" spc="-30" dirty="0"/>
              <a:t>23, </a:t>
            </a:r>
            <a:r>
              <a:rPr lang="en-US" sz="1400" spc="-30" dirty="0" smtClean="0"/>
              <a:t>2012</a:t>
            </a:r>
            <a:r>
              <a:rPr lang="en-US" sz="1400" dirty="0" smtClean="0"/>
              <a:t>,</a:t>
            </a:r>
          </a:p>
          <a:p>
            <a:r>
              <a:rPr lang="en-US" sz="1400" dirty="0" smtClean="0"/>
              <a:t>            https</a:t>
            </a:r>
            <a:r>
              <a:rPr lang="en-US" sz="1400" dirty="0"/>
              <a:t>://www.anandtech.com/show/5771/the-intel-ivy-bridge-core-i7-3770k-review/4</a:t>
            </a:r>
            <a:endParaRPr lang="en-US" sz="1400" dirty="0" smtClean="0"/>
          </a:p>
        </p:txBody>
      </p:sp>
      <p:sp>
        <p:nvSpPr>
          <p:cNvPr id="11" name="TextBox 10"/>
          <p:cNvSpPr txBox="1"/>
          <p:nvPr/>
        </p:nvSpPr>
        <p:spPr>
          <a:xfrm>
            <a:off x="116505" y="4194085"/>
            <a:ext cx="903954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pc="-30" dirty="0"/>
              <a:t>[43]: Wright A., Intel 12th Gen Alder Lake vs. AMD Ryzen 5000: Which Should You Get</a:t>
            </a:r>
            <a:r>
              <a:rPr lang="en-US" sz="1400" spc="-30" dirty="0" smtClean="0"/>
              <a:t>?, MUO, </a:t>
            </a:r>
          </a:p>
          <a:p>
            <a:r>
              <a:rPr lang="en-US" sz="1400" spc="-30" dirty="0"/>
              <a:t> </a:t>
            </a:r>
            <a:r>
              <a:rPr lang="en-US" sz="1400" spc="-30" dirty="0" smtClean="0"/>
              <a:t>            17. Jan., 2021,</a:t>
            </a:r>
          </a:p>
          <a:p>
            <a:r>
              <a:rPr lang="en-US" sz="1400" dirty="0" smtClean="0"/>
              <a:t>            https</a:t>
            </a:r>
            <a:r>
              <a:rPr lang="en-US" sz="1400" dirty="0"/>
              <a:t>://www.makeuseof.com/intel-12th-gen-vs-amd-ryzen-5000/</a:t>
            </a:r>
            <a:endParaRPr lang="en-US" sz="1400" dirty="0" smtClean="0"/>
          </a:p>
        </p:txBody>
      </p:sp>
      <p:sp>
        <p:nvSpPr>
          <p:cNvPr id="12" name="TextBox 11"/>
          <p:cNvSpPr txBox="1"/>
          <p:nvPr/>
        </p:nvSpPr>
        <p:spPr>
          <a:xfrm>
            <a:off x="116505" y="4966428"/>
            <a:ext cx="963107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pc="-30" dirty="0"/>
              <a:t>[44</a:t>
            </a:r>
            <a:r>
              <a:rPr lang="en-US" sz="1400" spc="-60" dirty="0"/>
              <a:t>]: Crider M., Intel 12th-gen ‘Alder Lake’ vs. Ryzen 5000: 5 key things to </a:t>
            </a:r>
            <a:r>
              <a:rPr lang="en-US" sz="1400" spc="-60" dirty="0" smtClean="0"/>
              <a:t>know, </a:t>
            </a:r>
            <a:r>
              <a:rPr lang="en-US" sz="1400" spc="-60" dirty="0" err="1" smtClean="0"/>
              <a:t>PCWorld</a:t>
            </a:r>
            <a:r>
              <a:rPr lang="en-US" sz="1400" spc="-60" dirty="0" smtClean="0"/>
              <a:t>, 04. Nov. 2021</a:t>
            </a:r>
            <a:r>
              <a:rPr lang="en-US" sz="1400" spc="-30" dirty="0" smtClean="0"/>
              <a:t>,</a:t>
            </a:r>
          </a:p>
          <a:p>
            <a:r>
              <a:rPr lang="en-US" sz="1400" spc="-30" dirty="0"/>
              <a:t>             </a:t>
            </a:r>
            <a:r>
              <a:rPr lang="en-US" sz="1400" spc="-50" dirty="0"/>
              <a:t>https://www.pcworld.com/article/549847/intel-alder-lake-vs-ryzen-5000-5-things-to-know.html</a:t>
            </a:r>
            <a:endParaRPr lang="en-US" sz="1400" spc="-50" dirty="0" smtClean="0"/>
          </a:p>
        </p:txBody>
      </p:sp>
      <p:sp>
        <p:nvSpPr>
          <p:cNvPr id="13" name="TextBox 12"/>
          <p:cNvSpPr txBox="1"/>
          <p:nvPr/>
        </p:nvSpPr>
        <p:spPr>
          <a:xfrm>
            <a:off x="116505" y="5544235"/>
            <a:ext cx="903954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pc="-30" dirty="0" smtClean="0"/>
              <a:t>[45]: Smith R., AMD Details Ryzen 7000 Launch: Ryzen 7950X and More, Coming sept. 27</a:t>
            </a:r>
            <a:r>
              <a:rPr lang="en-US" sz="1400" spc="-30" baseline="30000" dirty="0" smtClean="0"/>
              <a:t>th</a:t>
            </a:r>
            <a:r>
              <a:rPr lang="en-US" sz="1400" spc="-30" dirty="0"/>
              <a:t>, </a:t>
            </a:r>
            <a:r>
              <a:rPr lang="en-US" sz="1400" spc="-30" dirty="0" smtClean="0"/>
              <a:t>  </a:t>
            </a:r>
          </a:p>
          <a:p>
            <a:r>
              <a:rPr lang="en-US" sz="1400" spc="-30" dirty="0"/>
              <a:t> </a:t>
            </a:r>
            <a:r>
              <a:rPr lang="en-US" sz="1400" spc="-30" dirty="0" smtClean="0"/>
              <a:t>            https</a:t>
            </a:r>
            <a:r>
              <a:rPr lang="en-US" sz="1400" spc="-30" dirty="0"/>
              <a:t>://</a:t>
            </a:r>
            <a:r>
              <a:rPr lang="en-US" sz="1400" spc="-30" dirty="0" smtClean="0"/>
              <a:t>www.anandtech.com/show/17552/amd-details-ryzen-7000-launch-up-ryzen-7950x-</a:t>
            </a:r>
          </a:p>
          <a:p>
            <a:r>
              <a:rPr lang="en-US" sz="1400" spc="-30" dirty="0"/>
              <a:t> </a:t>
            </a:r>
            <a:r>
              <a:rPr lang="en-US" sz="1400" spc="-30" dirty="0" smtClean="0"/>
              <a:t>            coming-sept-27</a:t>
            </a:r>
          </a:p>
        </p:txBody>
      </p:sp>
    </p:spTree>
    <p:extLst>
      <p:ext uri="{BB962C8B-B14F-4D97-AF65-F5344CB8AC3E}">
        <p14:creationId xmlns:p14="http://schemas.microsoft.com/office/powerpoint/2010/main" val="1169950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3" descr="gesher_0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2124145"/>
            <a:ext cx="6629400" cy="376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3" name="Text Box 4"/>
          <p:cNvSpPr txBox="1">
            <a:spLocks noChangeArrowheads="1"/>
          </p:cNvSpPr>
          <p:nvPr/>
        </p:nvSpPr>
        <p:spPr bwMode="auto">
          <a:xfrm>
            <a:off x="136590" y="458670"/>
            <a:ext cx="931434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-12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</a:rPr>
              <a:t>Switching </a:t>
            </a:r>
            <a:r>
              <a:rPr kumimoji="0" lang="en-US" altLang="en-US" sz="1800" b="0" i="0" u="none" strike="noStrike" kern="1200" cap="none" spc="-12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</a:rPr>
              <a:t>Intel's </a:t>
            </a:r>
            <a:r>
              <a:rPr lang="en-US" altLang="en-US" sz="1800" spc="-120" dirty="0" smtClean="0">
                <a:solidFill>
                  <a:srgbClr val="2D2D8A"/>
                </a:solidFill>
                <a:latin typeface="Verdana" pitchFamily="34" charset="0"/>
              </a:rPr>
              <a:t>processor </a:t>
            </a:r>
            <a:r>
              <a:rPr kumimoji="0" lang="en-US" altLang="en-US" sz="1800" b="0" i="0" u="none" strike="noStrike" kern="1200" cap="none" spc="-12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</a:rPr>
              <a:t>design </a:t>
            </a:r>
            <a:r>
              <a:rPr kumimoji="0" lang="en-US" altLang="en-US" sz="1800" b="0" i="0" u="none" strike="noStrike" kern="1200" cap="none" spc="-12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</a:rPr>
              <a:t>paradigm to cope with raising dissipation </a:t>
            </a:r>
            <a:r>
              <a:rPr kumimoji="0" lang="en-US" altLang="en-US" sz="1800" b="0" i="0" u="none" strike="noStrike" kern="1200" cap="none" spc="-12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</a:rPr>
              <a:t>about </a:t>
            </a:r>
            <a:r>
              <a:rPr kumimoji="0" lang="en-US" altLang="en-US" sz="1800" b="0" i="0" u="none" strike="noStrike" kern="1200" cap="none" spc="-12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</a:rPr>
              <a:t>2003  </a:t>
            </a:r>
          </a:p>
        </p:txBody>
      </p:sp>
      <p:sp>
        <p:nvSpPr>
          <p:cNvPr id="61445" name="Text Box 6"/>
          <p:cNvSpPr txBox="1">
            <a:spLocks noChangeArrowheads="1"/>
          </p:cNvSpPr>
          <p:nvPr/>
        </p:nvSpPr>
        <p:spPr bwMode="auto">
          <a:xfrm>
            <a:off x="26193" y="6084585"/>
            <a:ext cx="9074152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Figure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1.3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: Intel’s plan to develop their manufacturing technology and processor lines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revealed at a shareholder’s meeting back in 4/2006 [</a:t>
            </a:r>
            <a:r>
              <a:rPr lang="hu-HU" altLang="en-US" sz="1600" noProof="0" dirty="0">
                <a:solidFill>
                  <a:srgbClr val="000000"/>
                </a:solidFill>
                <a:latin typeface="Verdana" pitchFamily="34" charset="0"/>
              </a:rPr>
              <a:t>7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</a:t>
            </a:r>
          </a:p>
        </p:txBody>
      </p:sp>
      <p:sp>
        <p:nvSpPr>
          <p:cNvPr id="6144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1.1 Overview of the evolution of Intel's Pentium 4 family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(9)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18510" y="828002"/>
            <a:ext cx="9144000" cy="93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184150" y="863715"/>
            <a:ext cx="8576515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266700" indent="-2667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altLang="en-US" sz="1600" spc="-50" dirty="0" smtClean="0">
                <a:solidFill>
                  <a:srgbClr val="0070C0"/>
                </a:solidFill>
                <a:latin typeface="Verdana"/>
              </a:rPr>
              <a:t>Al</a:t>
            </a:r>
            <a:r>
              <a:rPr kumimoji="0" lang="en-US" altLang="en-US" sz="1600" b="0" i="0" u="none" strike="noStrike" kern="1200" cap="none" spc="-50" normalizeH="0" baseline="0" noProof="0" dirty="0" err="1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lready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2003 Intel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became aware of the overheating problem and shifted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focus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altLang="en-US" sz="1600" spc="-50" dirty="0">
                <a:solidFill>
                  <a:srgbClr val="0070C0"/>
                </a:solidFill>
                <a:latin typeface="Verdana"/>
              </a:rPr>
              <a:t>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their processor development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from the pure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performance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goal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 the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aspect of </a:t>
            </a:r>
            <a:endParaRPr kumimoji="0" lang="en-US" altLang="en-US" sz="1600" b="0" i="0" u="none" strike="noStrike" kern="1200" cap="none" spc="-5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altLang="en-US" sz="1600" spc="-50" dirty="0">
                <a:solidFill>
                  <a:srgbClr val="000000"/>
                </a:solidFill>
                <a:latin typeface="Verdana"/>
              </a:rPr>
              <a:t>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 watt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as stated in a slide from 4/2006, see below.</a:t>
            </a:r>
          </a:p>
        </p:txBody>
      </p:sp>
    </p:spTree>
    <p:extLst>
      <p:ext uri="{BB962C8B-B14F-4D97-AF65-F5344CB8AC3E}">
        <p14:creationId xmlns:p14="http://schemas.microsoft.com/office/powerpoint/2010/main" val="1670542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45" grpId="0"/>
    </p:bld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12046" y="0"/>
            <a:ext cx="9144000" cy="393700"/>
          </a:xfrm>
        </p:spPr>
        <p:txBody>
          <a:bodyPr/>
          <a:lstStyle/>
          <a:p>
            <a:r>
              <a:rPr lang="hu-HU" sz="1600" dirty="0"/>
              <a:t>6</a:t>
            </a:r>
            <a:r>
              <a:rPr lang="en-US" sz="1600" dirty="0"/>
              <a:t>. </a:t>
            </a:r>
            <a:r>
              <a:rPr lang="hu-HU" sz="1600" dirty="0" err="1"/>
              <a:t>References</a:t>
            </a:r>
            <a:r>
              <a:rPr lang="en-US" sz="1600" dirty="0"/>
              <a:t> </a:t>
            </a:r>
            <a:r>
              <a:rPr lang="hu-HU" sz="1600" dirty="0"/>
              <a:t>(5)</a:t>
            </a:r>
            <a:endParaRPr lang="en-US" sz="1600" dirty="0"/>
          </a:p>
        </p:txBody>
      </p:sp>
      <p:sp>
        <p:nvSpPr>
          <p:cNvPr id="4" name="Text Box 16"/>
          <p:cNvSpPr txBox="1">
            <a:spLocks noChangeArrowheads="1"/>
          </p:cNvSpPr>
          <p:nvPr/>
        </p:nvSpPr>
        <p:spPr bwMode="auto">
          <a:xfrm>
            <a:off x="116505" y="548680"/>
            <a:ext cx="880568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>
              <a:spcBef>
                <a:spcPts val="0"/>
              </a:spcBef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[46]: </a:t>
            </a:r>
            <a:r>
              <a:rPr lang="en-US" sz="1400" dirty="0" err="1"/>
              <a:t>Cutress</a:t>
            </a:r>
            <a:r>
              <a:rPr lang="en-US" sz="1400" dirty="0"/>
              <a:t> I., AMD Ryzen 5000 and Zen 3 on Nov 5th: +19% IPC, Claims Best Gaming CPU,</a:t>
            </a:r>
          </a:p>
          <a:p>
            <a:pPr>
              <a:spcBef>
                <a:spcPts val="0"/>
              </a:spcBef>
              <a:buNone/>
            </a:pPr>
            <a:r>
              <a:rPr lang="en-US" sz="1400" dirty="0" smtClean="0"/>
              <a:t>            </a:t>
            </a:r>
            <a:r>
              <a:rPr lang="en-US" sz="1400" dirty="0" err="1"/>
              <a:t>AnandTech</a:t>
            </a:r>
            <a:r>
              <a:rPr lang="en-US" sz="1400" dirty="0"/>
              <a:t>, Oct. 8, 2020,</a:t>
            </a:r>
          </a:p>
          <a:p>
            <a:pPr>
              <a:spcBef>
                <a:spcPts val="0"/>
              </a:spcBef>
              <a:buNone/>
            </a:pPr>
            <a:r>
              <a:rPr lang="en-US" sz="1400" dirty="0" smtClean="0"/>
              <a:t>            </a:t>
            </a:r>
            <a:r>
              <a:rPr lang="en-US" sz="1400" dirty="0"/>
              <a:t>https://www.anandtech.com/print/16148/amd-ryzen-5000-and-zen-3-on-nov-5th-19-</a:t>
            </a:r>
          </a:p>
          <a:p>
            <a:pPr>
              <a:spcBef>
                <a:spcPts val="0"/>
              </a:spcBef>
              <a:buNone/>
            </a:pPr>
            <a:r>
              <a:rPr lang="en-US" sz="1400" dirty="0" smtClean="0"/>
              <a:t>            </a:t>
            </a:r>
            <a:r>
              <a:rPr lang="en-US" sz="1400" dirty="0" err="1" smtClean="0"/>
              <a:t>ipc</a:t>
            </a:r>
            <a:r>
              <a:rPr lang="en-US" sz="1400" dirty="0" smtClean="0"/>
              <a:t>-claims-best-gaming-CPU</a:t>
            </a:r>
            <a:endParaRPr lang="en-US" sz="1400" dirty="0"/>
          </a:p>
        </p:txBody>
      </p:sp>
      <p:sp>
        <p:nvSpPr>
          <p:cNvPr id="7" name="TextBox 5"/>
          <p:cNvSpPr txBox="1"/>
          <p:nvPr/>
        </p:nvSpPr>
        <p:spPr>
          <a:xfrm>
            <a:off x="116505" y="1555630"/>
            <a:ext cx="889717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[</a:t>
            </a:r>
            <a:r>
              <a:rPr lang="en-US" sz="1400" dirty="0" smtClean="0"/>
              <a:t>47</a:t>
            </a:r>
            <a:r>
              <a:rPr lang="hu-HU" sz="1400" dirty="0" smtClean="0"/>
              <a:t>]:</a:t>
            </a:r>
            <a:r>
              <a:rPr lang="en-US" sz="1400" dirty="0"/>
              <a:t> Hwang c., TSMC dossier (4): Technology contention among world-class </a:t>
            </a:r>
            <a:r>
              <a:rPr lang="en-US" sz="1400" dirty="0" smtClean="0"/>
              <a:t>leaders, </a:t>
            </a:r>
            <a:r>
              <a:rPr lang="en-US" sz="1400" dirty="0" err="1" smtClean="0"/>
              <a:t>Digitimes</a:t>
            </a:r>
            <a:r>
              <a:rPr lang="en-US" sz="1400" dirty="0" smtClean="0"/>
              <a:t>,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     17. </a:t>
            </a:r>
            <a:r>
              <a:rPr lang="en-US" sz="1400" dirty="0"/>
              <a:t>July, 2021, https://www.digitimes.com/news/a20210713VL201.html</a:t>
            </a:r>
          </a:p>
        </p:txBody>
      </p:sp>
      <p:sp>
        <p:nvSpPr>
          <p:cNvPr id="14" name="TextBox 6"/>
          <p:cNvSpPr txBox="1"/>
          <p:nvPr/>
        </p:nvSpPr>
        <p:spPr>
          <a:xfrm>
            <a:off x="127015" y="2150276"/>
            <a:ext cx="872331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indent="-715963"/>
            <a:r>
              <a:rPr lang="en-US" sz="1400" dirty="0" smtClean="0"/>
              <a:t>[48]: </a:t>
            </a:r>
            <a:r>
              <a:rPr lang="en-US" sz="1400" dirty="0" err="1"/>
              <a:t>Cutress</a:t>
            </a:r>
            <a:r>
              <a:rPr lang="en-US" sz="1400" dirty="0"/>
              <a:t> I., The Snapdragon 8 Gen 1 Performance Preview: Sizing Up Cortex-X2, </a:t>
            </a:r>
            <a:r>
              <a:rPr lang="en-US" sz="1400" dirty="0" err="1"/>
              <a:t>AnandTech</a:t>
            </a:r>
            <a:r>
              <a:rPr lang="en-US" sz="1400" dirty="0"/>
              <a:t>, </a:t>
            </a:r>
            <a:r>
              <a:rPr lang="hu-HU" sz="1400" dirty="0" err="1"/>
              <a:t>Dec</a:t>
            </a:r>
            <a:r>
              <a:rPr lang="en-US" sz="1400" dirty="0"/>
              <a:t>. </a:t>
            </a:r>
            <a:r>
              <a:rPr lang="hu-HU" sz="1400" dirty="0"/>
              <a:t>14</a:t>
            </a:r>
            <a:r>
              <a:rPr lang="en-US" sz="1400" dirty="0"/>
              <a:t>, 202</a:t>
            </a:r>
            <a:r>
              <a:rPr lang="hu-HU" sz="1400" dirty="0"/>
              <a:t>1</a:t>
            </a:r>
            <a:r>
              <a:rPr lang="en-US" sz="1400" dirty="0"/>
              <a:t>,</a:t>
            </a:r>
            <a:r>
              <a:rPr lang="hu-HU" sz="1400" dirty="0"/>
              <a:t> </a:t>
            </a:r>
            <a:r>
              <a:rPr lang="en-US" sz="1400" dirty="0"/>
              <a:t>https://www.anandtech.com/show/17102/snapdragon-8-gen-1-performance-preview-sizing-up-cortex-x2/2</a:t>
            </a:r>
          </a:p>
        </p:txBody>
      </p:sp>
      <p:sp>
        <p:nvSpPr>
          <p:cNvPr id="15" name="TextBox 16"/>
          <p:cNvSpPr txBox="1"/>
          <p:nvPr/>
        </p:nvSpPr>
        <p:spPr>
          <a:xfrm>
            <a:off x="116505" y="2969948"/>
            <a:ext cx="909101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[49]: </a:t>
            </a:r>
            <a:r>
              <a:rPr kumimoji="0" lang="en-GB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Frumusanu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A., Arm Announces </a:t>
            </a:r>
            <a:r>
              <a:rPr kumimoji="0" lang="en-GB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Neoverse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V1, N2 Platforms &amp; CPUs, CMN-700 Mesh: More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Performance, More Cores, More Flexibility, </a:t>
            </a:r>
            <a:r>
              <a:rPr kumimoji="0" lang="en-GB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anandTech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April 27, 2021,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https://www.anandtech.com/print/16640/arm-announces-neoverse-v1-n2-platforms-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cpus-cmn700-mesh</a:t>
            </a:r>
          </a:p>
        </p:txBody>
      </p:sp>
    </p:spTree>
    <p:extLst>
      <p:ext uri="{BB962C8B-B14F-4D97-AF65-F5344CB8AC3E}">
        <p14:creationId xmlns:p14="http://schemas.microsoft.com/office/powerpoint/2010/main" val="29063094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190085" y="805235"/>
            <a:ext cx="9099992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With the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advent of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mobile devices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(about 2006)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a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new design paradigm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arose </a:t>
            </a:r>
            <a:r>
              <a:rPr kumimoji="0" lang="en-US" sz="1600" b="0" i="0" u="none" strike="noStrike" kern="1200" cap="none" spc="-2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as well,</a:t>
            </a:r>
            <a:endParaRPr kumimoji="0" lang="en-US" sz="1600" b="0" i="0" u="none" strike="noStrike" kern="1200" cap="none" spc="-2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   as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mobile devices require long operating hours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i.e.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low power consumption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  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in sharp contrast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to the design paradigm of traditional processors, as indicated below. </a:t>
            </a:r>
          </a:p>
        </p:txBody>
      </p:sp>
      <p:sp>
        <p:nvSpPr>
          <p:cNvPr id="18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1.1 Overview of the evolution of Intel's Pentium 4 family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(10)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27001" y="458670"/>
            <a:ext cx="917052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Remark: A further change of the design paradigm for designing the mobile processors 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0" y="1898830"/>
            <a:ext cx="9144000" cy="1485165"/>
          </a:xfrm>
          <a:prstGeom prst="roundRect">
            <a:avLst/>
          </a:prstGeom>
          <a:solidFill>
            <a:srgbClr val="DDEF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34592" y="2443407"/>
            <a:ext cx="2496196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High performance/power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(e.g. GFLOPS/Watt)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775150" y="2002649"/>
            <a:ext cx="21469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Traditional processors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339052" y="2002649"/>
            <a:ext cx="24447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Tablets and smartphones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314048" y="2446904"/>
            <a:ext cx="2789610" cy="7643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Low power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(Watt)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(Number of operating hours)</a:t>
            </a:r>
          </a:p>
        </p:txBody>
      </p:sp>
      <p:sp>
        <p:nvSpPr>
          <p:cNvPr id="22" name="Left-Right Arrow 21"/>
          <p:cNvSpPr/>
          <p:nvPr/>
        </p:nvSpPr>
        <p:spPr>
          <a:xfrm>
            <a:off x="3970585" y="2453152"/>
            <a:ext cx="720000" cy="144000"/>
          </a:xfrm>
          <a:prstGeom prst="left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0457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2" grpId="0" animBg="1"/>
      <p:bldP spid="17" grpId="0"/>
      <p:bldP spid="19" grpId="0"/>
      <p:bldP spid="20" grpId="0"/>
      <p:bldP spid="21" grpId="0"/>
      <p:bldP spid="22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1.1 Overview of the evolution of Intel's Pentium 4 family (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11)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16505" y="458670"/>
            <a:ext cx="7846315" cy="6848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Falling back to a low-power design for the next (Core 2) family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71438" y="908720"/>
            <a:ext cx="9001062" cy="100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87242" y="971615"/>
            <a:ext cx="897526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Furthermore, as dissipation was the major cause for cancelling the Pentium 4 family,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spc="-30" dirty="0">
                <a:solidFill>
                  <a:srgbClr val="000000"/>
                </a:solidFill>
              </a:rPr>
              <a:t> 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in planning the subsequent Core 2 family, Intel fell back to a low power mobile design,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spc="-30" dirty="0">
                <a:solidFill>
                  <a:srgbClr val="000000"/>
                </a:solidFill>
              </a:rPr>
              <a:t>   which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is the Pentium M line.</a:t>
            </a:r>
          </a:p>
        </p:txBody>
      </p:sp>
    </p:spTree>
    <p:extLst>
      <p:ext uri="{BB962C8B-B14F-4D97-AF65-F5344CB8AC3E}">
        <p14:creationId xmlns:p14="http://schemas.microsoft.com/office/powerpoint/2010/main" val="1259658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1.1 Overview of the evolution of Intel's Pentium 4 family (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12)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116505" y="815745"/>
            <a:ext cx="91360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Announcing and aims of Intel’s </a:t>
            </a:r>
            <a:r>
              <a:rPr lang="en-US" dirty="0" err="1">
                <a:solidFill>
                  <a:srgbClr val="2D2D8A"/>
                </a:solidFill>
                <a:latin typeface="Verdana"/>
              </a:rPr>
              <a:t>Netburst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 microarchitecture </a:t>
            </a:r>
            <a:endParaRPr lang="en-US" dirty="0"/>
          </a:p>
        </p:txBody>
      </p:sp>
      <p:sp>
        <p:nvSpPr>
          <p:cNvPr id="21" name="TextBox 20"/>
          <p:cNvSpPr txBox="1"/>
          <p:nvPr/>
        </p:nvSpPr>
        <p:spPr>
          <a:xfrm>
            <a:off x="71438" y="2409852"/>
            <a:ext cx="89879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Key innovations of the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Netburst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microarchitecture and the Pentium 4 family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116505" y="458670"/>
            <a:ext cx="87759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70" dirty="0">
                <a:solidFill>
                  <a:schemeClr val="accent6"/>
                </a:solidFill>
                <a:latin typeface="+mj-lt"/>
              </a:rPr>
              <a:t>Summing up key issues of the evolution of Intel’s Pentium 4 family -1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37005" y="1269445"/>
            <a:ext cx="9072562" cy="107304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16505" y="1268760"/>
            <a:ext cx="890820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 Pentium 4's launch (Nov. 2000) Intel's vice president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Otellini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claimed 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lifespan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Netburst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microarchitecture, the foundation of the Pentium 4 family,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would be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 years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its expected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 frequency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would break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10 GHz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mark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2006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26495" y="2848024"/>
            <a:ext cx="9072562" cy="120599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41530" y="2824189"/>
            <a:ext cx="83618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Beyond the new </a:t>
            </a:r>
            <a:r>
              <a:rPr kumimoji="0" lang="en-US" sz="1600" b="0" i="0" u="none" strike="noStrike" kern="1200" cap="none" spc="-3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Netburst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microarchitecture the Pentium 4 family introduced two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major innovations   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791580" y="3361347"/>
            <a:ext cx="7161128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hyperthreading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(along with the 2. core (Northwood) in 2002 and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64-bitarchitecture (along with the 3 core (Prescott) in 2004.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0" y="4194085"/>
            <a:ext cx="9144000" cy="72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lvl="0">
              <a:defRPr/>
            </a:pPr>
            <a:r>
              <a:rPr lang="en-US" sz="1600" dirty="0" smtClean="0">
                <a:solidFill>
                  <a:srgbClr val="000000"/>
                </a:solidFill>
              </a:rPr>
              <a:t>    Note </a:t>
            </a:r>
            <a:r>
              <a:rPr lang="en-US" sz="1600" dirty="0">
                <a:solidFill>
                  <a:srgbClr val="000000"/>
                </a:solidFill>
              </a:rPr>
              <a:t>that the Pentium 4 </a:t>
            </a:r>
            <a:r>
              <a:rPr lang="en-US" sz="1600" dirty="0" smtClean="0">
                <a:solidFill>
                  <a:srgbClr val="000000"/>
                </a:solidFill>
              </a:rPr>
              <a:t>line is </a:t>
            </a:r>
            <a:r>
              <a:rPr lang="en-US" sz="1600" dirty="0">
                <a:solidFill>
                  <a:srgbClr val="000000"/>
                </a:solidFill>
              </a:rPr>
              <a:t>designed on </a:t>
            </a:r>
            <a:r>
              <a:rPr lang="en-US" sz="1600" dirty="0">
                <a:solidFill>
                  <a:srgbClr val="FF0000"/>
                </a:solidFill>
              </a:rPr>
              <a:t>a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>
                <a:solidFill>
                  <a:srgbClr val="FF0000"/>
                </a:solidFill>
              </a:rPr>
              <a:t>single phase development model</a:t>
            </a:r>
            <a:r>
              <a:rPr lang="en-US" sz="1600" dirty="0">
                <a:solidFill>
                  <a:srgbClr val="000000"/>
                </a:solidFill>
              </a:rPr>
              <a:t>, </a:t>
            </a:r>
          </a:p>
          <a:p>
            <a:pPr lvl="0">
              <a:spcAft>
                <a:spcPts val="200"/>
              </a:spcAft>
              <a:defRPr/>
            </a:pPr>
            <a:r>
              <a:rPr lang="en-US" sz="1600" dirty="0">
                <a:solidFill>
                  <a:srgbClr val="000000"/>
                </a:solidFill>
              </a:rPr>
              <a:t>  </a:t>
            </a:r>
            <a:r>
              <a:rPr lang="en-US" sz="1600" dirty="0" smtClean="0">
                <a:solidFill>
                  <a:srgbClr val="000000"/>
                </a:solidFill>
              </a:rPr>
              <a:t>    in each </a:t>
            </a:r>
            <a:r>
              <a:rPr lang="en-US" sz="1600" dirty="0">
                <a:solidFill>
                  <a:srgbClr val="000000"/>
                </a:solidFill>
              </a:rPr>
              <a:t>generation </a:t>
            </a:r>
            <a:r>
              <a:rPr lang="en-US" sz="1600" dirty="0">
                <a:solidFill>
                  <a:srgbClr val="0070C0"/>
                </a:solidFill>
              </a:rPr>
              <a:t>both technology and microarchitecture</a:t>
            </a:r>
            <a:r>
              <a:rPr lang="en-US" sz="1600" dirty="0">
                <a:solidFill>
                  <a:srgbClr val="000000"/>
                </a:solidFill>
              </a:rPr>
              <a:t> had been changed.</a:t>
            </a:r>
          </a:p>
        </p:txBody>
      </p:sp>
    </p:spTree>
    <p:extLst>
      <p:ext uri="{BB962C8B-B14F-4D97-AF65-F5344CB8AC3E}">
        <p14:creationId xmlns:p14="http://schemas.microsoft.com/office/powerpoint/2010/main" val="40538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1.1 Overview of the evolution of Intel's Pentium 4 family (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13)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1438" y="3158970"/>
            <a:ext cx="63821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Cancellation of the Pentium 4 line due to overheating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438" y="4914165"/>
            <a:ext cx="92906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altLang="en-US" spc="-110" dirty="0">
                <a:solidFill>
                  <a:srgbClr val="2D2D8A"/>
                </a:solidFill>
                <a:latin typeface="Verdana" pitchFamily="34" charset="0"/>
              </a:rPr>
              <a:t>Switching Intel's </a:t>
            </a:r>
            <a:r>
              <a:rPr lang="en-US" altLang="en-US" spc="-110" dirty="0" smtClean="0">
                <a:solidFill>
                  <a:srgbClr val="2D2D8A"/>
                </a:solidFill>
                <a:latin typeface="Verdana" pitchFamily="34" charset="0"/>
              </a:rPr>
              <a:t>processor design </a:t>
            </a:r>
            <a:r>
              <a:rPr lang="en-US" altLang="en-US" spc="-110" dirty="0">
                <a:solidFill>
                  <a:srgbClr val="2D2D8A"/>
                </a:solidFill>
                <a:latin typeface="Verdana" pitchFamily="34" charset="0"/>
              </a:rPr>
              <a:t>paradigm to cope with raising dissipation about </a:t>
            </a:r>
            <a:r>
              <a:rPr lang="en-US" altLang="en-US" spc="-110" dirty="0" smtClean="0">
                <a:solidFill>
                  <a:srgbClr val="2D2D8A"/>
                </a:solidFill>
                <a:latin typeface="Verdana" pitchFamily="34" charset="0"/>
              </a:rPr>
              <a:t>2003</a:t>
            </a:r>
            <a:endParaRPr lang="en-US" spc="-110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10" name="Rounded Rectangle 9"/>
          <p:cNvSpPr/>
          <p:nvPr/>
        </p:nvSpPr>
        <p:spPr bwMode="auto">
          <a:xfrm>
            <a:off x="-16221" y="1278005"/>
            <a:ext cx="9144000" cy="2196000"/>
          </a:xfrm>
          <a:prstGeom prst="roundRect">
            <a:avLst/>
          </a:prstGeom>
          <a:solidFill>
            <a:srgbClr val="DDEE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1500" y="458670"/>
            <a:ext cx="90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Rising of dissipation (D) per cm</a:t>
            </a:r>
            <a:r>
              <a:rPr kumimoji="0" lang="en-US" sz="1800" b="0" i="0" u="none" strike="noStrike" kern="1200" cap="none" spc="-2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2</a:t>
            </a:r>
            <a:r>
              <a:rPr kumimoji="0" lang="en-US" sz="1800" b="0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die area [</a:t>
            </a:r>
            <a:r>
              <a:rPr kumimoji="0" lang="hu-HU" sz="1800" b="0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W/cm</a:t>
            </a:r>
            <a:r>
              <a:rPr kumimoji="0" lang="hu-HU" sz="1800" b="0" i="0" u="none" strike="noStrike" kern="1200" cap="none" spc="-2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2</a:t>
            </a:r>
            <a:r>
              <a:rPr kumimoji="0" lang="en-US" sz="1800" b="0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]</a:t>
            </a:r>
            <a:r>
              <a:rPr kumimoji="0" lang="hu-HU" sz="1800" b="0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in Intel's Pentium </a:t>
            </a:r>
            <a:r>
              <a:rPr kumimoji="0" lang="hu-HU" sz="1800" b="0" i="0" u="none" strike="noStrike" kern="1200" cap="none" spc="-2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family</a:t>
            </a:r>
            <a:r>
              <a:rPr kumimoji="0" lang="en-US" sz="1800" b="0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-2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22827" y="1268760"/>
            <a:ext cx="9029693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 smtClean="0">
                <a:latin typeface="+mj-lt"/>
              </a:rPr>
              <a:t>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dissipation </a:t>
            </a:r>
            <a:r>
              <a:rPr lang="en-US" sz="1600" dirty="0">
                <a:latin typeface="+mj-lt"/>
              </a:rPr>
              <a:t>of Pentium 4’s subsequent </a:t>
            </a:r>
            <a:r>
              <a:rPr lang="en-US" sz="1600" dirty="0" smtClean="0">
                <a:latin typeface="+mj-lt"/>
              </a:rPr>
              <a:t>cores </a:t>
            </a: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dynamically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rose, up to nearly </a:t>
            </a:r>
            <a:endParaRPr lang="en-US" sz="1600" dirty="0" smtClean="0">
              <a:solidFill>
                <a:srgbClr val="0070C0"/>
              </a:solidFill>
              <a:latin typeface="+mj-lt"/>
            </a:endParaRP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    100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W/cm</a:t>
            </a:r>
            <a:r>
              <a:rPr lang="en-US" sz="1600" baseline="30000" dirty="0">
                <a:solidFill>
                  <a:srgbClr val="0070C0"/>
                </a:solidFill>
                <a:latin typeface="+mj-lt"/>
              </a:rPr>
              <a:t>2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for the 3. core </a:t>
            </a:r>
            <a:r>
              <a:rPr lang="en-US" sz="1600" dirty="0">
                <a:latin typeface="+mj-lt"/>
              </a:rPr>
              <a:t>(Prescott) that </a:t>
            </a:r>
            <a:r>
              <a:rPr lang="en-US" sz="1600" dirty="0" smtClean="0">
                <a:latin typeface="+mj-lt"/>
              </a:rPr>
              <a:t>equals about </a:t>
            </a:r>
            <a:r>
              <a:rPr lang="en-US" sz="1600" dirty="0">
                <a:latin typeface="+mj-lt"/>
              </a:rPr>
              <a:t>100 W, as it has a die </a:t>
            </a:r>
            <a:r>
              <a:rPr lang="en-US" sz="1600" dirty="0" smtClean="0">
                <a:latin typeface="+mj-lt"/>
              </a:rPr>
              <a:t>area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</a:t>
            </a:r>
            <a:r>
              <a:rPr lang="en-US" sz="1600" dirty="0" smtClean="0">
                <a:latin typeface="+mj-lt"/>
              </a:rPr>
              <a:t>    </a:t>
            </a:r>
            <a:r>
              <a:rPr lang="en-US" sz="1600" dirty="0">
                <a:latin typeface="+mj-lt"/>
              </a:rPr>
              <a:t>of approximately 1 cm</a:t>
            </a:r>
            <a:r>
              <a:rPr lang="en-US" sz="1600" baseline="30000" dirty="0">
                <a:latin typeface="+mj-lt"/>
              </a:rPr>
              <a:t>2</a:t>
            </a:r>
            <a:r>
              <a:rPr lang="en-US" sz="1600" dirty="0">
                <a:latin typeface="+mj-lt"/>
              </a:rPr>
              <a:t>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But this steep rise of dissipation could not be kept on further on while the</a:t>
            </a:r>
          </a:p>
          <a:p>
            <a:r>
              <a:rPr lang="en-US" sz="1600" dirty="0">
                <a:latin typeface="+mj-lt"/>
              </a:rPr>
              <a:t>  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resulting power density became unmanageable </a:t>
            </a: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high, </a:t>
            </a:r>
            <a:r>
              <a:rPr lang="en-US" sz="1600" dirty="0" smtClean="0">
                <a:latin typeface="+mj-lt"/>
              </a:rPr>
              <a:t>since </a:t>
            </a:r>
            <a:r>
              <a:rPr lang="en-US" sz="1600" dirty="0">
                <a:latin typeface="+mj-lt"/>
              </a:rPr>
              <a:t>absorbing about 100 </a:t>
            </a:r>
            <a:r>
              <a:rPr lang="en-US" sz="1600" dirty="0" smtClean="0">
                <a:latin typeface="+mj-lt"/>
              </a:rPr>
              <a:t>W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</a:t>
            </a:r>
            <a:r>
              <a:rPr lang="en-US" sz="1600" dirty="0" smtClean="0">
                <a:latin typeface="+mj-lt"/>
              </a:rPr>
              <a:t>    </a:t>
            </a:r>
            <a:r>
              <a:rPr lang="en-US" sz="1600" dirty="0">
                <a:latin typeface="+mj-lt"/>
              </a:rPr>
              <a:t>dissipation by means of air cooling was already </a:t>
            </a:r>
            <a:r>
              <a:rPr lang="en-US" sz="1600" dirty="0" smtClean="0">
                <a:latin typeface="+mj-lt"/>
              </a:rPr>
              <a:t>a challenge </a:t>
            </a:r>
            <a:r>
              <a:rPr lang="en-US" sz="1600" dirty="0">
                <a:latin typeface="+mj-lt"/>
              </a:rPr>
              <a:t>in DTs of that time.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As a consequence, due to overheating Intel could not achieve the announced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     4 GHz clock frequency.</a:t>
            </a:r>
            <a:endParaRPr lang="en-US" sz="1600" dirty="0">
              <a:latin typeface="+mj-lt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1438" y="791363"/>
            <a:ext cx="78404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70" dirty="0">
                <a:solidFill>
                  <a:schemeClr val="accent6"/>
                </a:solidFill>
              </a:rPr>
              <a:t>Summing up key issues of the evolution of Intel’s Pentium 4 family </a:t>
            </a:r>
            <a:r>
              <a:rPr lang="en-US" spc="-70" dirty="0" smtClean="0">
                <a:solidFill>
                  <a:schemeClr val="accent6"/>
                </a:solidFill>
              </a:rPr>
              <a:t>-2</a:t>
            </a:r>
            <a:endParaRPr lang="en-US" spc="-70" dirty="0">
              <a:solidFill>
                <a:schemeClr val="accent6"/>
              </a:solidFill>
            </a:endParaRPr>
          </a:p>
        </p:txBody>
      </p:sp>
      <p:sp>
        <p:nvSpPr>
          <p:cNvPr id="15" name="Rounded Rectangle 14"/>
          <p:cNvSpPr/>
          <p:nvPr/>
        </p:nvSpPr>
        <p:spPr bwMode="auto">
          <a:xfrm>
            <a:off x="18510" y="5370418"/>
            <a:ext cx="9144000" cy="93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6" name="Text Box 5"/>
          <p:cNvSpPr txBox="1">
            <a:spLocks noChangeArrowheads="1"/>
          </p:cNvSpPr>
          <p:nvPr/>
        </p:nvSpPr>
        <p:spPr bwMode="auto">
          <a:xfrm>
            <a:off x="184150" y="5406131"/>
            <a:ext cx="8576515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266700" indent="-2667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altLang="en-US" sz="1600" spc="-50" dirty="0" smtClean="0">
                <a:solidFill>
                  <a:srgbClr val="0070C0"/>
                </a:solidFill>
                <a:latin typeface="Verdana"/>
              </a:rPr>
              <a:t>Al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ready in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2003 Intel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became aware of the overheating problem and shifted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focus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altLang="en-US" sz="1600" spc="-50" dirty="0">
                <a:solidFill>
                  <a:srgbClr val="0070C0"/>
                </a:solidFill>
                <a:latin typeface="Verdana"/>
              </a:rPr>
              <a:t>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their processor development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from the pure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performance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goal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 the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aspect of </a:t>
            </a:r>
            <a:endParaRPr kumimoji="0" lang="en-US" altLang="en-US" sz="1600" b="0" i="0" u="none" strike="noStrike" kern="1200" cap="none" spc="-5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altLang="en-US" sz="1600" spc="-50" dirty="0">
                <a:solidFill>
                  <a:srgbClr val="000000"/>
                </a:solidFill>
                <a:latin typeface="Verdana"/>
              </a:rPr>
              <a:t>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 watt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as stated in a slide from 4/2006, see below.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25083" y="3609020"/>
            <a:ext cx="63821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Cancellation of the Pentium 4 line due to overheating</a:t>
            </a:r>
          </a:p>
        </p:txBody>
      </p:sp>
      <p:sp>
        <p:nvSpPr>
          <p:cNvPr id="18" name="Rounded Rectangle 17"/>
          <p:cNvSpPr/>
          <p:nvPr/>
        </p:nvSpPr>
        <p:spPr bwMode="auto">
          <a:xfrm>
            <a:off x="-18510" y="4014065"/>
            <a:ext cx="9036000" cy="792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19761" y="4131279"/>
            <a:ext cx="82700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3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Basically due to overheating the Pentium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 </a:t>
            </a:r>
            <a:r>
              <a:rPr kumimoji="0" lang="en-US" sz="1600" b="0" i="0" u="none" strike="noStrike" kern="1200" cap="none" spc="-3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line could not achieve their targets</a:t>
            </a:r>
            <a:r>
              <a:rPr kumimoji="0" lang="en-US" sz="1600" b="0" i="0" u="none" strike="noStrike" kern="1200" cap="none" spc="-3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so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spc="-30" baseline="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spc="-30" baseline="0" dirty="0" smtClean="0">
                <a:solidFill>
                  <a:srgbClr val="000000"/>
                </a:solidFill>
                <a:latin typeface="Verdana"/>
              </a:rPr>
              <a:t> it was </a:t>
            </a:r>
            <a:r>
              <a:rPr kumimoji="0" lang="en-US" sz="1600" b="0" i="0" u="none" strike="noStrike" kern="1200" cap="none" spc="-3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withdrawn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</a:t>
            </a:r>
            <a:r>
              <a:rPr kumimoji="0" lang="en-US" sz="1600" b="0" i="0" u="none" strike="noStrike" kern="1200" cap="none" spc="-3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2005.</a:t>
            </a:r>
            <a:endParaRPr kumimoji="0" lang="en-US" sz="1600" b="0" i="0" u="none" strike="noStrike" kern="1200" cap="none" spc="-3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66771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1.1 Overview of the evolution of Intel's Pentium 4 family (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14)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26495" y="787180"/>
            <a:ext cx="79088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Falling back to a low-power design for the next (Core 2) family   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16505" y="458670"/>
            <a:ext cx="87759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70" dirty="0">
                <a:solidFill>
                  <a:schemeClr val="accent6"/>
                </a:solidFill>
                <a:latin typeface="+mj-lt"/>
              </a:rPr>
              <a:t>Summing up key issues of the evolution of Intel’s Pentium 4 family </a:t>
            </a:r>
            <a:r>
              <a:rPr lang="en-US" spc="-70" dirty="0" smtClean="0">
                <a:solidFill>
                  <a:schemeClr val="accent6"/>
                </a:solidFill>
                <a:latin typeface="+mj-lt"/>
              </a:rPr>
              <a:t>-3</a:t>
            </a:r>
            <a:endParaRPr lang="en-US" spc="-70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45005" y="1217076"/>
            <a:ext cx="9072500" cy="852482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61510" y="1217076"/>
            <a:ext cx="8910990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effectLst/>
                <a:uLnTx/>
                <a:uFillTx/>
                <a:latin typeface="+mj-lt"/>
              </a:rPr>
              <a:t>Furthermore, as dissipation was the major cause for cancelling the Pentium 4 </a:t>
            </a:r>
            <a:r>
              <a:rPr kumimoji="0" lang="en-US" sz="1600" b="0" i="0" u="none" strike="noStrike" kern="1200" cap="none" spc="-40" normalizeH="0" noProof="0" dirty="0">
                <a:ln>
                  <a:noFill/>
                </a:ln>
                <a:effectLst/>
                <a:uLnTx/>
                <a:uFillTx/>
                <a:latin typeface="+mj-lt"/>
              </a:rPr>
              <a:t>family,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spc="-40" dirty="0">
                <a:latin typeface="+mj-lt"/>
              </a:rPr>
              <a:t>  </a:t>
            </a:r>
            <a:r>
              <a:rPr kumimoji="0" lang="en-US" sz="1600" b="0" i="0" u="none" strike="noStrike" kern="1200" cap="none" spc="-40" normalizeH="0" noProof="0" dirty="0">
                <a:ln>
                  <a:noFill/>
                </a:ln>
                <a:effectLst/>
                <a:uLnTx/>
                <a:uFillTx/>
                <a:latin typeface="+mj-lt"/>
              </a:rPr>
              <a:t> in planning the subsequent Core 2 family Intel fell back to a </a:t>
            </a:r>
            <a:r>
              <a:rPr kumimoji="0" lang="en-US" sz="1600" b="0" i="0" u="none" strike="noStrike" kern="1200" cap="none" spc="-4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low power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mobile design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effectLst/>
                <a:uLnTx/>
                <a:uFillTx/>
                <a:latin typeface="+mj-lt"/>
              </a:rPr>
              <a:t>,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effectLst/>
                <a:uLnTx/>
                <a:uFillTx/>
                <a:latin typeface="+mj-lt"/>
              </a:rPr>
              <a:t>   that is the Pentium M line.</a:t>
            </a:r>
          </a:p>
        </p:txBody>
      </p:sp>
    </p:spTree>
    <p:extLst>
      <p:ext uri="{BB962C8B-B14F-4D97-AF65-F5344CB8AC3E}">
        <p14:creationId xmlns:p14="http://schemas.microsoft.com/office/powerpoint/2010/main" val="3718362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 smtClean="0"/>
              <a:t>Introduction (2)</a:t>
            </a:r>
            <a:endParaRPr lang="en-US" sz="17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10133" t="16750" r="10626" b="11938"/>
          <a:stretch/>
        </p:blipFill>
        <p:spPr>
          <a:xfrm>
            <a:off x="116505" y="1313765"/>
            <a:ext cx="8890558" cy="450050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15888" y="503675"/>
            <a:ext cx="44800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The processor war: desktops/laptops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112060" y="5949280"/>
            <a:ext cx="31053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Image source: [43]</a:t>
            </a:r>
          </a:p>
        </p:txBody>
      </p:sp>
    </p:spTree>
    <p:extLst>
      <p:ext uri="{BB962C8B-B14F-4D97-AF65-F5344CB8AC3E}">
        <p14:creationId xmlns:p14="http://schemas.microsoft.com/office/powerpoint/2010/main" val="31210523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89885"/>
            <a:ext cx="7404100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R="0" lvl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1.2 Overview of the evolution of Intel's Core 2 family</a:t>
            </a:r>
          </a:p>
        </p:txBody>
      </p:sp>
    </p:spTree>
    <p:extLst>
      <p:ext uri="{BB962C8B-B14F-4D97-AF65-F5344CB8AC3E}">
        <p14:creationId xmlns:p14="http://schemas.microsoft.com/office/powerpoint/2010/main" val="3352358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(1)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16505" y="458670"/>
            <a:ext cx="6600589" cy="6848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dirty="0">
                <a:solidFill>
                  <a:schemeClr val="accent6"/>
                </a:solidFill>
                <a:latin typeface="+mj-lt"/>
              </a:rPr>
              <a:t>1.2 Overview of the evolution of Intel's Core 2 family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Introduction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29398" y="1178750"/>
            <a:ext cx="9072562" cy="154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11628" y="1250370"/>
            <a:ext cx="8676606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spc="-30" dirty="0" smtClean="0">
                <a:solidFill>
                  <a:srgbClr val="000000"/>
                </a:solidFill>
              </a:rPr>
              <a:t>Since about 2006 for </a:t>
            </a:r>
            <a:r>
              <a:rPr lang="en-US" sz="1600" spc="-30" dirty="0">
                <a:solidFill>
                  <a:srgbClr val="000000"/>
                </a:solidFill>
              </a:rPr>
              <a:t>more than </a:t>
            </a:r>
            <a:r>
              <a:rPr lang="en-US" sz="1600" spc="-30" dirty="0" smtClean="0">
                <a:solidFill>
                  <a:srgbClr val="000000"/>
                </a:solidFill>
              </a:rPr>
              <a:t>10 </a:t>
            </a:r>
            <a:r>
              <a:rPr lang="en-US" sz="1600" spc="-30" dirty="0">
                <a:solidFill>
                  <a:srgbClr val="000000"/>
                </a:solidFill>
              </a:rPr>
              <a:t>years Intel’s </a:t>
            </a:r>
            <a:r>
              <a:rPr lang="en-US" sz="1600" spc="-30" dirty="0">
                <a:solidFill>
                  <a:srgbClr val="FF0000"/>
                </a:solidFill>
              </a:rPr>
              <a:t>Core 2-based processors </a:t>
            </a:r>
            <a:r>
              <a:rPr lang="en-US" sz="1600" spc="-30" dirty="0">
                <a:solidFill>
                  <a:srgbClr val="0070C0"/>
                </a:solidFill>
              </a:rPr>
              <a:t>lead </a:t>
            </a:r>
            <a:r>
              <a:rPr lang="en-US" sz="1600" spc="-30" dirty="0" smtClean="0">
                <a:solidFill>
                  <a:srgbClr val="0070C0"/>
                </a:solidFill>
              </a:rPr>
              <a:t>the</a:t>
            </a:r>
          </a:p>
          <a:p>
            <a:pPr lvl="0">
              <a:spcAft>
                <a:spcPts val="600"/>
              </a:spcAft>
            </a:pPr>
            <a:r>
              <a:rPr lang="en-US" sz="1600" spc="-30" dirty="0">
                <a:solidFill>
                  <a:srgbClr val="0070C0"/>
                </a:solidFill>
              </a:rPr>
              <a:t> </a:t>
            </a:r>
            <a:r>
              <a:rPr lang="en-US" sz="1600" spc="-30" dirty="0" smtClean="0">
                <a:solidFill>
                  <a:srgbClr val="0070C0"/>
                </a:solidFill>
              </a:rPr>
              <a:t>      </a:t>
            </a:r>
            <a:r>
              <a:rPr lang="en-US" sz="1600" spc="-30" dirty="0">
                <a:solidFill>
                  <a:srgbClr val="0070C0"/>
                </a:solidFill>
              </a:rPr>
              <a:t>performance </a:t>
            </a:r>
            <a:r>
              <a:rPr lang="en-US" sz="1600" spc="-30" dirty="0" smtClean="0">
                <a:solidFill>
                  <a:srgbClr val="0070C0"/>
                </a:solidFill>
              </a:rPr>
              <a:t>race and</a:t>
            </a:r>
            <a:r>
              <a:rPr lang="en-US" sz="1600" spc="-30" dirty="0" smtClean="0">
                <a:solidFill>
                  <a:srgbClr val="000000"/>
                </a:solidFill>
              </a:rPr>
              <a:t> </a:t>
            </a:r>
            <a:r>
              <a:rPr lang="en-US" sz="1600" spc="-30" dirty="0" smtClean="0">
                <a:solidFill>
                  <a:srgbClr val="0070C0"/>
                </a:solidFill>
              </a:rPr>
              <a:t>dominated </a:t>
            </a:r>
            <a:r>
              <a:rPr lang="en-US" sz="1600" spc="-30" dirty="0">
                <a:solidFill>
                  <a:srgbClr val="0070C0"/>
                </a:solidFill>
              </a:rPr>
              <a:t>the client and </a:t>
            </a:r>
            <a:r>
              <a:rPr lang="en-US" sz="1600" spc="-30" dirty="0" smtClean="0">
                <a:solidFill>
                  <a:srgbClr val="0070C0"/>
                </a:solidFill>
              </a:rPr>
              <a:t>server </a:t>
            </a:r>
            <a:r>
              <a:rPr lang="en-US" sz="1600" spc="-30" dirty="0">
                <a:solidFill>
                  <a:srgbClr val="0070C0"/>
                </a:solidFill>
              </a:rPr>
              <a:t>processor lines.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spc="-30" dirty="0" smtClean="0">
                <a:solidFill>
                  <a:srgbClr val="000000"/>
                </a:solidFill>
              </a:rPr>
              <a:t>Nevertheless</a:t>
            </a:r>
            <a:r>
              <a:rPr lang="en-US" sz="1600" spc="-30" dirty="0">
                <a:solidFill>
                  <a:srgbClr val="000000"/>
                </a:solidFill>
              </a:rPr>
              <a:t>, </a:t>
            </a:r>
            <a:r>
              <a:rPr lang="en-US" sz="1600" spc="-30" dirty="0" smtClean="0">
                <a:solidFill>
                  <a:srgbClr val="0070C0"/>
                </a:solidFill>
              </a:rPr>
              <a:t>in </a:t>
            </a:r>
            <a:r>
              <a:rPr lang="en-US" sz="1600" spc="-30" dirty="0">
                <a:solidFill>
                  <a:srgbClr val="0070C0"/>
                </a:solidFill>
              </a:rPr>
              <a:t>the last couple of years they face a fierce </a:t>
            </a:r>
            <a:r>
              <a:rPr lang="en-US" sz="1600" spc="-30" dirty="0" smtClean="0">
                <a:solidFill>
                  <a:srgbClr val="0070C0"/>
                </a:solidFill>
              </a:rPr>
              <a:t>competition </a:t>
            </a:r>
            <a:r>
              <a:rPr lang="en-US" sz="1600" spc="-30" dirty="0" smtClean="0">
                <a:solidFill>
                  <a:srgbClr val="000000"/>
                </a:solidFill>
              </a:rPr>
              <a:t>by </a:t>
            </a:r>
            <a:r>
              <a:rPr lang="en-US" sz="1600" spc="-30" dirty="0">
                <a:solidFill>
                  <a:srgbClr val="000000"/>
                </a:solidFill>
              </a:rPr>
              <a:t>AMD’s </a:t>
            </a:r>
            <a:endParaRPr lang="en-US" sz="1600" spc="-30" dirty="0" smtClean="0">
              <a:solidFill>
                <a:srgbClr val="000000"/>
              </a:solidFill>
            </a:endParaRPr>
          </a:p>
          <a:p>
            <a:pPr lvl="0"/>
            <a:r>
              <a:rPr lang="en-US" sz="1600" spc="-30" dirty="0">
                <a:solidFill>
                  <a:srgbClr val="000000"/>
                </a:solidFill>
              </a:rPr>
              <a:t> </a:t>
            </a:r>
            <a:r>
              <a:rPr lang="en-US" sz="1600" spc="-30" dirty="0" smtClean="0">
                <a:solidFill>
                  <a:srgbClr val="000000"/>
                </a:solidFill>
              </a:rPr>
              <a:t>     Zen-based </a:t>
            </a:r>
            <a:r>
              <a:rPr lang="en-US" sz="1600" spc="-30" dirty="0">
                <a:solidFill>
                  <a:srgbClr val="000000"/>
                </a:solidFill>
              </a:rPr>
              <a:t>DT and server processors and also by ARM ISA-based servers</a:t>
            </a:r>
          </a:p>
          <a:p>
            <a:pPr lvl="0">
              <a:spcAft>
                <a:spcPts val="600"/>
              </a:spcAft>
            </a:pPr>
            <a:r>
              <a:rPr lang="en-US" sz="1600" spc="-30" dirty="0">
                <a:solidFill>
                  <a:srgbClr val="000000"/>
                </a:solidFill>
              </a:rPr>
              <a:t>      (from Ampere and AWS).</a:t>
            </a:r>
          </a:p>
        </p:txBody>
      </p:sp>
    </p:spTree>
    <p:extLst>
      <p:ext uri="{BB962C8B-B14F-4D97-AF65-F5344CB8AC3E}">
        <p14:creationId xmlns:p14="http://schemas.microsoft.com/office/powerpoint/2010/main" val="12306110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(2)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16505" y="458670"/>
            <a:ext cx="57627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Intel’s two-phase processor development model</a:t>
            </a:r>
          </a:p>
        </p:txBody>
      </p:sp>
      <p:sp>
        <p:nvSpPr>
          <p:cNvPr id="9" name="Rounded Rectangle 8"/>
          <p:cNvSpPr/>
          <p:nvPr/>
        </p:nvSpPr>
        <p:spPr bwMode="auto">
          <a:xfrm>
            <a:off x="161925" y="953725"/>
            <a:ext cx="8820565" cy="162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94993" y="999017"/>
            <a:ext cx="907256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600" spc="-30" dirty="0">
                <a:solidFill>
                  <a:srgbClr val="000000"/>
                </a:solidFill>
                <a:latin typeface="Verdana"/>
              </a:rPr>
              <a:t>First, Core 2 processor generations appeared in </a:t>
            </a:r>
            <a:r>
              <a:rPr lang="en-US" sz="1600" spc="-30" dirty="0">
                <a:solidFill>
                  <a:srgbClr val="FF0000"/>
                </a:solidFill>
                <a:latin typeface="Verdana"/>
              </a:rPr>
              <a:t>two year cycles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, according to a</a:t>
            </a:r>
          </a:p>
          <a:p>
            <a:pPr lvl="0"/>
            <a:r>
              <a:rPr lang="en-US" sz="1600" spc="-30" dirty="0">
                <a:solidFill>
                  <a:srgbClr val="000000"/>
                </a:solidFill>
                <a:latin typeface="Verdana"/>
              </a:rPr>
              <a:t>   </a:t>
            </a:r>
            <a:r>
              <a:rPr lang="en-US" sz="1600" spc="-30" dirty="0">
                <a:solidFill>
                  <a:srgbClr val="FF0000"/>
                </a:solidFill>
                <a:latin typeface="Verdana"/>
              </a:rPr>
              <a:t>two-phase Tick-Tock model 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such that </a:t>
            </a:r>
          </a:p>
          <a:p>
            <a:pPr lvl="0"/>
            <a:endParaRPr lang="en-US" sz="1600" spc="-30" dirty="0">
              <a:solidFill>
                <a:srgbClr val="000000"/>
              </a:solidFill>
              <a:latin typeface="Verdana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600" dirty="0">
              <a:latin typeface="+mj-lt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884443" y="1584082"/>
            <a:ext cx="7763536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Tick phase </a:t>
            </a:r>
            <a:r>
              <a:rPr lang="en-US" sz="1600" dirty="0">
                <a:latin typeface="+mj-lt"/>
              </a:rPr>
              <a:t>Intel basically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reduced the feature size </a:t>
            </a: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by about 0.7 </a:t>
            </a:r>
          </a:p>
          <a:p>
            <a:pPr>
              <a:spcAft>
                <a:spcPts val="3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     </a:t>
            </a:r>
            <a:r>
              <a:rPr lang="en-US" sz="1600" dirty="0" smtClean="0">
                <a:latin typeface="+mj-lt"/>
              </a:rPr>
              <a:t>whereas</a:t>
            </a:r>
            <a:endParaRPr lang="en-US" sz="1600" dirty="0">
              <a:latin typeface="+mj-lt"/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Tock phase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enhanced the microarchitecture</a:t>
            </a:r>
            <a:r>
              <a:rPr lang="en-US" sz="1600" dirty="0">
                <a:latin typeface="+mj-lt"/>
              </a:rPr>
              <a:t>,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31540" y="2640216"/>
            <a:ext cx="3700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as the next Figure </a:t>
            </a:r>
            <a:r>
              <a:rPr lang="en-US" sz="1600" dirty="0" smtClean="0">
                <a:latin typeface="+mj-lt"/>
              </a:rPr>
              <a:t>will indicate it. 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317166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(3)</a:t>
            </a:r>
          </a:p>
        </p:txBody>
      </p:sp>
      <p:sp>
        <p:nvSpPr>
          <p:cNvPr id="3" name="Téglalap 3"/>
          <p:cNvSpPr/>
          <p:nvPr/>
        </p:nvSpPr>
        <p:spPr bwMode="auto">
          <a:xfrm>
            <a:off x="53975" y="1223755"/>
            <a:ext cx="8928515" cy="233172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4" name="Téglalap 4"/>
          <p:cNvSpPr/>
          <p:nvPr/>
        </p:nvSpPr>
        <p:spPr bwMode="auto">
          <a:xfrm>
            <a:off x="166554" y="1754008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Core 2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" name="Téglalap 5"/>
          <p:cNvSpPr/>
          <p:nvPr/>
        </p:nvSpPr>
        <p:spPr bwMode="auto">
          <a:xfrm>
            <a:off x="1257188" y="1755002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Penryn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6" name="Téglalap 11"/>
          <p:cNvSpPr/>
          <p:nvPr/>
        </p:nvSpPr>
        <p:spPr bwMode="auto">
          <a:xfrm>
            <a:off x="2318066" y="1754008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Nehalem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7" name="Téglalap 12"/>
          <p:cNvSpPr/>
          <p:nvPr/>
        </p:nvSpPr>
        <p:spPr bwMode="auto">
          <a:xfrm>
            <a:off x="3411504" y="1755666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West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mere</a:t>
            </a:r>
            <a:endParaRPr lang="en-US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8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en-US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8" name="Téglalap 13"/>
          <p:cNvSpPr/>
          <p:nvPr/>
        </p:nvSpPr>
        <p:spPr bwMode="auto">
          <a:xfrm>
            <a:off x="4490644" y="1754008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Sandy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Bridge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9" name="Téglalap 14"/>
          <p:cNvSpPr/>
          <p:nvPr/>
        </p:nvSpPr>
        <p:spPr bwMode="auto">
          <a:xfrm>
            <a:off x="5589449" y="1752349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Ivy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Bridge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0" name="Téglalap 15"/>
          <p:cNvSpPr/>
          <p:nvPr/>
        </p:nvSpPr>
        <p:spPr bwMode="auto">
          <a:xfrm>
            <a:off x="6657334" y="1754008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Haswell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5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Microarchi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1" name="Szövegdoboz 16"/>
          <p:cNvSpPr txBox="1">
            <a:spLocks noChangeArrowheads="1"/>
          </p:cNvSpPr>
          <p:nvPr/>
        </p:nvSpPr>
        <p:spPr bwMode="auto">
          <a:xfrm>
            <a:off x="324195" y="3175345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2" name="Szövegdoboz 17"/>
          <p:cNvSpPr txBox="1">
            <a:spLocks noChangeArrowheads="1"/>
          </p:cNvSpPr>
          <p:nvPr/>
        </p:nvSpPr>
        <p:spPr bwMode="auto">
          <a:xfrm>
            <a:off x="1476629" y="3177211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3" name="Szövegdoboz 18"/>
          <p:cNvSpPr txBox="1">
            <a:spLocks noChangeArrowheads="1"/>
          </p:cNvSpPr>
          <p:nvPr/>
        </p:nvSpPr>
        <p:spPr bwMode="auto">
          <a:xfrm>
            <a:off x="2565106" y="3175821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4" name="Szövegdoboz 19"/>
          <p:cNvSpPr txBox="1">
            <a:spLocks noChangeArrowheads="1"/>
          </p:cNvSpPr>
          <p:nvPr/>
        </p:nvSpPr>
        <p:spPr bwMode="auto">
          <a:xfrm>
            <a:off x="3658843" y="3177687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5" name="Szövegdoboz 20"/>
          <p:cNvSpPr txBox="1">
            <a:spLocks noChangeArrowheads="1"/>
          </p:cNvSpPr>
          <p:nvPr/>
        </p:nvSpPr>
        <p:spPr bwMode="auto">
          <a:xfrm>
            <a:off x="4691186" y="3177687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6" name="Szövegdoboz 21"/>
          <p:cNvSpPr txBox="1">
            <a:spLocks noChangeArrowheads="1"/>
          </p:cNvSpPr>
          <p:nvPr/>
        </p:nvSpPr>
        <p:spPr bwMode="auto">
          <a:xfrm>
            <a:off x="5856127" y="3179553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7" name="Szövegdoboz 22"/>
          <p:cNvSpPr txBox="1">
            <a:spLocks noChangeArrowheads="1"/>
          </p:cNvSpPr>
          <p:nvPr/>
        </p:nvSpPr>
        <p:spPr bwMode="auto">
          <a:xfrm>
            <a:off x="6860563" y="3178162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8" name="Szövegdoboz 25"/>
          <p:cNvSpPr txBox="1"/>
          <p:nvPr/>
        </p:nvSpPr>
        <p:spPr bwMode="auto">
          <a:xfrm>
            <a:off x="313731" y="1281639"/>
            <a:ext cx="760144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228600" indent="-228600" algn="ctr" fontAlgn="base">
              <a:spcBef>
                <a:spcPct val="0"/>
              </a:spcBef>
              <a:spcAft>
                <a:spcPct val="0"/>
              </a:spcAft>
              <a:buAutoNum type="arabicPeriod"/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9" name="Szövegdoboz 26"/>
          <p:cNvSpPr txBox="1"/>
          <p:nvPr/>
        </p:nvSpPr>
        <p:spPr bwMode="auto">
          <a:xfrm>
            <a:off x="4664162" y="1284814"/>
            <a:ext cx="77777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2. gen.</a:t>
            </a: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endParaRPr lang="hu-HU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0" name="Szövegdoboz 27"/>
          <p:cNvSpPr txBox="1"/>
          <p:nvPr/>
        </p:nvSpPr>
        <p:spPr bwMode="auto">
          <a:xfrm>
            <a:off x="5826463" y="1286402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3. 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1" name="Szövegdoboz 28"/>
          <p:cNvSpPr txBox="1"/>
          <p:nvPr/>
        </p:nvSpPr>
        <p:spPr bwMode="auto">
          <a:xfrm>
            <a:off x="6864186" y="1284814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4. 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 bwMode="auto">
          <a:xfrm>
            <a:off x="7958021" y="1300689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/>
                <a:cs typeface="Arial" charset="0"/>
              </a:rPr>
              <a:t>5. gen.</a:t>
            </a:r>
          </a:p>
        </p:txBody>
      </p:sp>
      <p:sp>
        <p:nvSpPr>
          <p:cNvPr id="23" name="Téglalap 14"/>
          <p:cNvSpPr/>
          <p:nvPr/>
        </p:nvSpPr>
        <p:spPr bwMode="auto">
          <a:xfrm>
            <a:off x="7743708" y="1759894"/>
            <a:ext cx="1077564" cy="1356734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Broad-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well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4" name="Szövegdoboz 21"/>
          <p:cNvSpPr txBox="1">
            <a:spLocks noChangeArrowheads="1"/>
          </p:cNvSpPr>
          <p:nvPr/>
        </p:nvSpPr>
        <p:spPr bwMode="auto">
          <a:xfrm>
            <a:off x="7984932" y="3172895"/>
            <a:ext cx="562047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296525" y="3624787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(2006)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1486876" y="3624787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(2007)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2553077" y="3624787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(2008)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3604464" y="3624787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(2010)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4750011" y="3624787"/>
            <a:ext cx="65639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(2011)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793574" y="3624787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(2012)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870444" y="3624787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(2013)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957139" y="3624787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(2014)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16443" y="458670"/>
            <a:ext cx="94511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50" dirty="0">
                <a:solidFill>
                  <a:schemeClr val="accent6"/>
                </a:solidFill>
              </a:rPr>
              <a:t>Two phase </a:t>
            </a:r>
            <a:r>
              <a:rPr lang="en-US" spc="-50" dirty="0">
                <a:solidFill>
                  <a:schemeClr val="accent6"/>
                </a:solidFill>
                <a:latin typeface="+mj-lt"/>
              </a:rPr>
              <a:t>processor</a:t>
            </a:r>
            <a:r>
              <a:rPr lang="en-US" spc="-50" dirty="0">
                <a:solidFill>
                  <a:schemeClr val="accent6"/>
                </a:solidFill>
              </a:rPr>
              <a:t> development in the 1-5 generations of the Core 2 family -1 </a:t>
            </a:r>
          </a:p>
        </p:txBody>
      </p:sp>
    </p:spTree>
    <p:extLst>
      <p:ext uri="{BB962C8B-B14F-4D97-AF65-F5344CB8AC3E}">
        <p14:creationId xmlns:p14="http://schemas.microsoft.com/office/powerpoint/2010/main" val="2092205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3b)</a:t>
            </a:r>
            <a:endParaRPr lang="en-US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26989" y="1952720"/>
            <a:ext cx="9095990" cy="104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4" name="Text Box 7"/>
          <p:cNvSpPr txBox="1">
            <a:spLocks noChangeArrowheads="1"/>
          </p:cNvSpPr>
          <p:nvPr/>
        </p:nvSpPr>
        <p:spPr bwMode="auto">
          <a:xfrm>
            <a:off x="371474" y="1943835"/>
            <a:ext cx="8751505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125000"/>
              </a:lnSpc>
              <a:spcBef>
                <a:spcPct val="0"/>
              </a:spcBef>
              <a:buNone/>
              <a:defRPr/>
            </a:pPr>
            <a:r>
              <a:rPr lang="en-US" altLang="en-US" sz="1600" dirty="0" smtClean="0">
                <a:solidFill>
                  <a:srgbClr val="FF0000"/>
                </a:solidFill>
                <a:latin typeface="+mj-lt"/>
              </a:rPr>
              <a:t>Note</a:t>
            </a:r>
            <a:r>
              <a:rPr lang="en-US" altLang="en-US" sz="1600" dirty="0" smtClean="0">
                <a:latin typeface="+mj-lt"/>
              </a:rPr>
              <a:t> that a </a:t>
            </a:r>
            <a:r>
              <a:rPr lang="en-US" altLang="en-US" sz="1600" dirty="0" smtClean="0">
                <a:solidFill>
                  <a:srgbClr val="0070C0"/>
                </a:solidFill>
                <a:latin typeface="+mj-lt"/>
              </a:rPr>
              <a:t>feature size reduction of 0.7 </a:t>
            </a:r>
            <a:r>
              <a:rPr lang="en-US" altLang="en-US" sz="1600" dirty="0" smtClean="0">
                <a:latin typeface="+mj-lt"/>
              </a:rPr>
              <a:t>allows to implement the </a:t>
            </a:r>
            <a:r>
              <a:rPr lang="en-US" altLang="en-US" sz="1600" dirty="0" smtClean="0">
                <a:solidFill>
                  <a:srgbClr val="0070C0"/>
                </a:solidFill>
                <a:latin typeface="+mj-lt"/>
              </a:rPr>
              <a:t>same number </a:t>
            </a: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None/>
              <a:defRPr/>
            </a:pPr>
            <a:r>
              <a:rPr lang="en-US" altLang="en-US" sz="16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600" dirty="0" smtClean="0">
                <a:solidFill>
                  <a:srgbClr val="0070C0"/>
                </a:solidFill>
                <a:latin typeface="+mj-lt"/>
              </a:rPr>
              <a:t>of transistors  on ~ </a:t>
            </a:r>
            <a:r>
              <a:rPr lang="en-US" altLang="en-US" sz="1600" dirty="0">
                <a:solidFill>
                  <a:srgbClr val="0070C0"/>
                </a:solidFill>
                <a:latin typeface="+mj-lt"/>
              </a:rPr>
              <a:t>½ Si </a:t>
            </a:r>
            <a:r>
              <a:rPr lang="en-US" altLang="en-US" sz="1600" dirty="0" smtClean="0">
                <a:solidFill>
                  <a:srgbClr val="0070C0"/>
                </a:solidFill>
                <a:latin typeface="+mj-lt"/>
              </a:rPr>
              <a:t>die area </a:t>
            </a:r>
            <a:r>
              <a:rPr lang="en-US" altLang="en-US" sz="1600" dirty="0" smtClean="0">
                <a:latin typeface="+mj-lt"/>
              </a:rPr>
              <a:t>or</a:t>
            </a: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None/>
              <a:defRPr/>
            </a:pPr>
            <a:r>
              <a:rPr lang="en-US" altLang="en-US" sz="1600" dirty="0" smtClean="0">
                <a:latin typeface="+mj-lt"/>
              </a:rPr>
              <a:t>to </a:t>
            </a:r>
            <a:r>
              <a:rPr lang="en-US" altLang="en-US" sz="1600" dirty="0" smtClean="0">
                <a:solidFill>
                  <a:srgbClr val="0070C0"/>
                </a:solidFill>
                <a:latin typeface="+mj-lt"/>
              </a:rPr>
              <a:t>double the transistor count on the same Si area</a:t>
            </a:r>
            <a:r>
              <a:rPr lang="en-US" altLang="en-US" sz="1600" dirty="0" smtClean="0">
                <a:latin typeface="+mj-lt"/>
              </a:rPr>
              <a:t>.</a:t>
            </a:r>
            <a:endParaRPr lang="en-US" altLang="en-US" sz="1600" dirty="0">
              <a:latin typeface="+mj-lt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32955" y="926810"/>
            <a:ext cx="9090025" cy="792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latin typeface="+mj-lt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36661" y="1044025"/>
            <a:ext cx="87498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The </a:t>
            </a:r>
            <a:r>
              <a:rPr lang="en-US" sz="1600" dirty="0">
                <a:solidFill>
                  <a:srgbClr val="FF0000"/>
                </a:solidFill>
              </a:rPr>
              <a:t>aim of the two-phase approach </a:t>
            </a:r>
            <a:r>
              <a:rPr lang="en-US" sz="1600" dirty="0"/>
              <a:t>was </a:t>
            </a:r>
            <a:r>
              <a:rPr lang="en-US" sz="1600" dirty="0">
                <a:solidFill>
                  <a:srgbClr val="0070C0"/>
                </a:solidFill>
              </a:rPr>
              <a:t>to reduce the huge complexity </a:t>
            </a:r>
            <a:r>
              <a:rPr lang="en-US" sz="1600" dirty="0"/>
              <a:t>of the</a:t>
            </a:r>
          </a:p>
          <a:p>
            <a:r>
              <a:rPr lang="en-US" sz="1600" dirty="0"/>
              <a:t>  development process for better manageability. 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16443" y="470398"/>
            <a:ext cx="94511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50" dirty="0">
                <a:solidFill>
                  <a:schemeClr val="accent6"/>
                </a:solidFill>
              </a:rPr>
              <a:t>Two phase </a:t>
            </a:r>
            <a:r>
              <a:rPr lang="en-US" spc="-50" dirty="0">
                <a:solidFill>
                  <a:schemeClr val="accent6"/>
                </a:solidFill>
                <a:latin typeface="+mj-lt"/>
              </a:rPr>
              <a:t>processor</a:t>
            </a:r>
            <a:r>
              <a:rPr lang="en-US" spc="-50" dirty="0">
                <a:solidFill>
                  <a:schemeClr val="accent6"/>
                </a:solidFill>
              </a:rPr>
              <a:t> development in the 1-5 generations of the Core 2 family </a:t>
            </a:r>
            <a:r>
              <a:rPr lang="en-US" spc="-50" dirty="0" smtClean="0">
                <a:solidFill>
                  <a:schemeClr val="accent6"/>
                </a:solidFill>
              </a:rPr>
              <a:t>-2 </a:t>
            </a:r>
            <a:endParaRPr lang="en-US" spc="-50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4346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(4)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6443" y="458670"/>
            <a:ext cx="97211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50" dirty="0">
                <a:solidFill>
                  <a:schemeClr val="accent6"/>
                </a:solidFill>
                <a:latin typeface="+mj-lt"/>
              </a:rPr>
              <a:t>Two phase processor development in the 1-5 generations of the Core 2 family </a:t>
            </a:r>
            <a:r>
              <a:rPr lang="en-US" spc="-50" dirty="0" smtClean="0">
                <a:solidFill>
                  <a:schemeClr val="accent6"/>
                </a:solidFill>
                <a:latin typeface="+mj-lt"/>
              </a:rPr>
              <a:t>-3 </a:t>
            </a:r>
            <a:endParaRPr lang="en-US" spc="-50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116443" y="953725"/>
            <a:ext cx="8956057" cy="130514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06515" y="1046637"/>
            <a:ext cx="8918852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The two year evolution cycle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coincided with Moore’s law </a:t>
            </a:r>
            <a:r>
              <a:rPr lang="en-US" sz="1600" dirty="0">
                <a:latin typeface="+mj-lt"/>
              </a:rPr>
              <a:t>as long as Intel reduced the</a:t>
            </a:r>
          </a:p>
          <a:p>
            <a:r>
              <a:rPr lang="en-US" sz="1600" dirty="0">
                <a:latin typeface="+mj-lt"/>
              </a:rPr>
              <a:t>  feature size from 65 nm to 14 nm, but the cadence of the evolution became soon</a:t>
            </a:r>
          </a:p>
          <a:p>
            <a:r>
              <a:rPr lang="en-US" sz="1600" dirty="0">
                <a:latin typeface="+mj-lt"/>
              </a:rPr>
              <a:t>  lengthened when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encountered manufacturing difficulties to master the 10 nm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process, </a:t>
            </a:r>
            <a:r>
              <a:rPr lang="en-US" sz="1600" dirty="0">
                <a:latin typeface="+mj-lt"/>
              </a:rPr>
              <a:t>as indicated in the next Figure.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27015" y="2483895"/>
            <a:ext cx="8865985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dirty="0" smtClean="0">
                <a:solidFill>
                  <a:srgbClr val="FF0000"/>
                </a:solidFill>
              </a:rPr>
              <a:t>Remark</a:t>
            </a:r>
          </a:p>
          <a:p>
            <a:r>
              <a:rPr lang="en-US" sz="1600" dirty="0" smtClean="0"/>
              <a:t>Originally, Intel planned the 10 nm technology to introduce already in 2015, as the</a:t>
            </a:r>
          </a:p>
          <a:p>
            <a:r>
              <a:rPr lang="en-US" sz="1600" dirty="0" smtClean="0"/>
              <a:t>  firm’s 2011 technology roadmap from 2011 indicates [42].</a:t>
            </a:r>
          </a:p>
        </p:txBody>
      </p:sp>
      <p:sp>
        <p:nvSpPr>
          <p:cNvPr id="10" name="TextBox 9"/>
          <p:cNvSpPr txBox="1"/>
          <p:nvPr/>
        </p:nvSpPr>
        <p:spPr>
          <a:xfrm flipH="1">
            <a:off x="116505" y="5634245"/>
            <a:ext cx="918102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/>
              <a:t>In fact, Intel 10 nm process became only available in 2018 (as a pilot implementation)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and in 2019 as an available technology for mass production.  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982110" y="3609019"/>
            <a:ext cx="5940660" cy="2113863"/>
            <a:chOff x="982110" y="3609019"/>
            <a:chExt cx="5940660" cy="2113863"/>
          </a:xfrm>
        </p:grpSpPr>
        <p:grpSp>
          <p:nvGrpSpPr>
            <p:cNvPr id="8" name="Group 7"/>
            <p:cNvGrpSpPr/>
            <p:nvPr/>
          </p:nvGrpSpPr>
          <p:grpSpPr>
            <a:xfrm>
              <a:off x="982110" y="3609019"/>
              <a:ext cx="5940660" cy="2025226"/>
              <a:chOff x="1061610" y="3654025"/>
              <a:chExt cx="5940660" cy="2025226"/>
            </a:xfrm>
          </p:grpSpPr>
          <p:pic>
            <p:nvPicPr>
              <p:cNvPr id="2050" name="Picture 2" descr="https://images.anandtech.com/reviews/cpu/intel/22nm/roadmapsm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99" t="45762" r="-799" b="270"/>
              <a:stretch/>
            </p:blipFill>
            <p:spPr bwMode="auto">
              <a:xfrm>
                <a:off x="1287270" y="4193629"/>
                <a:ext cx="5715000" cy="148562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9" name="Picture 8" descr="https://images.anandtech.com/reviews/cpu/intel/22nm/roadmapsm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b="81746"/>
              <a:stretch/>
            </p:blipFill>
            <p:spPr bwMode="auto">
              <a:xfrm>
                <a:off x="1061610" y="3654025"/>
                <a:ext cx="5715000" cy="50247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11" name="Rounded Rectangle 10"/>
            <p:cNvSpPr/>
            <p:nvPr/>
          </p:nvSpPr>
          <p:spPr bwMode="auto">
            <a:xfrm>
              <a:off x="6123190" y="4657610"/>
              <a:ext cx="648000" cy="828000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2" name="Rectangle 11"/>
            <p:cNvSpPr/>
            <p:nvPr/>
          </p:nvSpPr>
          <p:spPr bwMode="auto">
            <a:xfrm>
              <a:off x="4301970" y="4111493"/>
              <a:ext cx="164927" cy="1458989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5106133" y="4263893"/>
              <a:ext cx="164927" cy="1458989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3" name="Rectangle 12"/>
            <p:cNvSpPr/>
            <p:nvPr/>
          </p:nvSpPr>
          <p:spPr bwMode="auto">
            <a:xfrm>
              <a:off x="4301970" y="4111493"/>
              <a:ext cx="969090" cy="152400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5" name="Rectangle 14"/>
            <p:cNvSpPr/>
            <p:nvPr/>
          </p:nvSpPr>
          <p:spPr bwMode="auto">
            <a:xfrm>
              <a:off x="4391980" y="5454225"/>
              <a:ext cx="879080" cy="12576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0806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2840" y="5859270"/>
            <a:ext cx="8965875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+mj-lt"/>
              </a:rPr>
              <a:t>The last two technology transitions have signaled that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our cadence today is closer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  to 2.5 years than two“ 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[8].</a:t>
            </a:r>
          </a:p>
          <a:p>
            <a:r>
              <a:rPr lang="en-US" sz="1600" dirty="0">
                <a:solidFill>
                  <a:srgbClr val="000000"/>
                </a:solidFill>
                <a:latin typeface="+mj-lt"/>
              </a:rPr>
              <a:t>In fact,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cadence of Intel’s IC development process almost doubled.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7711" y="5004175"/>
            <a:ext cx="931603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30" dirty="0">
                <a:solidFill>
                  <a:srgbClr val="000000"/>
                </a:solidFill>
                <a:latin typeface="+mj-lt"/>
              </a:rPr>
              <a:t>On Intel’s Q2 2015 earnings conference call,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on July 16 2015</a:t>
            </a:r>
            <a:r>
              <a:rPr lang="en-US" sz="1600" spc="-30" dirty="0">
                <a:solidFill>
                  <a:srgbClr val="000000"/>
                </a:solidFill>
                <a:latin typeface="+mj-lt"/>
              </a:rPr>
              <a:t>,  </a:t>
            </a:r>
            <a:r>
              <a:rPr lang="en-US" sz="1600" spc="-30" dirty="0" err="1">
                <a:solidFill>
                  <a:srgbClr val="0070C0"/>
                </a:solidFill>
                <a:latin typeface="+mj-lt"/>
              </a:rPr>
              <a:t>Krzanich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, Intel's CEO </a:t>
            </a:r>
          </a:p>
          <a:p>
            <a:r>
              <a:rPr lang="en-US" sz="1600" spc="-30" dirty="0">
                <a:solidFill>
                  <a:srgbClr val="0070C0"/>
                </a:solidFill>
                <a:latin typeface="+mj-lt"/>
              </a:rPr>
              <a:t>  </a:t>
            </a:r>
            <a:r>
              <a:rPr lang="en-US" sz="1600" spc="-30" dirty="0">
                <a:latin typeface="+mj-lt"/>
              </a:rPr>
              <a:t>(Chief Executive </a:t>
            </a:r>
            <a:r>
              <a:rPr lang="en-US" sz="1600" dirty="0">
                <a:latin typeface="+mj-lt"/>
              </a:rPr>
              <a:t>Officer) told: “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 the second half of 2017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, we expect </a:t>
            </a:r>
            <a:r>
              <a:rPr lang="hu-HU" sz="1600" dirty="0">
                <a:solidFill>
                  <a:srgbClr val="000000"/>
                </a:solidFill>
                <a:latin typeface="+mj-lt"/>
              </a:rPr>
              <a:t> to 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launch our</a:t>
            </a:r>
          </a:p>
          <a:p>
            <a:r>
              <a:rPr lang="en-US" sz="1600" dirty="0">
                <a:solidFill>
                  <a:srgbClr val="000000"/>
                </a:solidFill>
                <a:latin typeface="+mj-lt"/>
              </a:rPr>
              <a:t>  first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10-nanometer product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, code named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Cannon Lake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16505" y="458670"/>
            <a:ext cx="65146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Lengthening the cadence of Intel’s IC development to</a:t>
            </a:r>
            <a:endParaRPr lang="en-US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132" name="Rectangle 1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(5)</a:t>
            </a:r>
            <a:endParaRPr lang="en-US" altLang="en-US" dirty="0"/>
          </a:p>
        </p:txBody>
      </p:sp>
      <p:grpSp>
        <p:nvGrpSpPr>
          <p:cNvPr id="2" name="Group 1"/>
          <p:cNvGrpSpPr/>
          <p:nvPr/>
        </p:nvGrpSpPr>
        <p:grpSpPr>
          <a:xfrm>
            <a:off x="-2631" y="998730"/>
            <a:ext cx="9138763" cy="3870430"/>
            <a:chOff x="-2632" y="998730"/>
            <a:chExt cx="9273511" cy="3870430"/>
          </a:xfrm>
        </p:grpSpPr>
        <p:grpSp>
          <p:nvGrpSpPr>
            <p:cNvPr id="4" name="Group 3"/>
            <p:cNvGrpSpPr/>
            <p:nvPr/>
          </p:nvGrpSpPr>
          <p:grpSpPr>
            <a:xfrm>
              <a:off x="-2632" y="998730"/>
              <a:ext cx="9273511" cy="3856979"/>
              <a:chOff x="-2632" y="998730"/>
              <a:chExt cx="9273511" cy="3856979"/>
            </a:xfrm>
          </p:grpSpPr>
          <p:sp>
            <p:nvSpPr>
              <p:cNvPr id="31" name="Téglalap 30"/>
              <p:cNvSpPr/>
              <p:nvPr/>
            </p:nvSpPr>
            <p:spPr bwMode="auto">
              <a:xfrm>
                <a:off x="825136" y="3913162"/>
                <a:ext cx="4134200" cy="208639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2" name="Téglalap 31"/>
              <p:cNvSpPr/>
              <p:nvPr/>
            </p:nvSpPr>
            <p:spPr bwMode="auto">
              <a:xfrm>
                <a:off x="825137" y="3266070"/>
                <a:ext cx="2293142" cy="358823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3" name="Téglalap 32"/>
              <p:cNvSpPr/>
              <p:nvPr/>
            </p:nvSpPr>
            <p:spPr bwMode="auto">
              <a:xfrm>
                <a:off x="825138" y="1938037"/>
                <a:ext cx="495303" cy="731529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4" name="Téglalap 33"/>
              <p:cNvSpPr/>
              <p:nvPr/>
            </p:nvSpPr>
            <p:spPr bwMode="auto">
              <a:xfrm>
                <a:off x="825139" y="2681780"/>
                <a:ext cx="1445178" cy="576291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5" name="Téglalap 34"/>
              <p:cNvSpPr/>
              <p:nvPr/>
            </p:nvSpPr>
            <p:spPr bwMode="auto">
              <a:xfrm>
                <a:off x="825136" y="4430101"/>
                <a:ext cx="8292493" cy="87983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6" name="Téglalap 35"/>
              <p:cNvSpPr/>
              <p:nvPr/>
            </p:nvSpPr>
            <p:spPr bwMode="auto">
              <a:xfrm>
                <a:off x="825136" y="4242217"/>
                <a:ext cx="6185946" cy="103809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7" name="Téglalap 36"/>
              <p:cNvSpPr/>
              <p:nvPr/>
            </p:nvSpPr>
            <p:spPr bwMode="auto">
              <a:xfrm>
                <a:off x="825136" y="4139634"/>
                <a:ext cx="5093870" cy="93013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8" name="Téglalap 37"/>
              <p:cNvSpPr/>
              <p:nvPr/>
            </p:nvSpPr>
            <p:spPr bwMode="auto">
              <a:xfrm>
                <a:off x="825136" y="3638903"/>
                <a:ext cx="3108329" cy="274259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9" name="Téglalap 38"/>
              <p:cNvSpPr/>
              <p:nvPr/>
            </p:nvSpPr>
            <p:spPr bwMode="auto">
              <a:xfrm>
                <a:off x="825136" y="4350048"/>
                <a:ext cx="7927184" cy="65179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40" name="Csoportba foglalás 39"/>
              <p:cNvGrpSpPr/>
              <p:nvPr/>
            </p:nvGrpSpPr>
            <p:grpSpPr>
              <a:xfrm>
                <a:off x="362117" y="4456775"/>
                <a:ext cx="8767392" cy="205717"/>
                <a:chOff x="384894" y="5508949"/>
                <a:chExt cx="8922321" cy="216024"/>
              </a:xfrm>
            </p:grpSpPr>
            <p:cxnSp>
              <p:nvCxnSpPr>
                <p:cNvPr id="113" name="Egyenes összekötő 112"/>
                <p:cNvCxnSpPr/>
                <p:nvPr/>
              </p:nvCxnSpPr>
              <p:spPr bwMode="auto">
                <a:xfrm>
                  <a:off x="384894" y="5580957"/>
                  <a:ext cx="8922321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14" name="Egyenes összekötő 113"/>
                <p:cNvCxnSpPr/>
                <p:nvPr/>
              </p:nvCxnSpPr>
              <p:spPr bwMode="auto">
                <a:xfrm>
                  <a:off x="876528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15" name="Egyenes összekötő 114"/>
                <p:cNvCxnSpPr/>
                <p:nvPr/>
              </p:nvCxnSpPr>
              <p:spPr bwMode="auto">
                <a:xfrm>
                  <a:off x="1337379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16" name="Egyenes összekötő 115"/>
                <p:cNvCxnSpPr/>
                <p:nvPr/>
              </p:nvCxnSpPr>
              <p:spPr bwMode="auto">
                <a:xfrm>
                  <a:off x="2259082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17" name="Egyenes összekötő 116"/>
                <p:cNvCxnSpPr/>
                <p:nvPr/>
              </p:nvCxnSpPr>
              <p:spPr bwMode="auto">
                <a:xfrm>
                  <a:off x="1798231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18" name="Egyenes összekötő 117"/>
                <p:cNvCxnSpPr/>
                <p:nvPr/>
              </p:nvCxnSpPr>
              <p:spPr bwMode="auto">
                <a:xfrm>
                  <a:off x="3180784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19" name="Egyenes összekötő 118"/>
                <p:cNvCxnSpPr/>
                <p:nvPr/>
              </p:nvCxnSpPr>
              <p:spPr bwMode="auto">
                <a:xfrm>
                  <a:off x="2719933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0" name="Egyenes összekötő 119"/>
                <p:cNvCxnSpPr/>
                <p:nvPr/>
              </p:nvCxnSpPr>
              <p:spPr bwMode="auto">
                <a:xfrm>
                  <a:off x="7328445" y="5520833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1" name="Egyenes összekötő 120"/>
                <p:cNvCxnSpPr/>
                <p:nvPr/>
              </p:nvCxnSpPr>
              <p:spPr bwMode="auto">
                <a:xfrm>
                  <a:off x="7789296" y="5520833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2" name="Egyenes összekötő 121"/>
                <p:cNvCxnSpPr/>
                <p:nvPr/>
              </p:nvCxnSpPr>
              <p:spPr bwMode="auto">
                <a:xfrm>
                  <a:off x="6867594" y="5520833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3" name="Egyenes összekötő 122"/>
                <p:cNvCxnSpPr/>
                <p:nvPr/>
              </p:nvCxnSpPr>
              <p:spPr bwMode="auto">
                <a:xfrm>
                  <a:off x="8710999" y="5520833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4" name="Egyenes összekötő 123"/>
                <p:cNvCxnSpPr/>
                <p:nvPr/>
              </p:nvCxnSpPr>
              <p:spPr bwMode="auto">
                <a:xfrm>
                  <a:off x="8250147" y="5520833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5" name="Egyenes összekötő 124"/>
                <p:cNvCxnSpPr/>
                <p:nvPr/>
              </p:nvCxnSpPr>
              <p:spPr bwMode="auto">
                <a:xfrm>
                  <a:off x="4102487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6" name="Egyenes összekötő 125"/>
                <p:cNvCxnSpPr/>
                <p:nvPr/>
              </p:nvCxnSpPr>
              <p:spPr bwMode="auto">
                <a:xfrm>
                  <a:off x="4563338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7" name="Egyenes összekötő 126"/>
                <p:cNvCxnSpPr/>
                <p:nvPr/>
              </p:nvCxnSpPr>
              <p:spPr bwMode="auto">
                <a:xfrm>
                  <a:off x="3641635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8" name="Egyenes összekötő 127"/>
                <p:cNvCxnSpPr/>
                <p:nvPr/>
              </p:nvCxnSpPr>
              <p:spPr bwMode="auto">
                <a:xfrm>
                  <a:off x="5485040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9" name="Egyenes összekötő 128"/>
                <p:cNvCxnSpPr/>
                <p:nvPr/>
              </p:nvCxnSpPr>
              <p:spPr bwMode="auto">
                <a:xfrm>
                  <a:off x="5024189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30" name="Egyenes összekötő 129"/>
                <p:cNvCxnSpPr/>
                <p:nvPr/>
              </p:nvCxnSpPr>
              <p:spPr bwMode="auto">
                <a:xfrm>
                  <a:off x="6406743" y="5520833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31" name="Egyenes összekötő 130"/>
                <p:cNvCxnSpPr/>
                <p:nvPr/>
              </p:nvCxnSpPr>
              <p:spPr bwMode="auto">
                <a:xfrm>
                  <a:off x="5945891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41" name="Csoportba foglalás 40"/>
              <p:cNvGrpSpPr/>
              <p:nvPr/>
            </p:nvGrpSpPr>
            <p:grpSpPr>
              <a:xfrm>
                <a:off x="364393" y="4601793"/>
                <a:ext cx="8645279" cy="253916"/>
                <a:chOff x="343669" y="5703202"/>
                <a:chExt cx="8798047" cy="266638"/>
              </a:xfrm>
            </p:grpSpPr>
            <p:sp>
              <p:nvSpPr>
                <p:cNvPr id="103" name="Szövegdoboz 4101"/>
                <p:cNvSpPr txBox="1"/>
                <p:nvPr/>
              </p:nvSpPr>
              <p:spPr>
                <a:xfrm>
                  <a:off x="343669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2000</a:t>
                  </a:r>
                </a:p>
              </p:txBody>
            </p:sp>
            <p:sp>
              <p:nvSpPr>
                <p:cNvPr id="104" name="Szövegdoboz 67"/>
                <p:cNvSpPr txBox="1"/>
                <p:nvPr/>
              </p:nvSpPr>
              <p:spPr>
                <a:xfrm>
                  <a:off x="1279773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2002</a:t>
                  </a:r>
                </a:p>
              </p:txBody>
            </p:sp>
            <p:sp>
              <p:nvSpPr>
                <p:cNvPr id="105" name="Szövegdoboz 68"/>
                <p:cNvSpPr txBox="1"/>
                <p:nvPr/>
              </p:nvSpPr>
              <p:spPr>
                <a:xfrm>
                  <a:off x="2186849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2004</a:t>
                  </a:r>
                </a:p>
              </p:txBody>
            </p:sp>
            <p:sp>
              <p:nvSpPr>
                <p:cNvPr id="106" name="Szövegdoboz 69"/>
                <p:cNvSpPr txBox="1"/>
                <p:nvPr/>
              </p:nvSpPr>
              <p:spPr>
                <a:xfrm>
                  <a:off x="3115330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2006</a:t>
                  </a:r>
                </a:p>
              </p:txBody>
            </p:sp>
            <p:sp>
              <p:nvSpPr>
                <p:cNvPr id="107" name="Szövegdoboz 70"/>
                <p:cNvSpPr txBox="1"/>
                <p:nvPr/>
              </p:nvSpPr>
              <p:spPr>
                <a:xfrm>
                  <a:off x="4023919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2008</a:t>
                  </a:r>
                </a:p>
              </p:txBody>
            </p:sp>
            <p:sp>
              <p:nvSpPr>
                <p:cNvPr id="108" name="Szövegdoboz 71"/>
                <p:cNvSpPr txBox="1"/>
                <p:nvPr/>
              </p:nvSpPr>
              <p:spPr>
                <a:xfrm>
                  <a:off x="4965416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2010</a:t>
                  </a:r>
                </a:p>
              </p:txBody>
            </p:sp>
            <p:sp>
              <p:nvSpPr>
                <p:cNvPr id="109" name="Szövegdoboz 72"/>
                <p:cNvSpPr txBox="1"/>
                <p:nvPr/>
              </p:nvSpPr>
              <p:spPr>
                <a:xfrm>
                  <a:off x="5873756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2012</a:t>
                  </a:r>
                </a:p>
              </p:txBody>
            </p:sp>
            <p:sp>
              <p:nvSpPr>
                <p:cNvPr id="110" name="Szövegdoboz 73"/>
                <p:cNvSpPr txBox="1"/>
                <p:nvPr/>
              </p:nvSpPr>
              <p:spPr>
                <a:xfrm>
                  <a:off x="6795361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2014</a:t>
                  </a:r>
                </a:p>
              </p:txBody>
            </p:sp>
            <p:sp>
              <p:nvSpPr>
                <p:cNvPr id="111" name="Szövegdoboz 74"/>
                <p:cNvSpPr txBox="1"/>
                <p:nvPr/>
              </p:nvSpPr>
              <p:spPr>
                <a:xfrm>
                  <a:off x="7723842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2016</a:t>
                  </a:r>
                </a:p>
              </p:txBody>
            </p:sp>
            <p:sp>
              <p:nvSpPr>
                <p:cNvPr id="112" name="Szövegdoboz 75"/>
                <p:cNvSpPr txBox="1"/>
                <p:nvPr/>
              </p:nvSpPr>
              <p:spPr>
                <a:xfrm>
                  <a:off x="8639805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2018</a:t>
                  </a:r>
                </a:p>
              </p:txBody>
            </p:sp>
          </p:grpSp>
          <p:grpSp>
            <p:nvGrpSpPr>
              <p:cNvPr id="42" name="Csoportba foglalás 41"/>
              <p:cNvGrpSpPr/>
              <p:nvPr/>
            </p:nvGrpSpPr>
            <p:grpSpPr>
              <a:xfrm>
                <a:off x="321607" y="1414014"/>
                <a:ext cx="141500" cy="3195029"/>
                <a:chOff x="179512" y="2366269"/>
                <a:chExt cx="144000" cy="3355103"/>
              </a:xfrm>
            </p:grpSpPr>
            <p:cxnSp>
              <p:nvCxnSpPr>
                <p:cNvPr id="92" name="Egyenes összekötő 91"/>
                <p:cNvCxnSpPr/>
                <p:nvPr/>
              </p:nvCxnSpPr>
              <p:spPr bwMode="auto">
                <a:xfrm flipV="1">
                  <a:off x="251520" y="2366269"/>
                  <a:ext cx="0" cy="3355103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3" name="Egyenes összekötő 92"/>
                <p:cNvCxnSpPr/>
                <p:nvPr/>
              </p:nvCxnSpPr>
              <p:spPr bwMode="auto">
                <a:xfrm flipH="1">
                  <a:off x="179512" y="2596630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4" name="Egyenes összekötő 93"/>
                <p:cNvCxnSpPr/>
                <p:nvPr/>
              </p:nvCxnSpPr>
              <p:spPr bwMode="auto">
                <a:xfrm flipH="1">
                  <a:off x="179512" y="2910196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5" name="Egyenes összekötő 94"/>
                <p:cNvCxnSpPr/>
                <p:nvPr/>
              </p:nvCxnSpPr>
              <p:spPr bwMode="auto">
                <a:xfrm flipH="1">
                  <a:off x="179512" y="3528772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6" name="Egyenes összekötő 95"/>
                <p:cNvCxnSpPr/>
                <p:nvPr/>
              </p:nvCxnSpPr>
              <p:spPr bwMode="auto">
                <a:xfrm flipH="1">
                  <a:off x="179512" y="3223762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" name="Egyenes összekötő 96"/>
                <p:cNvCxnSpPr/>
                <p:nvPr/>
              </p:nvCxnSpPr>
              <p:spPr bwMode="auto">
                <a:xfrm flipH="1">
                  <a:off x="179512" y="3838926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8" name="Egyenes összekötő 97"/>
                <p:cNvCxnSpPr/>
                <p:nvPr/>
              </p:nvCxnSpPr>
              <p:spPr bwMode="auto">
                <a:xfrm flipH="1">
                  <a:off x="179512" y="4149080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9" name="Egyenes összekötő 98"/>
                <p:cNvCxnSpPr/>
                <p:nvPr/>
              </p:nvCxnSpPr>
              <p:spPr bwMode="auto">
                <a:xfrm flipH="1">
                  <a:off x="179512" y="4457502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0" name="Egyenes összekötő 99"/>
                <p:cNvCxnSpPr/>
                <p:nvPr/>
              </p:nvCxnSpPr>
              <p:spPr bwMode="auto">
                <a:xfrm flipH="1">
                  <a:off x="179512" y="4767656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1" name="Egyenes összekötő 100"/>
                <p:cNvCxnSpPr/>
                <p:nvPr/>
              </p:nvCxnSpPr>
              <p:spPr bwMode="auto">
                <a:xfrm flipH="1">
                  <a:off x="179512" y="5077810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2" name="Egyenes összekötő 101"/>
                <p:cNvCxnSpPr/>
                <p:nvPr/>
              </p:nvCxnSpPr>
              <p:spPr bwMode="auto">
                <a:xfrm flipH="1">
                  <a:off x="179512" y="5387964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43" name="Szövegdoboz 64"/>
              <p:cNvSpPr txBox="1"/>
              <p:nvPr/>
            </p:nvSpPr>
            <p:spPr>
              <a:xfrm>
                <a:off x="-2632" y="1533762"/>
                <a:ext cx="416745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200</a:t>
                </a:r>
              </a:p>
            </p:txBody>
          </p:sp>
          <p:sp>
            <p:nvSpPr>
              <p:cNvPr id="44" name="Szövegdoboz 65"/>
              <p:cNvSpPr txBox="1"/>
              <p:nvPr/>
            </p:nvSpPr>
            <p:spPr>
              <a:xfrm>
                <a:off x="4499" y="1822711"/>
                <a:ext cx="416745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180</a:t>
                </a:r>
              </a:p>
            </p:txBody>
          </p:sp>
          <p:sp>
            <p:nvSpPr>
              <p:cNvPr id="45" name="Szövegdoboz 66"/>
              <p:cNvSpPr txBox="1"/>
              <p:nvPr/>
            </p:nvSpPr>
            <p:spPr>
              <a:xfrm>
                <a:off x="-566" y="2115247"/>
                <a:ext cx="416745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160</a:t>
                </a:r>
              </a:p>
            </p:txBody>
          </p:sp>
          <p:sp>
            <p:nvSpPr>
              <p:cNvPr id="46" name="Szövegdoboz 76"/>
              <p:cNvSpPr txBox="1"/>
              <p:nvPr/>
            </p:nvSpPr>
            <p:spPr>
              <a:xfrm>
                <a:off x="-2055" y="2411107"/>
                <a:ext cx="416745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140</a:t>
                </a:r>
              </a:p>
            </p:txBody>
          </p:sp>
          <p:sp>
            <p:nvSpPr>
              <p:cNvPr id="47" name="Szövegdoboz 77"/>
              <p:cNvSpPr txBox="1"/>
              <p:nvPr/>
            </p:nvSpPr>
            <p:spPr>
              <a:xfrm>
                <a:off x="4499" y="2707242"/>
                <a:ext cx="416745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120</a:t>
                </a:r>
              </a:p>
            </p:txBody>
          </p:sp>
          <p:sp>
            <p:nvSpPr>
              <p:cNvPr id="48" name="Szövegdoboz 82"/>
              <p:cNvSpPr txBox="1"/>
              <p:nvPr/>
            </p:nvSpPr>
            <p:spPr>
              <a:xfrm>
                <a:off x="4499" y="2999778"/>
                <a:ext cx="416745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100</a:t>
                </a:r>
              </a:p>
            </p:txBody>
          </p:sp>
          <p:sp>
            <p:nvSpPr>
              <p:cNvPr id="49" name="Szövegdoboz 83"/>
              <p:cNvSpPr txBox="1"/>
              <p:nvPr/>
            </p:nvSpPr>
            <p:spPr>
              <a:xfrm>
                <a:off x="67592" y="3295638"/>
                <a:ext cx="34029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80</a:t>
                </a:r>
              </a:p>
            </p:txBody>
          </p:sp>
          <p:sp>
            <p:nvSpPr>
              <p:cNvPr id="50" name="Szövegdoboz 85"/>
              <p:cNvSpPr txBox="1"/>
              <p:nvPr/>
            </p:nvSpPr>
            <p:spPr>
              <a:xfrm>
                <a:off x="67592" y="3596367"/>
                <a:ext cx="34029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60</a:t>
                </a:r>
              </a:p>
            </p:txBody>
          </p:sp>
          <p:sp>
            <p:nvSpPr>
              <p:cNvPr id="51" name="Szövegdoboz 88"/>
              <p:cNvSpPr txBox="1"/>
              <p:nvPr/>
            </p:nvSpPr>
            <p:spPr>
              <a:xfrm>
                <a:off x="74723" y="3886350"/>
                <a:ext cx="34029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40</a:t>
                </a:r>
              </a:p>
            </p:txBody>
          </p:sp>
          <p:sp>
            <p:nvSpPr>
              <p:cNvPr id="52" name="Szövegdoboz 92"/>
              <p:cNvSpPr txBox="1"/>
              <p:nvPr/>
            </p:nvSpPr>
            <p:spPr>
              <a:xfrm>
                <a:off x="133663" y="4418791"/>
                <a:ext cx="26384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0</a:t>
                </a:r>
              </a:p>
            </p:txBody>
          </p:sp>
          <p:sp>
            <p:nvSpPr>
              <p:cNvPr id="53" name="Szövegdoboz 91"/>
              <p:cNvSpPr txBox="1"/>
              <p:nvPr/>
            </p:nvSpPr>
            <p:spPr>
              <a:xfrm>
                <a:off x="74723" y="4189396"/>
                <a:ext cx="34029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20</a:t>
                </a:r>
              </a:p>
            </p:txBody>
          </p:sp>
          <p:sp>
            <p:nvSpPr>
              <p:cNvPr id="54" name="Szövegdoboz 23"/>
              <p:cNvSpPr txBox="1"/>
              <p:nvPr/>
            </p:nvSpPr>
            <p:spPr>
              <a:xfrm>
                <a:off x="708117" y="1493785"/>
                <a:ext cx="659114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180 nm</a:t>
                </a:r>
              </a:p>
            </p:txBody>
          </p:sp>
          <p:sp>
            <p:nvSpPr>
              <p:cNvPr id="55" name="Szövegdoboz 113"/>
              <p:cNvSpPr txBox="1"/>
              <p:nvPr/>
            </p:nvSpPr>
            <p:spPr>
              <a:xfrm>
                <a:off x="1340563" y="2419190"/>
                <a:ext cx="659114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130 nm</a:t>
                </a:r>
              </a:p>
            </p:txBody>
          </p:sp>
          <p:sp>
            <p:nvSpPr>
              <p:cNvPr id="56" name="Szövegdoboz 114"/>
              <p:cNvSpPr txBox="1"/>
              <p:nvPr/>
            </p:nvSpPr>
            <p:spPr>
              <a:xfrm>
                <a:off x="2264684" y="3013502"/>
                <a:ext cx="694085" cy="41549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 smtClean="0">
                    <a:solidFill>
                      <a:srgbClr val="FF0000"/>
                    </a:solidFill>
                  </a:rPr>
                  <a:t>90</a:t>
                </a:r>
                <a:r>
                  <a:rPr lang="en-US" sz="1050" b="1" dirty="0" smtClean="0">
                    <a:solidFill>
                      <a:srgbClr val="FF0000"/>
                    </a:solidFill>
                  </a:rPr>
                  <a:t> </a:t>
                </a:r>
                <a:r>
                  <a:rPr lang="hu-HU" sz="1050" b="1" dirty="0" smtClean="0">
                    <a:solidFill>
                      <a:srgbClr val="FF0000"/>
                    </a:solidFill>
                  </a:rPr>
                  <a:t>nm</a:t>
                </a:r>
                <a:endParaRPr lang="hu-HU" sz="1050" b="1" dirty="0">
                  <a:solidFill>
                    <a:srgbClr val="FF0000"/>
                  </a:solidFill>
                </a:endParaRPr>
              </a:p>
            </p:txBody>
          </p:sp>
          <p:sp>
            <p:nvSpPr>
              <p:cNvPr id="57" name="Szövegdoboz 115"/>
              <p:cNvSpPr txBox="1"/>
              <p:nvPr/>
            </p:nvSpPr>
            <p:spPr>
              <a:xfrm>
                <a:off x="3132387" y="3368966"/>
                <a:ext cx="58266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65 nm</a:t>
                </a:r>
              </a:p>
            </p:txBody>
          </p:sp>
          <p:sp>
            <p:nvSpPr>
              <p:cNvPr id="58" name="Szövegdoboz 116"/>
              <p:cNvSpPr txBox="1"/>
              <p:nvPr/>
            </p:nvSpPr>
            <p:spPr>
              <a:xfrm>
                <a:off x="4056788" y="3642346"/>
                <a:ext cx="58266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45 nm</a:t>
                </a:r>
              </a:p>
            </p:txBody>
          </p:sp>
          <p:sp>
            <p:nvSpPr>
              <p:cNvPr id="59" name="Szövegdoboz 117"/>
              <p:cNvSpPr txBox="1"/>
              <p:nvPr/>
            </p:nvSpPr>
            <p:spPr>
              <a:xfrm>
                <a:off x="5061497" y="3876639"/>
                <a:ext cx="58266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32 nm</a:t>
                </a:r>
              </a:p>
            </p:txBody>
          </p:sp>
          <p:sp>
            <p:nvSpPr>
              <p:cNvPr id="60" name="Szövegdoboz 118"/>
              <p:cNvSpPr txBox="1"/>
              <p:nvPr/>
            </p:nvSpPr>
            <p:spPr>
              <a:xfrm>
                <a:off x="6100845" y="3970220"/>
                <a:ext cx="58266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22 nm</a:t>
                </a:r>
              </a:p>
            </p:txBody>
          </p:sp>
          <p:sp>
            <p:nvSpPr>
              <p:cNvPr id="61" name="Szövegdoboz 119"/>
              <p:cNvSpPr txBox="1"/>
              <p:nvPr/>
            </p:nvSpPr>
            <p:spPr>
              <a:xfrm>
                <a:off x="7637840" y="4093227"/>
                <a:ext cx="58266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14 nm</a:t>
                </a:r>
              </a:p>
            </p:txBody>
          </p:sp>
          <p:sp>
            <p:nvSpPr>
              <p:cNvPr id="62" name="Szövegdoboz 120"/>
              <p:cNvSpPr txBox="1"/>
              <p:nvPr/>
            </p:nvSpPr>
            <p:spPr>
              <a:xfrm>
                <a:off x="8688217" y="4198964"/>
                <a:ext cx="58266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10 nm</a:t>
                </a:r>
              </a:p>
            </p:txBody>
          </p:sp>
          <p:sp>
            <p:nvSpPr>
              <p:cNvPr id="63" name="TextBox 8"/>
              <p:cNvSpPr txBox="1"/>
              <p:nvPr/>
            </p:nvSpPr>
            <p:spPr>
              <a:xfrm>
                <a:off x="1404087" y="1313765"/>
                <a:ext cx="906364" cy="4154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altLang="en-US" sz="1050" b="1" dirty="0">
                    <a:solidFill>
                      <a:srgbClr val="000000"/>
                    </a:solidFill>
                    <a:cs typeface="Arial" charset="0"/>
                  </a:rPr>
                  <a:t>Pentium 4</a:t>
                </a:r>
              </a:p>
              <a:p>
                <a:pPr algn="ctr"/>
                <a:r>
                  <a:rPr lang="en-US" altLang="en-US" sz="1050" b="1" dirty="0">
                    <a:solidFill>
                      <a:srgbClr val="000000"/>
                    </a:solidFill>
                    <a:cs typeface="Arial" charset="0"/>
                  </a:rPr>
                  <a:t>Northwood</a:t>
                </a:r>
              </a:p>
            </p:txBody>
          </p:sp>
          <p:sp>
            <p:nvSpPr>
              <p:cNvPr id="64" name="TextBox 9"/>
              <p:cNvSpPr txBox="1"/>
              <p:nvPr/>
            </p:nvSpPr>
            <p:spPr>
              <a:xfrm>
                <a:off x="2369798" y="2131806"/>
                <a:ext cx="839672" cy="4154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Pentium 4</a:t>
                </a:r>
              </a:p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Prescott</a:t>
                </a:r>
              </a:p>
            </p:txBody>
          </p:sp>
          <p:sp>
            <p:nvSpPr>
              <p:cNvPr id="65" name="TextBox 11"/>
              <p:cNvSpPr txBox="1"/>
              <p:nvPr/>
            </p:nvSpPr>
            <p:spPr>
              <a:xfrm>
                <a:off x="3137219" y="2618910"/>
                <a:ext cx="839672" cy="4154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Pentium 4</a:t>
                </a:r>
              </a:p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Cedar Mill</a:t>
                </a:r>
              </a:p>
            </p:txBody>
          </p:sp>
          <p:sp>
            <p:nvSpPr>
              <p:cNvPr id="66" name="TextBox 12"/>
              <p:cNvSpPr txBox="1"/>
              <p:nvPr/>
            </p:nvSpPr>
            <p:spPr>
              <a:xfrm>
                <a:off x="4098896" y="3230911"/>
                <a:ext cx="650981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Penryn</a:t>
                </a:r>
              </a:p>
            </p:txBody>
          </p:sp>
          <p:sp>
            <p:nvSpPr>
              <p:cNvPr id="67" name="TextBox 13"/>
              <p:cNvSpPr txBox="1"/>
              <p:nvPr/>
            </p:nvSpPr>
            <p:spPr>
              <a:xfrm>
                <a:off x="4980370" y="3455678"/>
                <a:ext cx="842925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 err="1">
                    <a:solidFill>
                      <a:srgbClr val="000000"/>
                    </a:solidFill>
                  </a:rPr>
                  <a:t>Westmere</a:t>
                </a:r>
                <a:endParaRPr lang="en-US" sz="1050" b="1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8" name="TextBox 14"/>
              <p:cNvSpPr txBox="1"/>
              <p:nvPr/>
            </p:nvSpPr>
            <p:spPr>
              <a:xfrm>
                <a:off x="5990229" y="3710366"/>
                <a:ext cx="847804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Ivy Bridge</a:t>
                </a:r>
              </a:p>
            </p:txBody>
          </p:sp>
          <p:sp>
            <p:nvSpPr>
              <p:cNvPr id="69" name="TextBox 15"/>
              <p:cNvSpPr txBox="1"/>
              <p:nvPr/>
            </p:nvSpPr>
            <p:spPr>
              <a:xfrm>
                <a:off x="7462343" y="3834045"/>
                <a:ext cx="83967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 err="1">
                    <a:solidFill>
                      <a:srgbClr val="000000"/>
                    </a:solidFill>
                  </a:rPr>
                  <a:t>Broadwell</a:t>
                </a:r>
                <a:endParaRPr lang="en-US" sz="1050" b="1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0" name="TextBox 21"/>
              <p:cNvSpPr txBox="1"/>
              <p:nvPr/>
            </p:nvSpPr>
            <p:spPr>
              <a:xfrm>
                <a:off x="609133" y="998730"/>
                <a:ext cx="870577" cy="4154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Pentium 4</a:t>
                </a:r>
              </a:p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Willamette</a:t>
                </a:r>
              </a:p>
            </p:txBody>
          </p:sp>
          <p:sp>
            <p:nvSpPr>
              <p:cNvPr id="71" name="TextBox 22"/>
              <p:cNvSpPr txBox="1"/>
              <p:nvPr/>
            </p:nvSpPr>
            <p:spPr>
              <a:xfrm>
                <a:off x="8219790" y="3891678"/>
                <a:ext cx="1044628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Cannon Lake</a:t>
                </a:r>
              </a:p>
            </p:txBody>
          </p:sp>
          <p:cxnSp>
            <p:nvCxnSpPr>
              <p:cNvPr id="72" name="Egyenes összekötő 71"/>
              <p:cNvCxnSpPr/>
              <p:nvPr/>
            </p:nvCxnSpPr>
            <p:spPr bwMode="auto">
              <a:xfrm flipV="1">
                <a:off x="395975" y="3701188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3" name="Egyenes összekötő 72"/>
              <p:cNvCxnSpPr/>
              <p:nvPr/>
            </p:nvCxnSpPr>
            <p:spPr bwMode="auto">
              <a:xfrm flipV="1">
                <a:off x="393967" y="3406284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4" name="Egyenes összekötő 73"/>
              <p:cNvCxnSpPr/>
              <p:nvPr/>
            </p:nvCxnSpPr>
            <p:spPr bwMode="auto">
              <a:xfrm flipV="1">
                <a:off x="386836" y="3995993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5" name="Egyenes összekötő 74"/>
              <p:cNvCxnSpPr/>
              <p:nvPr/>
            </p:nvCxnSpPr>
            <p:spPr bwMode="auto">
              <a:xfrm flipV="1">
                <a:off x="395975" y="4293165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6" name="Egyenes összekötő 75"/>
              <p:cNvCxnSpPr/>
              <p:nvPr/>
            </p:nvCxnSpPr>
            <p:spPr bwMode="auto">
              <a:xfrm flipV="1">
                <a:off x="392357" y="2522057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7" name="Egyenes összekötő 76"/>
              <p:cNvCxnSpPr/>
              <p:nvPr/>
            </p:nvCxnSpPr>
            <p:spPr bwMode="auto">
              <a:xfrm flipV="1">
                <a:off x="390349" y="2231688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8" name="Egyenes összekötő 77"/>
              <p:cNvCxnSpPr/>
              <p:nvPr/>
            </p:nvCxnSpPr>
            <p:spPr bwMode="auto">
              <a:xfrm flipV="1">
                <a:off x="383218" y="2816862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9" name="Egyenes összekötő 78"/>
              <p:cNvCxnSpPr/>
              <p:nvPr/>
            </p:nvCxnSpPr>
            <p:spPr bwMode="auto">
              <a:xfrm flipV="1">
                <a:off x="392357" y="3111766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0" name="Egyenes összekötő 79"/>
              <p:cNvCxnSpPr/>
              <p:nvPr/>
            </p:nvCxnSpPr>
            <p:spPr bwMode="auto">
              <a:xfrm flipV="1">
                <a:off x="406646" y="1928819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1" name="Egyenes összekötő 80"/>
              <p:cNvCxnSpPr/>
              <p:nvPr/>
            </p:nvCxnSpPr>
            <p:spPr bwMode="auto">
              <a:xfrm flipV="1">
                <a:off x="404637" y="1633915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2" name="TextBox 8"/>
              <p:cNvSpPr txBox="1"/>
              <p:nvPr/>
            </p:nvSpPr>
            <p:spPr>
              <a:xfrm>
                <a:off x="1068612" y="1673805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altLang="en-US" sz="1050" dirty="0">
                    <a:solidFill>
                      <a:srgbClr val="000000"/>
                    </a:solidFill>
                    <a:cs typeface="Arial" charset="0"/>
                  </a:rPr>
                  <a:t>0</a:t>
                </a:r>
                <a:r>
                  <a:rPr lang="hu-HU" altLang="en-US" sz="1050" dirty="0">
                    <a:solidFill>
                      <a:srgbClr val="000000"/>
                    </a:solidFill>
                    <a:cs typeface="Arial" charset="0"/>
                  </a:rPr>
                  <a:t>1/02</a:t>
                </a:r>
                <a:endParaRPr lang="en-US" altLang="en-US" sz="1050" dirty="0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3" name="TextBox 9"/>
              <p:cNvSpPr txBox="1"/>
              <p:nvPr/>
            </p:nvSpPr>
            <p:spPr>
              <a:xfrm>
                <a:off x="2015946" y="2442168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dirty="0">
                    <a:solidFill>
                      <a:srgbClr val="000000"/>
                    </a:solidFill>
                  </a:rPr>
                  <a:t>02/04</a:t>
                </a:r>
              </a:p>
            </p:txBody>
          </p:sp>
          <p:sp>
            <p:nvSpPr>
              <p:cNvPr id="84" name="TextBox 12"/>
              <p:cNvSpPr txBox="1"/>
              <p:nvPr/>
            </p:nvSpPr>
            <p:spPr>
              <a:xfrm>
                <a:off x="3655010" y="3392957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dirty="0">
                    <a:solidFill>
                      <a:srgbClr val="000000"/>
                    </a:solidFill>
                  </a:rPr>
                  <a:t>11/07</a:t>
                </a:r>
              </a:p>
            </p:txBody>
          </p:sp>
          <p:sp>
            <p:nvSpPr>
              <p:cNvPr id="85" name="TextBox 13"/>
              <p:cNvSpPr txBox="1"/>
              <p:nvPr/>
            </p:nvSpPr>
            <p:spPr>
              <a:xfrm>
                <a:off x="4677394" y="3654025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dirty="0">
                    <a:solidFill>
                      <a:srgbClr val="000000"/>
                    </a:solidFill>
                  </a:rPr>
                  <a:t>01/10</a:t>
                </a:r>
              </a:p>
            </p:txBody>
          </p:sp>
          <p:sp>
            <p:nvSpPr>
              <p:cNvPr id="86" name="TextBox 14"/>
              <p:cNvSpPr txBox="1"/>
              <p:nvPr/>
            </p:nvSpPr>
            <p:spPr>
              <a:xfrm>
                <a:off x="5650550" y="3878497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dirty="0">
                    <a:solidFill>
                      <a:srgbClr val="000000"/>
                    </a:solidFill>
                  </a:rPr>
                  <a:t>04/12</a:t>
                </a:r>
              </a:p>
            </p:txBody>
          </p:sp>
          <p:sp>
            <p:nvSpPr>
              <p:cNvPr id="87" name="TextBox 15"/>
              <p:cNvSpPr txBox="1"/>
              <p:nvPr/>
            </p:nvSpPr>
            <p:spPr>
              <a:xfrm>
                <a:off x="6731646" y="3969060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dirty="0">
                    <a:solidFill>
                      <a:srgbClr val="000000"/>
                    </a:solidFill>
                  </a:rPr>
                  <a:t>09/14</a:t>
                </a:r>
              </a:p>
            </p:txBody>
          </p:sp>
          <p:sp>
            <p:nvSpPr>
              <p:cNvPr id="88" name="TextBox 21"/>
              <p:cNvSpPr txBox="1"/>
              <p:nvPr/>
            </p:nvSpPr>
            <p:spPr>
              <a:xfrm>
                <a:off x="557102" y="1673805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altLang="en-US" sz="1050" dirty="0">
                    <a:solidFill>
                      <a:srgbClr val="000000"/>
                    </a:solidFill>
                    <a:cs typeface="Arial" charset="0"/>
                  </a:rPr>
                  <a:t>1</a:t>
                </a:r>
                <a:r>
                  <a:rPr lang="hu-HU" altLang="en-US" sz="1050" dirty="0">
                    <a:solidFill>
                      <a:srgbClr val="000000"/>
                    </a:solidFill>
                    <a:cs typeface="Arial" charset="0"/>
                  </a:rPr>
                  <a:t>1/0</a:t>
                </a:r>
                <a:r>
                  <a:rPr lang="en-US" altLang="en-US" sz="1050" dirty="0">
                    <a:solidFill>
                      <a:srgbClr val="000000"/>
                    </a:solidFill>
                    <a:cs typeface="Arial" charset="0"/>
                  </a:rPr>
                  <a:t>0</a:t>
                </a:r>
              </a:p>
            </p:txBody>
          </p:sp>
          <p:sp>
            <p:nvSpPr>
              <p:cNvPr id="89" name="TextBox 22"/>
              <p:cNvSpPr txBox="1"/>
              <p:nvPr/>
            </p:nvSpPr>
            <p:spPr>
              <a:xfrm>
                <a:off x="8483144" y="4046637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dirty="0">
                    <a:solidFill>
                      <a:srgbClr val="000000"/>
                    </a:solidFill>
                  </a:rPr>
                  <a:t>05/18</a:t>
                </a:r>
              </a:p>
            </p:txBody>
          </p:sp>
          <p:sp>
            <p:nvSpPr>
              <p:cNvPr id="90" name="TextBox 12"/>
              <p:cNvSpPr txBox="1"/>
              <p:nvPr/>
            </p:nvSpPr>
            <p:spPr>
              <a:xfrm>
                <a:off x="2854469" y="3018245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hu-HU" sz="1050" dirty="0">
                    <a:solidFill>
                      <a:srgbClr val="000000"/>
                    </a:solidFill>
                  </a:rPr>
                  <a:t>0</a:t>
                </a:r>
                <a:r>
                  <a:rPr lang="en-US" sz="1050" dirty="0">
                    <a:solidFill>
                      <a:srgbClr val="000000"/>
                    </a:solidFill>
                  </a:rPr>
                  <a:t>1/0</a:t>
                </a:r>
                <a:r>
                  <a:rPr lang="hu-HU" sz="1050" dirty="0">
                    <a:solidFill>
                      <a:srgbClr val="000000"/>
                    </a:solidFill>
                  </a:rPr>
                  <a:t>6</a:t>
                </a:r>
                <a:endParaRPr lang="en-US" sz="105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1" name="TextBox 2"/>
              <p:cNvSpPr txBox="1"/>
              <p:nvPr/>
            </p:nvSpPr>
            <p:spPr>
              <a:xfrm>
                <a:off x="218652" y="1173186"/>
                <a:ext cx="377706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sz="1050" dirty="0">
                    <a:solidFill>
                      <a:srgbClr val="000000"/>
                    </a:solidFill>
                  </a:rPr>
                  <a:t>nm</a:t>
                </a:r>
              </a:p>
            </p:txBody>
          </p:sp>
        </p:grpSp>
        <p:sp>
          <p:nvSpPr>
            <p:cNvPr id="135" name="Rounded Rectangle 5"/>
            <p:cNvSpPr/>
            <p:nvPr/>
          </p:nvSpPr>
          <p:spPr bwMode="auto">
            <a:xfrm>
              <a:off x="7011082" y="3717160"/>
              <a:ext cx="1738541" cy="1152000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050" b="1">
                <a:solidFill>
                  <a:srgbClr val="000000"/>
                </a:solidFill>
              </a:endParaRPr>
            </a:p>
          </p:txBody>
        </p:sp>
      </p:grpSp>
      <p:cxnSp>
        <p:nvCxnSpPr>
          <p:cNvPr id="133" name="Egyenes összekötő 122"/>
          <p:cNvCxnSpPr/>
          <p:nvPr/>
        </p:nvCxnSpPr>
        <p:spPr bwMode="auto">
          <a:xfrm>
            <a:off x="8866430" y="4464115"/>
            <a:ext cx="0" cy="1944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" name="TextBox 6"/>
          <p:cNvSpPr txBox="1"/>
          <p:nvPr/>
        </p:nvSpPr>
        <p:spPr>
          <a:xfrm>
            <a:off x="7407315" y="3448250"/>
            <a:ext cx="100041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rgbClr val="FF0000"/>
                </a:solidFill>
                <a:latin typeface="+mj-lt"/>
              </a:rPr>
              <a:t>≈ 3.5 years</a:t>
            </a:r>
          </a:p>
        </p:txBody>
      </p:sp>
    </p:spTree>
    <p:extLst>
      <p:ext uri="{BB962C8B-B14F-4D97-AF65-F5344CB8AC3E}">
        <p14:creationId xmlns:p14="http://schemas.microsoft.com/office/powerpoint/2010/main" val="1491714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(6)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333" y="2488623"/>
            <a:ext cx="7333333" cy="187619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16505" y="458670"/>
            <a:ext cx="856195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Replacing the two cycle Tick-Tock development model by a three-phase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model including one or more optimization cycles [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9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] 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45900" y="1223755"/>
            <a:ext cx="8982490" cy="945105"/>
          </a:xfrm>
          <a:prstGeom prst="roundRect">
            <a:avLst/>
          </a:prstGeom>
          <a:solidFill>
            <a:srgbClr val="DDEE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331640" y="4499828"/>
            <a:ext cx="82809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Figure: Intel’s switch to a three-phase development model [</a:t>
            </a:r>
            <a:r>
              <a:rPr lang="hu-HU" dirty="0"/>
              <a:t>10</a:t>
            </a:r>
            <a:r>
              <a:rPr lang="en-US" dirty="0"/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61510" y="1292858"/>
            <a:ext cx="88664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After having encountered difficulties in switching to the 10 nm process Intel</a:t>
            </a:r>
          </a:p>
          <a:p>
            <a:r>
              <a:rPr lang="en-US" sz="1600" dirty="0"/>
              <a:t>  announced a </a:t>
            </a:r>
            <a:r>
              <a:rPr lang="en-US" sz="1600" dirty="0">
                <a:solidFill>
                  <a:srgbClr val="FF0000"/>
                </a:solidFill>
              </a:rPr>
              <a:t>3-phase development model, </a:t>
            </a:r>
            <a:r>
              <a:rPr lang="en-US" sz="1600" dirty="0"/>
              <a:t>including a </a:t>
            </a:r>
            <a:r>
              <a:rPr lang="en-US" sz="1600" dirty="0">
                <a:solidFill>
                  <a:srgbClr val="0070C0"/>
                </a:solidFill>
              </a:rPr>
              <a:t>Modification phase </a:t>
            </a:r>
            <a:r>
              <a:rPr lang="en-US" sz="1600" dirty="0"/>
              <a:t>as well,</a:t>
            </a:r>
          </a:p>
          <a:p>
            <a:r>
              <a:rPr lang="en-US" sz="1600" dirty="0">
                <a:solidFill>
                  <a:srgbClr val="FF0000"/>
                </a:solidFill>
              </a:rPr>
              <a:t>  </a:t>
            </a:r>
            <a:r>
              <a:rPr lang="en-US" sz="1600" dirty="0"/>
              <a:t>as seen below. </a:t>
            </a:r>
          </a:p>
        </p:txBody>
      </p:sp>
    </p:spTree>
    <p:extLst>
      <p:ext uri="{BB962C8B-B14F-4D97-AF65-F5344CB8AC3E}">
        <p14:creationId xmlns:p14="http://schemas.microsoft.com/office/powerpoint/2010/main" val="30592854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églalap 3"/>
          <p:cNvSpPr/>
          <p:nvPr/>
        </p:nvSpPr>
        <p:spPr bwMode="auto">
          <a:xfrm>
            <a:off x="53975" y="1088740"/>
            <a:ext cx="8928515" cy="233172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3" name="Téglalap 4"/>
          <p:cNvSpPr/>
          <p:nvPr/>
        </p:nvSpPr>
        <p:spPr bwMode="auto">
          <a:xfrm>
            <a:off x="166554" y="1618993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Core 2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" name="Téglalap 5"/>
          <p:cNvSpPr/>
          <p:nvPr/>
        </p:nvSpPr>
        <p:spPr bwMode="auto">
          <a:xfrm>
            <a:off x="1257188" y="1619987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Penryn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" name="Téglalap 11"/>
          <p:cNvSpPr/>
          <p:nvPr/>
        </p:nvSpPr>
        <p:spPr bwMode="auto">
          <a:xfrm>
            <a:off x="2318066" y="1618993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Nehalem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6" name="Téglalap 12"/>
          <p:cNvSpPr/>
          <p:nvPr/>
        </p:nvSpPr>
        <p:spPr bwMode="auto">
          <a:xfrm>
            <a:off x="3411504" y="1620651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West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mere</a:t>
            </a:r>
            <a:endParaRPr lang="en-US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8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en-US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7" name="Téglalap 13"/>
          <p:cNvSpPr/>
          <p:nvPr/>
        </p:nvSpPr>
        <p:spPr bwMode="auto">
          <a:xfrm>
            <a:off x="4490644" y="1618993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Sandy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Bridge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8" name="Téglalap 14"/>
          <p:cNvSpPr/>
          <p:nvPr/>
        </p:nvSpPr>
        <p:spPr bwMode="auto">
          <a:xfrm>
            <a:off x="5589449" y="1617334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Ivy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Bridge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9" name="Téglalap 15"/>
          <p:cNvSpPr/>
          <p:nvPr/>
        </p:nvSpPr>
        <p:spPr bwMode="auto">
          <a:xfrm>
            <a:off x="6657334" y="1618993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Haswell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5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Microarchi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1" name="Szövegdoboz 17"/>
          <p:cNvSpPr txBox="1">
            <a:spLocks noChangeArrowheads="1"/>
          </p:cNvSpPr>
          <p:nvPr/>
        </p:nvSpPr>
        <p:spPr bwMode="auto">
          <a:xfrm>
            <a:off x="1476629" y="3042196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2" name="Szövegdoboz 18"/>
          <p:cNvSpPr txBox="1">
            <a:spLocks noChangeArrowheads="1"/>
          </p:cNvSpPr>
          <p:nvPr/>
        </p:nvSpPr>
        <p:spPr bwMode="auto">
          <a:xfrm>
            <a:off x="2565106" y="3040806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3" name="Szövegdoboz 19"/>
          <p:cNvSpPr txBox="1">
            <a:spLocks noChangeArrowheads="1"/>
          </p:cNvSpPr>
          <p:nvPr/>
        </p:nvSpPr>
        <p:spPr bwMode="auto">
          <a:xfrm>
            <a:off x="3658843" y="3042672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4" name="Szövegdoboz 20"/>
          <p:cNvSpPr txBox="1">
            <a:spLocks noChangeArrowheads="1"/>
          </p:cNvSpPr>
          <p:nvPr/>
        </p:nvSpPr>
        <p:spPr bwMode="auto">
          <a:xfrm>
            <a:off x="4691186" y="3042672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5" name="Szövegdoboz 21"/>
          <p:cNvSpPr txBox="1">
            <a:spLocks noChangeArrowheads="1"/>
          </p:cNvSpPr>
          <p:nvPr/>
        </p:nvSpPr>
        <p:spPr bwMode="auto">
          <a:xfrm>
            <a:off x="5856127" y="3044538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6" name="Szövegdoboz 22"/>
          <p:cNvSpPr txBox="1">
            <a:spLocks noChangeArrowheads="1"/>
          </p:cNvSpPr>
          <p:nvPr/>
        </p:nvSpPr>
        <p:spPr bwMode="auto">
          <a:xfrm>
            <a:off x="6860563" y="3043147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7" name="Szövegdoboz 25"/>
          <p:cNvSpPr txBox="1"/>
          <p:nvPr/>
        </p:nvSpPr>
        <p:spPr bwMode="auto">
          <a:xfrm>
            <a:off x="313731" y="1146624"/>
            <a:ext cx="760144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228600" indent="-228600" algn="ctr" fontAlgn="base">
              <a:spcBef>
                <a:spcPct val="0"/>
              </a:spcBef>
              <a:spcAft>
                <a:spcPct val="0"/>
              </a:spcAft>
              <a:buAutoNum type="arabicPeriod"/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8" name="Szövegdoboz 26"/>
          <p:cNvSpPr txBox="1"/>
          <p:nvPr/>
        </p:nvSpPr>
        <p:spPr bwMode="auto">
          <a:xfrm>
            <a:off x="4664162" y="1149799"/>
            <a:ext cx="77777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2. gen.</a:t>
            </a: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endParaRPr lang="hu-HU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9" name="Szövegdoboz 27"/>
          <p:cNvSpPr txBox="1"/>
          <p:nvPr/>
        </p:nvSpPr>
        <p:spPr bwMode="auto">
          <a:xfrm>
            <a:off x="5826463" y="1151387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3. 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0" name="Szövegdoboz 28"/>
          <p:cNvSpPr txBox="1"/>
          <p:nvPr/>
        </p:nvSpPr>
        <p:spPr bwMode="auto">
          <a:xfrm>
            <a:off x="6864186" y="1149799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4. 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 bwMode="auto">
          <a:xfrm>
            <a:off x="7958021" y="1165674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/>
                <a:cs typeface="Arial" charset="0"/>
              </a:rPr>
              <a:t>5. gen.</a:t>
            </a:r>
          </a:p>
        </p:txBody>
      </p:sp>
      <p:sp>
        <p:nvSpPr>
          <p:cNvPr id="22" name="Téglalap 14"/>
          <p:cNvSpPr/>
          <p:nvPr/>
        </p:nvSpPr>
        <p:spPr bwMode="auto">
          <a:xfrm>
            <a:off x="7743708" y="1624879"/>
            <a:ext cx="1077564" cy="1356734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Broad-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well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3" name="Szövegdoboz 21"/>
          <p:cNvSpPr txBox="1">
            <a:spLocks noChangeArrowheads="1"/>
          </p:cNvSpPr>
          <p:nvPr/>
        </p:nvSpPr>
        <p:spPr bwMode="auto">
          <a:xfrm>
            <a:off x="7984932" y="3037880"/>
            <a:ext cx="562047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96525" y="34897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(2006)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486876" y="34897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(2007)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553077" y="34897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(2008)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3604464" y="34897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(2010)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4750011" y="3489772"/>
            <a:ext cx="65639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(2011)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5793574" y="34897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(2012)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6870444" y="34897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(2013)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957139" y="34897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(2014)</a:t>
            </a:r>
          </a:p>
        </p:txBody>
      </p:sp>
      <p:sp>
        <p:nvSpPr>
          <p:cNvPr id="63" name="Text Box 5"/>
          <p:cNvSpPr txBox="1">
            <a:spLocks noChangeArrowheads="1"/>
          </p:cNvSpPr>
          <p:nvPr/>
        </p:nvSpPr>
        <p:spPr bwMode="auto">
          <a:xfrm>
            <a:off x="126741" y="458670"/>
            <a:ext cx="840569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Optimization cycles introduced in Intel’s processor development model</a:t>
            </a:r>
          </a:p>
        </p:txBody>
      </p:sp>
      <p:sp>
        <p:nvSpPr>
          <p:cNvPr id="65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en-US" kern="0"/>
              <a:t>1. </a:t>
            </a:r>
            <a:r>
              <a:rPr lang="en-US" altLang="en-US" kern="0"/>
              <a:t>Introduction</a:t>
            </a:r>
            <a:r>
              <a:rPr lang="hu-HU" altLang="en-US" kern="0"/>
              <a:t> (1)</a:t>
            </a:r>
            <a:endParaRPr lang="hu-HU" altLang="en-US" kern="0" dirty="0"/>
          </a:p>
        </p:txBody>
      </p:sp>
      <p:sp>
        <p:nvSpPr>
          <p:cNvPr id="66" name="Title 6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(7)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243065" y="6348407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(2015)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1336867" y="6343688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(2016)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529542" y="6348407"/>
            <a:ext cx="104547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(2017/18)</a:t>
            </a:r>
          </a:p>
        </p:txBody>
      </p:sp>
      <p:sp>
        <p:nvSpPr>
          <p:cNvPr id="60" name="Téglalap 3"/>
          <p:cNvSpPr/>
          <p:nvPr/>
        </p:nvSpPr>
        <p:spPr bwMode="auto">
          <a:xfrm>
            <a:off x="-60131" y="3955608"/>
            <a:ext cx="6287717" cy="233172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61" name="Téglalap 4"/>
          <p:cNvSpPr/>
          <p:nvPr/>
        </p:nvSpPr>
        <p:spPr bwMode="auto">
          <a:xfrm>
            <a:off x="29880" y="4546162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Skylake</a:t>
            </a:r>
            <a:endParaRPr lang="hu-HU" sz="11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endParaRPr lang="hu-HU" sz="11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5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1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62" name="Szövegdoboz 16"/>
          <p:cNvSpPr txBox="1">
            <a:spLocks noChangeArrowheads="1"/>
          </p:cNvSpPr>
          <p:nvPr/>
        </p:nvSpPr>
        <p:spPr bwMode="auto">
          <a:xfrm>
            <a:off x="257700" y="5967499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67" name="Szövegdoboz 17"/>
          <p:cNvSpPr txBox="1">
            <a:spLocks noChangeArrowheads="1"/>
          </p:cNvSpPr>
          <p:nvPr/>
        </p:nvSpPr>
        <p:spPr bwMode="auto">
          <a:xfrm>
            <a:off x="1026203" y="5969365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68" name="Szövegdoboz 25"/>
          <p:cNvSpPr txBox="1"/>
          <p:nvPr/>
        </p:nvSpPr>
        <p:spPr bwMode="auto">
          <a:xfrm>
            <a:off x="202595" y="4073793"/>
            <a:ext cx="729687" cy="4308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69" name="Szövegdoboz 17"/>
          <p:cNvSpPr txBox="1">
            <a:spLocks noChangeArrowheads="1"/>
          </p:cNvSpPr>
          <p:nvPr/>
        </p:nvSpPr>
        <p:spPr bwMode="auto">
          <a:xfrm>
            <a:off x="2466363" y="5973848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70" name="Szövegdoboz 25"/>
          <p:cNvSpPr txBox="1"/>
          <p:nvPr/>
        </p:nvSpPr>
        <p:spPr bwMode="auto">
          <a:xfrm>
            <a:off x="1331640" y="4071531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7.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1" name="Szövegdoboz 25"/>
          <p:cNvSpPr txBox="1"/>
          <p:nvPr/>
        </p:nvSpPr>
        <p:spPr bwMode="auto">
          <a:xfrm>
            <a:off x="2617503" y="4081156"/>
            <a:ext cx="797013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r>
              <a:rPr lang="en-US" sz="1100" b="1" baseline="300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</a:p>
        </p:txBody>
      </p:sp>
      <p:sp>
        <p:nvSpPr>
          <p:cNvPr id="72" name="Téglalap 4"/>
          <p:cNvSpPr/>
          <p:nvPr/>
        </p:nvSpPr>
        <p:spPr bwMode="auto">
          <a:xfrm>
            <a:off x="1133834" y="4551763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1400"/>
              </a:spcAft>
              <a:defRPr/>
            </a:pPr>
            <a:r>
              <a:rPr lang="en-US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Kaby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50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91" name="Téglalap 4"/>
          <p:cNvSpPr/>
          <p:nvPr/>
        </p:nvSpPr>
        <p:spPr bwMode="auto">
          <a:xfrm>
            <a:off x="2253123" y="4552454"/>
            <a:ext cx="1656000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Kaby</a:t>
            </a: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 R/G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Coffee Lake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Amber Lake-Y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Whiskey Lake-U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spc="-1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Cannon Lake (10 nm)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92" name="Téglalap 14"/>
          <p:cNvSpPr/>
          <p:nvPr/>
        </p:nvSpPr>
        <p:spPr bwMode="auto">
          <a:xfrm>
            <a:off x="3943555" y="4558772"/>
            <a:ext cx="1008000" cy="1356734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Coffee Lake R</a:t>
            </a:r>
            <a:endParaRPr lang="hu-HU" sz="11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1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94" name="Szövegdoboz 21"/>
          <p:cNvSpPr txBox="1">
            <a:spLocks noChangeArrowheads="1"/>
          </p:cNvSpPr>
          <p:nvPr/>
        </p:nvSpPr>
        <p:spPr bwMode="auto">
          <a:xfrm>
            <a:off x="3771508" y="5982127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95" name="Szövegdoboz 25"/>
          <p:cNvSpPr txBox="1"/>
          <p:nvPr/>
        </p:nvSpPr>
        <p:spPr bwMode="auto">
          <a:xfrm>
            <a:off x="4112343" y="4095882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9.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4129877" y="6353071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(2018)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4982832" y="4217405"/>
            <a:ext cx="1847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200" dirty="0">
              <a:latin typeface="+mj-lt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6881499" y="6392361"/>
            <a:ext cx="10016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R: Refresh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6622980" y="4464115"/>
            <a:ext cx="2551276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 err="1">
                <a:solidFill>
                  <a:srgbClr val="000000"/>
                </a:solidFill>
                <a:latin typeface="Verdana"/>
              </a:rPr>
              <a:t>Kaby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 Lake Refresh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200" dirty="0" err="1">
                <a:solidFill>
                  <a:srgbClr val="000000"/>
                </a:solidFill>
                <a:latin typeface="Verdana"/>
              </a:rPr>
              <a:t>Kaby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 Lake G with AMD Vega</a:t>
            </a:r>
          </a:p>
          <a:p>
            <a:pPr>
              <a:spcAft>
                <a:spcPts val="200"/>
              </a:spcAft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     graphics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Coffee Lake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Amber Lake Y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Whiskey Lake U</a:t>
            </a:r>
          </a:p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(all 14 nm) and</a:t>
            </a:r>
          </a:p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latin typeface="Verdana"/>
              </a:rPr>
              <a:t>Cannon Lake (10 nm) 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6300700" y="4059070"/>
            <a:ext cx="29068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200" baseline="30000" dirty="0">
                <a:solidFill>
                  <a:srgbClr val="000000"/>
                </a:solidFill>
                <a:latin typeface="Verdana"/>
              </a:rPr>
              <a:t>1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The 8th generation  encompasses </a:t>
            </a:r>
          </a:p>
          <a:p>
            <a:pPr lvl="0"/>
            <a:r>
              <a:rPr lang="en-US" sz="1200" dirty="0">
                <a:solidFill>
                  <a:srgbClr val="000000"/>
                </a:solidFill>
                <a:latin typeface="Verdana"/>
              </a:rPr>
              <a:t>     the following processor lines:</a:t>
            </a:r>
          </a:p>
        </p:txBody>
      </p:sp>
      <p:sp>
        <p:nvSpPr>
          <p:cNvPr id="102" name="Téglalap 14"/>
          <p:cNvSpPr/>
          <p:nvPr/>
        </p:nvSpPr>
        <p:spPr bwMode="auto">
          <a:xfrm>
            <a:off x="4989071" y="4563525"/>
            <a:ext cx="1184957" cy="1356734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12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Comet Lake</a:t>
            </a: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ts val="60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03" name="Szövegdoboz 21"/>
          <p:cNvSpPr txBox="1">
            <a:spLocks noChangeArrowheads="1"/>
          </p:cNvSpPr>
          <p:nvPr/>
        </p:nvSpPr>
        <p:spPr bwMode="auto">
          <a:xfrm>
            <a:off x="4932040" y="5958005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104" name="Szövegdoboz 25"/>
          <p:cNvSpPr txBox="1"/>
          <p:nvPr/>
        </p:nvSpPr>
        <p:spPr bwMode="auto">
          <a:xfrm>
            <a:off x="5082776" y="4100635"/>
            <a:ext cx="83067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5175329" y="6357824"/>
            <a:ext cx="75854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(2019)</a:t>
            </a:r>
          </a:p>
        </p:txBody>
      </p:sp>
      <p:sp>
        <p:nvSpPr>
          <p:cNvPr id="106" name="TextBox 105"/>
          <p:cNvSpPr txBox="1"/>
          <p:nvPr/>
        </p:nvSpPr>
        <p:spPr>
          <a:xfrm>
            <a:off x="6443378" y="6108332"/>
            <a:ext cx="9845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accent6"/>
                </a:solidFill>
              </a:rPr>
              <a:t>lines [</a:t>
            </a:r>
            <a:r>
              <a:rPr lang="hu-HU" sz="1200" dirty="0">
                <a:solidFill>
                  <a:schemeClr val="accent6"/>
                </a:solidFill>
              </a:rPr>
              <a:t>11</a:t>
            </a:r>
            <a:r>
              <a:rPr lang="en-US" sz="1200" dirty="0">
                <a:solidFill>
                  <a:schemeClr val="accent6"/>
                </a:solidFill>
              </a:rPr>
              <a:t>].</a:t>
            </a:r>
          </a:p>
        </p:txBody>
      </p:sp>
      <p:sp>
        <p:nvSpPr>
          <p:cNvPr id="26" name="Rectangle 25"/>
          <p:cNvSpPr/>
          <p:nvPr/>
        </p:nvSpPr>
        <p:spPr bwMode="auto">
          <a:xfrm>
            <a:off x="1110855" y="3955608"/>
            <a:ext cx="5116732" cy="2713752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51009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(8)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08679" y="839730"/>
            <a:ext cx="8988846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Note</a:t>
            </a:r>
            <a:r>
              <a:rPr lang="en-US" sz="1600" dirty="0">
                <a:latin typeface="+mj-lt"/>
              </a:rPr>
              <a:t> that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8</a:t>
            </a:r>
            <a:r>
              <a:rPr lang="en-US" sz="1600" baseline="30000" dirty="0">
                <a:solidFill>
                  <a:srgbClr val="FF0000"/>
                </a:solidFill>
                <a:latin typeface="+mj-lt"/>
              </a:rPr>
              <a:t>th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 generation </a:t>
            </a:r>
            <a:r>
              <a:rPr lang="en-US" sz="1600" dirty="0">
                <a:latin typeface="+mj-lt"/>
              </a:rPr>
              <a:t>covers a number of new families with more or less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 enhancements manufactured still on the 14 nm process.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 addition, as part of the 8</a:t>
            </a:r>
            <a:r>
              <a:rPr lang="en-US" sz="1600" baseline="30000" dirty="0">
                <a:latin typeface="+mj-lt"/>
              </a:rPr>
              <a:t>th</a:t>
            </a:r>
            <a:r>
              <a:rPr lang="en-US" sz="1600" dirty="0">
                <a:latin typeface="+mj-lt"/>
              </a:rPr>
              <a:t> Intel introduced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10 nm Cannon Lake </a:t>
            </a:r>
            <a:r>
              <a:rPr lang="en-US" sz="1600" dirty="0">
                <a:latin typeface="+mj-lt"/>
              </a:rPr>
              <a:t>line </a:t>
            </a:r>
          </a:p>
          <a:p>
            <a:r>
              <a:rPr lang="en-US" sz="1600" dirty="0">
                <a:latin typeface="+mj-lt"/>
              </a:rPr>
              <a:t>       (merely a dual core GPU-less low-power processor) in 05/2018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to demonstrate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 its 10 nm process capability.</a:t>
            </a:r>
            <a:endParaRPr lang="en-US" sz="1600" dirty="0">
              <a:latin typeface="+mj-lt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At this time however, Intel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did not yet possessed a refined process </a:t>
            </a:r>
            <a:r>
              <a:rPr lang="en-US" sz="1600" dirty="0">
                <a:latin typeface="+mj-lt"/>
              </a:rPr>
              <a:t>needed for</a:t>
            </a:r>
          </a:p>
          <a:p>
            <a:r>
              <a:rPr lang="en-US" sz="1600" dirty="0">
                <a:latin typeface="+mj-lt"/>
              </a:rPr>
              <a:t>       mass producing 10 nm dies.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61848" y="458670"/>
            <a:ext cx="47251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Remarks to the 8</a:t>
            </a:r>
            <a:r>
              <a:rPr lang="en-US" baseline="30000" dirty="0">
                <a:solidFill>
                  <a:schemeClr val="accent6"/>
                </a:solidFill>
                <a:latin typeface="+mj-lt"/>
              </a:rPr>
              <a:t>th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generation </a:t>
            </a:r>
          </a:p>
        </p:txBody>
      </p:sp>
    </p:spTree>
    <p:extLst>
      <p:ext uri="{BB962C8B-B14F-4D97-AF65-F5344CB8AC3E}">
        <p14:creationId xmlns:p14="http://schemas.microsoft.com/office/powerpoint/2010/main" val="2694263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Introduction </a:t>
            </a:r>
            <a:r>
              <a:rPr lang="en-US" dirty="0" smtClean="0"/>
              <a:t>(3)</a:t>
            </a:r>
            <a:endParaRPr lang="en-US" sz="1700" dirty="0"/>
          </a:p>
        </p:txBody>
      </p:sp>
      <p:pic>
        <p:nvPicPr>
          <p:cNvPr id="3074" name="Picture 2" descr="https://images.anandtech.com/doci/16148/1%20Slide%2024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105939" y="1328029"/>
            <a:ext cx="6815654" cy="3488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5766" y="484240"/>
            <a:ext cx="88120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70" normalizeH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AMD’s claims of leadership </a:t>
            </a:r>
            <a:r>
              <a:rPr kumimoji="0" lang="en-US" sz="1800" b="0" i="0" u="none" strike="noStrike" kern="1200" cap="none" spc="-70" normalizeH="0" noProof="0" dirty="0" smtClean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GPU-less DTs (7 nm Ryzen 5000 line, 2020) [46]</a:t>
            </a:r>
            <a:endParaRPr kumimoji="0" lang="en-US" sz="1800" b="0" i="0" u="none" strike="noStrike" kern="1200" cap="none" spc="-70" normalizeH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0770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(9)</a:t>
            </a:r>
          </a:p>
        </p:txBody>
      </p:sp>
      <p:sp>
        <p:nvSpPr>
          <p:cNvPr id="30" name="Text Box 5"/>
          <p:cNvSpPr txBox="1">
            <a:spLocks noChangeArrowheads="1"/>
          </p:cNvSpPr>
          <p:nvPr/>
        </p:nvSpPr>
        <p:spPr bwMode="auto">
          <a:xfrm>
            <a:off x="116505" y="458670"/>
            <a:ext cx="78883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Optimization </a:t>
            </a:r>
            <a:r>
              <a:rPr lang="en-US" altLang="en-US" sz="1800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cycles </a:t>
            </a: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introduced after the 10</a:t>
            </a:r>
            <a:r>
              <a:rPr lang="en-US" altLang="en-US" sz="1800" baseline="300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th</a:t>
            </a: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Ice Lake generation</a:t>
            </a:r>
          </a:p>
        </p:txBody>
      </p:sp>
      <p:sp>
        <p:nvSpPr>
          <p:cNvPr id="22" name="Téglalap 3"/>
          <p:cNvSpPr/>
          <p:nvPr/>
        </p:nvSpPr>
        <p:spPr bwMode="auto">
          <a:xfrm>
            <a:off x="80869" y="1181606"/>
            <a:ext cx="6950552" cy="233172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23" name="Téglalap 5"/>
          <p:cNvSpPr/>
          <p:nvPr/>
        </p:nvSpPr>
        <p:spPr bwMode="auto">
          <a:xfrm>
            <a:off x="2423907" y="1628770"/>
            <a:ext cx="1080975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Tiger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endParaRPr lang="en-US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4" name="Téglalap 11"/>
          <p:cNvSpPr/>
          <p:nvPr/>
        </p:nvSpPr>
        <p:spPr bwMode="auto">
          <a:xfrm>
            <a:off x="4631500" y="1627776"/>
            <a:ext cx="1080975" cy="1364288"/>
          </a:xfrm>
          <a:prstGeom prst="rect">
            <a:avLst/>
          </a:prstGeom>
          <a:solidFill>
            <a:srgbClr val="99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Alder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5" name="Szövegdoboz 17"/>
          <p:cNvSpPr txBox="1">
            <a:spLocks noChangeArrowheads="1"/>
          </p:cNvSpPr>
          <p:nvPr/>
        </p:nvSpPr>
        <p:spPr bwMode="auto">
          <a:xfrm>
            <a:off x="2276745" y="3050979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27" name="Szövegdoboz 18"/>
          <p:cNvSpPr txBox="1">
            <a:spLocks noChangeArrowheads="1"/>
          </p:cNvSpPr>
          <p:nvPr/>
        </p:nvSpPr>
        <p:spPr bwMode="auto">
          <a:xfrm>
            <a:off x="4617005" y="3049589"/>
            <a:ext cx="1191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New design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29" name="Szövegdoboz 25"/>
          <p:cNvSpPr txBox="1"/>
          <p:nvPr/>
        </p:nvSpPr>
        <p:spPr bwMode="auto">
          <a:xfrm>
            <a:off x="2561261" y="1213157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11.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2" name="Szövegdoboz 25"/>
          <p:cNvSpPr txBox="1"/>
          <p:nvPr/>
        </p:nvSpPr>
        <p:spPr bwMode="auto">
          <a:xfrm>
            <a:off x="4797025" y="1234442"/>
            <a:ext cx="904273" cy="2378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12.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581416" y="352766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(2020)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887035" y="3531059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(2021)</a:t>
            </a:r>
          </a:p>
        </p:txBody>
      </p:sp>
      <p:sp>
        <p:nvSpPr>
          <p:cNvPr id="35" name="Téglalap 5"/>
          <p:cNvSpPr/>
          <p:nvPr/>
        </p:nvSpPr>
        <p:spPr bwMode="auto">
          <a:xfrm>
            <a:off x="1324545" y="1620118"/>
            <a:ext cx="1080975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Ice 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36" name="Szövegdoboz 17"/>
          <p:cNvSpPr txBox="1">
            <a:spLocks noChangeArrowheads="1"/>
          </p:cNvSpPr>
          <p:nvPr/>
        </p:nvSpPr>
        <p:spPr bwMode="auto">
          <a:xfrm>
            <a:off x="1543986" y="3042327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CK</a:t>
            </a:r>
          </a:p>
        </p:txBody>
      </p:sp>
      <p:sp>
        <p:nvSpPr>
          <p:cNvPr id="37" name="Szövegdoboz 25"/>
          <p:cNvSpPr txBox="1"/>
          <p:nvPr/>
        </p:nvSpPr>
        <p:spPr bwMode="auto">
          <a:xfrm>
            <a:off x="1461899" y="1204505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482054" y="3519010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(2019)</a:t>
            </a:r>
          </a:p>
        </p:txBody>
      </p:sp>
      <p:sp>
        <p:nvSpPr>
          <p:cNvPr id="42" name="Téglalap 5"/>
          <p:cNvSpPr/>
          <p:nvPr/>
        </p:nvSpPr>
        <p:spPr bwMode="auto">
          <a:xfrm>
            <a:off x="218670" y="1623515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Cannon 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3" name="Szövegdoboz 17"/>
          <p:cNvSpPr txBox="1">
            <a:spLocks noChangeArrowheads="1"/>
          </p:cNvSpPr>
          <p:nvPr/>
        </p:nvSpPr>
        <p:spPr bwMode="auto">
          <a:xfrm>
            <a:off x="438111" y="3045724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44" name="Szövegdoboz 25"/>
          <p:cNvSpPr txBox="1"/>
          <p:nvPr/>
        </p:nvSpPr>
        <p:spPr bwMode="auto">
          <a:xfrm>
            <a:off x="381880" y="1207902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76179" y="3522407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(2018)</a:t>
            </a:r>
          </a:p>
        </p:txBody>
      </p:sp>
      <p:sp>
        <p:nvSpPr>
          <p:cNvPr id="26" name="Téglalap 11"/>
          <p:cNvSpPr/>
          <p:nvPr/>
        </p:nvSpPr>
        <p:spPr bwMode="auto">
          <a:xfrm>
            <a:off x="3529340" y="1617089"/>
            <a:ext cx="1080975" cy="1364288"/>
          </a:xfrm>
          <a:prstGeom prst="rect">
            <a:avLst/>
          </a:prstGeom>
          <a:solidFill>
            <a:srgbClr val="00B05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Rocket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8" name="Szövegdoboz 18"/>
          <p:cNvSpPr txBox="1">
            <a:spLocks noChangeArrowheads="1"/>
          </p:cNvSpPr>
          <p:nvPr/>
        </p:nvSpPr>
        <p:spPr bwMode="auto">
          <a:xfrm>
            <a:off x="3446875" y="3049412"/>
            <a:ext cx="127951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Back porting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31" name="Szövegdoboz 25"/>
          <p:cNvSpPr txBox="1"/>
          <p:nvPr/>
        </p:nvSpPr>
        <p:spPr bwMode="auto">
          <a:xfrm>
            <a:off x="3712732" y="1223755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11.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761910" y="35203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(2021)</a:t>
            </a:r>
          </a:p>
        </p:txBody>
      </p:sp>
      <p:sp>
        <p:nvSpPr>
          <p:cNvPr id="3" name="Rectangle 2"/>
          <p:cNvSpPr/>
          <p:nvPr/>
        </p:nvSpPr>
        <p:spPr bwMode="auto">
          <a:xfrm>
            <a:off x="2411760" y="1097523"/>
            <a:ext cx="1080975" cy="2717272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505" y="4059070"/>
            <a:ext cx="9223743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sz="1600" dirty="0" smtClean="0">
                <a:solidFill>
                  <a:srgbClr val="FF0000"/>
                </a:solidFill>
              </a:rPr>
              <a:t>Remarks</a:t>
            </a:r>
          </a:p>
          <a:p>
            <a:pPr>
              <a:spcAft>
                <a:spcPts val="300"/>
              </a:spcAft>
            </a:pPr>
            <a:r>
              <a:rPr lang="en-US" sz="1600" spc="-20" dirty="0" smtClean="0"/>
              <a:t>Intel’s </a:t>
            </a:r>
            <a:r>
              <a:rPr lang="en-US" sz="1600" spc="-20" dirty="0" smtClean="0">
                <a:solidFill>
                  <a:srgbClr val="0070C0"/>
                </a:solidFill>
              </a:rPr>
              <a:t>first mass-produced 10 nm processors </a:t>
            </a:r>
            <a:r>
              <a:rPr lang="en-US" sz="1600" spc="-20" dirty="0" smtClean="0"/>
              <a:t>were the </a:t>
            </a:r>
            <a:r>
              <a:rPr lang="en-US" sz="1600" spc="-20" dirty="0" smtClean="0">
                <a:solidFill>
                  <a:srgbClr val="FF0000"/>
                </a:solidFill>
              </a:rPr>
              <a:t>10</a:t>
            </a:r>
            <a:r>
              <a:rPr lang="en-US" sz="1600" spc="-20" baseline="30000" dirty="0" smtClean="0">
                <a:solidFill>
                  <a:srgbClr val="FF0000"/>
                </a:solidFill>
              </a:rPr>
              <a:t>th</a:t>
            </a:r>
            <a:r>
              <a:rPr lang="en-US" sz="1600" spc="-20" dirty="0" smtClean="0">
                <a:solidFill>
                  <a:srgbClr val="FF0000"/>
                </a:solidFill>
              </a:rPr>
              <a:t> gen. Ice Lake </a:t>
            </a:r>
            <a:r>
              <a:rPr lang="en-US" sz="1600" spc="-20" dirty="0" smtClean="0"/>
              <a:t>processors.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 smtClean="0"/>
              <a:t>Next Intel introduced the </a:t>
            </a:r>
            <a:r>
              <a:rPr lang="en-US" sz="1600" spc="-20" dirty="0" smtClean="0">
                <a:solidFill>
                  <a:srgbClr val="0070C0"/>
                </a:solidFill>
              </a:rPr>
              <a:t>optimized </a:t>
            </a:r>
            <a:r>
              <a:rPr lang="en-US" sz="1600" spc="-20" dirty="0" smtClean="0">
                <a:solidFill>
                  <a:srgbClr val="FF0000"/>
                </a:solidFill>
              </a:rPr>
              <a:t>11</a:t>
            </a:r>
            <a:r>
              <a:rPr lang="en-US" sz="1600" spc="-20" baseline="30000" dirty="0" smtClean="0">
                <a:solidFill>
                  <a:srgbClr val="FF0000"/>
                </a:solidFill>
              </a:rPr>
              <a:t>th</a:t>
            </a:r>
            <a:r>
              <a:rPr lang="en-US" sz="1600" spc="-20" dirty="0" smtClean="0">
                <a:solidFill>
                  <a:srgbClr val="FF0000"/>
                </a:solidFill>
              </a:rPr>
              <a:t> gen. Tiger Lake </a:t>
            </a:r>
            <a:r>
              <a:rPr lang="en-US" sz="1600" spc="-20" dirty="0" smtClean="0"/>
              <a:t>line and subsequently also</a:t>
            </a:r>
          </a:p>
          <a:p>
            <a:r>
              <a:rPr lang="en-US" sz="1600" spc="-20" dirty="0" smtClean="0"/>
              <a:t>      the </a:t>
            </a:r>
            <a:r>
              <a:rPr lang="en-US" sz="1600" spc="-20" dirty="0">
                <a:solidFill>
                  <a:srgbClr val="FF0000"/>
                </a:solidFill>
              </a:rPr>
              <a:t>11</a:t>
            </a:r>
            <a:r>
              <a:rPr lang="en-US" sz="1600" spc="-20" baseline="30000" dirty="0">
                <a:solidFill>
                  <a:srgbClr val="FF0000"/>
                </a:solidFill>
              </a:rPr>
              <a:t>th</a:t>
            </a:r>
            <a:r>
              <a:rPr lang="en-US" sz="1600" spc="-20" dirty="0">
                <a:solidFill>
                  <a:srgbClr val="FF0000"/>
                </a:solidFill>
              </a:rPr>
              <a:t> gen</a:t>
            </a:r>
            <a:r>
              <a:rPr lang="en-US" sz="1600" spc="-20" dirty="0"/>
              <a:t>. </a:t>
            </a:r>
            <a:r>
              <a:rPr lang="en-US" sz="1600" spc="-20" dirty="0">
                <a:solidFill>
                  <a:srgbClr val="FF0000"/>
                </a:solidFill>
              </a:rPr>
              <a:t>Rocket Lake</a:t>
            </a:r>
            <a:r>
              <a:rPr lang="en-US" sz="1600" dirty="0">
                <a:solidFill>
                  <a:srgbClr val="FF0000"/>
                </a:solidFill>
              </a:rPr>
              <a:t> </a:t>
            </a:r>
            <a:r>
              <a:rPr lang="en-US" sz="1600" dirty="0" smtClean="0"/>
              <a:t>line, which is a </a:t>
            </a:r>
            <a:r>
              <a:rPr lang="en-US" sz="1600" dirty="0">
                <a:solidFill>
                  <a:srgbClr val="0070C0"/>
                </a:solidFill>
              </a:rPr>
              <a:t>14 nm backporting of the 10 nm 10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</a:t>
            </a:r>
            <a:r>
              <a:rPr lang="en-US" sz="1600" dirty="0" smtClean="0">
                <a:solidFill>
                  <a:srgbClr val="0070C0"/>
                </a:solidFill>
              </a:rPr>
              <a:t>.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dirty="0" smtClean="0">
                <a:solidFill>
                  <a:srgbClr val="0070C0"/>
                </a:solidFill>
              </a:rPr>
              <a:t>     </a:t>
            </a:r>
            <a:r>
              <a:rPr lang="en-US" sz="1600" dirty="0">
                <a:solidFill>
                  <a:srgbClr val="0070C0"/>
                </a:solidFill>
              </a:rPr>
              <a:t>Ice Lake core </a:t>
            </a:r>
            <a:r>
              <a:rPr lang="en-US" sz="1600" dirty="0"/>
              <a:t>with </a:t>
            </a:r>
            <a:r>
              <a:rPr lang="en-US" sz="1600" dirty="0" smtClean="0"/>
              <a:t>additional enhancements</a:t>
            </a:r>
            <a:r>
              <a:rPr lang="en-US" sz="1600" dirty="0"/>
              <a:t>, not detailed here.</a:t>
            </a:r>
          </a:p>
        </p:txBody>
      </p:sp>
      <p:sp>
        <p:nvSpPr>
          <p:cNvPr id="40" name="Téglalap 11"/>
          <p:cNvSpPr/>
          <p:nvPr/>
        </p:nvSpPr>
        <p:spPr bwMode="auto">
          <a:xfrm>
            <a:off x="5752748" y="1624846"/>
            <a:ext cx="1080975" cy="1364288"/>
          </a:xfrm>
          <a:prstGeom prst="rect">
            <a:avLst/>
          </a:prstGeom>
          <a:solidFill>
            <a:srgbClr val="C000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Raptor Lake</a:t>
            </a:r>
            <a:endParaRPr lang="hu-HU" sz="900" b="1" dirty="0" smtClean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1" name="Szövegdoboz 18"/>
          <p:cNvSpPr txBox="1">
            <a:spLocks noChangeArrowheads="1"/>
          </p:cNvSpPr>
          <p:nvPr/>
        </p:nvSpPr>
        <p:spPr bwMode="auto">
          <a:xfrm>
            <a:off x="5675193" y="3036149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 smtClean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46" name="Szövegdoboz 25"/>
          <p:cNvSpPr txBox="1"/>
          <p:nvPr/>
        </p:nvSpPr>
        <p:spPr bwMode="auto">
          <a:xfrm>
            <a:off x="5852248" y="1232175"/>
            <a:ext cx="875875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 smtClean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13.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5963278" y="3528129"/>
            <a:ext cx="823632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dirty="0"/>
              <a:t>(</a:t>
            </a:r>
            <a:r>
              <a:rPr lang="en-US" sz="1300" dirty="0" smtClean="0"/>
              <a:t>2022)</a:t>
            </a:r>
            <a:endParaRPr lang="en-US" sz="1300" dirty="0"/>
          </a:p>
        </p:txBody>
      </p:sp>
      <p:sp>
        <p:nvSpPr>
          <p:cNvPr id="48" name="TextBox 47"/>
          <p:cNvSpPr txBox="1"/>
          <p:nvPr/>
        </p:nvSpPr>
        <p:spPr>
          <a:xfrm>
            <a:off x="6178205" y="1264857"/>
            <a:ext cx="2391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latin typeface="+mj-lt"/>
              </a:rPr>
              <a:t> </a:t>
            </a:r>
            <a:endParaRPr lang="en-US" sz="105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9" name="Rectangle 48"/>
          <p:cNvSpPr/>
          <p:nvPr/>
        </p:nvSpPr>
        <p:spPr bwMode="auto">
          <a:xfrm>
            <a:off x="3501535" y="1099250"/>
            <a:ext cx="1080975" cy="2717272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0" name="Rectangle 49"/>
          <p:cNvSpPr/>
          <p:nvPr/>
        </p:nvSpPr>
        <p:spPr bwMode="auto">
          <a:xfrm>
            <a:off x="1330785" y="1088740"/>
            <a:ext cx="1080975" cy="2717272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7956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9" grpId="0" animBg="1"/>
      <p:bldP spid="50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(10)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58192" y="458670"/>
            <a:ext cx="58089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Introducing hybrid (</a:t>
            </a:r>
            <a:r>
              <a:rPr lang="en-US" dirty="0" err="1">
                <a:solidFill>
                  <a:schemeClr val="accent6"/>
                </a:solidFill>
                <a:latin typeface="+mj-lt"/>
              </a:rPr>
              <a:t>big.little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) microarchitectures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92227" y="998731"/>
            <a:ext cx="8980273" cy="72008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latin typeface="+mj-lt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54852" y="1115834"/>
            <a:ext cx="865159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12</a:t>
            </a:r>
            <a:r>
              <a:rPr lang="en-US" sz="1600" baseline="30000" dirty="0">
                <a:solidFill>
                  <a:srgbClr val="0070C0"/>
                </a:solidFill>
                <a:latin typeface="Verdana"/>
              </a:rPr>
              <a:t>th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gen.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Alder Lake family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(2021)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has a new,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hybrid design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incorporating 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high-performance (P) an high-efficiency (E) cores</a:t>
            </a:r>
            <a:r>
              <a:rPr lang="en-US" sz="1600" dirty="0" smtClean="0">
                <a:solidFill>
                  <a:srgbClr val="0070C0"/>
                </a:solidFill>
                <a:latin typeface="Verdana"/>
              </a:rPr>
              <a:t>.</a:t>
            </a:r>
            <a:endParaRPr lang="en-US" sz="1600" dirty="0">
              <a:solidFill>
                <a:srgbClr val="0070C0"/>
              </a:solidFill>
              <a:latin typeface="Verdana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791580" y="1966613"/>
            <a:ext cx="5886286" cy="2722527"/>
            <a:chOff x="80869" y="1097523"/>
            <a:chExt cx="5886286" cy="2722527"/>
          </a:xfrm>
        </p:grpSpPr>
        <p:sp>
          <p:nvSpPr>
            <p:cNvPr id="8" name="Téglalap 3"/>
            <p:cNvSpPr/>
            <p:nvPr/>
          </p:nvSpPr>
          <p:spPr bwMode="auto">
            <a:xfrm>
              <a:off x="80869" y="1097523"/>
              <a:ext cx="5886286" cy="23317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28575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400" b="1" dirty="0">
                <a:solidFill>
                  <a:srgbClr val="FFFFFF"/>
                </a:solidFill>
              </a:endParaRPr>
            </a:p>
          </p:txBody>
        </p:sp>
        <p:sp>
          <p:nvSpPr>
            <p:cNvPr id="9" name="Téglalap 5"/>
            <p:cNvSpPr/>
            <p:nvPr/>
          </p:nvSpPr>
          <p:spPr bwMode="auto">
            <a:xfrm>
              <a:off x="2423907" y="1628770"/>
              <a:ext cx="1080975" cy="1364288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Tiger</a:t>
              </a:r>
            </a:p>
            <a:p>
              <a:pPr algn="ctr" fontAlgn="base">
                <a:spcBef>
                  <a:spcPct val="0"/>
                </a:spcBef>
                <a:spcAft>
                  <a:spcPts val="40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Lake</a:t>
              </a: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  <a:p>
              <a:pPr algn="ctr" fontAlgn="base">
                <a:spcBef>
                  <a:spcPct val="0"/>
                </a:spcBef>
                <a:spcAft>
                  <a:spcPts val="600"/>
                </a:spcAft>
                <a:defRPr/>
              </a:pPr>
              <a:endPara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ts val="60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10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0" name="Téglalap 11"/>
            <p:cNvSpPr/>
            <p:nvPr/>
          </p:nvSpPr>
          <p:spPr bwMode="auto">
            <a:xfrm>
              <a:off x="4631500" y="1627776"/>
              <a:ext cx="1080975" cy="1364288"/>
            </a:xfrm>
            <a:prstGeom prst="rect">
              <a:avLst/>
            </a:prstGeom>
            <a:solidFill>
              <a:srgbClr val="996600"/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ts val="600"/>
                </a:spcBef>
                <a:spcAft>
                  <a:spcPts val="60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Alder Lake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Hybrid 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ts val="30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10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1" name="Szövegdoboz 17"/>
            <p:cNvSpPr txBox="1">
              <a:spLocks noChangeArrowheads="1"/>
            </p:cNvSpPr>
            <p:nvPr/>
          </p:nvSpPr>
          <p:spPr bwMode="auto">
            <a:xfrm>
              <a:off x="2276745" y="3050979"/>
              <a:ext cx="1295547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Optimization</a:t>
              </a:r>
              <a:endPara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endParaRPr>
            </a:p>
          </p:txBody>
        </p:sp>
        <p:sp>
          <p:nvSpPr>
            <p:cNvPr id="12" name="Szövegdoboz 18"/>
            <p:cNvSpPr txBox="1">
              <a:spLocks noChangeArrowheads="1"/>
            </p:cNvSpPr>
            <p:nvPr/>
          </p:nvSpPr>
          <p:spPr bwMode="auto">
            <a:xfrm>
              <a:off x="4617005" y="3049589"/>
              <a:ext cx="119135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New design</a:t>
              </a:r>
              <a:endPara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endParaRPr>
            </a:p>
          </p:txBody>
        </p:sp>
        <p:sp>
          <p:nvSpPr>
            <p:cNvPr id="13" name="Szövegdoboz 25"/>
            <p:cNvSpPr txBox="1"/>
            <p:nvPr/>
          </p:nvSpPr>
          <p:spPr bwMode="auto">
            <a:xfrm>
              <a:off x="2561261" y="1213157"/>
              <a:ext cx="904273" cy="2616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11. </a:t>
              </a: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gen.</a:t>
              </a: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4" name="Szövegdoboz 25"/>
            <p:cNvSpPr txBox="1"/>
            <p:nvPr/>
          </p:nvSpPr>
          <p:spPr bwMode="auto">
            <a:xfrm>
              <a:off x="4772980" y="1234442"/>
              <a:ext cx="904273" cy="23782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12. </a:t>
              </a: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gen.</a:t>
              </a: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581416" y="3527662"/>
              <a:ext cx="668773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/>
                <a:t>(2020)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842030" y="3499529"/>
              <a:ext cx="830786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300" dirty="0"/>
                <a:t>(2021)</a:t>
              </a:r>
            </a:p>
          </p:txBody>
        </p:sp>
        <p:sp>
          <p:nvSpPr>
            <p:cNvPr id="17" name="Téglalap 5"/>
            <p:cNvSpPr/>
            <p:nvPr/>
          </p:nvSpPr>
          <p:spPr bwMode="auto">
            <a:xfrm>
              <a:off x="1324545" y="1620118"/>
              <a:ext cx="1080975" cy="1364288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Ice </a:t>
              </a:r>
            </a:p>
            <a:p>
              <a:pPr algn="ctr" fontAlgn="base">
                <a:spcBef>
                  <a:spcPct val="0"/>
                </a:spcBef>
                <a:spcAft>
                  <a:spcPts val="40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Lake</a:t>
              </a: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10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8" name="Szövegdoboz 17"/>
            <p:cNvSpPr txBox="1">
              <a:spLocks noChangeArrowheads="1"/>
            </p:cNvSpPr>
            <p:nvPr/>
          </p:nvSpPr>
          <p:spPr bwMode="auto">
            <a:xfrm>
              <a:off x="1543986" y="3042327"/>
              <a:ext cx="649537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</a:t>
              </a:r>
              <a:r>
                <a:rPr lang="en-US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O</a:t>
              </a: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CK</a:t>
              </a:r>
            </a:p>
          </p:txBody>
        </p:sp>
        <p:sp>
          <p:nvSpPr>
            <p:cNvPr id="19" name="Szövegdoboz 25"/>
            <p:cNvSpPr txBox="1"/>
            <p:nvPr/>
          </p:nvSpPr>
          <p:spPr bwMode="auto">
            <a:xfrm>
              <a:off x="1461899" y="1204505"/>
              <a:ext cx="904273" cy="2616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10. </a:t>
              </a: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gen.</a:t>
              </a: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482054" y="3519010"/>
              <a:ext cx="668773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/>
                <a:t>(2019)</a:t>
              </a:r>
            </a:p>
          </p:txBody>
        </p:sp>
        <p:sp>
          <p:nvSpPr>
            <p:cNvPr id="21" name="Téglalap 5"/>
            <p:cNvSpPr/>
            <p:nvPr/>
          </p:nvSpPr>
          <p:spPr bwMode="auto">
            <a:xfrm>
              <a:off x="218670" y="1623515"/>
              <a:ext cx="1080975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Cannon </a:t>
              </a:r>
            </a:p>
            <a:p>
              <a:pPr algn="ctr" fontAlgn="base">
                <a:spcBef>
                  <a:spcPct val="0"/>
                </a:spcBef>
                <a:spcAft>
                  <a:spcPts val="40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Lake</a:t>
              </a: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10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22" name="Szövegdoboz 17"/>
            <p:cNvSpPr txBox="1">
              <a:spLocks noChangeArrowheads="1"/>
            </p:cNvSpPr>
            <p:nvPr/>
          </p:nvSpPr>
          <p:spPr bwMode="auto">
            <a:xfrm>
              <a:off x="438111" y="3045724"/>
              <a:ext cx="563406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23" name="Szövegdoboz 25"/>
            <p:cNvSpPr txBox="1"/>
            <p:nvPr/>
          </p:nvSpPr>
          <p:spPr bwMode="auto">
            <a:xfrm>
              <a:off x="381880" y="1207902"/>
              <a:ext cx="904273" cy="2616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8. </a:t>
              </a: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gen.</a:t>
              </a: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76179" y="3522407"/>
              <a:ext cx="668773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/>
                <a:t>(2018)</a:t>
              </a:r>
            </a:p>
          </p:txBody>
        </p:sp>
        <p:sp>
          <p:nvSpPr>
            <p:cNvPr id="25" name="Téglalap 11"/>
            <p:cNvSpPr/>
            <p:nvPr/>
          </p:nvSpPr>
          <p:spPr bwMode="auto">
            <a:xfrm>
              <a:off x="3529340" y="1617089"/>
              <a:ext cx="1080975" cy="1364288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ts val="600"/>
                </a:spcBef>
                <a:spcAft>
                  <a:spcPts val="60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Rocket Lake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hybrid 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ts val="30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26" name="Szövegdoboz 18"/>
            <p:cNvSpPr txBox="1">
              <a:spLocks noChangeArrowheads="1"/>
            </p:cNvSpPr>
            <p:nvPr/>
          </p:nvSpPr>
          <p:spPr bwMode="auto">
            <a:xfrm>
              <a:off x="3446875" y="3049412"/>
              <a:ext cx="1279517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Back porting</a:t>
              </a:r>
              <a:endPara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endParaRPr>
            </a:p>
          </p:txBody>
        </p:sp>
        <p:sp>
          <p:nvSpPr>
            <p:cNvPr id="27" name="Szövegdoboz 25"/>
            <p:cNvSpPr txBox="1"/>
            <p:nvPr/>
          </p:nvSpPr>
          <p:spPr bwMode="auto">
            <a:xfrm>
              <a:off x="3712732" y="1223755"/>
              <a:ext cx="904273" cy="2616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11. </a:t>
              </a: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gen.</a:t>
              </a: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3761910" y="3520372"/>
              <a:ext cx="668773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/>
                <a:t>(2021)</a:t>
              </a:r>
            </a:p>
          </p:txBody>
        </p:sp>
        <p:sp>
          <p:nvSpPr>
            <p:cNvPr id="29" name="Rectangle 28"/>
            <p:cNvSpPr/>
            <p:nvPr/>
          </p:nvSpPr>
          <p:spPr bwMode="auto">
            <a:xfrm>
              <a:off x="4616150" y="1097523"/>
              <a:ext cx="1080975" cy="2717272"/>
            </a:xfrm>
            <a:prstGeom prst="rect">
              <a:avLst/>
            </a:prstGeom>
            <a:noFill/>
            <a:ln w="28575" cap="flat" cmpd="sng" algn="ctr">
              <a:solidFill>
                <a:srgbClr val="FF0000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7020780" y="2757322"/>
            <a:ext cx="17816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Figure: Intel’s</a:t>
            </a:r>
          </a:p>
          <a:p>
            <a:pPr algn="ctr"/>
            <a:r>
              <a:rPr lang="en-US" sz="1600" dirty="0"/>
              <a:t>12</a:t>
            </a:r>
            <a:r>
              <a:rPr lang="en-US" sz="1600" baseline="30000" dirty="0"/>
              <a:t>th</a:t>
            </a:r>
            <a:r>
              <a:rPr lang="en-US" sz="1600" dirty="0"/>
              <a:t> gen. Alder Lake line</a:t>
            </a:r>
          </a:p>
        </p:txBody>
      </p:sp>
      <p:sp>
        <p:nvSpPr>
          <p:cNvPr id="31" name="Rounded Rectangle 30"/>
          <p:cNvSpPr/>
          <p:nvPr/>
        </p:nvSpPr>
        <p:spPr bwMode="auto">
          <a:xfrm>
            <a:off x="-26495" y="4959170"/>
            <a:ext cx="9144000" cy="1260140"/>
          </a:xfrm>
          <a:prstGeom prst="roundRect">
            <a:avLst/>
          </a:prstGeom>
          <a:solidFill>
            <a:srgbClr val="DDEF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58192" y="4959170"/>
            <a:ext cx="8908657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</a:rPr>
              <a:t> It will cover all processor segments from mobiles to servers.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</a:rPr>
              <a:t>In fact, </a:t>
            </a:r>
            <a:r>
              <a:rPr lang="en-US" sz="1600" dirty="0">
                <a:solidFill>
                  <a:srgbClr val="0070C0"/>
                </a:solidFill>
              </a:rPr>
              <a:t>it is not Intel’s first hybrid design</a:t>
            </a:r>
            <a:r>
              <a:rPr lang="en-US" sz="1600" dirty="0">
                <a:solidFill>
                  <a:srgbClr val="000000"/>
                </a:solidFill>
              </a:rPr>
              <a:t>, since Intel introduced already one year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</a:rPr>
              <a:t>      earlier the mobile oriented multi-die </a:t>
            </a:r>
            <a:r>
              <a:rPr lang="en-US" sz="1600" dirty="0">
                <a:solidFill>
                  <a:srgbClr val="FF0000"/>
                </a:solidFill>
              </a:rPr>
              <a:t>Lakefield family </a:t>
            </a:r>
            <a:r>
              <a:rPr lang="en-US" sz="1600" dirty="0"/>
              <a:t>with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err="1">
                <a:solidFill>
                  <a:srgbClr val="0070C0"/>
                </a:solidFill>
              </a:rPr>
              <a:t>big.little</a:t>
            </a:r>
            <a:r>
              <a:rPr lang="en-US" sz="1600" dirty="0">
                <a:solidFill>
                  <a:srgbClr val="0070C0"/>
                </a:solidFill>
              </a:rPr>
              <a:t> CPU cores,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</a:rPr>
              <a:t>      </a:t>
            </a:r>
            <a:r>
              <a:rPr lang="en-US" sz="1600" dirty="0">
                <a:solidFill>
                  <a:srgbClr val="000000"/>
                </a:solidFill>
              </a:rPr>
              <a:t>but the firm didn’t enroll it into the sequence of processor generations.</a:t>
            </a:r>
            <a:endParaRPr lang="en-US" sz="1600" dirty="0" smtClean="0"/>
          </a:p>
        </p:txBody>
      </p:sp>
      <p:sp>
        <p:nvSpPr>
          <p:cNvPr id="30" name="TextBox 29"/>
          <p:cNvSpPr txBox="1"/>
          <p:nvPr/>
        </p:nvSpPr>
        <p:spPr>
          <a:xfrm>
            <a:off x="115888" y="6264315"/>
            <a:ext cx="87731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Intel designates the </a:t>
            </a:r>
            <a:r>
              <a:rPr lang="en-US" sz="1600" dirty="0">
                <a:solidFill>
                  <a:srgbClr val="0070C0"/>
                </a:solidFill>
              </a:rPr>
              <a:t>10 nm manufacturing process of the Alder Lake processors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as the </a:t>
            </a:r>
            <a:r>
              <a:rPr lang="en-US" sz="1600" dirty="0">
                <a:solidFill>
                  <a:srgbClr val="FF0000"/>
                </a:solidFill>
              </a:rPr>
              <a:t>Intel 7 </a:t>
            </a:r>
            <a:r>
              <a:rPr lang="en-US" sz="1600" dirty="0" smtClean="0">
                <a:solidFill>
                  <a:srgbClr val="FF0000"/>
                </a:solidFill>
              </a:rPr>
              <a:t>process, </a:t>
            </a:r>
            <a:r>
              <a:rPr lang="en-US" sz="1600" dirty="0" smtClean="0"/>
              <a:t>as discussed earlier.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4225477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0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89573" name="Group 69"/>
          <p:cNvGraphicFramePr>
            <a:graphicFrameLocks noGrp="1"/>
          </p:cNvGraphicFramePr>
          <p:nvPr/>
        </p:nvGraphicFramePr>
        <p:xfrm>
          <a:off x="1241630" y="1460218"/>
          <a:ext cx="6705600" cy="5161261"/>
        </p:xfrm>
        <a:graphic>
          <a:graphicData uri="http://schemas.openxmlformats.org/drawingml/2006/table">
            <a:tbl>
              <a:tblPr/>
              <a:tblGrid>
                <a:gridCol w="2057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48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689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Basic </a:t>
                      </a:r>
                      <a:r>
                        <a:rPr kumimoji="0" lang="hu-HU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architecture</a:t>
                      </a: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Basic architecture</a:t>
                      </a: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and </a:t>
                      </a: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their</a:t>
                      </a: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shrink</a:t>
                      </a: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134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b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</a:b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(Prescott)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2005 	90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endParaRPr kumimoji="0" lang="en-US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10000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2006 	65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579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2006 	65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2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2007 	45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996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2008 	45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2010 	32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996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2011 	32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2012 	22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919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	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 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	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5614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98901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89013" algn="l"/>
                          <a:tab pos="1879600" algn="l"/>
                          <a:tab pos="2692400" algn="l"/>
                        </a:tabLst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2015         14 nm      </a:t>
                      </a:r>
                      <a:r>
                        <a:rPr kumimoji="0" lang="en-US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endParaRPr kumimoji="0" lang="en-US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1217613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AutoNum type="arabicPlain" startAt="2016"/>
                        <a:tabLst>
                          <a:tab pos="989013" algn="l"/>
                          <a:tab pos="1879600" algn="l"/>
                          <a:tab pos="2692400" algn="l"/>
                        </a:tabLst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      </a:t>
                      </a:r>
                      <a:r>
                        <a:rPr kumimoji="0" lang="en-US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Kaby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Lake</a:t>
                      </a:r>
                    </a:p>
                    <a:p>
                      <a:pPr marL="1217613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AutoNum type="arabicPlain" startAt="2016"/>
                        <a:tabLst>
                          <a:tab pos="989013" algn="l"/>
                          <a:tab pos="1879600" algn="l"/>
                          <a:tab pos="2692400" algn="l"/>
                        </a:tabLst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14 nm      Coffee Lake</a:t>
                      </a:r>
                    </a:p>
                    <a:p>
                      <a:pPr marL="1217613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AutoNum type="arabicPlain" startAt="2016"/>
                        <a:tabLst>
                          <a:tab pos="989013" algn="l"/>
                          <a:tab pos="1879600" algn="l"/>
                          <a:tab pos="2692400" algn="l"/>
                        </a:tabLst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10 nm      Cannon Lake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919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Icelake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tc>
                  <a:txBody>
                    <a:bodyPr/>
                    <a:lstStyle/>
                    <a:p>
                      <a:pPr marL="98901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89013" algn="l"/>
                          <a:tab pos="1879600" algn="l"/>
                          <a:tab pos="2692400" algn="l"/>
                        </a:tabLst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2019          10 nm      </a:t>
                      </a:r>
                      <a:r>
                        <a:rPr kumimoji="0" lang="en-US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Icelake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5373635"/>
                  </a:ext>
                </a:extLst>
              </a:tr>
            </a:tbl>
          </a:graphicData>
        </a:graphic>
      </p:graphicFrame>
      <p:sp>
        <p:nvSpPr>
          <p:cNvPr id="60444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1.2 Overview of the evolution of Intel's Core 2 family (11)</a:t>
            </a:r>
            <a:endParaRPr lang="hu-HU" altLang="en-US" sz="17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0445" name="Text Box 23"/>
          <p:cNvSpPr txBox="1">
            <a:spLocks noChangeArrowheads="1"/>
          </p:cNvSpPr>
          <p:nvPr/>
        </p:nvSpPr>
        <p:spPr bwMode="auto">
          <a:xfrm>
            <a:off x="116505" y="458670"/>
            <a:ext cx="595547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Basic microarchitectures and their related shrinks</a:t>
            </a:r>
          </a:p>
        </p:txBody>
      </p:sp>
      <p:sp>
        <p:nvSpPr>
          <p:cNvPr id="60446" name="Text Box 24"/>
          <p:cNvSpPr txBox="1">
            <a:spLocks noChangeArrowheads="1"/>
          </p:cNvSpPr>
          <p:nvPr/>
        </p:nvSpPr>
        <p:spPr bwMode="auto">
          <a:xfrm>
            <a:off x="152805" y="832651"/>
            <a:ext cx="779457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Presented from Pentium 4’s 3</a:t>
            </a:r>
            <a:r>
              <a:rPr lang="en-US" altLang="en-US" sz="1600" baseline="300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rd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core (Prescott) until the 10</a:t>
            </a:r>
            <a:r>
              <a:rPr lang="en-US" altLang="en-US" sz="1600" baseline="300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gen. </a:t>
            </a:r>
            <a:r>
              <a:rPr lang="en-US" altLang="en-US" sz="16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Icelake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348438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6518"/>
            <a:ext cx="9144000" cy="393700"/>
          </a:xfrm>
        </p:spPr>
        <p:txBody>
          <a:bodyPr/>
          <a:lstStyle/>
          <a:p>
            <a:r>
              <a:rPr lang="en-US" sz="1700" dirty="0"/>
              <a:t>1.2 Overview of the evolution of Intel's Core 2 family (</a:t>
            </a:r>
            <a:r>
              <a:rPr lang="en-US" sz="1700" dirty="0" smtClean="0"/>
              <a:t>12)</a:t>
            </a:r>
            <a:endParaRPr lang="en-US" sz="17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6094" t="18816" r="8358"/>
          <a:stretch/>
        </p:blipFill>
        <p:spPr>
          <a:xfrm>
            <a:off x="81639" y="1289790"/>
            <a:ext cx="9008598" cy="483951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6495" y="6320116"/>
            <a:ext cx="47187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sz="1200" dirty="0">
                <a:latin typeface="+mj-lt"/>
              </a:rPr>
              <a:t>Presentation at AMD's Financial Analyst Day May 16 2017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18658" y="458670"/>
            <a:ext cx="88282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60" dirty="0">
                <a:solidFill>
                  <a:schemeClr val="accent6"/>
                </a:solidFill>
                <a:latin typeface="+mj-lt"/>
              </a:rPr>
              <a:t>Flattening </a:t>
            </a:r>
            <a:r>
              <a:rPr lang="en-US" spc="-60" dirty="0" smtClean="0">
                <a:solidFill>
                  <a:schemeClr val="accent6"/>
                </a:solidFill>
                <a:latin typeface="+mj-lt"/>
              </a:rPr>
              <a:t>the </a:t>
            </a:r>
            <a:r>
              <a:rPr lang="en-US" spc="-60" dirty="0">
                <a:solidFill>
                  <a:schemeClr val="accent6"/>
                </a:solidFill>
                <a:latin typeface="+mj-lt"/>
              </a:rPr>
              <a:t>rise of clock frequencies while transistor technology </a:t>
            </a:r>
            <a:r>
              <a:rPr lang="en-US" spc="-60" dirty="0" smtClean="0">
                <a:solidFill>
                  <a:schemeClr val="accent6"/>
                </a:solidFill>
                <a:latin typeface="+mj-lt"/>
              </a:rPr>
              <a:t>evolved </a:t>
            </a:r>
            <a:r>
              <a:rPr lang="en-US" spc="-60" dirty="0">
                <a:solidFill>
                  <a:schemeClr val="accent6"/>
                </a:solidFill>
                <a:latin typeface="+mj-lt"/>
              </a:rPr>
              <a:t>[</a:t>
            </a:r>
            <a:r>
              <a:rPr lang="hu-HU" spc="-60" dirty="0">
                <a:solidFill>
                  <a:schemeClr val="accent6"/>
                </a:solidFill>
                <a:latin typeface="+mj-lt"/>
              </a:rPr>
              <a:t>13</a:t>
            </a:r>
            <a:r>
              <a:rPr lang="en-US" spc="-60" dirty="0">
                <a:solidFill>
                  <a:schemeClr val="accent6"/>
                </a:solidFill>
                <a:latin typeface="+mj-lt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5910730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/>
          <p:cNvGrpSpPr/>
          <p:nvPr/>
        </p:nvGrpSpPr>
        <p:grpSpPr>
          <a:xfrm>
            <a:off x="80869" y="1097523"/>
            <a:ext cx="8928515" cy="2331720"/>
            <a:chOff x="80869" y="1279214"/>
            <a:chExt cx="8928515" cy="2331720"/>
          </a:xfrm>
        </p:grpSpPr>
        <p:sp>
          <p:nvSpPr>
            <p:cNvPr id="2" name="Téglalap 3"/>
            <p:cNvSpPr/>
            <p:nvPr/>
          </p:nvSpPr>
          <p:spPr bwMode="auto">
            <a:xfrm>
              <a:off x="80869" y="1279214"/>
              <a:ext cx="8928515" cy="23317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28575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400" b="1" dirty="0">
                <a:solidFill>
                  <a:srgbClr val="FFFFFF"/>
                </a:solidFill>
              </a:endParaRPr>
            </a:p>
          </p:txBody>
        </p:sp>
        <p:sp>
          <p:nvSpPr>
            <p:cNvPr id="3" name="Téglalap 4"/>
            <p:cNvSpPr/>
            <p:nvPr/>
          </p:nvSpPr>
          <p:spPr bwMode="auto">
            <a:xfrm>
              <a:off x="193448" y="1809467"/>
              <a:ext cx="1080975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Core 2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" name="Téglalap 5"/>
            <p:cNvSpPr/>
            <p:nvPr/>
          </p:nvSpPr>
          <p:spPr bwMode="auto">
            <a:xfrm>
              <a:off x="1284082" y="1810461"/>
              <a:ext cx="1080975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Penryn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5" name="Téglalap 11"/>
            <p:cNvSpPr/>
            <p:nvPr/>
          </p:nvSpPr>
          <p:spPr bwMode="auto">
            <a:xfrm>
              <a:off x="2344960" y="1809467"/>
              <a:ext cx="1080975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ts val="400"/>
                </a:spcBef>
                <a:spcAft>
                  <a:spcPts val="60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Nehalem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ts val="30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6" name="Téglalap 12"/>
            <p:cNvSpPr/>
            <p:nvPr/>
          </p:nvSpPr>
          <p:spPr bwMode="auto">
            <a:xfrm>
              <a:off x="3438398" y="1811125"/>
              <a:ext cx="1080975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West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mere</a:t>
              </a:r>
              <a:endPara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7" name="Téglalap 13"/>
            <p:cNvSpPr/>
            <p:nvPr/>
          </p:nvSpPr>
          <p:spPr bwMode="auto">
            <a:xfrm>
              <a:off x="4517538" y="1809467"/>
              <a:ext cx="1080975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ts val="40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Sandy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ts val="20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8" name="Téglalap 14"/>
            <p:cNvSpPr/>
            <p:nvPr/>
          </p:nvSpPr>
          <p:spPr bwMode="auto">
            <a:xfrm>
              <a:off x="5616343" y="1807808"/>
              <a:ext cx="1080975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Ivy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9" name="Téglalap 15"/>
            <p:cNvSpPr/>
            <p:nvPr/>
          </p:nvSpPr>
          <p:spPr bwMode="auto">
            <a:xfrm>
              <a:off x="6684228" y="1809467"/>
              <a:ext cx="1080975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ts val="60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0" name="Szövegdoboz 16"/>
            <p:cNvSpPr txBox="1">
              <a:spLocks noChangeArrowheads="1"/>
            </p:cNvSpPr>
            <p:nvPr/>
          </p:nvSpPr>
          <p:spPr bwMode="auto">
            <a:xfrm>
              <a:off x="351089" y="3230804"/>
              <a:ext cx="608454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11" name="Szövegdoboz 17"/>
            <p:cNvSpPr txBox="1">
              <a:spLocks noChangeArrowheads="1"/>
            </p:cNvSpPr>
            <p:nvPr/>
          </p:nvSpPr>
          <p:spPr bwMode="auto">
            <a:xfrm>
              <a:off x="1503523" y="3232670"/>
              <a:ext cx="563406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12" name="Szövegdoboz 18"/>
            <p:cNvSpPr txBox="1">
              <a:spLocks noChangeArrowheads="1"/>
            </p:cNvSpPr>
            <p:nvPr/>
          </p:nvSpPr>
          <p:spPr bwMode="auto">
            <a:xfrm>
              <a:off x="2592000" y="3231280"/>
              <a:ext cx="608454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13" name="Szövegdoboz 19"/>
            <p:cNvSpPr txBox="1">
              <a:spLocks noChangeArrowheads="1"/>
            </p:cNvSpPr>
            <p:nvPr/>
          </p:nvSpPr>
          <p:spPr bwMode="auto">
            <a:xfrm>
              <a:off x="3685737" y="3233146"/>
              <a:ext cx="563406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14" name="Szövegdoboz 20"/>
            <p:cNvSpPr txBox="1">
              <a:spLocks noChangeArrowheads="1"/>
            </p:cNvSpPr>
            <p:nvPr/>
          </p:nvSpPr>
          <p:spPr bwMode="auto">
            <a:xfrm>
              <a:off x="4718080" y="3233146"/>
              <a:ext cx="608454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15" name="Szövegdoboz 21"/>
            <p:cNvSpPr txBox="1">
              <a:spLocks noChangeArrowheads="1"/>
            </p:cNvSpPr>
            <p:nvPr/>
          </p:nvSpPr>
          <p:spPr bwMode="auto">
            <a:xfrm>
              <a:off x="5883021" y="3235012"/>
              <a:ext cx="563406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16" name="Szövegdoboz 22"/>
            <p:cNvSpPr txBox="1">
              <a:spLocks noChangeArrowheads="1"/>
            </p:cNvSpPr>
            <p:nvPr/>
          </p:nvSpPr>
          <p:spPr bwMode="auto">
            <a:xfrm>
              <a:off x="6887457" y="3233621"/>
              <a:ext cx="608454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17" name="Szövegdoboz 25"/>
            <p:cNvSpPr txBox="1"/>
            <p:nvPr/>
          </p:nvSpPr>
          <p:spPr bwMode="auto">
            <a:xfrm>
              <a:off x="340626" y="1337098"/>
              <a:ext cx="760144" cy="26161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marL="228600" indent="-228600" algn="ctr" fontAlgn="base">
                <a:spcBef>
                  <a:spcPct val="0"/>
                </a:spcBef>
                <a:spcAft>
                  <a:spcPct val="0"/>
                </a:spcAft>
                <a:buAutoNum type="arabicPeriod"/>
                <a:defRPr/>
              </a:pP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gen.</a:t>
              </a: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8" name="Szövegdoboz 26"/>
            <p:cNvSpPr txBox="1"/>
            <p:nvPr/>
          </p:nvSpPr>
          <p:spPr bwMode="auto">
            <a:xfrm>
              <a:off x="4691056" y="1340273"/>
              <a:ext cx="729687" cy="26161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2. </a:t>
              </a:r>
              <a:r>
                <a:rPr lang="hu-HU" sz="110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19" name="Szövegdoboz 27"/>
            <p:cNvSpPr txBox="1"/>
            <p:nvPr/>
          </p:nvSpPr>
          <p:spPr bwMode="auto">
            <a:xfrm>
              <a:off x="5853357" y="1341861"/>
              <a:ext cx="729687" cy="26161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3. gen.</a:t>
              </a: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0" name="Szövegdoboz 28"/>
            <p:cNvSpPr txBox="1"/>
            <p:nvPr/>
          </p:nvSpPr>
          <p:spPr bwMode="auto">
            <a:xfrm>
              <a:off x="6891080" y="1340273"/>
              <a:ext cx="729687" cy="26161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4. gen.</a:t>
              </a: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 bwMode="auto">
            <a:xfrm>
              <a:off x="7960870" y="1356148"/>
              <a:ext cx="777778" cy="27699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000000"/>
                  </a:solidFill>
                  <a:latin typeface="Verdana"/>
                  <a:cs typeface="Arial" charset="0"/>
                </a:rPr>
                <a:t>5. gen.</a:t>
              </a:r>
            </a:p>
          </p:txBody>
        </p:sp>
        <p:sp>
          <p:nvSpPr>
            <p:cNvPr id="22" name="Téglalap 14"/>
            <p:cNvSpPr/>
            <p:nvPr/>
          </p:nvSpPr>
          <p:spPr bwMode="auto">
            <a:xfrm>
              <a:off x="7770602" y="1815353"/>
              <a:ext cx="1077564" cy="1356734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Broad-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well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23" name="Szövegdoboz 21"/>
            <p:cNvSpPr txBox="1">
              <a:spLocks noChangeArrowheads="1"/>
            </p:cNvSpPr>
            <p:nvPr/>
          </p:nvSpPr>
          <p:spPr bwMode="auto">
            <a:xfrm>
              <a:off x="8011826" y="3228354"/>
              <a:ext cx="562047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352914" y="3498555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446535" y="3498555"/>
            <a:ext cx="74251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Oregon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528664" y="3498555"/>
            <a:ext cx="74251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Oregon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3631358" y="3498555"/>
            <a:ext cx="74251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Oregon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4728694" y="3498555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5820468" y="3498555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6897338" y="3498555"/>
            <a:ext cx="74251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Oregon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984033" y="3498555"/>
            <a:ext cx="74251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Oregon</a:t>
            </a:r>
          </a:p>
        </p:txBody>
      </p:sp>
      <p:sp>
        <p:nvSpPr>
          <p:cNvPr id="63" name="Text Box 5"/>
          <p:cNvSpPr txBox="1">
            <a:spLocks noChangeArrowheads="1"/>
          </p:cNvSpPr>
          <p:nvPr/>
        </p:nvSpPr>
        <p:spPr bwMode="auto">
          <a:xfrm>
            <a:off x="116505" y="458670"/>
            <a:ext cx="411349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Two competing design centers -1 </a:t>
            </a:r>
          </a:p>
        </p:txBody>
      </p:sp>
      <p:sp>
        <p:nvSpPr>
          <p:cNvPr id="65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en-US" kern="0"/>
              <a:t>1. </a:t>
            </a:r>
            <a:r>
              <a:rPr lang="en-US" altLang="en-US" kern="0"/>
              <a:t>Introduction</a:t>
            </a:r>
            <a:r>
              <a:rPr lang="hu-HU" altLang="en-US" kern="0"/>
              <a:t> (1)</a:t>
            </a:r>
            <a:endParaRPr lang="hu-HU" altLang="en-US" kern="0" dirty="0"/>
          </a:p>
        </p:txBody>
      </p:sp>
      <p:sp>
        <p:nvSpPr>
          <p:cNvPr id="66" name="Title 6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13)</a:t>
            </a:r>
            <a:endParaRPr lang="en-US" dirty="0"/>
          </a:p>
        </p:txBody>
      </p:sp>
      <p:sp>
        <p:nvSpPr>
          <p:cNvPr id="116" name="Téglalap 3"/>
          <p:cNvSpPr/>
          <p:nvPr/>
        </p:nvSpPr>
        <p:spPr bwMode="auto">
          <a:xfrm>
            <a:off x="26495" y="3955608"/>
            <a:ext cx="6192000" cy="233172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117" name="Téglalap 4"/>
          <p:cNvSpPr/>
          <p:nvPr/>
        </p:nvSpPr>
        <p:spPr bwMode="auto">
          <a:xfrm>
            <a:off x="126130" y="4546162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Skylake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12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18" name="Szövegdoboz 16"/>
          <p:cNvSpPr txBox="1">
            <a:spLocks noChangeArrowheads="1"/>
          </p:cNvSpPr>
          <p:nvPr/>
        </p:nvSpPr>
        <p:spPr bwMode="auto">
          <a:xfrm>
            <a:off x="353950" y="5967499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19" name="Szövegdoboz 17"/>
          <p:cNvSpPr txBox="1">
            <a:spLocks noChangeArrowheads="1"/>
          </p:cNvSpPr>
          <p:nvPr/>
        </p:nvSpPr>
        <p:spPr bwMode="auto">
          <a:xfrm>
            <a:off x="1439537" y="5969365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CK</a:t>
            </a:r>
          </a:p>
        </p:txBody>
      </p:sp>
      <p:sp>
        <p:nvSpPr>
          <p:cNvPr id="120" name="Szövegdoboz 25"/>
          <p:cNvSpPr txBox="1"/>
          <p:nvPr/>
        </p:nvSpPr>
        <p:spPr bwMode="auto">
          <a:xfrm>
            <a:off x="298845" y="4073793"/>
            <a:ext cx="729687" cy="4308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21" name="Szövegdoboz 17"/>
          <p:cNvSpPr txBox="1">
            <a:spLocks noChangeArrowheads="1"/>
          </p:cNvSpPr>
          <p:nvPr/>
        </p:nvSpPr>
        <p:spPr bwMode="auto">
          <a:xfrm>
            <a:off x="2842295" y="5973848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OC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K</a:t>
            </a:r>
          </a:p>
        </p:txBody>
      </p:sp>
      <p:sp>
        <p:nvSpPr>
          <p:cNvPr id="122" name="Szövegdoboz 25"/>
          <p:cNvSpPr txBox="1"/>
          <p:nvPr/>
        </p:nvSpPr>
        <p:spPr bwMode="auto">
          <a:xfrm>
            <a:off x="1457104" y="4071531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7.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23" name="Szövegdoboz 25"/>
          <p:cNvSpPr txBox="1"/>
          <p:nvPr/>
        </p:nvSpPr>
        <p:spPr bwMode="auto">
          <a:xfrm>
            <a:off x="2756002" y="4081156"/>
            <a:ext cx="797013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r>
              <a:rPr lang="en-US" sz="1100" b="1" baseline="300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</a:p>
        </p:txBody>
      </p:sp>
      <p:sp>
        <p:nvSpPr>
          <p:cNvPr id="124" name="Téglalap 4"/>
          <p:cNvSpPr/>
          <p:nvPr/>
        </p:nvSpPr>
        <p:spPr bwMode="auto">
          <a:xfrm>
            <a:off x="1230084" y="4551763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1400"/>
              </a:spcAft>
              <a:defRPr/>
            </a:pPr>
            <a:r>
              <a:rPr lang="en-US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Kaby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120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25" name="Téglalap 4"/>
          <p:cNvSpPr/>
          <p:nvPr/>
        </p:nvSpPr>
        <p:spPr bwMode="auto">
          <a:xfrm>
            <a:off x="2347505" y="4552454"/>
            <a:ext cx="1638000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Kaby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 R/G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Coffee Lake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Amber Lake-Y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Whiskey Lake-U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spc="-12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(Cannon Lake 10 nm)</a:t>
            </a:r>
            <a:endParaRPr lang="en-US" sz="1200" b="1" spc="-12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26" name="Téglalap 14"/>
          <p:cNvSpPr/>
          <p:nvPr/>
        </p:nvSpPr>
        <p:spPr bwMode="auto">
          <a:xfrm>
            <a:off x="4030180" y="4558772"/>
            <a:ext cx="1008000" cy="1356734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Coffee Lake R</a:t>
            </a: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90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27" name="Szövegdoboz 21"/>
          <p:cNvSpPr txBox="1">
            <a:spLocks noChangeArrowheads="1"/>
          </p:cNvSpPr>
          <p:nvPr/>
        </p:nvSpPr>
        <p:spPr bwMode="auto">
          <a:xfrm>
            <a:off x="4192493" y="5982127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CK</a:t>
            </a:r>
          </a:p>
        </p:txBody>
      </p:sp>
      <p:sp>
        <p:nvSpPr>
          <p:cNvPr id="128" name="Szövegdoboz 25"/>
          <p:cNvSpPr txBox="1"/>
          <p:nvPr/>
        </p:nvSpPr>
        <p:spPr bwMode="auto">
          <a:xfrm>
            <a:off x="4094767" y="4095882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9.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30" name="TextBox 129"/>
          <p:cNvSpPr txBox="1"/>
          <p:nvPr/>
        </p:nvSpPr>
        <p:spPr>
          <a:xfrm>
            <a:off x="5069457" y="4217405"/>
            <a:ext cx="1847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200" dirty="0">
              <a:latin typeface="+mj-lt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881499" y="6392361"/>
            <a:ext cx="10016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R: Refresh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622980" y="4464115"/>
            <a:ext cx="2551276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 err="1">
                <a:solidFill>
                  <a:srgbClr val="000000"/>
                </a:solidFill>
                <a:latin typeface="Verdana"/>
              </a:rPr>
              <a:t>Kaby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 Lake Refresh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200" dirty="0" err="1">
                <a:solidFill>
                  <a:srgbClr val="000000"/>
                </a:solidFill>
                <a:latin typeface="Verdana"/>
              </a:rPr>
              <a:t>Kaby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 Lake G with AMD Vega</a:t>
            </a:r>
          </a:p>
          <a:p>
            <a:pPr>
              <a:spcAft>
                <a:spcPts val="200"/>
              </a:spcAft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     graphics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Coffee Lake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Amber Lake Y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Whiskey Lake U</a:t>
            </a:r>
          </a:p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(all 14 nm) and</a:t>
            </a:r>
          </a:p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latin typeface="Verdana"/>
              </a:rPr>
              <a:t>Cannon Lake (10 nm) </a:t>
            </a:r>
          </a:p>
        </p:txBody>
      </p:sp>
      <p:sp>
        <p:nvSpPr>
          <p:cNvPr id="133" name="TextBox 132"/>
          <p:cNvSpPr txBox="1"/>
          <p:nvPr/>
        </p:nvSpPr>
        <p:spPr>
          <a:xfrm>
            <a:off x="6300700" y="4059070"/>
            <a:ext cx="29068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200" baseline="30000" dirty="0">
                <a:solidFill>
                  <a:srgbClr val="000000"/>
                </a:solidFill>
                <a:latin typeface="Verdana"/>
              </a:rPr>
              <a:t>1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The 8th generation  encompasses </a:t>
            </a:r>
          </a:p>
          <a:p>
            <a:pPr lvl="0"/>
            <a:r>
              <a:rPr lang="en-US" sz="1200" dirty="0">
                <a:solidFill>
                  <a:srgbClr val="000000"/>
                </a:solidFill>
                <a:latin typeface="Verdana"/>
              </a:rPr>
              <a:t>     the following processor lines:</a:t>
            </a:r>
          </a:p>
        </p:txBody>
      </p:sp>
      <p:sp>
        <p:nvSpPr>
          <p:cNvPr id="134" name="Téglalap 14"/>
          <p:cNvSpPr/>
          <p:nvPr/>
        </p:nvSpPr>
        <p:spPr bwMode="auto">
          <a:xfrm>
            <a:off x="5069070" y="4564064"/>
            <a:ext cx="1142799" cy="1356734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Comet Lake</a:t>
            </a: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ts val="60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35" name="Szövegdoboz 21"/>
          <p:cNvSpPr txBox="1">
            <a:spLocks noChangeArrowheads="1"/>
          </p:cNvSpPr>
          <p:nvPr/>
        </p:nvSpPr>
        <p:spPr bwMode="auto">
          <a:xfrm>
            <a:off x="5303590" y="5958005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OCK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136" name="Szövegdoboz 25"/>
          <p:cNvSpPr txBox="1"/>
          <p:nvPr/>
        </p:nvSpPr>
        <p:spPr bwMode="auto">
          <a:xfrm>
            <a:off x="5169401" y="4100635"/>
            <a:ext cx="83067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6443378" y="6108332"/>
            <a:ext cx="9845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accent6"/>
                </a:solidFill>
              </a:rPr>
              <a:t>lines [</a:t>
            </a:r>
            <a:r>
              <a:rPr lang="hu-HU" sz="1200" dirty="0">
                <a:solidFill>
                  <a:schemeClr val="accent6"/>
                </a:solidFill>
              </a:rPr>
              <a:t>11</a:t>
            </a:r>
            <a:r>
              <a:rPr lang="en-US" sz="1200" dirty="0">
                <a:solidFill>
                  <a:schemeClr val="accent6"/>
                </a:solidFill>
              </a:rPr>
              <a:t>].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411873" y="6359044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1497891" y="6354325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141" name="TextBox 140"/>
          <p:cNvSpPr txBox="1"/>
          <p:nvPr/>
        </p:nvSpPr>
        <p:spPr>
          <a:xfrm>
            <a:off x="2875534" y="6359044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68190" y="6348407"/>
            <a:ext cx="1847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300" i="1" dirty="0"/>
          </a:p>
        </p:txBody>
      </p:sp>
      <p:sp>
        <p:nvSpPr>
          <p:cNvPr id="143" name="TextBox 142"/>
          <p:cNvSpPr txBox="1"/>
          <p:nvPr/>
        </p:nvSpPr>
        <p:spPr>
          <a:xfrm>
            <a:off x="1442742" y="6343688"/>
            <a:ext cx="1847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300" i="1" dirty="0"/>
          </a:p>
        </p:txBody>
      </p:sp>
      <p:sp>
        <p:nvSpPr>
          <p:cNvPr id="144" name="TextBox 143"/>
          <p:cNvSpPr txBox="1"/>
          <p:nvPr/>
        </p:nvSpPr>
        <p:spPr>
          <a:xfrm>
            <a:off x="2493135" y="6348407"/>
            <a:ext cx="1847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300" i="1" dirty="0"/>
          </a:p>
        </p:txBody>
      </p:sp>
      <p:sp>
        <p:nvSpPr>
          <p:cNvPr id="145" name="TextBox 144"/>
          <p:cNvSpPr txBox="1"/>
          <p:nvPr/>
        </p:nvSpPr>
        <p:spPr>
          <a:xfrm>
            <a:off x="3848472" y="6353071"/>
            <a:ext cx="1847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300" i="1" dirty="0"/>
          </a:p>
        </p:txBody>
      </p:sp>
      <p:sp>
        <p:nvSpPr>
          <p:cNvPr id="146" name="TextBox 145"/>
          <p:cNvSpPr txBox="1"/>
          <p:nvPr/>
        </p:nvSpPr>
        <p:spPr>
          <a:xfrm>
            <a:off x="4242686" y="6369681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5338329" y="6364962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148" name="TextBox 147"/>
          <p:cNvSpPr txBox="1"/>
          <p:nvPr/>
        </p:nvSpPr>
        <p:spPr>
          <a:xfrm>
            <a:off x="4218253" y="6359044"/>
            <a:ext cx="1847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300" i="1" dirty="0"/>
          </a:p>
        </p:txBody>
      </p:sp>
      <p:sp>
        <p:nvSpPr>
          <p:cNvPr id="149" name="TextBox 148"/>
          <p:cNvSpPr txBox="1"/>
          <p:nvPr/>
        </p:nvSpPr>
        <p:spPr>
          <a:xfrm>
            <a:off x="5292805" y="6354325"/>
            <a:ext cx="1847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300" i="1" dirty="0"/>
          </a:p>
        </p:txBody>
      </p:sp>
    </p:spTree>
    <p:extLst>
      <p:ext uri="{BB962C8B-B14F-4D97-AF65-F5344CB8AC3E}">
        <p14:creationId xmlns:p14="http://schemas.microsoft.com/office/powerpoint/2010/main" val="4053185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2" grpId="0"/>
      <p:bldP spid="43" grpId="0"/>
      <p:bldP spid="44" grpId="0"/>
      <p:bldP spid="45" grpId="0"/>
      <p:bldP spid="46" grpId="0"/>
      <p:bldP spid="47" grpId="0"/>
      <p:bldP spid="48" grpId="0"/>
      <p:bldP spid="139" grpId="0"/>
      <p:bldP spid="140" grpId="0"/>
      <p:bldP spid="141" grpId="0"/>
      <p:bldP spid="146" grpId="0"/>
      <p:bldP spid="147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14)</a:t>
            </a:r>
            <a:endParaRPr lang="en-US" dirty="0"/>
          </a:p>
        </p:txBody>
      </p:sp>
      <p:sp>
        <p:nvSpPr>
          <p:cNvPr id="41" name="Text Box 5"/>
          <p:cNvSpPr txBox="1">
            <a:spLocks noChangeArrowheads="1"/>
          </p:cNvSpPr>
          <p:nvPr/>
        </p:nvSpPr>
        <p:spPr bwMode="auto">
          <a:xfrm>
            <a:off x="161510" y="458670"/>
            <a:ext cx="426097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Two competing design centers -2 </a:t>
            </a:r>
          </a:p>
        </p:txBody>
      </p:sp>
      <p:sp>
        <p:nvSpPr>
          <p:cNvPr id="22" name="Téglalap 3"/>
          <p:cNvSpPr/>
          <p:nvPr/>
        </p:nvSpPr>
        <p:spPr bwMode="auto">
          <a:xfrm>
            <a:off x="161510" y="1088740"/>
            <a:ext cx="6975776" cy="233172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23" name="Téglalap 5"/>
          <p:cNvSpPr/>
          <p:nvPr/>
        </p:nvSpPr>
        <p:spPr bwMode="auto">
          <a:xfrm>
            <a:off x="2504548" y="1619987"/>
            <a:ext cx="1080975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Tiger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endParaRPr lang="en-US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2" name="Téglalap 11"/>
          <p:cNvSpPr/>
          <p:nvPr/>
        </p:nvSpPr>
        <p:spPr bwMode="auto">
          <a:xfrm>
            <a:off x="4712141" y="1618993"/>
            <a:ext cx="1080975" cy="1364288"/>
          </a:xfrm>
          <a:prstGeom prst="rect">
            <a:avLst/>
          </a:prstGeom>
          <a:solidFill>
            <a:srgbClr val="99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Alder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3" name="Szövegdoboz 17"/>
          <p:cNvSpPr txBox="1">
            <a:spLocks noChangeArrowheads="1"/>
          </p:cNvSpPr>
          <p:nvPr/>
        </p:nvSpPr>
        <p:spPr bwMode="auto">
          <a:xfrm>
            <a:off x="2357386" y="3042196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44" name="Szövegdoboz 18"/>
          <p:cNvSpPr txBox="1">
            <a:spLocks noChangeArrowheads="1"/>
          </p:cNvSpPr>
          <p:nvPr/>
        </p:nvSpPr>
        <p:spPr bwMode="auto">
          <a:xfrm>
            <a:off x="4697646" y="3040806"/>
            <a:ext cx="1191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New design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45" name="Szövegdoboz 25"/>
          <p:cNvSpPr txBox="1"/>
          <p:nvPr/>
        </p:nvSpPr>
        <p:spPr bwMode="auto">
          <a:xfrm>
            <a:off x="2641902" y="1204374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11.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6" name="Szövegdoboz 25"/>
          <p:cNvSpPr txBox="1"/>
          <p:nvPr/>
        </p:nvSpPr>
        <p:spPr bwMode="auto">
          <a:xfrm>
            <a:off x="5032291" y="1225659"/>
            <a:ext cx="904273" cy="2378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12.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9" name="Téglalap 5"/>
          <p:cNvSpPr/>
          <p:nvPr/>
        </p:nvSpPr>
        <p:spPr bwMode="auto">
          <a:xfrm>
            <a:off x="1405186" y="1611335"/>
            <a:ext cx="1080975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Ice 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0" name="Szövegdoboz 17"/>
          <p:cNvSpPr txBox="1">
            <a:spLocks noChangeArrowheads="1"/>
          </p:cNvSpPr>
          <p:nvPr/>
        </p:nvSpPr>
        <p:spPr bwMode="auto">
          <a:xfrm>
            <a:off x="1624627" y="3033544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CK</a:t>
            </a:r>
          </a:p>
        </p:txBody>
      </p:sp>
      <p:sp>
        <p:nvSpPr>
          <p:cNvPr id="51" name="Szövegdoboz 25"/>
          <p:cNvSpPr txBox="1"/>
          <p:nvPr/>
        </p:nvSpPr>
        <p:spPr bwMode="auto">
          <a:xfrm>
            <a:off x="1542540" y="1195722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3" name="Téglalap 5"/>
          <p:cNvSpPr/>
          <p:nvPr/>
        </p:nvSpPr>
        <p:spPr bwMode="auto">
          <a:xfrm>
            <a:off x="299311" y="1614732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Cannon 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4" name="Szövegdoboz 17"/>
          <p:cNvSpPr txBox="1">
            <a:spLocks noChangeArrowheads="1"/>
          </p:cNvSpPr>
          <p:nvPr/>
        </p:nvSpPr>
        <p:spPr bwMode="auto">
          <a:xfrm>
            <a:off x="518752" y="3036941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55" name="Szövegdoboz 25"/>
          <p:cNvSpPr txBox="1"/>
          <p:nvPr/>
        </p:nvSpPr>
        <p:spPr bwMode="auto">
          <a:xfrm>
            <a:off x="462521" y="1199119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7" name="Téglalap 11"/>
          <p:cNvSpPr/>
          <p:nvPr/>
        </p:nvSpPr>
        <p:spPr bwMode="auto">
          <a:xfrm>
            <a:off x="3609981" y="1608306"/>
            <a:ext cx="1080975" cy="1364288"/>
          </a:xfrm>
          <a:prstGeom prst="rect">
            <a:avLst/>
          </a:prstGeom>
          <a:solidFill>
            <a:srgbClr val="00B05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Rocket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8" name="Szövegdoboz 18"/>
          <p:cNvSpPr txBox="1">
            <a:spLocks noChangeArrowheads="1"/>
          </p:cNvSpPr>
          <p:nvPr/>
        </p:nvSpPr>
        <p:spPr bwMode="auto">
          <a:xfrm>
            <a:off x="3527516" y="3040629"/>
            <a:ext cx="127951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Back porting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59" name="Szövegdoboz 25"/>
          <p:cNvSpPr txBox="1"/>
          <p:nvPr/>
        </p:nvSpPr>
        <p:spPr bwMode="auto">
          <a:xfrm>
            <a:off x="3793373" y="1214972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11.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692659" y="3527662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Haifa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3952799" y="3531059"/>
            <a:ext cx="664206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dirty="0"/>
              <a:t>Haifa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1612539" y="3519010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Haifa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421184" y="3522407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Haifa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942908" y="3541657"/>
            <a:ext cx="834857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dirty="0"/>
              <a:t>Haifa</a:t>
            </a:r>
          </a:p>
        </p:txBody>
      </p:sp>
      <p:sp>
        <p:nvSpPr>
          <p:cNvPr id="25" name="Téglalap 11"/>
          <p:cNvSpPr/>
          <p:nvPr/>
        </p:nvSpPr>
        <p:spPr bwMode="auto">
          <a:xfrm>
            <a:off x="5836828" y="1624846"/>
            <a:ext cx="1080975" cy="1364288"/>
          </a:xfrm>
          <a:prstGeom prst="rect">
            <a:avLst/>
          </a:prstGeom>
          <a:solidFill>
            <a:srgbClr val="C000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Raptor Lake</a:t>
            </a:r>
            <a:endParaRPr lang="hu-HU" sz="900" b="1" dirty="0" smtClean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6" name="Szövegdoboz 18"/>
          <p:cNvSpPr txBox="1">
            <a:spLocks noChangeArrowheads="1"/>
          </p:cNvSpPr>
          <p:nvPr/>
        </p:nvSpPr>
        <p:spPr bwMode="auto">
          <a:xfrm>
            <a:off x="5759273" y="3036149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 smtClean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27" name="Szövegdoboz 25"/>
          <p:cNvSpPr txBox="1"/>
          <p:nvPr/>
        </p:nvSpPr>
        <p:spPr bwMode="auto">
          <a:xfrm>
            <a:off x="5936328" y="1232175"/>
            <a:ext cx="875875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 smtClean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13.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047358" y="3528129"/>
            <a:ext cx="823632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dirty="0" smtClean="0"/>
              <a:t>Haifa?</a:t>
            </a:r>
            <a:endParaRPr lang="en-US" sz="1300" dirty="0"/>
          </a:p>
        </p:txBody>
      </p:sp>
      <p:sp>
        <p:nvSpPr>
          <p:cNvPr id="29" name="TextBox 28"/>
          <p:cNvSpPr txBox="1"/>
          <p:nvPr/>
        </p:nvSpPr>
        <p:spPr>
          <a:xfrm>
            <a:off x="6262285" y="1264857"/>
            <a:ext cx="2391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latin typeface="+mj-lt"/>
              </a:rPr>
              <a:t> </a:t>
            </a:r>
            <a:endParaRPr lang="en-US" sz="105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6114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15)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16088" y="458670"/>
            <a:ext cx="41408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Naming scheme of Core 2 lines -1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438" y="821675"/>
            <a:ext cx="903382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Intel introduced a more or less standard </a:t>
            </a:r>
            <a:r>
              <a:rPr lang="en-US" sz="1600" spc="-40" dirty="0">
                <a:solidFill>
                  <a:srgbClr val="FF0000"/>
                </a:solidFill>
                <a:latin typeface="+mj-lt"/>
              </a:rPr>
              <a:t>naming scheme for their Core 2 family </a:t>
            </a:r>
            <a:r>
              <a:rPr lang="en-US" sz="1600" spc="-40" dirty="0">
                <a:latin typeface="+mj-lt"/>
              </a:rPr>
              <a:t>along</a:t>
            </a:r>
          </a:p>
          <a:p>
            <a:r>
              <a:rPr lang="en-US" sz="1600" spc="-40" dirty="0">
                <a:latin typeface="+mj-lt"/>
              </a:rPr>
              <a:t>  with the 2</a:t>
            </a:r>
            <a:r>
              <a:rPr lang="en-US" sz="1600" spc="-40" baseline="30000" dirty="0">
                <a:latin typeface="+mj-lt"/>
              </a:rPr>
              <a:t>nd</a:t>
            </a:r>
            <a:r>
              <a:rPr lang="en-US" sz="1600" spc="-40" dirty="0">
                <a:latin typeface="+mj-lt"/>
              </a:rPr>
              <a:t> gen. Sandy bridge processors that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differs in client, HEDT and server lines</a:t>
            </a:r>
            <a:r>
              <a:rPr lang="en-US" sz="1600" spc="-40" dirty="0">
                <a:latin typeface="+mj-lt"/>
              </a:rPr>
              <a:t>. 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1448780"/>
            <a:ext cx="812800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Client processor names </a:t>
            </a:r>
            <a:r>
              <a:rPr lang="en-US" sz="1600" dirty="0">
                <a:latin typeface="+mj-lt"/>
              </a:rPr>
              <a:t>are typically composed of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09480" y="1787800"/>
            <a:ext cx="8190910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i3/i5/i7/i9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brand modifier </a:t>
            </a:r>
            <a:r>
              <a:rPr lang="en-US" sz="1600" dirty="0">
                <a:latin typeface="+mj-lt"/>
              </a:rPr>
              <a:t>followed by a hyphen,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 a four digit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model number </a:t>
            </a:r>
            <a:r>
              <a:rPr lang="en-US" sz="1600" dirty="0">
                <a:latin typeface="+mj-lt"/>
              </a:rPr>
              <a:t>with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first digit </a:t>
            </a:r>
            <a:r>
              <a:rPr lang="en-US" sz="1600" dirty="0">
                <a:latin typeface="+mj-lt"/>
              </a:rPr>
              <a:t>indicating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generation</a:t>
            </a:r>
          </a:p>
          <a:p>
            <a:pPr>
              <a:spcAft>
                <a:spcPts val="400"/>
              </a:spcAft>
            </a:pPr>
            <a:r>
              <a:rPr lang="en-US" sz="1600" dirty="0">
                <a:latin typeface="+mj-lt"/>
              </a:rPr>
              <a:t>       and the next three digits supplementing it and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a product line suffix</a:t>
            </a:r>
            <a:r>
              <a:rPr lang="en-US" sz="1600" dirty="0">
                <a:latin typeface="+mj-lt"/>
              </a:rPr>
              <a:t>, mostly referring to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TDP</a:t>
            </a:r>
            <a:r>
              <a:rPr lang="en-US" sz="1600" dirty="0">
                <a:latin typeface="+mj-lt"/>
              </a:rPr>
              <a:t> value of the processor,</a:t>
            </a:r>
          </a:p>
          <a:p>
            <a:r>
              <a:rPr lang="en-US" sz="1600" dirty="0">
                <a:latin typeface="+mj-lt"/>
              </a:rPr>
              <a:t>      as seen below for the 7th gen.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i7-7500U </a:t>
            </a:r>
            <a:r>
              <a:rPr lang="en-US" sz="1600" dirty="0" err="1">
                <a:latin typeface="+mj-lt"/>
              </a:rPr>
              <a:t>Kaby</a:t>
            </a:r>
            <a:r>
              <a:rPr lang="en-US" sz="1600" dirty="0">
                <a:latin typeface="+mj-lt"/>
              </a:rPr>
              <a:t> Lake DT processor with a  </a:t>
            </a:r>
          </a:p>
          <a:p>
            <a:r>
              <a:rPr lang="en-US" sz="1600" dirty="0">
                <a:latin typeface="+mj-lt"/>
              </a:rPr>
              <a:t>      TDP of 15 W.  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01570" y="5115671"/>
            <a:ext cx="81009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Figure: Naming scheme of client processors in Intel’s Core family [</a:t>
            </a:r>
            <a:r>
              <a:rPr lang="hu-HU" sz="1600" dirty="0">
                <a:latin typeface="+mj-lt"/>
              </a:rPr>
              <a:t>14</a:t>
            </a:r>
            <a:r>
              <a:rPr lang="en-US" sz="1600" dirty="0">
                <a:latin typeface="+mj-lt"/>
              </a:rPr>
              <a:t>] </a:t>
            </a:r>
          </a:p>
        </p:txBody>
      </p:sp>
      <p:pic>
        <p:nvPicPr>
          <p:cNvPr id="11" name="Picture 2" descr="intel processor letter meanings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138"/>
          <a:stretch/>
        </p:blipFill>
        <p:spPr bwMode="auto">
          <a:xfrm>
            <a:off x="1467000" y="3744190"/>
            <a:ext cx="5991225" cy="139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8142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9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dirty="0"/>
              <a:t>1.2 Overview of the evolution of Intel's Core 2 family (</a:t>
            </a:r>
            <a:r>
              <a:rPr lang="en-US" dirty="0" smtClean="0"/>
              <a:t>16)</a:t>
            </a:r>
            <a:endParaRPr lang="en-US" altLang="en-US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2000" y="459000"/>
            <a:ext cx="86701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Most frequently used suffixes and related TDP values in Intel’s client lines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36986" y="1043735"/>
            <a:ext cx="9023432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ultra low-power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(11.5/13 W,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), when regular naming (i3/i5/i7-nxxxY) is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used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or </a:t>
            </a:r>
            <a:r>
              <a:rPr kumimoji="0" lang="en-US" sz="1600" b="0" i="0" u="none" strike="noStrike" kern="1200" cap="none" spc="-5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extreme low power (4.5/5 W </a:t>
            </a:r>
            <a:r>
              <a:rPr kumimoji="0" lang="en-US" sz="1600" b="0" i="0" u="none" strike="noStrike" kern="1200" cap="none" spc="-5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SoC</a:t>
            </a:r>
            <a:r>
              <a:rPr kumimoji="0" lang="en-US" sz="1600" b="0" i="0" u="none" strike="noStrike" kern="1200" cap="none" spc="-5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when irregular naming m3/m5/m7-nYxx) is used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low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(typically 15/28 W,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high-performance mobile (typically 35/45 W)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1500" y="773705"/>
            <a:ext cx="1703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suffixes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475" y="2121444"/>
            <a:ext cx="188622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Desktop suffixes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44635" y="2416387"/>
            <a:ext cx="6926512" cy="8822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 – power-optimized models (ultra low power with 35/45 W TDP)</a:t>
            </a: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 – performance-optimized models (low power with 65 W TDP)</a:t>
            </a: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 – unlocked (adjustable CPU multiplier (60-95 W)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2000" y="6309000"/>
            <a:ext cx="48339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System on a Chip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egylapkás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rendszer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63058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9" grpId="0"/>
      <p:bldP spid="22" grpId="0"/>
      <p:bldP spid="3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17)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41408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Naming scheme of Core 2 lines -2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4399" y="829220"/>
            <a:ext cx="812800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HEDT processor names </a:t>
            </a:r>
            <a:r>
              <a:rPr lang="en-US" sz="1600" dirty="0">
                <a:latin typeface="+mj-lt"/>
              </a:rPr>
              <a:t>are typically composed of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06515" y="1125671"/>
            <a:ext cx="7947625" cy="1426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i7/i9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brand modifier </a:t>
            </a:r>
            <a:r>
              <a:rPr lang="en-US" sz="1600" dirty="0">
                <a:latin typeface="+mj-lt"/>
              </a:rPr>
              <a:t>followed by a hyphen 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a four digit model number </a:t>
            </a:r>
            <a:r>
              <a:rPr lang="en-US" sz="1600" dirty="0">
                <a:latin typeface="+mj-lt"/>
              </a:rPr>
              <a:t>with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first digit </a:t>
            </a:r>
            <a:r>
              <a:rPr lang="en-US" sz="1600" dirty="0">
                <a:latin typeface="+mj-lt"/>
              </a:rPr>
              <a:t>indicating the</a:t>
            </a:r>
          </a:p>
          <a:p>
            <a:r>
              <a:rPr lang="en-US" sz="1600" dirty="0">
                <a:latin typeface="+mj-lt"/>
              </a:rPr>
              <a:t>    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generation identifier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plus one</a:t>
            </a:r>
            <a:r>
              <a:rPr lang="en-US" sz="1600" dirty="0">
                <a:latin typeface="+mj-lt"/>
              </a:rPr>
              <a:t>, then the digit 8 or 9 along with a 2-digit</a:t>
            </a:r>
          </a:p>
          <a:p>
            <a:pPr>
              <a:spcAft>
                <a:spcPts val="400"/>
              </a:spcAft>
            </a:pPr>
            <a:r>
              <a:rPr lang="en-US" sz="1600" dirty="0">
                <a:latin typeface="+mj-lt"/>
              </a:rPr>
              <a:t>       model specifier, 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usually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E,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EE</a:t>
            </a:r>
            <a:r>
              <a:rPr lang="en-US" sz="1600" dirty="0">
                <a:latin typeface="+mj-lt"/>
              </a:rPr>
              <a:t> or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X tag,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1500" y="2560896"/>
            <a:ext cx="567063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like i9-7900X for a 6</a:t>
            </a:r>
            <a:r>
              <a:rPr lang="en-US" sz="1600" baseline="30000" dirty="0">
                <a:latin typeface="+mj-lt"/>
              </a:rPr>
              <a:t>th</a:t>
            </a:r>
            <a:r>
              <a:rPr lang="en-US" sz="1600" dirty="0">
                <a:latin typeface="+mj-lt"/>
              </a:rPr>
              <a:t> gen. </a:t>
            </a:r>
            <a:r>
              <a:rPr lang="en-US" sz="1600" dirty="0" err="1">
                <a:latin typeface="+mj-lt"/>
              </a:rPr>
              <a:t>Skylake</a:t>
            </a:r>
            <a:r>
              <a:rPr lang="en-US" sz="1600" dirty="0">
                <a:latin typeface="+mj-lt"/>
              </a:rPr>
              <a:t> HEDT processor </a:t>
            </a:r>
          </a:p>
        </p:txBody>
      </p:sp>
    </p:spTree>
    <p:extLst>
      <p:ext uri="{BB962C8B-B14F-4D97-AF65-F5344CB8AC3E}">
        <p14:creationId xmlns:p14="http://schemas.microsoft.com/office/powerpoint/2010/main" val="9520470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</a:t>
            </a:r>
            <a:r>
              <a:rPr lang="en-US" dirty="0" smtClean="0"/>
              <a:t>(18)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82010" y="797690"/>
            <a:ext cx="100256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40" dirty="0">
                <a:solidFill>
                  <a:srgbClr val="FF0000"/>
                </a:solidFill>
                <a:latin typeface="+mj-lt"/>
              </a:rPr>
              <a:t>Server processor names </a:t>
            </a:r>
            <a:r>
              <a:rPr lang="en-US" sz="1600" spc="-40" dirty="0" smtClean="0"/>
              <a:t>(from Sandy Bridge up to the </a:t>
            </a:r>
            <a:r>
              <a:rPr lang="en-US" sz="1600" spc="-40" dirty="0" err="1"/>
              <a:t>Broadwell</a:t>
            </a:r>
            <a:r>
              <a:rPr lang="en-US" sz="1600" spc="-40" dirty="0"/>
              <a:t> family</a:t>
            </a:r>
            <a:r>
              <a:rPr lang="en-US" sz="1600" spc="-40" dirty="0" smtClean="0"/>
              <a:t>) </a:t>
            </a:r>
            <a:r>
              <a:rPr lang="en-US" sz="1600" spc="-40" dirty="0" smtClean="0">
                <a:latin typeface="+mj-lt"/>
              </a:rPr>
              <a:t>are composed of</a:t>
            </a:r>
            <a:endParaRPr lang="en-US" sz="1600" spc="-40" dirty="0">
              <a:latin typeface="+mj-lt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51520" y="1110955"/>
            <a:ext cx="900100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E3/E5/E7 product line identifier </a:t>
            </a:r>
            <a:r>
              <a:rPr lang="en-US" sz="1600" dirty="0">
                <a:latin typeface="+mj-lt"/>
              </a:rPr>
              <a:t>(for Enterprise) followed by a hyphen,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 four digit model number </a:t>
            </a:r>
            <a:r>
              <a:rPr lang="en-US" sz="1600" dirty="0">
                <a:latin typeface="+mj-lt"/>
              </a:rPr>
              <a:t>with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first digit </a:t>
            </a:r>
            <a:r>
              <a:rPr lang="en-US" sz="1600" dirty="0">
                <a:latin typeface="+mj-lt"/>
              </a:rPr>
              <a:t>indicating the max. number</a:t>
            </a:r>
          </a:p>
          <a:p>
            <a:pPr>
              <a:spcAft>
                <a:spcPts val="400"/>
              </a:spcAft>
            </a:pPr>
            <a:r>
              <a:rPr lang="en-US" sz="1600" dirty="0">
                <a:latin typeface="+mj-lt"/>
              </a:rPr>
              <a:t>      of sockets the server may support (1, 2 4 or 8),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 further digit </a:t>
            </a:r>
            <a:r>
              <a:rPr lang="en-US" sz="1600" dirty="0" smtClean="0">
                <a:latin typeface="+mj-lt"/>
              </a:rPr>
              <a:t>(</a:t>
            </a: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Socket type</a:t>
            </a:r>
            <a:r>
              <a:rPr lang="en-US" sz="1600" dirty="0" smtClean="0">
                <a:latin typeface="+mj-lt"/>
              </a:rPr>
              <a:t>) identifying </a:t>
            </a: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targeted market segment </a:t>
            </a:r>
            <a:r>
              <a:rPr lang="en-US" sz="1600" dirty="0">
                <a:latin typeface="+mj-lt"/>
              </a:rPr>
              <a:t>(4 for </a:t>
            </a:r>
            <a:r>
              <a:rPr lang="en-US" sz="1600" dirty="0" smtClean="0">
                <a:latin typeface="+mj-lt"/>
              </a:rPr>
              <a:t>entry</a:t>
            </a:r>
          </a:p>
          <a:p>
            <a:pPr>
              <a:spcAft>
                <a:spcPts val="400"/>
              </a:spcAft>
            </a:pPr>
            <a:r>
              <a:rPr lang="en-US" sz="1600" dirty="0">
                <a:latin typeface="+mj-lt"/>
              </a:rPr>
              <a:t> </a:t>
            </a:r>
            <a:r>
              <a:rPr lang="en-US" sz="1600" dirty="0" smtClean="0">
                <a:latin typeface="+mj-lt"/>
              </a:rPr>
              <a:t>     </a:t>
            </a:r>
            <a:r>
              <a:rPr lang="en-US" sz="1600" dirty="0">
                <a:latin typeface="+mj-lt"/>
              </a:rPr>
              <a:t>level (EN), </a:t>
            </a:r>
            <a:r>
              <a:rPr lang="en-US" sz="1600" dirty="0" smtClean="0">
                <a:latin typeface="+mj-lt"/>
              </a:rPr>
              <a:t>6 </a:t>
            </a:r>
            <a:r>
              <a:rPr lang="en-US" sz="1600" dirty="0">
                <a:latin typeface="+mj-lt"/>
              </a:rPr>
              <a:t>for effective performance (EP) or 8 for extreme performance (EX),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two digits </a:t>
            </a:r>
            <a:r>
              <a:rPr lang="en-US" sz="1600" dirty="0">
                <a:latin typeface="+mj-lt"/>
              </a:rPr>
              <a:t>for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model number </a:t>
            </a:r>
            <a:r>
              <a:rPr lang="en-US" sz="1600" dirty="0">
                <a:latin typeface="+mj-lt"/>
              </a:rPr>
              <a:t>and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version identifier </a:t>
            </a:r>
            <a:r>
              <a:rPr lang="en-US" sz="1600" dirty="0">
                <a:latin typeface="+mj-lt"/>
              </a:rPr>
              <a:t>(without any version number for </a:t>
            </a:r>
            <a:r>
              <a:rPr lang="en-US" sz="1600" dirty="0" err="1" smtClean="0">
                <a:latin typeface="+mj-lt"/>
              </a:rPr>
              <a:t>Westmere</a:t>
            </a:r>
            <a:r>
              <a:rPr lang="en-US" sz="1600" dirty="0" smtClean="0">
                <a:latin typeface="+mj-lt"/>
              </a:rPr>
              <a:t>/Sandy </a:t>
            </a:r>
            <a:r>
              <a:rPr lang="en-US" sz="1600" dirty="0">
                <a:latin typeface="+mj-lt"/>
              </a:rPr>
              <a:t>Bridge,</a:t>
            </a:r>
          </a:p>
          <a:p>
            <a:pPr>
              <a:spcAft>
                <a:spcPts val="400"/>
              </a:spcAft>
            </a:pPr>
            <a:r>
              <a:rPr lang="en-US" sz="1600" dirty="0">
                <a:latin typeface="+mj-lt"/>
              </a:rPr>
              <a:t>      v2 for Ivy Bridge, v3 for </a:t>
            </a:r>
            <a:r>
              <a:rPr lang="en-US" sz="1600" dirty="0" err="1">
                <a:latin typeface="+mj-lt"/>
              </a:rPr>
              <a:t>Haswell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etc</a:t>
            </a:r>
            <a:r>
              <a:rPr lang="en-US" sz="1600" dirty="0">
                <a:latin typeface="+mj-lt"/>
              </a:rPr>
              <a:t>,</a:t>
            </a:r>
          </a:p>
          <a:p>
            <a:r>
              <a:rPr lang="en-US" sz="1600" dirty="0">
                <a:latin typeface="+mj-lt"/>
              </a:rPr>
              <a:t>as seen below for the 5</a:t>
            </a:r>
            <a:r>
              <a:rPr lang="en-US" sz="1600" baseline="30000" dirty="0">
                <a:latin typeface="+mj-lt"/>
              </a:rPr>
              <a:t>th</a:t>
            </a:r>
            <a:r>
              <a:rPr lang="en-US" sz="1600" dirty="0">
                <a:latin typeface="+mj-lt"/>
              </a:rPr>
              <a:t> gen. </a:t>
            </a:r>
            <a:r>
              <a:rPr lang="en-US" sz="1600" dirty="0" err="1">
                <a:latin typeface="+mj-lt"/>
              </a:rPr>
              <a:t>Broadwell</a:t>
            </a:r>
            <a:r>
              <a:rPr lang="en-US" sz="1600" dirty="0">
                <a:latin typeface="+mj-lt"/>
              </a:rPr>
              <a:t>-based extreme performance (EX) </a:t>
            </a:r>
          </a:p>
          <a:p>
            <a:r>
              <a:rPr lang="en-US" sz="1600" dirty="0">
                <a:latin typeface="+mj-lt"/>
              </a:rPr>
              <a:t> </a:t>
            </a:r>
            <a:r>
              <a:rPr lang="en-US" sz="1600" dirty="0" smtClean="0">
                <a:latin typeface="+mj-lt"/>
              </a:rPr>
              <a:t> </a:t>
            </a:r>
            <a:r>
              <a:rPr lang="en-US" sz="1600" dirty="0" smtClean="0">
                <a:solidFill>
                  <a:srgbClr val="000000"/>
                </a:solidFill>
              </a:rPr>
              <a:t>E7-4820v4 </a:t>
            </a:r>
            <a:r>
              <a:rPr lang="en-US" sz="1600" dirty="0">
                <a:latin typeface="+mj-lt"/>
              </a:rPr>
              <a:t>server processor supporting up to 4 sockets. </a:t>
            </a:r>
          </a:p>
        </p:txBody>
      </p:sp>
      <p:sp>
        <p:nvSpPr>
          <p:cNvPr id="6" name="TextBox 10"/>
          <p:cNvSpPr txBox="1"/>
          <p:nvPr/>
        </p:nvSpPr>
        <p:spPr>
          <a:xfrm>
            <a:off x="206515" y="6060776"/>
            <a:ext cx="95410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Figure: Intel’s naming scheme for server processors up to 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family [</a:t>
            </a: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15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grpSp>
        <p:nvGrpSpPr>
          <p:cNvPr id="7" name="Group 12"/>
          <p:cNvGrpSpPr/>
          <p:nvPr/>
        </p:nvGrpSpPr>
        <p:grpSpPr>
          <a:xfrm>
            <a:off x="986265" y="4051522"/>
            <a:ext cx="7096125" cy="1919244"/>
            <a:chOff x="507985" y="1634229"/>
            <a:chExt cx="7431200" cy="2097516"/>
          </a:xfrm>
        </p:grpSpPr>
        <p:pic>
          <p:nvPicPr>
            <p:cNvPr id="8" name="Picture 2" descr="New Number Construct- Detailed.png">
              <a:hlinkClick r:id="rId2"/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985" y="1634229"/>
              <a:ext cx="7431200" cy="20975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" name="Rounded Rectangle 8"/>
            <p:cNvSpPr/>
            <p:nvPr/>
          </p:nvSpPr>
          <p:spPr bwMode="auto">
            <a:xfrm>
              <a:off x="741398" y="1634229"/>
              <a:ext cx="3981291" cy="318139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71438" y="458670"/>
            <a:ext cx="41408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Naming scheme of Core 2 lines -3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06515" y="6412805"/>
            <a:ext cx="92154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>
                <a:solidFill>
                  <a:srgbClr val="0070C0"/>
                </a:solidFill>
                <a:latin typeface="+mj-lt"/>
              </a:rPr>
              <a:t>From the </a:t>
            </a:r>
            <a:r>
              <a:rPr lang="en-US" sz="1600" spc="-50" dirty="0" err="1">
                <a:solidFill>
                  <a:srgbClr val="0070C0"/>
                </a:solidFill>
                <a:latin typeface="+mj-lt"/>
              </a:rPr>
              <a:t>Skylake</a:t>
            </a:r>
            <a:r>
              <a:rPr lang="en-US" sz="1600" spc="-50" dirty="0">
                <a:solidFill>
                  <a:srgbClr val="0070C0"/>
                </a:solidFill>
                <a:latin typeface="+mj-lt"/>
              </a:rPr>
              <a:t> server line on Intel changed its naming scheme </a:t>
            </a:r>
            <a:r>
              <a:rPr lang="en-US" sz="1600" spc="-50" dirty="0">
                <a:latin typeface="+mj-lt"/>
              </a:rPr>
              <a:t>(not discussed here).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376871" y="3900070"/>
            <a:ext cx="9428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(Brand</a:t>
            </a:r>
          </a:p>
          <a:p>
            <a:pPr algn="ctr"/>
            <a:r>
              <a:rPr lang="en-US" sz="1200" dirty="0" smtClean="0"/>
              <a:t> modifier)</a:t>
            </a:r>
          </a:p>
        </p:txBody>
      </p:sp>
    </p:spTree>
    <p:extLst>
      <p:ext uri="{BB962C8B-B14F-4D97-AF65-F5344CB8AC3E}">
        <p14:creationId xmlns:p14="http://schemas.microsoft.com/office/powerpoint/2010/main" val="98319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Introduction </a:t>
            </a:r>
            <a:r>
              <a:rPr lang="en-US" dirty="0" smtClean="0"/>
              <a:t>(4)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2270" t="26421" r="44113" b="17795"/>
          <a:stretch/>
        </p:blipFill>
        <p:spPr>
          <a:xfrm>
            <a:off x="48801" y="979131"/>
            <a:ext cx="9023700" cy="506015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67711" y="977823"/>
            <a:ext cx="445647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 smtClean="0">
                <a:solidFill>
                  <a:schemeClr val="accent6"/>
                </a:solidFill>
              </a:rPr>
              <a:t>Gaming performance</a:t>
            </a:r>
          </a:p>
          <a:p>
            <a:pPr algn="ctr"/>
            <a:r>
              <a:rPr lang="en-US" sz="1600" dirty="0" smtClean="0">
                <a:solidFill>
                  <a:schemeClr val="accent6"/>
                </a:solidFill>
              </a:rPr>
              <a:t> GeForce RTX 3090 FE graphics card [44]</a:t>
            </a:r>
          </a:p>
          <a:p>
            <a:pPr algn="ctr"/>
            <a:r>
              <a:rPr lang="en-US" sz="1600" dirty="0" smtClean="0">
                <a:solidFill>
                  <a:schemeClr val="accent6"/>
                </a:solidFill>
              </a:rPr>
              <a:t>(average FPS)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5888" y="6399330"/>
            <a:ext cx="91312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30" dirty="0" smtClean="0"/>
              <a:t>With their Alder Lake line </a:t>
            </a:r>
            <a:r>
              <a:rPr lang="en-US" sz="1600" spc="-30" dirty="0" smtClean="0">
                <a:solidFill>
                  <a:srgbClr val="0070C0"/>
                </a:solidFill>
              </a:rPr>
              <a:t>Intel regained leadership in the client market segment </a:t>
            </a:r>
            <a:r>
              <a:rPr lang="en-US" sz="1600" spc="-30" dirty="0" smtClean="0"/>
              <a:t>in 2021.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/>
          <a:srcRect l="10316" t="82244" r="50962" b="15109"/>
          <a:stretch/>
        </p:blipFill>
        <p:spPr>
          <a:xfrm>
            <a:off x="509425" y="6039290"/>
            <a:ext cx="8190910" cy="31503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15888" y="503675"/>
            <a:ext cx="81719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Intel’s response: the 12. gen. 10 nm </a:t>
            </a:r>
            <a:r>
              <a:rPr lang="en-US" dirty="0" err="1" smtClean="0">
                <a:solidFill>
                  <a:schemeClr val="accent6"/>
                </a:solidFill>
              </a:rPr>
              <a:t>big.little</a:t>
            </a:r>
            <a:r>
              <a:rPr lang="en-US" dirty="0" smtClean="0">
                <a:solidFill>
                  <a:schemeClr val="accent6"/>
                </a:solidFill>
              </a:rPr>
              <a:t> Alder Lake line (2021)</a:t>
            </a:r>
          </a:p>
        </p:txBody>
      </p:sp>
    </p:spTree>
    <p:extLst>
      <p:ext uri="{BB962C8B-B14F-4D97-AF65-F5344CB8AC3E}">
        <p14:creationId xmlns:p14="http://schemas.microsoft.com/office/powerpoint/2010/main" val="999310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Text Box 5"/>
          <p:cNvSpPr txBox="1">
            <a:spLocks noChangeArrowheads="1"/>
          </p:cNvSpPr>
          <p:nvPr/>
        </p:nvSpPr>
        <p:spPr bwMode="auto">
          <a:xfrm>
            <a:off x="73229" y="458670"/>
            <a:ext cx="603415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Naming of Intel’s Core 2 processors at a glance -1</a:t>
            </a:r>
          </a:p>
        </p:txBody>
      </p:sp>
      <p:sp>
        <p:nvSpPr>
          <p:cNvPr id="65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en-US" kern="0"/>
              <a:t>1. </a:t>
            </a:r>
            <a:r>
              <a:rPr lang="en-US" altLang="en-US" kern="0"/>
              <a:t>Introduction</a:t>
            </a:r>
            <a:r>
              <a:rPr lang="hu-HU" altLang="en-US" kern="0"/>
              <a:t> (1)</a:t>
            </a:r>
            <a:endParaRPr lang="hu-HU" altLang="en-US" kern="0" dirty="0"/>
          </a:p>
        </p:txBody>
      </p:sp>
      <p:sp>
        <p:nvSpPr>
          <p:cNvPr id="66" name="Title 6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</a:t>
            </a:r>
            <a:r>
              <a:rPr lang="en-US" dirty="0" smtClean="0"/>
              <a:t>(19)</a:t>
            </a:r>
            <a:endParaRPr lang="en-US" dirty="0"/>
          </a:p>
        </p:txBody>
      </p:sp>
      <p:grpSp>
        <p:nvGrpSpPr>
          <p:cNvPr id="25" name="Group 24"/>
          <p:cNvGrpSpPr/>
          <p:nvPr/>
        </p:nvGrpSpPr>
        <p:grpSpPr>
          <a:xfrm>
            <a:off x="-163514" y="1041079"/>
            <a:ext cx="9212858" cy="2832598"/>
            <a:chOff x="-138045" y="1090203"/>
            <a:chExt cx="9212858" cy="2832598"/>
          </a:xfrm>
        </p:grpSpPr>
        <p:sp>
          <p:nvSpPr>
            <p:cNvPr id="2" name="Téglalap 3"/>
            <p:cNvSpPr/>
            <p:nvPr/>
          </p:nvSpPr>
          <p:spPr bwMode="auto">
            <a:xfrm>
              <a:off x="660289" y="1090203"/>
              <a:ext cx="8414524" cy="2286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28575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b="1" dirty="0">
                  <a:solidFill>
                    <a:srgbClr val="FFFFFF"/>
                  </a:solidFill>
                </a:rPr>
                <a:t>EE</a:t>
              </a:r>
              <a:endParaRPr lang="hu-HU" sz="1400" b="1" dirty="0">
                <a:solidFill>
                  <a:srgbClr val="FFFFFF"/>
                </a:solidFill>
              </a:endParaRPr>
            </a:p>
          </p:txBody>
        </p:sp>
        <p:sp>
          <p:nvSpPr>
            <p:cNvPr id="3" name="Téglalap 4"/>
            <p:cNvSpPr/>
            <p:nvPr/>
          </p:nvSpPr>
          <p:spPr bwMode="auto">
            <a:xfrm>
              <a:off x="753701" y="1610210"/>
              <a:ext cx="1028957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Core 2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" name="Téglalap 5"/>
            <p:cNvSpPr/>
            <p:nvPr/>
          </p:nvSpPr>
          <p:spPr bwMode="auto">
            <a:xfrm>
              <a:off x="1791853" y="1611204"/>
              <a:ext cx="1028957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Penryn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5" name="Téglalap 11"/>
            <p:cNvSpPr/>
            <p:nvPr/>
          </p:nvSpPr>
          <p:spPr bwMode="auto">
            <a:xfrm>
              <a:off x="2801680" y="1610210"/>
              <a:ext cx="1028957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Nehalem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6" name="Téglalap 12"/>
            <p:cNvSpPr/>
            <p:nvPr/>
          </p:nvSpPr>
          <p:spPr bwMode="auto">
            <a:xfrm>
              <a:off x="3842501" y="1611868"/>
              <a:ext cx="1028957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West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mere</a:t>
              </a:r>
              <a:endPara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7" name="Téglalap 13"/>
            <p:cNvSpPr/>
            <p:nvPr/>
          </p:nvSpPr>
          <p:spPr bwMode="auto">
            <a:xfrm>
              <a:off x="4869712" y="1610210"/>
              <a:ext cx="1028957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Sandy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8" name="Téglalap 14"/>
            <p:cNvSpPr/>
            <p:nvPr/>
          </p:nvSpPr>
          <p:spPr bwMode="auto">
            <a:xfrm>
              <a:off x="5915641" y="1608551"/>
              <a:ext cx="1028957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Ivy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9" name="Téglalap 15"/>
            <p:cNvSpPr/>
            <p:nvPr/>
          </p:nvSpPr>
          <p:spPr bwMode="auto">
            <a:xfrm>
              <a:off x="6932138" y="1610210"/>
              <a:ext cx="1028957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0" name="Szövegdoboz 16"/>
            <p:cNvSpPr txBox="1">
              <a:spLocks noChangeArrowheads="1"/>
            </p:cNvSpPr>
            <p:nvPr/>
          </p:nvSpPr>
          <p:spPr bwMode="auto">
            <a:xfrm>
              <a:off x="903757" y="3031547"/>
              <a:ext cx="57917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11" name="Szövegdoboz 17"/>
            <p:cNvSpPr txBox="1">
              <a:spLocks noChangeArrowheads="1"/>
            </p:cNvSpPr>
            <p:nvPr/>
          </p:nvSpPr>
          <p:spPr bwMode="auto">
            <a:xfrm>
              <a:off x="2000734" y="3033413"/>
              <a:ext cx="536294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12" name="Szövegdoboz 18"/>
            <p:cNvSpPr txBox="1">
              <a:spLocks noChangeArrowheads="1"/>
            </p:cNvSpPr>
            <p:nvPr/>
          </p:nvSpPr>
          <p:spPr bwMode="auto">
            <a:xfrm>
              <a:off x="3036833" y="3032023"/>
              <a:ext cx="57917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13" name="Szövegdoboz 19"/>
            <p:cNvSpPr txBox="1">
              <a:spLocks noChangeArrowheads="1"/>
            </p:cNvSpPr>
            <p:nvPr/>
          </p:nvSpPr>
          <p:spPr bwMode="auto">
            <a:xfrm>
              <a:off x="4077938" y="3033889"/>
              <a:ext cx="536294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14" name="Szövegdoboz 20"/>
            <p:cNvSpPr txBox="1">
              <a:spLocks noChangeArrowheads="1"/>
            </p:cNvSpPr>
            <p:nvPr/>
          </p:nvSpPr>
          <p:spPr bwMode="auto">
            <a:xfrm>
              <a:off x="5060603" y="3033889"/>
              <a:ext cx="57917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15" name="Szövegdoboz 21"/>
            <p:cNvSpPr txBox="1">
              <a:spLocks noChangeArrowheads="1"/>
            </p:cNvSpPr>
            <p:nvPr/>
          </p:nvSpPr>
          <p:spPr bwMode="auto">
            <a:xfrm>
              <a:off x="6169486" y="3035755"/>
              <a:ext cx="536294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16" name="Szövegdoboz 22"/>
            <p:cNvSpPr txBox="1">
              <a:spLocks noChangeArrowheads="1"/>
            </p:cNvSpPr>
            <p:nvPr/>
          </p:nvSpPr>
          <p:spPr bwMode="auto">
            <a:xfrm>
              <a:off x="7125588" y="3034364"/>
              <a:ext cx="57917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17" name="Szövegdoboz 25"/>
            <p:cNvSpPr txBox="1"/>
            <p:nvPr/>
          </p:nvSpPr>
          <p:spPr bwMode="auto">
            <a:xfrm>
              <a:off x="875508" y="1122260"/>
              <a:ext cx="760143" cy="61298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marL="228600" indent="-228600" algn="ctr" fontAlgn="base">
                <a:spcBef>
                  <a:spcPct val="0"/>
                </a:spcBef>
                <a:spcAft>
                  <a:spcPts val="100"/>
                </a:spcAft>
                <a:buAutoNum type="arabicPeriod"/>
                <a:defRPr/>
              </a:pP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gen.</a:t>
              </a: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dirty="0"/>
                <a:t>4/5/</a:t>
              </a:r>
              <a:r>
                <a:rPr lang="en-US" sz="1100" dirty="0" err="1"/>
                <a:t>6xxx</a:t>
              </a:r>
              <a:endParaRPr lang="en-US" sz="1100" dirty="0"/>
            </a:p>
            <a:p>
              <a:pPr marL="228600" indent="-228600" algn="ctr" fontAlgn="base">
                <a:spcBef>
                  <a:spcPct val="0"/>
                </a:spcBef>
                <a:spcAft>
                  <a:spcPct val="0"/>
                </a:spcAft>
                <a:buAutoNum type="arabicPeriod"/>
                <a:defRPr/>
              </a:pP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8" name="Szövegdoboz 26"/>
            <p:cNvSpPr txBox="1"/>
            <p:nvPr/>
          </p:nvSpPr>
          <p:spPr bwMode="auto">
            <a:xfrm>
              <a:off x="4994525" y="1111988"/>
              <a:ext cx="729687" cy="43088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100" b="1" dirty="0">
                  <a:solidFill>
                    <a:srgbClr val="000000"/>
                  </a:solidFill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2. gen.</a:t>
              </a:r>
              <a:endParaRPr lang="en-US" sz="1100" b="1" dirty="0">
                <a:solidFill>
                  <a:srgbClr val="000000"/>
                </a:solidFill>
                <a:latin typeface="+mj-lt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dirty="0" err="1"/>
                <a:t>2xxx</a:t>
              </a:r>
              <a:endParaRPr lang="hu-HU" sz="1100" b="1" dirty="0">
                <a:solidFill>
                  <a:srgbClr val="000000"/>
                </a:solidFill>
                <a:latin typeface="+mj-lt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9" name="Szövegdoboz 27"/>
            <p:cNvSpPr txBox="1"/>
            <p:nvPr/>
          </p:nvSpPr>
          <p:spPr bwMode="auto">
            <a:xfrm>
              <a:off x="6080151" y="1113576"/>
              <a:ext cx="729687" cy="60016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3. gen.</a:t>
              </a: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dirty="0" err="1"/>
                <a:t>3xxx</a:t>
              </a:r>
              <a:endParaRPr lang="en-US" sz="1100" dirty="0"/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0" name="Szövegdoboz 28"/>
            <p:cNvSpPr txBox="1"/>
            <p:nvPr/>
          </p:nvSpPr>
          <p:spPr bwMode="auto">
            <a:xfrm>
              <a:off x="7082451" y="1111988"/>
              <a:ext cx="729687" cy="60016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4. gen.</a:t>
              </a: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dirty="0" err="1"/>
                <a:t>4xxx</a:t>
              </a:r>
              <a:endParaRPr lang="en-US" sz="1100" dirty="0"/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 bwMode="auto">
            <a:xfrm>
              <a:off x="8123650" y="1127863"/>
              <a:ext cx="729687" cy="60016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b="1" dirty="0">
                  <a:solidFill>
                    <a:srgbClr val="000000"/>
                  </a:solidFill>
                  <a:latin typeface="Verdana"/>
                  <a:cs typeface="Arial" charset="0"/>
                </a:rPr>
                <a:t>5. gen.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dirty="0" err="1"/>
                <a:t>5xxx</a:t>
              </a:r>
              <a:endParaRPr lang="en-US" sz="1100" dirty="0"/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100" b="1" dirty="0">
                <a:solidFill>
                  <a:srgbClr val="000000"/>
                </a:solidFill>
                <a:latin typeface="Verdana"/>
                <a:cs typeface="Arial" charset="0"/>
              </a:endParaRPr>
            </a:p>
          </p:txBody>
        </p:sp>
        <p:sp>
          <p:nvSpPr>
            <p:cNvPr id="22" name="Téglalap 14"/>
            <p:cNvSpPr/>
            <p:nvPr/>
          </p:nvSpPr>
          <p:spPr bwMode="auto">
            <a:xfrm>
              <a:off x="7966235" y="1616096"/>
              <a:ext cx="1025710" cy="1356734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Broad-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well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23" name="Szövegdoboz 21"/>
            <p:cNvSpPr txBox="1">
              <a:spLocks noChangeArrowheads="1"/>
            </p:cNvSpPr>
            <p:nvPr/>
          </p:nvSpPr>
          <p:spPr bwMode="auto">
            <a:xfrm>
              <a:off x="8195851" y="3029097"/>
              <a:ext cx="535001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-138045" y="3464912"/>
              <a:ext cx="1027845" cy="4565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200"/>
                </a:spcAft>
              </a:pPr>
              <a:r>
                <a:rPr lang="en-US" sz="1100" b="1" dirty="0">
                  <a:latin typeface="+mj-lt"/>
                </a:rPr>
                <a:t>HEDTs</a:t>
              </a:r>
            </a:p>
            <a:p>
              <a:r>
                <a:rPr lang="en-US" sz="1100" b="1" dirty="0">
                  <a:latin typeface="+mj-lt"/>
                </a:rPr>
                <a:t>    Servers 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4689375" y="3466266"/>
              <a:ext cx="1369286" cy="4565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200"/>
                </a:spcAft>
              </a:pPr>
              <a:r>
                <a:rPr lang="en-US" sz="1100" dirty="0">
                  <a:latin typeface="+mj-lt"/>
                </a:rPr>
                <a:t>38/</a:t>
              </a:r>
              <a:r>
                <a:rPr lang="en-US" sz="1100" dirty="0" err="1">
                  <a:latin typeface="+mj-lt"/>
                </a:rPr>
                <a:t>39xx</a:t>
              </a:r>
              <a:endParaRPr lang="en-US" sz="1100" dirty="0">
                <a:latin typeface="+mj-lt"/>
              </a:endParaRPr>
            </a:p>
            <a:p>
              <a:pPr algn="ctr"/>
              <a:r>
                <a:rPr lang="en-US" sz="1100" b="1" dirty="0" err="1">
                  <a:latin typeface="+mj-lt"/>
                </a:rPr>
                <a:t>E3</a:t>
              </a:r>
              <a:r>
                <a:rPr lang="en-US" sz="1100" b="1" dirty="0">
                  <a:latin typeface="+mj-lt"/>
                </a:rPr>
                <a:t>/</a:t>
              </a:r>
              <a:r>
                <a:rPr lang="en-US" sz="1100" b="1" dirty="0" err="1">
                  <a:latin typeface="+mj-lt"/>
                </a:rPr>
                <a:t>E5</a:t>
              </a:r>
              <a:r>
                <a:rPr lang="en-US" sz="1100" b="1" dirty="0">
                  <a:latin typeface="+mj-lt"/>
                </a:rPr>
                <a:t>/</a:t>
              </a:r>
              <a:r>
                <a:rPr lang="en-US" sz="1100" b="1" dirty="0" err="1">
                  <a:latin typeface="+mj-lt"/>
                </a:rPr>
                <a:t>E7</a:t>
              </a:r>
              <a:r>
                <a:rPr lang="en-US" sz="1100" dirty="0" err="1">
                  <a:latin typeface="+mj-lt"/>
                </a:rPr>
                <a:t>-xxxx</a:t>
              </a:r>
              <a:endParaRPr lang="en-US" sz="1100" dirty="0">
                <a:latin typeface="+mj-lt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6048722" y="3466266"/>
              <a:ext cx="774571" cy="4437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100"/>
                </a:spcAft>
              </a:pPr>
              <a:r>
                <a:rPr lang="en-US" sz="1100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48/</a:t>
              </a:r>
              <a:r>
                <a:rPr lang="en-US" sz="1100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49xx</a:t>
              </a:r>
              <a:endParaRPr lang="en-US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/>
              <a:r>
                <a:rPr lang="en-US" sz="1100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v2</a:t>
              </a:r>
              <a:endParaRPr lang="hu-HU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7140301" y="3458028"/>
              <a:ext cx="774571" cy="4437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100"/>
                </a:spcAft>
              </a:pPr>
              <a:r>
                <a:rPr lang="en-US" sz="1100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58/</a:t>
              </a:r>
              <a:r>
                <a:rPr lang="en-US" sz="1100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59xx</a:t>
              </a:r>
              <a:endParaRPr lang="en-US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/>
              <a:r>
                <a:rPr lang="en-US" sz="1100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v3</a:t>
              </a:r>
              <a:endParaRPr lang="hu-HU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8182773" y="3458028"/>
              <a:ext cx="774571" cy="4437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100"/>
                </a:spcAft>
              </a:pPr>
              <a:r>
                <a:rPr lang="en-US" sz="1100" dirty="0">
                  <a:solidFill>
                    <a:srgbClr val="000000"/>
                  </a:solidFill>
                  <a:latin typeface="Verdana"/>
                  <a:cs typeface="Arial" charset="0"/>
                </a:rPr>
                <a:t>68/</a:t>
              </a:r>
              <a:r>
                <a:rPr lang="en-US" sz="1100" dirty="0" err="1">
                  <a:solidFill>
                    <a:srgbClr val="000000"/>
                  </a:solidFill>
                  <a:latin typeface="Verdana"/>
                  <a:cs typeface="Arial" charset="0"/>
                </a:rPr>
                <a:t>69xx</a:t>
              </a:r>
              <a:endParaRPr lang="en-US" sz="1100" dirty="0">
                <a:solidFill>
                  <a:srgbClr val="000000"/>
                </a:solidFill>
                <a:latin typeface="Verdana"/>
                <a:cs typeface="Arial" charset="0"/>
              </a:endParaRPr>
            </a:p>
            <a:p>
              <a:pPr algn="ctr"/>
              <a:r>
                <a:rPr lang="en-US" sz="1100" dirty="0" err="1">
                  <a:solidFill>
                    <a:srgbClr val="000000"/>
                  </a:solidFill>
                  <a:latin typeface="Verdana"/>
                  <a:cs typeface="Arial" charset="0"/>
                </a:rPr>
                <a:t>v4</a:t>
              </a:r>
              <a:endParaRPr lang="en-US" sz="1100" dirty="0">
                <a:solidFill>
                  <a:srgbClr val="000000"/>
                </a:solidFill>
                <a:latin typeface="Verdana"/>
                <a:cs typeface="Arial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874802" y="1288113"/>
              <a:ext cx="89479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err="1">
                  <a:latin typeface="+mj-lt"/>
                </a:rPr>
                <a:t>i5</a:t>
              </a:r>
              <a:r>
                <a:rPr lang="en-US" sz="1100" b="1" dirty="0">
                  <a:latin typeface="+mj-lt"/>
                </a:rPr>
                <a:t>/</a:t>
              </a:r>
              <a:r>
                <a:rPr lang="en-US" sz="1100" b="1" dirty="0" err="1">
                  <a:latin typeface="+mj-lt"/>
                </a:rPr>
                <a:t>i7</a:t>
              </a:r>
              <a:r>
                <a:rPr lang="en-US" sz="1100" dirty="0">
                  <a:latin typeface="+mj-lt"/>
                </a:rPr>
                <a:t>-xxx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3927096" y="3462820"/>
              <a:ext cx="787395" cy="4437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100"/>
                </a:spcAft>
              </a:pPr>
              <a:r>
                <a:rPr lang="en-US" sz="1100" dirty="0">
                  <a:latin typeface="+mj-lt"/>
                </a:rPr>
                <a:t>980/990</a:t>
              </a:r>
            </a:p>
            <a:p>
              <a:pPr algn="ctr"/>
              <a:r>
                <a:rPr lang="en-US" sz="1100" b="1" dirty="0" err="1">
                  <a:latin typeface="+mj-lt"/>
                </a:rPr>
                <a:t>E7</a:t>
              </a:r>
              <a:r>
                <a:rPr lang="en-US" sz="1100" dirty="0">
                  <a:latin typeface="+mj-lt"/>
                </a:rPr>
                <a:t>-xxx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2800325" y="3466266"/>
              <a:ext cx="1000594" cy="4437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100"/>
                </a:spcAft>
              </a:pPr>
              <a:r>
                <a:rPr lang="en-US" sz="1100" b="1" dirty="0" err="1">
                  <a:latin typeface="+mj-lt"/>
                </a:rPr>
                <a:t>i7</a:t>
              </a:r>
              <a:r>
                <a:rPr lang="en-US" sz="1100" dirty="0">
                  <a:latin typeface="+mj-lt"/>
                </a:rPr>
                <a:t>-965/975</a:t>
              </a:r>
            </a:p>
            <a:p>
              <a:pPr algn="ctr"/>
              <a:r>
                <a:rPr lang="en-US" sz="1100" dirty="0"/>
                <a:t>3/</a:t>
              </a:r>
              <a:r>
                <a:rPr lang="en-US" sz="1100" dirty="0" err="1"/>
                <a:t>5xxx</a:t>
              </a:r>
              <a:endParaRPr lang="en-US" sz="1100" dirty="0">
                <a:latin typeface="+mj-lt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3790938" y="1284737"/>
              <a:ext cx="114165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err="1">
                  <a:latin typeface="+mj-lt"/>
                </a:rPr>
                <a:t>i3</a:t>
              </a:r>
              <a:r>
                <a:rPr lang="en-US" sz="1100" b="1" dirty="0">
                  <a:latin typeface="+mj-lt"/>
                </a:rPr>
                <a:t>/</a:t>
              </a:r>
              <a:r>
                <a:rPr lang="en-US" sz="1100" b="1" dirty="0" err="1">
                  <a:latin typeface="+mj-lt"/>
                </a:rPr>
                <a:t>i5</a:t>
              </a:r>
              <a:r>
                <a:rPr lang="en-US" sz="1100" b="1" dirty="0">
                  <a:latin typeface="+mj-lt"/>
                </a:rPr>
                <a:t>/</a:t>
              </a:r>
              <a:r>
                <a:rPr lang="en-US" sz="1100" b="1" dirty="0" err="1">
                  <a:latin typeface="+mj-lt"/>
                </a:rPr>
                <a:t>i7</a:t>
              </a:r>
              <a:r>
                <a:rPr lang="en-US" sz="1100" dirty="0">
                  <a:latin typeface="+mj-lt"/>
                </a:rPr>
                <a:t>-xxx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-15569" y="1311631"/>
              <a:ext cx="67999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b="1" spc="-50" dirty="0">
                  <a:latin typeface="+mj-lt"/>
                </a:rPr>
                <a:t>Clients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1753160" y="3466266"/>
              <a:ext cx="1031051" cy="4437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100"/>
                </a:spcAft>
              </a:pPr>
              <a:r>
                <a:rPr lang="en-US" sz="1100" dirty="0" err="1">
                  <a:latin typeface="+mj-lt"/>
                </a:rPr>
                <a:t>QX</a:t>
              </a:r>
              <a:r>
                <a:rPr lang="en-US" sz="1100" dirty="0">
                  <a:latin typeface="+mj-lt"/>
                </a:rPr>
                <a:t> 96/</a:t>
              </a:r>
              <a:r>
                <a:rPr lang="en-US" sz="1100" dirty="0" err="1">
                  <a:latin typeface="+mj-lt"/>
                </a:rPr>
                <a:t>97xx</a:t>
              </a:r>
              <a:endParaRPr lang="en-US" sz="1100" dirty="0">
                <a:latin typeface="+mj-lt"/>
              </a:endParaRPr>
            </a:p>
            <a:p>
              <a:pPr algn="ctr"/>
              <a:r>
                <a:rPr lang="en-US" sz="1100" dirty="0"/>
                <a:t>3/5/</a:t>
              </a:r>
              <a:r>
                <a:rPr lang="en-US" sz="1100" dirty="0" err="1"/>
                <a:t>7xxx</a:t>
              </a:r>
              <a:endParaRPr lang="en-US" sz="1100" dirty="0">
                <a:latin typeface="+mj-lt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758812" y="3466266"/>
              <a:ext cx="941283" cy="4565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200"/>
                </a:spcAft>
              </a:pPr>
              <a:r>
                <a:rPr lang="en-US" sz="1100" dirty="0">
                  <a:latin typeface="+mj-lt"/>
                </a:rPr>
                <a:t>X/</a:t>
              </a:r>
              <a:r>
                <a:rPr lang="en-US" sz="1100" dirty="0" err="1">
                  <a:latin typeface="+mj-lt"/>
                </a:rPr>
                <a:t>QX</a:t>
              </a:r>
              <a:r>
                <a:rPr lang="en-US" sz="1100" dirty="0">
                  <a:latin typeface="+mj-lt"/>
                </a:rPr>
                <a:t> </a:t>
              </a:r>
              <a:r>
                <a:rPr lang="en-US" sz="1100" dirty="0" err="1">
                  <a:latin typeface="+mj-lt"/>
                </a:rPr>
                <a:t>6xxx</a:t>
              </a:r>
              <a:endParaRPr lang="en-US" sz="1100" dirty="0">
                <a:latin typeface="+mj-lt"/>
              </a:endParaRPr>
            </a:p>
            <a:p>
              <a:pPr algn="ctr"/>
              <a:r>
                <a:rPr lang="en-US" sz="1100" dirty="0"/>
                <a:t>3/5/</a:t>
              </a:r>
              <a:r>
                <a:rPr lang="en-US" sz="1100" dirty="0" err="1"/>
                <a:t>7xxx</a:t>
              </a:r>
              <a:endParaRPr lang="en-US" sz="1100" dirty="0">
                <a:latin typeface="+mj-lt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1782616" y="1289401"/>
              <a:ext cx="98616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latin typeface="+mj-lt"/>
                </a:rPr>
                <a:t>6/7/8/</a:t>
              </a:r>
              <a:r>
                <a:rPr lang="en-US" sz="1100" dirty="0" err="1">
                  <a:latin typeface="+mj-lt"/>
                </a:rPr>
                <a:t>9xxx</a:t>
              </a:r>
              <a:endParaRPr lang="en-US" sz="1100" dirty="0">
                <a:latin typeface="+mj-lt"/>
              </a:endParaRPr>
            </a:p>
          </p:txBody>
        </p:sp>
      </p:grpSp>
      <p:sp>
        <p:nvSpPr>
          <p:cNvPr id="62" name="Téglalap 3"/>
          <p:cNvSpPr/>
          <p:nvPr/>
        </p:nvSpPr>
        <p:spPr bwMode="auto">
          <a:xfrm>
            <a:off x="633097" y="3955608"/>
            <a:ext cx="6192000" cy="233172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67" name="Téglalap 4"/>
          <p:cNvSpPr/>
          <p:nvPr/>
        </p:nvSpPr>
        <p:spPr bwMode="auto">
          <a:xfrm>
            <a:off x="774981" y="4546162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Skylake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5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68" name="Szövegdoboz 16"/>
          <p:cNvSpPr txBox="1">
            <a:spLocks noChangeArrowheads="1"/>
          </p:cNvSpPr>
          <p:nvPr/>
        </p:nvSpPr>
        <p:spPr bwMode="auto">
          <a:xfrm>
            <a:off x="1002801" y="5967499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69" name="Szövegdoboz 17"/>
          <p:cNvSpPr txBox="1">
            <a:spLocks noChangeArrowheads="1"/>
          </p:cNvSpPr>
          <p:nvPr/>
        </p:nvSpPr>
        <p:spPr bwMode="auto">
          <a:xfrm>
            <a:off x="2088388" y="5969365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CK</a:t>
            </a:r>
          </a:p>
        </p:txBody>
      </p:sp>
      <p:sp>
        <p:nvSpPr>
          <p:cNvPr id="70" name="Szövegdoboz 25"/>
          <p:cNvSpPr txBox="1"/>
          <p:nvPr/>
        </p:nvSpPr>
        <p:spPr bwMode="auto">
          <a:xfrm>
            <a:off x="947696" y="4073793"/>
            <a:ext cx="729687" cy="60016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6xxx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1" name="Szövegdoboz 17"/>
          <p:cNvSpPr txBox="1">
            <a:spLocks noChangeArrowheads="1"/>
          </p:cNvSpPr>
          <p:nvPr/>
        </p:nvSpPr>
        <p:spPr bwMode="auto">
          <a:xfrm>
            <a:off x="3448897" y="5973848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OC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K</a:t>
            </a:r>
          </a:p>
        </p:txBody>
      </p:sp>
      <p:sp>
        <p:nvSpPr>
          <p:cNvPr id="73" name="Szövegdoboz 25"/>
          <p:cNvSpPr txBox="1"/>
          <p:nvPr/>
        </p:nvSpPr>
        <p:spPr bwMode="auto">
          <a:xfrm>
            <a:off x="2105955" y="4071531"/>
            <a:ext cx="729687" cy="4308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7.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7xxx</a:t>
            </a:r>
          </a:p>
        </p:txBody>
      </p:sp>
      <p:sp>
        <p:nvSpPr>
          <p:cNvPr id="78" name="Szövegdoboz 25"/>
          <p:cNvSpPr txBox="1"/>
          <p:nvPr/>
        </p:nvSpPr>
        <p:spPr bwMode="auto">
          <a:xfrm>
            <a:off x="3429979" y="4081156"/>
            <a:ext cx="797013" cy="4308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r>
              <a:rPr lang="en-US" sz="1100" b="1" baseline="300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i9</a:t>
            </a:r>
            <a:r>
              <a:rPr lang="en-US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8xxx</a:t>
            </a:r>
          </a:p>
        </p:txBody>
      </p:sp>
      <p:sp>
        <p:nvSpPr>
          <p:cNvPr id="79" name="Téglalap 4"/>
          <p:cNvSpPr/>
          <p:nvPr/>
        </p:nvSpPr>
        <p:spPr bwMode="auto">
          <a:xfrm>
            <a:off x="1878935" y="4551763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1400"/>
              </a:spcAft>
              <a:defRPr/>
            </a:pPr>
            <a:r>
              <a:rPr lang="en-US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Kaby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50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81" name="Téglalap 4"/>
          <p:cNvSpPr/>
          <p:nvPr/>
        </p:nvSpPr>
        <p:spPr bwMode="auto">
          <a:xfrm>
            <a:off x="3017474" y="4552454"/>
            <a:ext cx="1584000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Kaby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 R/G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Coffee Lake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Amber Lake-Y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Whiskey Lake-U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82" name="Téglalap 14"/>
          <p:cNvSpPr/>
          <p:nvPr/>
        </p:nvSpPr>
        <p:spPr bwMode="auto">
          <a:xfrm>
            <a:off x="4636782" y="4558772"/>
            <a:ext cx="1008000" cy="1356734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Coffee Lake R</a:t>
            </a: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83" name="Szövegdoboz 21"/>
          <p:cNvSpPr txBox="1">
            <a:spLocks noChangeArrowheads="1"/>
          </p:cNvSpPr>
          <p:nvPr/>
        </p:nvSpPr>
        <p:spPr bwMode="auto">
          <a:xfrm>
            <a:off x="4799095" y="5982127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CK</a:t>
            </a:r>
          </a:p>
        </p:txBody>
      </p:sp>
      <p:sp>
        <p:nvSpPr>
          <p:cNvPr id="85" name="Szövegdoboz 25"/>
          <p:cNvSpPr txBox="1"/>
          <p:nvPr/>
        </p:nvSpPr>
        <p:spPr bwMode="auto">
          <a:xfrm>
            <a:off x="4787994" y="4095882"/>
            <a:ext cx="729687" cy="4308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9.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9xxx</a:t>
            </a:r>
          </a:p>
        </p:txBody>
      </p:sp>
      <p:sp>
        <p:nvSpPr>
          <p:cNvPr id="86" name="TextBox 85"/>
          <p:cNvSpPr txBox="1"/>
          <p:nvPr/>
        </p:nvSpPr>
        <p:spPr>
          <a:xfrm>
            <a:off x="5676059" y="4217405"/>
            <a:ext cx="1847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200" dirty="0">
              <a:latin typeface="+mj-lt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7665834" y="6572381"/>
            <a:ext cx="10016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R: Refresh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7106288" y="4464115"/>
            <a:ext cx="2127721" cy="16979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 err="1">
                <a:solidFill>
                  <a:srgbClr val="000000"/>
                </a:solidFill>
                <a:latin typeface="Verdana"/>
              </a:rPr>
              <a:t>Kaby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 Lake Refresh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200" dirty="0" err="1">
                <a:solidFill>
                  <a:srgbClr val="000000"/>
                </a:solidFill>
                <a:latin typeface="Verdana"/>
              </a:rPr>
              <a:t>Kaby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 Lake G with </a:t>
            </a:r>
          </a:p>
          <a:p>
            <a:r>
              <a:rPr lang="en-US" sz="1200" dirty="0">
                <a:solidFill>
                  <a:srgbClr val="000000"/>
                </a:solidFill>
                <a:latin typeface="Verdana"/>
              </a:rPr>
              <a:t>      AMD Vega graphics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Coffee Lake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Amber Lake Y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Whiskey Lake U</a:t>
            </a:r>
          </a:p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(all 14 nm) and</a:t>
            </a: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US" sz="1200" dirty="0">
                <a:latin typeface="Verdana"/>
              </a:rPr>
              <a:t>Cannon Lake (10 nm) 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6840760" y="3879050"/>
            <a:ext cx="29068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200" baseline="30000" dirty="0">
                <a:solidFill>
                  <a:srgbClr val="000000"/>
                </a:solidFill>
                <a:latin typeface="Verdana"/>
              </a:rPr>
              <a:t>1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The 8th generation </a:t>
            </a:r>
          </a:p>
          <a:p>
            <a:pPr lvl="0"/>
            <a:r>
              <a:rPr lang="en-US" sz="1200" dirty="0">
                <a:solidFill>
                  <a:srgbClr val="000000"/>
                </a:solidFill>
                <a:latin typeface="Verdana"/>
              </a:rPr>
              <a:t>   </a:t>
            </a:r>
            <a:r>
              <a:rPr lang="en-US" sz="1200" spc="-30" dirty="0">
                <a:solidFill>
                  <a:srgbClr val="000000"/>
                </a:solidFill>
                <a:latin typeface="Verdana"/>
              </a:rPr>
              <a:t>encompasses the following</a:t>
            </a:r>
          </a:p>
          <a:p>
            <a:pPr lvl="0"/>
            <a:r>
              <a:rPr lang="en-US" sz="1200" dirty="0">
                <a:solidFill>
                  <a:srgbClr val="000000"/>
                </a:solidFill>
                <a:latin typeface="Verdana"/>
              </a:rPr>
              <a:t>   processor lines:</a:t>
            </a:r>
          </a:p>
        </p:txBody>
      </p:sp>
      <p:sp>
        <p:nvSpPr>
          <p:cNvPr id="90" name="Téglalap 14"/>
          <p:cNvSpPr/>
          <p:nvPr/>
        </p:nvSpPr>
        <p:spPr bwMode="auto">
          <a:xfrm>
            <a:off x="5682298" y="4563525"/>
            <a:ext cx="1184957" cy="1356734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200"/>
              </a:spcAft>
              <a:defRPr/>
            </a:pPr>
            <a:r>
              <a:rPr lang="en-US" sz="12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Comet 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Lake</a:t>
            </a: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ts val="60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91" name="Szövegdoboz 21"/>
          <p:cNvSpPr txBox="1">
            <a:spLocks noChangeArrowheads="1"/>
          </p:cNvSpPr>
          <p:nvPr/>
        </p:nvSpPr>
        <p:spPr bwMode="auto">
          <a:xfrm>
            <a:off x="5910192" y="5958005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OCK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92" name="Szövegdoboz 25"/>
          <p:cNvSpPr txBox="1"/>
          <p:nvPr/>
        </p:nvSpPr>
        <p:spPr bwMode="auto">
          <a:xfrm>
            <a:off x="5776003" y="4100635"/>
            <a:ext cx="830677" cy="4308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10xxx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7019292" y="6119935"/>
            <a:ext cx="9845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accent6"/>
                </a:solidFill>
              </a:rPr>
              <a:t>lines [</a:t>
            </a:r>
            <a:r>
              <a:rPr lang="hu-HU" sz="1200" dirty="0">
                <a:solidFill>
                  <a:schemeClr val="accent6"/>
                </a:solidFill>
              </a:rPr>
              <a:t>11</a:t>
            </a:r>
            <a:r>
              <a:rPr lang="en-US" sz="1200" dirty="0">
                <a:solidFill>
                  <a:schemeClr val="accent6"/>
                </a:solidFill>
              </a:rPr>
              <a:t>].</a:t>
            </a:r>
          </a:p>
        </p:txBody>
      </p:sp>
      <p:sp>
        <p:nvSpPr>
          <p:cNvPr id="120" name="TextBox 119"/>
          <p:cNvSpPr txBox="1"/>
          <p:nvPr/>
        </p:nvSpPr>
        <p:spPr>
          <a:xfrm>
            <a:off x="566555" y="6347973"/>
            <a:ext cx="134684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i7-78xx/</a:t>
            </a: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i9</a:t>
            </a:r>
            <a:r>
              <a:rPr lang="en-US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-79xx</a:t>
            </a:r>
          </a:p>
        </p:txBody>
      </p:sp>
      <p:sp>
        <p:nvSpPr>
          <p:cNvPr id="76" name="TextBox 75"/>
          <p:cNvSpPr txBox="1"/>
          <p:nvPr/>
        </p:nvSpPr>
        <p:spPr>
          <a:xfrm>
            <a:off x="1792110" y="6347840"/>
            <a:ext cx="132600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i5-76xx/i7-77xx</a:t>
            </a:r>
          </a:p>
        </p:txBody>
      </p:sp>
      <p:sp>
        <p:nvSpPr>
          <p:cNvPr id="77" name="Text Box 5"/>
          <p:cNvSpPr txBox="1">
            <a:spLocks noChangeArrowheads="1"/>
          </p:cNvSpPr>
          <p:nvPr/>
        </p:nvSpPr>
        <p:spPr bwMode="auto">
          <a:xfrm>
            <a:off x="6725760" y="6230938"/>
            <a:ext cx="20040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FFFFFF"/>
                </a:solidFill>
              </a:rPr>
              <a:t>© </a:t>
            </a:r>
            <a:r>
              <a:rPr lang="en-US" altLang="en-US" dirty="0" err="1">
                <a:solidFill>
                  <a:srgbClr val="FFFFFF"/>
                </a:solidFill>
              </a:rPr>
              <a:t>Dezső</a:t>
            </a:r>
            <a:r>
              <a:rPr lang="en-US" altLang="en-US" dirty="0">
                <a:solidFill>
                  <a:srgbClr val="FFFFFF"/>
                </a:solidFill>
              </a:rPr>
              <a:t> Sima 2020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-50470" y="4242210"/>
            <a:ext cx="72487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>
                <a:latin typeface="+mj-lt"/>
              </a:rPr>
              <a:t>Clients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-18510" y="5184195"/>
            <a:ext cx="64152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14 nm</a:t>
            </a:r>
          </a:p>
        </p:txBody>
      </p:sp>
      <p:cxnSp>
        <p:nvCxnSpPr>
          <p:cNvPr id="27" name="Straight Connector 26"/>
          <p:cNvCxnSpPr>
            <a:stCxn id="2" idx="0"/>
            <a:endCxn id="2" idx="2"/>
          </p:cNvCxnSpPr>
          <p:nvPr/>
        </p:nvCxnSpPr>
        <p:spPr bwMode="auto">
          <a:xfrm>
            <a:off x="4842082" y="1041079"/>
            <a:ext cx="0" cy="228600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025161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20)</a:t>
            </a:r>
            <a:endParaRPr lang="en-US" dirty="0"/>
          </a:p>
        </p:txBody>
      </p:sp>
      <p:sp>
        <p:nvSpPr>
          <p:cNvPr id="41" name="Text Box 5"/>
          <p:cNvSpPr txBox="1">
            <a:spLocks noChangeArrowheads="1"/>
          </p:cNvSpPr>
          <p:nvPr/>
        </p:nvSpPr>
        <p:spPr bwMode="auto">
          <a:xfrm>
            <a:off x="26495" y="458670"/>
            <a:ext cx="603415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Naming of Intel’s Core 2 processors at a glance -2</a:t>
            </a:r>
          </a:p>
        </p:txBody>
      </p:sp>
      <p:sp>
        <p:nvSpPr>
          <p:cNvPr id="45" name="Téglalap 3"/>
          <p:cNvSpPr/>
          <p:nvPr/>
        </p:nvSpPr>
        <p:spPr bwMode="auto">
          <a:xfrm>
            <a:off x="791579" y="1254476"/>
            <a:ext cx="6879133" cy="2434375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46" name="Téglalap 5"/>
          <p:cNvSpPr/>
          <p:nvPr/>
        </p:nvSpPr>
        <p:spPr bwMode="auto">
          <a:xfrm>
            <a:off x="3134618" y="1888378"/>
            <a:ext cx="1080975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Tiger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endParaRPr lang="en-US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7" name="Téglalap 11"/>
          <p:cNvSpPr/>
          <p:nvPr/>
        </p:nvSpPr>
        <p:spPr bwMode="auto">
          <a:xfrm>
            <a:off x="5342211" y="1887384"/>
            <a:ext cx="1080975" cy="1364288"/>
          </a:xfrm>
          <a:prstGeom prst="rect">
            <a:avLst/>
          </a:prstGeom>
          <a:solidFill>
            <a:srgbClr val="99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Alder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8" name="Szövegdoboz 17"/>
          <p:cNvSpPr txBox="1">
            <a:spLocks noChangeArrowheads="1"/>
          </p:cNvSpPr>
          <p:nvPr/>
        </p:nvSpPr>
        <p:spPr bwMode="auto">
          <a:xfrm>
            <a:off x="2987456" y="3310587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49" name="Szövegdoboz 18"/>
          <p:cNvSpPr txBox="1">
            <a:spLocks noChangeArrowheads="1"/>
          </p:cNvSpPr>
          <p:nvPr/>
        </p:nvSpPr>
        <p:spPr bwMode="auto">
          <a:xfrm>
            <a:off x="5327716" y="3309197"/>
            <a:ext cx="1191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New design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50" name="Szövegdoboz 25"/>
          <p:cNvSpPr txBox="1"/>
          <p:nvPr/>
        </p:nvSpPr>
        <p:spPr bwMode="auto">
          <a:xfrm>
            <a:off x="3271972" y="1301397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11.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1" name="Szövegdoboz 25"/>
          <p:cNvSpPr txBox="1"/>
          <p:nvPr/>
        </p:nvSpPr>
        <p:spPr bwMode="auto">
          <a:xfrm>
            <a:off x="5472100" y="1322682"/>
            <a:ext cx="904273" cy="2378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12.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3292127" y="3787270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(2020)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5552741" y="3790667"/>
            <a:ext cx="823632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dirty="0"/>
              <a:t>(2021)</a:t>
            </a:r>
          </a:p>
        </p:txBody>
      </p:sp>
      <p:sp>
        <p:nvSpPr>
          <p:cNvPr id="54" name="Téglalap 5"/>
          <p:cNvSpPr/>
          <p:nvPr/>
        </p:nvSpPr>
        <p:spPr bwMode="auto">
          <a:xfrm>
            <a:off x="2035256" y="1879726"/>
            <a:ext cx="1080975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Ice 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5" name="Szövegdoboz 17"/>
          <p:cNvSpPr txBox="1">
            <a:spLocks noChangeArrowheads="1"/>
          </p:cNvSpPr>
          <p:nvPr/>
        </p:nvSpPr>
        <p:spPr bwMode="auto">
          <a:xfrm>
            <a:off x="2254697" y="3301935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CK</a:t>
            </a:r>
          </a:p>
        </p:txBody>
      </p:sp>
      <p:sp>
        <p:nvSpPr>
          <p:cNvPr id="56" name="Szövegdoboz 25"/>
          <p:cNvSpPr txBox="1"/>
          <p:nvPr/>
        </p:nvSpPr>
        <p:spPr bwMode="auto">
          <a:xfrm>
            <a:off x="2172610" y="1292745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2192765" y="3778618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(2019)</a:t>
            </a:r>
          </a:p>
        </p:txBody>
      </p:sp>
      <p:sp>
        <p:nvSpPr>
          <p:cNvPr id="58" name="Téglalap 5"/>
          <p:cNvSpPr/>
          <p:nvPr/>
        </p:nvSpPr>
        <p:spPr bwMode="auto">
          <a:xfrm>
            <a:off x="929381" y="1883123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Cannon 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9" name="Szövegdoboz 17"/>
          <p:cNvSpPr txBox="1">
            <a:spLocks noChangeArrowheads="1"/>
          </p:cNvSpPr>
          <p:nvPr/>
        </p:nvSpPr>
        <p:spPr bwMode="auto">
          <a:xfrm>
            <a:off x="1148822" y="3305332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60" name="Szövegdoboz 25"/>
          <p:cNvSpPr txBox="1"/>
          <p:nvPr/>
        </p:nvSpPr>
        <p:spPr bwMode="auto">
          <a:xfrm>
            <a:off x="1092591" y="1296142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086890" y="3782015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(2018)</a:t>
            </a:r>
          </a:p>
        </p:txBody>
      </p:sp>
      <p:sp>
        <p:nvSpPr>
          <p:cNvPr id="62" name="Téglalap 11"/>
          <p:cNvSpPr/>
          <p:nvPr/>
        </p:nvSpPr>
        <p:spPr bwMode="auto">
          <a:xfrm>
            <a:off x="4240051" y="1876697"/>
            <a:ext cx="1080975" cy="1364288"/>
          </a:xfrm>
          <a:prstGeom prst="rect">
            <a:avLst/>
          </a:prstGeom>
          <a:solidFill>
            <a:srgbClr val="00B05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Rocket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63" name="Szövegdoboz 18"/>
          <p:cNvSpPr txBox="1">
            <a:spLocks noChangeArrowheads="1"/>
          </p:cNvSpPr>
          <p:nvPr/>
        </p:nvSpPr>
        <p:spPr bwMode="auto">
          <a:xfrm>
            <a:off x="4157586" y="3309020"/>
            <a:ext cx="127951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Back porting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64" name="Szövegdoboz 25"/>
          <p:cNvSpPr txBox="1"/>
          <p:nvPr/>
        </p:nvSpPr>
        <p:spPr bwMode="auto">
          <a:xfrm>
            <a:off x="4423443" y="1311995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11.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4472621" y="3779980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(2021)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1138854" y="1526190"/>
            <a:ext cx="87235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b="1" dirty="0">
                <a:latin typeface="+mj-lt"/>
              </a:rPr>
              <a:t> i3</a:t>
            </a:r>
            <a:r>
              <a:rPr lang="en-US" sz="1050" dirty="0">
                <a:latin typeface="+mj-lt"/>
              </a:rPr>
              <a:t>-8121U</a:t>
            </a:r>
            <a:endParaRPr lang="en-US" sz="105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32286" y="1517770"/>
            <a:ext cx="72487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>
                <a:latin typeface="+mj-lt"/>
              </a:rPr>
              <a:t>Clients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4256965" y="1527395"/>
            <a:ext cx="1059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latin typeface="+mj-lt"/>
              </a:rPr>
              <a:t> </a:t>
            </a:r>
            <a:r>
              <a:rPr lang="en-US" sz="1050" b="1" dirty="0">
                <a:latin typeface="+mj-lt"/>
              </a:rPr>
              <a:t>i5-i9</a:t>
            </a:r>
            <a:r>
              <a:rPr lang="en-US" sz="1050" dirty="0">
                <a:latin typeface="+mj-lt"/>
              </a:rPr>
              <a:t>-11xxx</a:t>
            </a:r>
            <a:endParaRPr lang="en-US" sz="105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1927294" y="1517770"/>
            <a:ext cx="132440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latin typeface="+mj-lt"/>
              </a:rPr>
              <a:t> </a:t>
            </a:r>
            <a:r>
              <a:rPr lang="en-US" sz="1050" b="1" dirty="0">
                <a:latin typeface="+mj-lt"/>
              </a:rPr>
              <a:t>i3/i5/i7</a:t>
            </a:r>
            <a:r>
              <a:rPr lang="en-US" sz="1050" dirty="0">
                <a:latin typeface="+mj-lt"/>
              </a:rPr>
              <a:t>-10xxx</a:t>
            </a:r>
            <a:endParaRPr lang="en-US" sz="105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357299" y="1527395"/>
            <a:ext cx="1059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latin typeface="+mj-lt"/>
              </a:rPr>
              <a:t> </a:t>
            </a:r>
            <a:r>
              <a:rPr lang="en-US" sz="1050" b="1" dirty="0">
                <a:latin typeface="+mj-lt"/>
              </a:rPr>
              <a:t>i3-i9</a:t>
            </a:r>
            <a:r>
              <a:rPr lang="en-US" sz="1050" dirty="0">
                <a:latin typeface="+mj-lt"/>
              </a:rPr>
              <a:t>-12xxx</a:t>
            </a:r>
            <a:endParaRPr lang="en-US" sz="105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3131840" y="1517770"/>
            <a:ext cx="1059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latin typeface="+mj-lt"/>
              </a:rPr>
              <a:t> </a:t>
            </a:r>
            <a:r>
              <a:rPr lang="en-US" sz="1050" b="1" dirty="0">
                <a:latin typeface="+mj-lt"/>
              </a:rPr>
              <a:t>i3-i9</a:t>
            </a:r>
            <a:r>
              <a:rPr lang="en-US" sz="1050" dirty="0">
                <a:latin typeface="+mj-lt"/>
              </a:rPr>
              <a:t>-11xxx</a:t>
            </a:r>
            <a:endParaRPr lang="en-US" sz="105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2751" y="2381285"/>
            <a:ext cx="64152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14 nm</a:t>
            </a:r>
          </a:p>
        </p:txBody>
      </p:sp>
      <p:sp>
        <p:nvSpPr>
          <p:cNvPr id="32" name="Téglalap 11"/>
          <p:cNvSpPr/>
          <p:nvPr/>
        </p:nvSpPr>
        <p:spPr bwMode="auto">
          <a:xfrm>
            <a:off x="6452720" y="1902452"/>
            <a:ext cx="1080975" cy="1364288"/>
          </a:xfrm>
          <a:prstGeom prst="rect">
            <a:avLst/>
          </a:prstGeom>
          <a:solidFill>
            <a:srgbClr val="C000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Raptor Lake</a:t>
            </a:r>
            <a:endParaRPr lang="hu-HU" sz="900" b="1" dirty="0" smtClean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33" name="Szövegdoboz 18"/>
          <p:cNvSpPr txBox="1">
            <a:spLocks noChangeArrowheads="1"/>
          </p:cNvSpPr>
          <p:nvPr/>
        </p:nvSpPr>
        <p:spPr bwMode="auto">
          <a:xfrm>
            <a:off x="6375165" y="3313755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 smtClean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34" name="Szövegdoboz 25"/>
          <p:cNvSpPr txBox="1"/>
          <p:nvPr/>
        </p:nvSpPr>
        <p:spPr bwMode="auto">
          <a:xfrm>
            <a:off x="6552220" y="1366346"/>
            <a:ext cx="875875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 smtClean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13.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663250" y="3805735"/>
            <a:ext cx="823632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dirty="0"/>
              <a:t>(</a:t>
            </a:r>
            <a:r>
              <a:rPr lang="en-US" sz="1300" dirty="0" smtClean="0"/>
              <a:t>2022)</a:t>
            </a:r>
            <a:endParaRPr lang="en-US" sz="1300" dirty="0"/>
          </a:p>
        </p:txBody>
      </p:sp>
      <p:sp>
        <p:nvSpPr>
          <p:cNvPr id="36" name="TextBox 35"/>
          <p:cNvSpPr txBox="1"/>
          <p:nvPr/>
        </p:nvSpPr>
        <p:spPr>
          <a:xfrm>
            <a:off x="6467808" y="1542463"/>
            <a:ext cx="1059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latin typeface="+mj-lt"/>
              </a:rPr>
              <a:t> </a:t>
            </a:r>
            <a:r>
              <a:rPr lang="en-US" sz="1050" b="1" dirty="0" smtClean="0">
                <a:latin typeface="+mj-lt"/>
              </a:rPr>
              <a:t>i5-i9</a:t>
            </a:r>
            <a:r>
              <a:rPr lang="en-US" sz="1050" dirty="0" smtClean="0">
                <a:latin typeface="+mj-lt"/>
              </a:rPr>
              <a:t>-13xxx</a:t>
            </a:r>
            <a:endParaRPr lang="en-US" sz="105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5206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21)</a:t>
            </a:r>
            <a:endParaRPr lang="en-US" dirty="0"/>
          </a:p>
        </p:txBody>
      </p:sp>
      <p:sp>
        <p:nvSpPr>
          <p:cNvPr id="40" name="TextBox 39"/>
          <p:cNvSpPr txBox="1"/>
          <p:nvPr/>
        </p:nvSpPr>
        <p:spPr>
          <a:xfrm>
            <a:off x="206515" y="458670"/>
            <a:ext cx="60306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r>
              <a:rPr lang="en-US" dirty="0">
                <a:solidFill>
                  <a:schemeClr val="accent6"/>
                </a:solidFill>
                <a:latin typeface="+mj-lt"/>
              </a:rPr>
              <a:t>Key enhancements of the Core family </a:t>
            </a:r>
            <a:r>
              <a:rPr lang="en-US" dirty="0" smtClean="0">
                <a:solidFill>
                  <a:schemeClr val="accent6"/>
                </a:solidFill>
                <a:latin typeface="+mj-lt"/>
              </a:rPr>
              <a:t>(clients) </a:t>
            </a:r>
            <a:endParaRPr lang="en-US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41" name="Rounded Rectangle 40"/>
          <p:cNvSpPr/>
          <p:nvPr/>
        </p:nvSpPr>
        <p:spPr bwMode="auto">
          <a:xfrm>
            <a:off x="296863" y="1162564"/>
            <a:ext cx="8605242" cy="2761736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4" name="Line 8"/>
          <p:cNvSpPr>
            <a:spLocks noChangeShapeType="1"/>
          </p:cNvSpPr>
          <p:nvPr/>
        </p:nvSpPr>
        <p:spPr bwMode="auto">
          <a:xfrm>
            <a:off x="3911615" y="1625883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45" name="Line 10"/>
          <p:cNvSpPr>
            <a:spLocks noChangeShapeType="1"/>
          </p:cNvSpPr>
          <p:nvPr/>
        </p:nvSpPr>
        <p:spPr bwMode="auto">
          <a:xfrm flipV="1">
            <a:off x="1654190" y="1841783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1612915" y="204180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Verdana" pitchFamily="34" charset="0"/>
            </a:endParaRPr>
          </a:p>
        </p:txBody>
      </p:sp>
      <p:sp>
        <p:nvSpPr>
          <p:cNvPr id="48" name="Line 13"/>
          <p:cNvSpPr>
            <a:spLocks noChangeShapeType="1"/>
          </p:cNvSpPr>
          <p:nvPr/>
        </p:nvSpPr>
        <p:spPr bwMode="auto">
          <a:xfrm>
            <a:off x="1646253" y="184178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49" name="Text Box 4"/>
          <p:cNvSpPr txBox="1">
            <a:spLocks noChangeArrowheads="1"/>
          </p:cNvSpPr>
          <p:nvPr/>
        </p:nvSpPr>
        <p:spPr bwMode="auto">
          <a:xfrm>
            <a:off x="1973315" y="1340108"/>
            <a:ext cx="386093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Key enhancements of the Core family</a:t>
            </a:r>
            <a:endParaRPr lang="hu-HU" altLang="en-US" sz="1300" b="1" dirty="0">
              <a:latin typeface="Verdana" pitchFamily="34" charset="0"/>
            </a:endParaRPr>
          </a:p>
        </p:txBody>
      </p:sp>
      <p:sp>
        <p:nvSpPr>
          <p:cNvPr id="52" name="Text Box 4"/>
          <p:cNvSpPr txBox="1">
            <a:spLocks noChangeArrowheads="1"/>
          </p:cNvSpPr>
          <p:nvPr/>
        </p:nvSpPr>
        <p:spPr bwMode="auto">
          <a:xfrm rot="10800000" flipH="1" flipV="1">
            <a:off x="623166" y="2086770"/>
            <a:ext cx="2064746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Key ISA extensions</a:t>
            </a:r>
            <a:endParaRPr lang="hu-HU" altLang="en-US" sz="1300" b="1" dirty="0">
              <a:latin typeface="Verdana" pitchFamily="34" charset="0"/>
            </a:endParaRPr>
          </a:p>
        </p:txBody>
      </p:sp>
      <p:sp>
        <p:nvSpPr>
          <p:cNvPr id="53" name="Text Box 20"/>
          <p:cNvSpPr txBox="1">
            <a:spLocks noChangeArrowheads="1"/>
          </p:cNvSpPr>
          <p:nvPr/>
        </p:nvSpPr>
        <p:spPr bwMode="auto">
          <a:xfrm>
            <a:off x="787204" y="2363725"/>
            <a:ext cx="1653018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i="1" dirty="0">
                <a:latin typeface="Verdana" pitchFamily="34" charset="0"/>
              </a:rPr>
              <a:t> SIMD extensions</a:t>
            </a:r>
          </a:p>
        </p:txBody>
      </p:sp>
      <p:sp>
        <p:nvSpPr>
          <p:cNvPr id="56" name="Oval 12"/>
          <p:cNvSpPr>
            <a:spLocks noChangeArrowheads="1"/>
          </p:cNvSpPr>
          <p:nvPr/>
        </p:nvSpPr>
        <p:spPr bwMode="auto">
          <a:xfrm>
            <a:off x="5970603" y="2037046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Verdana" pitchFamily="34" charset="0"/>
            </a:endParaRPr>
          </a:p>
        </p:txBody>
      </p:sp>
      <p:sp>
        <p:nvSpPr>
          <p:cNvPr id="57" name="Line 13"/>
          <p:cNvSpPr>
            <a:spLocks noChangeShapeType="1"/>
          </p:cNvSpPr>
          <p:nvPr/>
        </p:nvSpPr>
        <p:spPr bwMode="auto">
          <a:xfrm>
            <a:off x="6003940" y="1837021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58" name="Text Box 4"/>
          <p:cNvSpPr txBox="1">
            <a:spLocks noChangeArrowheads="1"/>
          </p:cNvSpPr>
          <p:nvPr/>
        </p:nvSpPr>
        <p:spPr bwMode="auto">
          <a:xfrm rot="10800000" flipH="1" flipV="1">
            <a:off x="3683505" y="2086771"/>
            <a:ext cx="468052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Key enhancements of the microarchitecture</a:t>
            </a:r>
            <a:endParaRPr lang="hu-HU" altLang="en-US" sz="1300" b="1" dirty="0">
              <a:latin typeface="Verdana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67048" y="2708920"/>
            <a:ext cx="2744812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fontAlgn="base">
              <a:buFont typeface="Arial" panose="020B0604020202020204" pitchFamily="34" charset="0"/>
              <a:buChar char="•"/>
            </a:pPr>
            <a:r>
              <a:rPr lang="en-US" sz="1300" dirty="0">
                <a:latin typeface="+mj-lt"/>
              </a:rPr>
              <a:t>128-bit </a:t>
            </a:r>
            <a:r>
              <a:rPr lang="en-US" sz="1300" dirty="0" smtClean="0">
                <a:latin typeface="+mj-lt"/>
              </a:rPr>
              <a:t>FX SSSE3</a:t>
            </a:r>
          </a:p>
          <a:p>
            <a:pPr marL="171450" indent="-171450" fontAlgn="base">
              <a:buFont typeface="Arial" panose="020B0604020202020204" pitchFamily="34" charset="0"/>
              <a:buChar char="•"/>
            </a:pPr>
            <a:r>
              <a:rPr lang="en-US" sz="1300" dirty="0" smtClean="0">
                <a:latin typeface="+mj-lt"/>
              </a:rPr>
              <a:t>128-bit FX/FP SSE4</a:t>
            </a:r>
          </a:p>
          <a:p>
            <a:pPr marL="171450" indent="-171450" fontAlgn="base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300" dirty="0" smtClean="0">
                <a:latin typeface="+mj-lt"/>
              </a:rPr>
              <a:t>256-bit </a:t>
            </a:r>
            <a:r>
              <a:rPr lang="en-US" sz="1300" dirty="0">
                <a:latin typeface="+mj-lt"/>
              </a:rPr>
              <a:t>FP-AVX</a:t>
            </a:r>
          </a:p>
          <a:p>
            <a:pPr marL="171450" indent="-171450" fontAlgn="base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300" dirty="0">
                <a:latin typeface="+mj-lt"/>
              </a:rPr>
              <a:t>256-bit FX/FP AVX2</a:t>
            </a:r>
          </a:p>
          <a:p>
            <a:pPr marL="171450" indent="-171450" fontAlgn="base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300" dirty="0">
                <a:latin typeface="+mj-lt"/>
              </a:rPr>
              <a:t>512-bit FX/FP AVX512</a:t>
            </a:r>
          </a:p>
        </p:txBody>
      </p:sp>
    </p:spTree>
    <p:extLst>
      <p:ext uri="{BB962C8B-B14F-4D97-AF65-F5344CB8AC3E}">
        <p14:creationId xmlns:p14="http://schemas.microsoft.com/office/powerpoint/2010/main" val="981272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4" grpId="0" animBg="1"/>
      <p:bldP spid="45" grpId="0" animBg="1"/>
      <p:bldP spid="47" grpId="0" animBg="1"/>
      <p:bldP spid="48" grpId="0" animBg="1"/>
      <p:bldP spid="49" grpId="0"/>
      <p:bldP spid="52" grpId="0"/>
      <p:bldP spid="53" grpId="0"/>
      <p:bldP spid="56" grpId="0" animBg="1"/>
      <p:bldP spid="57" grpId="0" animBg="1"/>
      <p:bldP spid="58" grpId="0"/>
      <p:bldP spid="61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solidFill>
            <a:srgbClr val="0000FF"/>
          </a:solidFill>
        </p:spPr>
        <p:txBody>
          <a:bodyPr/>
          <a:lstStyle/>
          <a:p>
            <a:r>
              <a:rPr lang="en-US" sz="1700" dirty="0"/>
              <a:t>1.2 Overview of the evolution of Intel's Core 2 family (</a:t>
            </a:r>
            <a:r>
              <a:rPr lang="en-US" sz="1700" dirty="0" smtClean="0"/>
              <a:t>22)</a:t>
            </a:r>
            <a:endParaRPr lang="en-US" sz="1700" dirty="0"/>
          </a:p>
        </p:txBody>
      </p:sp>
      <p:grpSp>
        <p:nvGrpSpPr>
          <p:cNvPr id="6" name="Group 5"/>
          <p:cNvGrpSpPr/>
          <p:nvPr/>
        </p:nvGrpSpPr>
        <p:grpSpPr>
          <a:xfrm>
            <a:off x="66780" y="468917"/>
            <a:ext cx="9077219" cy="6416839"/>
            <a:chOff x="66780" y="468917"/>
            <a:chExt cx="9077219" cy="6416839"/>
          </a:xfrm>
        </p:grpSpPr>
        <p:grpSp>
          <p:nvGrpSpPr>
            <p:cNvPr id="14" name="Group 13"/>
            <p:cNvGrpSpPr/>
            <p:nvPr/>
          </p:nvGrpSpPr>
          <p:grpSpPr>
            <a:xfrm>
              <a:off x="66780" y="468917"/>
              <a:ext cx="9077219" cy="6416839"/>
              <a:chOff x="66780" y="468917"/>
              <a:chExt cx="9077219" cy="6416839"/>
            </a:xfrm>
          </p:grpSpPr>
          <p:pic>
            <p:nvPicPr>
              <p:cNvPr id="5" name="Picture 4"/>
              <p:cNvPicPr>
                <a:picLocks noChangeAspect="1"/>
              </p:cNvPicPr>
              <p:nvPr/>
            </p:nvPicPr>
            <p:blipFill rotWithShape="1">
              <a:blip r:embed="rId2"/>
              <a:srcRect r="7508"/>
              <a:stretch/>
            </p:blipFill>
            <p:spPr>
              <a:xfrm>
                <a:off x="476466" y="468917"/>
                <a:ext cx="8359527" cy="6266667"/>
              </a:xfrm>
              <a:prstGeom prst="rect">
                <a:avLst/>
              </a:prstGeom>
            </p:spPr>
          </p:pic>
          <p:pic>
            <p:nvPicPr>
              <p:cNvPr id="8" name="Picture 7"/>
              <p:cNvPicPr>
                <a:picLocks noChangeAspect="1"/>
              </p:cNvPicPr>
              <p:nvPr/>
            </p:nvPicPr>
            <p:blipFill rotWithShape="1">
              <a:blip r:embed="rId2"/>
              <a:srcRect l="4313" t="82910" r="87169" b="10029"/>
              <a:stretch/>
            </p:blipFill>
            <p:spPr>
              <a:xfrm>
                <a:off x="149514" y="5661355"/>
                <a:ext cx="769918" cy="442530"/>
              </a:xfrm>
              <a:prstGeom prst="rect">
                <a:avLst/>
              </a:prstGeom>
            </p:spPr>
          </p:pic>
          <p:sp>
            <p:nvSpPr>
              <p:cNvPr id="3" name="Rounded Rectangle 2"/>
              <p:cNvSpPr/>
              <p:nvPr/>
            </p:nvSpPr>
            <p:spPr bwMode="auto">
              <a:xfrm>
                <a:off x="1104472" y="6146543"/>
                <a:ext cx="559941" cy="431514"/>
              </a:xfrm>
              <a:prstGeom prst="roundRect">
                <a:avLst/>
              </a:prstGeom>
              <a:solidFill>
                <a:schemeClr val="bg1"/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400">
                  <a:solidFill>
                    <a:srgbClr val="3333CC"/>
                  </a:solidFill>
                  <a:latin typeface="Verdana" pitchFamily="34" charset="0"/>
                </a:endParaRPr>
              </a:p>
            </p:txBody>
          </p:sp>
          <p:sp>
            <p:nvSpPr>
              <p:cNvPr id="4" name="TextBox 3"/>
              <p:cNvSpPr txBox="1"/>
              <p:nvPr/>
            </p:nvSpPr>
            <p:spPr>
              <a:xfrm>
                <a:off x="945223" y="6079763"/>
                <a:ext cx="714054" cy="5078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US" sz="900" dirty="0">
                    <a:solidFill>
                      <a:srgbClr val="000000"/>
                    </a:solidFill>
                    <a:latin typeface="Arial Rounded MT Bold" panose="020F0704030504030204" pitchFamily="34" charset="0"/>
                  </a:rPr>
                  <a:t>PII</a:t>
                </a:r>
              </a:p>
              <a:p>
                <a:pPr defTabSz="457200"/>
                <a:r>
                  <a:rPr lang="en-US" sz="900" dirty="0">
                    <a:solidFill>
                      <a:srgbClr val="000000"/>
                    </a:solidFill>
                    <a:latin typeface="Arial Rounded MT Bold" panose="020F0704030504030204" pitchFamily="34" charset="0"/>
                  </a:rPr>
                  <a:t>Klamath,</a:t>
                </a:r>
              </a:p>
              <a:p>
                <a:pPr defTabSz="457200"/>
                <a:r>
                  <a:rPr lang="en-US" sz="900" dirty="0">
                    <a:solidFill>
                      <a:srgbClr val="000000"/>
                    </a:solidFill>
                    <a:latin typeface="Arial Rounded MT Bold" panose="020F0704030504030204" pitchFamily="34" charset="0"/>
                  </a:rPr>
                  <a:t>(1997)</a:t>
                </a: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66780" y="6083190"/>
                <a:ext cx="99488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US" sz="900" dirty="0" err="1">
                    <a:solidFill>
                      <a:srgbClr val="000000"/>
                    </a:solidFill>
                    <a:latin typeface="Arial Rounded MT Bold" panose="020F0704030504030204" pitchFamily="34" charset="0"/>
                  </a:rPr>
                  <a:t>Pentium_MMX</a:t>
                </a:r>
                <a:endParaRPr lang="en-US" sz="900" dirty="0">
                  <a:solidFill>
                    <a:srgbClr val="000000"/>
                  </a:solidFill>
                  <a:latin typeface="Arial Rounded MT Bold" panose="020F0704030504030204" pitchFamily="34" charset="0"/>
                </a:endParaRPr>
              </a:p>
              <a:p>
                <a:pPr defTabSz="457200"/>
                <a:r>
                  <a:rPr lang="en-US" sz="900" dirty="0">
                    <a:solidFill>
                      <a:srgbClr val="000000"/>
                    </a:solidFill>
                    <a:latin typeface="Arial Rounded MT Bold" panose="020F0704030504030204" pitchFamily="34" charset="0"/>
                  </a:rPr>
                  <a:t>(1997)</a:t>
                </a:r>
              </a:p>
            </p:txBody>
          </p:sp>
          <p:sp>
            <p:nvSpPr>
              <p:cNvPr id="11" name="Rounded Rectangle 10"/>
              <p:cNvSpPr/>
              <p:nvPr/>
            </p:nvSpPr>
            <p:spPr bwMode="auto">
              <a:xfrm>
                <a:off x="8178229" y="6103885"/>
                <a:ext cx="585627" cy="304649"/>
              </a:xfrm>
              <a:prstGeom prst="roundRect">
                <a:avLst/>
              </a:prstGeom>
              <a:solidFill>
                <a:schemeClr val="bg1"/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400">
                  <a:solidFill>
                    <a:srgbClr val="3333CC"/>
                  </a:solidFill>
                  <a:latin typeface="Verdana" pitchFamily="34" charset="0"/>
                </a:endParaRPr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8094678" y="6062454"/>
                <a:ext cx="1049321" cy="82330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US" sz="950" dirty="0">
                    <a:solidFill>
                      <a:srgbClr val="808080">
                        <a:lumMod val="50000"/>
                      </a:srgbClr>
                    </a:solidFill>
                    <a:latin typeface="Arial Rounded MT Bold" panose="020F0704030504030204" pitchFamily="34" charset="0"/>
                  </a:rPr>
                  <a:t>Core</a:t>
                </a:r>
              </a:p>
              <a:p>
                <a:pPr defTabSz="457200"/>
                <a:r>
                  <a:rPr lang="en-US" sz="950" dirty="0">
                    <a:solidFill>
                      <a:srgbClr val="808080">
                        <a:lumMod val="50000"/>
                      </a:srgbClr>
                    </a:solidFill>
                    <a:latin typeface="Arial Rounded MT Bold" panose="020F0704030504030204" pitchFamily="34" charset="0"/>
                  </a:rPr>
                  <a:t>Cannon-Lake,</a:t>
                </a:r>
              </a:p>
              <a:p>
                <a:pPr defTabSz="457200"/>
                <a:r>
                  <a:rPr lang="en-US" sz="950" dirty="0">
                    <a:solidFill>
                      <a:srgbClr val="808080">
                        <a:lumMod val="50000"/>
                      </a:srgbClr>
                    </a:solidFill>
                    <a:latin typeface="Arial Rounded MT Bold" panose="020F0704030504030204" pitchFamily="34" charset="0"/>
                  </a:rPr>
                  <a:t>(2018)</a:t>
                </a:r>
              </a:p>
              <a:p>
                <a:pPr defTabSz="457200"/>
                <a:r>
                  <a:rPr lang="en-US" sz="950" dirty="0" err="1">
                    <a:solidFill>
                      <a:srgbClr val="808080">
                        <a:lumMod val="50000"/>
                      </a:srgbClr>
                    </a:solidFill>
                    <a:latin typeface="Arial Rounded MT Bold" panose="020F0704030504030204" pitchFamily="34" charset="0"/>
                  </a:rPr>
                  <a:t>Skylake</a:t>
                </a:r>
                <a:r>
                  <a:rPr lang="en-US" sz="950" dirty="0">
                    <a:solidFill>
                      <a:srgbClr val="808080">
                        <a:lumMod val="50000"/>
                      </a:srgbClr>
                    </a:solidFill>
                    <a:latin typeface="Arial Rounded MT Bold" panose="020F0704030504030204" pitchFamily="34" charset="0"/>
                  </a:rPr>
                  <a:t>-X/SP,</a:t>
                </a:r>
              </a:p>
              <a:p>
                <a:pPr defTabSz="457200"/>
                <a:r>
                  <a:rPr lang="en-US" sz="950" dirty="0">
                    <a:solidFill>
                      <a:srgbClr val="808080">
                        <a:lumMod val="50000"/>
                      </a:srgbClr>
                    </a:solidFill>
                    <a:latin typeface="Arial Rounded MT Bold" panose="020F0704030504030204" pitchFamily="34" charset="0"/>
                  </a:rPr>
                  <a:t>(2017)</a:t>
                </a:r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7376847" y="6469443"/>
                <a:ext cx="559769" cy="23852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457200"/>
                <a:r>
                  <a:rPr lang="en-US" sz="950" dirty="0">
                    <a:solidFill>
                      <a:srgbClr val="000000"/>
                    </a:solidFill>
                    <a:latin typeface="Arial Rounded MT Bold" panose="020F0704030504030204" pitchFamily="34" charset="0"/>
                  </a:rPr>
                  <a:t>(2016)</a:t>
                </a:r>
              </a:p>
            </p:txBody>
          </p:sp>
        </p:grpSp>
        <p:sp>
          <p:nvSpPr>
            <p:cNvPr id="16" name="Rectangle 15"/>
            <p:cNvSpPr/>
            <p:nvPr/>
          </p:nvSpPr>
          <p:spPr bwMode="auto">
            <a:xfrm>
              <a:off x="904775" y="789272"/>
              <a:ext cx="3936732" cy="587141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3333CC"/>
                </a:solidFill>
                <a:latin typeface="Verdana" pitchFamily="34" charset="0"/>
              </a:endParaRPr>
            </a:p>
          </p:txBody>
        </p:sp>
        <p:sp>
          <p:nvSpPr>
            <p:cNvPr id="2" name="Rectangle 1"/>
            <p:cNvSpPr/>
            <p:nvPr/>
          </p:nvSpPr>
          <p:spPr bwMode="auto">
            <a:xfrm>
              <a:off x="476466" y="1806561"/>
              <a:ext cx="5103646" cy="478624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pic>
          <p:nvPicPr>
            <p:cNvPr id="15" name="Picture 14"/>
            <p:cNvPicPr>
              <a:picLocks noChangeAspect="1"/>
            </p:cNvPicPr>
            <p:nvPr/>
          </p:nvPicPr>
          <p:blipFill rotWithShape="1">
            <a:blip r:embed="rId2"/>
            <a:srcRect l="11054" t="12763" r="84165" b="78741"/>
            <a:stretch/>
          </p:blipFill>
          <p:spPr>
            <a:xfrm>
              <a:off x="1449529" y="1672448"/>
              <a:ext cx="496632" cy="612000"/>
            </a:xfrm>
            <a:prstGeom prst="rect">
              <a:avLst/>
            </a:prstGeom>
          </p:spPr>
        </p:pic>
      </p:grpSp>
      <p:sp>
        <p:nvSpPr>
          <p:cNvPr id="19" name="TextBox 18"/>
          <p:cNvSpPr txBox="1"/>
          <p:nvPr/>
        </p:nvSpPr>
        <p:spPr>
          <a:xfrm>
            <a:off x="135028" y="458670"/>
            <a:ext cx="317683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US" dirty="0">
                <a:solidFill>
                  <a:srgbClr val="2D2D8A"/>
                </a:solidFill>
                <a:latin typeface="Verdana"/>
              </a:rPr>
              <a:t>Evolution of Intel’s </a:t>
            </a:r>
          </a:p>
          <a:p>
            <a:pPr defTabSz="457200"/>
            <a:r>
              <a:rPr lang="en-US" dirty="0">
                <a:solidFill>
                  <a:srgbClr val="2D2D8A"/>
                </a:solidFill>
                <a:latin typeface="Verdana"/>
              </a:rPr>
              <a:t> x86 ISA extensions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16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] </a:t>
            </a:r>
          </a:p>
        </p:txBody>
      </p:sp>
      <p:sp>
        <p:nvSpPr>
          <p:cNvPr id="7" name="Rectangle 6"/>
          <p:cNvSpPr/>
          <p:nvPr/>
        </p:nvSpPr>
        <p:spPr bwMode="auto">
          <a:xfrm>
            <a:off x="3761910" y="503238"/>
            <a:ext cx="5310590" cy="6232346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03152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23)</a:t>
            </a:r>
            <a:endParaRPr lang="en-US" dirty="0"/>
          </a:p>
        </p:txBody>
      </p:sp>
      <p:sp>
        <p:nvSpPr>
          <p:cNvPr id="40" name="TextBox 39"/>
          <p:cNvSpPr txBox="1"/>
          <p:nvPr/>
        </p:nvSpPr>
        <p:spPr>
          <a:xfrm>
            <a:off x="206515" y="503675"/>
            <a:ext cx="8550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r>
              <a:rPr lang="en-US" dirty="0">
                <a:solidFill>
                  <a:schemeClr val="accent6"/>
                </a:solidFill>
                <a:latin typeface="+mj-lt"/>
              </a:rPr>
              <a:t>Key enhancements of the </a:t>
            </a:r>
            <a:r>
              <a:rPr lang="en-US" dirty="0" smtClean="0">
                <a:solidFill>
                  <a:schemeClr val="accent6"/>
                </a:solidFill>
                <a:latin typeface="+mj-lt"/>
              </a:rPr>
              <a:t>Core 2 microarchitecture 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to raise performance</a:t>
            </a:r>
          </a:p>
        </p:txBody>
      </p:sp>
      <p:sp>
        <p:nvSpPr>
          <p:cNvPr id="41" name="Rounded Rectangle 40"/>
          <p:cNvSpPr/>
          <p:nvPr/>
        </p:nvSpPr>
        <p:spPr bwMode="auto">
          <a:xfrm>
            <a:off x="171135" y="1072116"/>
            <a:ext cx="8730970" cy="5552239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j-lt"/>
              <a:cs typeface="Times New Roman" pitchFamily="18" charset="0"/>
            </a:endParaRPr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3056290" y="2708920"/>
            <a:ext cx="2293843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to raise performance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43" name="Oval 7"/>
          <p:cNvSpPr>
            <a:spLocks noChangeArrowheads="1"/>
          </p:cNvSpPr>
          <p:nvPr/>
        </p:nvSpPr>
        <p:spPr bwMode="auto">
          <a:xfrm>
            <a:off x="7632340" y="2627452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44" name="Line 8"/>
          <p:cNvSpPr>
            <a:spLocks noChangeShapeType="1"/>
          </p:cNvSpPr>
          <p:nvPr/>
        </p:nvSpPr>
        <p:spPr bwMode="auto">
          <a:xfrm>
            <a:off x="3911615" y="1490868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45" name="Line 10"/>
          <p:cNvSpPr>
            <a:spLocks noChangeShapeType="1"/>
          </p:cNvSpPr>
          <p:nvPr/>
        </p:nvSpPr>
        <p:spPr bwMode="auto">
          <a:xfrm flipV="1">
            <a:off x="1654190" y="1706768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46" name="Line 11"/>
          <p:cNvSpPr>
            <a:spLocks noChangeShapeType="1"/>
          </p:cNvSpPr>
          <p:nvPr/>
        </p:nvSpPr>
        <p:spPr bwMode="auto">
          <a:xfrm flipH="1">
            <a:off x="7670440" y="2441715"/>
            <a:ext cx="3175" cy="1825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1612915" y="190679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48" name="Line 13"/>
          <p:cNvSpPr>
            <a:spLocks noChangeShapeType="1"/>
          </p:cNvSpPr>
          <p:nvPr/>
        </p:nvSpPr>
        <p:spPr bwMode="auto">
          <a:xfrm>
            <a:off x="1646253" y="170676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49" name="Text Box 4"/>
          <p:cNvSpPr txBox="1">
            <a:spLocks noChangeArrowheads="1"/>
          </p:cNvSpPr>
          <p:nvPr/>
        </p:nvSpPr>
        <p:spPr bwMode="auto">
          <a:xfrm>
            <a:off x="1973315" y="1205093"/>
            <a:ext cx="386093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of the Core family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50" name="Text Box 4"/>
          <p:cNvSpPr txBox="1">
            <a:spLocks noChangeArrowheads="1"/>
          </p:cNvSpPr>
          <p:nvPr/>
        </p:nvSpPr>
        <p:spPr bwMode="auto">
          <a:xfrm>
            <a:off x="6003940" y="2692540"/>
            <a:ext cx="3203575" cy="670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     Key enhancements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dirty="0">
                <a:latin typeface="+mj-lt"/>
              </a:rPr>
              <a:t>in power management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dirty="0">
                <a:latin typeface="+mj-lt"/>
              </a:rPr>
              <a:t>(see next Figure)</a:t>
            </a:r>
            <a:endParaRPr lang="hu-HU" altLang="en-US" sz="1300" dirty="0">
              <a:latin typeface="+mj-lt"/>
            </a:endParaRPr>
          </a:p>
        </p:txBody>
      </p:sp>
      <p:sp>
        <p:nvSpPr>
          <p:cNvPr id="51" name="Text Box 13"/>
          <p:cNvSpPr txBox="1">
            <a:spLocks noChangeArrowheads="1"/>
          </p:cNvSpPr>
          <p:nvPr/>
        </p:nvSpPr>
        <p:spPr bwMode="auto">
          <a:xfrm>
            <a:off x="2996825" y="3233877"/>
            <a:ext cx="3618298" cy="31624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 Integrated memory controller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 (NUMA architecture)</a:t>
            </a:r>
          </a:p>
          <a:p>
            <a:pPr marL="171450" indent="-171450" eaLnBrk="1" hangingPunct="1">
              <a:spcBef>
                <a:spcPct val="0"/>
              </a:spcBef>
              <a:spcAft>
                <a:spcPts val="300"/>
              </a:spcAft>
            </a:pPr>
            <a:r>
              <a:rPr lang="en-US" altLang="en-US" sz="1300" i="1" dirty="0">
                <a:latin typeface="+mj-lt"/>
              </a:rPr>
              <a:t>Integrated GPU</a:t>
            </a:r>
          </a:p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Private per-core L2 caches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with a shared L3 cache</a:t>
            </a:r>
          </a:p>
          <a:p>
            <a:pPr marL="171450" indent="-171450" eaLnBrk="1" hangingPunct="1">
              <a:spcBef>
                <a:spcPct val="0"/>
              </a:spcBef>
              <a:spcAft>
                <a:spcPts val="300"/>
              </a:spcAft>
            </a:pPr>
            <a:r>
              <a:rPr lang="en-US" altLang="en-US" sz="1300" i="1" dirty="0">
                <a:latin typeface="+mj-lt"/>
              </a:rPr>
              <a:t>Ring bus interconnect</a:t>
            </a:r>
          </a:p>
          <a:p>
            <a:pPr marL="171450" indent="-171450" eaLnBrk="1" hangingPunct="1">
              <a:spcBef>
                <a:spcPct val="0"/>
              </a:spcBef>
              <a:spcAft>
                <a:spcPts val="300"/>
              </a:spcAft>
            </a:pPr>
            <a:r>
              <a:rPr lang="en-US" altLang="en-US" sz="1300" i="1" dirty="0">
                <a:latin typeface="+mj-lt"/>
              </a:rPr>
              <a:t>Integrated </a:t>
            </a:r>
            <a:r>
              <a:rPr lang="en-US" altLang="en-US" sz="1300" i="1" dirty="0" err="1">
                <a:latin typeface="+mj-lt"/>
              </a:rPr>
              <a:t>PCIe</a:t>
            </a:r>
            <a:r>
              <a:rPr lang="en-US" altLang="en-US" sz="1300" i="1" dirty="0">
                <a:latin typeface="+mj-lt"/>
              </a:rPr>
              <a:t> controller</a:t>
            </a:r>
          </a:p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Raising the front-end width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of the cores (to 4/5/6)</a:t>
            </a:r>
          </a:p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Raising the back-end width 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of the cores (from 5 to 17)</a:t>
            </a:r>
          </a:p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Raising the core count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300" i="1" dirty="0">
                <a:latin typeface="+mj-lt"/>
              </a:rPr>
              <a:t>     (from 2 up to 16 in mobiles/DTs and 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from 2 up to 56 in servers)</a:t>
            </a:r>
          </a:p>
        </p:txBody>
      </p:sp>
      <p:sp>
        <p:nvSpPr>
          <p:cNvPr id="52" name="Text Box 4"/>
          <p:cNvSpPr txBox="1">
            <a:spLocks noChangeArrowheads="1"/>
          </p:cNvSpPr>
          <p:nvPr/>
        </p:nvSpPr>
        <p:spPr bwMode="auto">
          <a:xfrm rot="10800000" flipH="1" flipV="1">
            <a:off x="623166" y="1951755"/>
            <a:ext cx="2064746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ISA extensions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53" name="Text Box 20"/>
          <p:cNvSpPr txBox="1">
            <a:spLocks noChangeArrowheads="1"/>
          </p:cNvSpPr>
          <p:nvPr/>
        </p:nvSpPr>
        <p:spPr bwMode="auto">
          <a:xfrm>
            <a:off x="720679" y="2228710"/>
            <a:ext cx="1786066" cy="5309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 SIMD extensions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i="1" dirty="0">
                <a:latin typeface="+mj-lt"/>
              </a:rPr>
              <a:t>(shown previously)</a:t>
            </a:r>
          </a:p>
        </p:txBody>
      </p:sp>
      <p:sp>
        <p:nvSpPr>
          <p:cNvPr id="54" name="Oval 12"/>
          <p:cNvSpPr>
            <a:spLocks noChangeArrowheads="1"/>
          </p:cNvSpPr>
          <p:nvPr/>
        </p:nvSpPr>
        <p:spPr bwMode="auto">
          <a:xfrm>
            <a:off x="4196640" y="264809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55" name="Line 13"/>
          <p:cNvSpPr>
            <a:spLocks noChangeShapeType="1"/>
          </p:cNvSpPr>
          <p:nvPr/>
        </p:nvSpPr>
        <p:spPr bwMode="auto">
          <a:xfrm>
            <a:off x="4229977" y="2448065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56" name="Oval 12"/>
          <p:cNvSpPr>
            <a:spLocks noChangeArrowheads="1"/>
          </p:cNvSpPr>
          <p:nvPr/>
        </p:nvSpPr>
        <p:spPr bwMode="auto">
          <a:xfrm>
            <a:off x="5970603" y="190203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57" name="Line 13"/>
          <p:cNvSpPr>
            <a:spLocks noChangeShapeType="1"/>
          </p:cNvSpPr>
          <p:nvPr/>
        </p:nvSpPr>
        <p:spPr bwMode="auto">
          <a:xfrm>
            <a:off x="6003940" y="170200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58" name="Text Box 4"/>
          <p:cNvSpPr txBox="1">
            <a:spLocks noChangeArrowheads="1"/>
          </p:cNvSpPr>
          <p:nvPr/>
        </p:nvSpPr>
        <p:spPr bwMode="auto">
          <a:xfrm rot="10800000" flipH="1" flipV="1">
            <a:off x="3683505" y="1951756"/>
            <a:ext cx="468052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of the microarchitecture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59" name="Line 8"/>
          <p:cNvSpPr>
            <a:spLocks noChangeShapeType="1"/>
          </p:cNvSpPr>
          <p:nvPr/>
        </p:nvSpPr>
        <p:spPr bwMode="auto">
          <a:xfrm>
            <a:off x="6008703" y="2219465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60" name="Line 10"/>
          <p:cNvSpPr>
            <a:spLocks noChangeShapeType="1"/>
          </p:cNvSpPr>
          <p:nvPr/>
        </p:nvSpPr>
        <p:spPr bwMode="auto">
          <a:xfrm flipV="1">
            <a:off x="4247800" y="2440127"/>
            <a:ext cx="342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94878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51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1.2 Overview of the evolution of Intel's Core 2 family (</a:t>
            </a:r>
            <a:r>
              <a:rPr lang="en-US" sz="1700" dirty="0" smtClean="0"/>
              <a:t>24)</a:t>
            </a:r>
            <a:endParaRPr lang="en-US" sz="1700" dirty="0"/>
          </a:p>
        </p:txBody>
      </p:sp>
      <p:sp>
        <p:nvSpPr>
          <p:cNvPr id="98" name="Text Box 56"/>
          <p:cNvSpPr txBox="1">
            <a:spLocks noChangeArrowheads="1"/>
          </p:cNvSpPr>
          <p:nvPr/>
        </p:nvSpPr>
        <p:spPr bwMode="auto">
          <a:xfrm>
            <a:off x="77740" y="510933"/>
            <a:ext cx="92349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-50" normalizeH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cs typeface="Arial" charset="0"/>
              </a:rPr>
              <a:t>Key I</a:t>
            </a:r>
            <a:r>
              <a:rPr lang="en-US" altLang="en-US" sz="1800" spc="-5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SA and microarchitecture </a:t>
            </a:r>
            <a:r>
              <a:rPr kumimoji="0" lang="en-US" altLang="en-US" sz="1800" i="0" u="none" strike="noStrike" kern="1200" cap="none" spc="-50" normalizeH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cs typeface="Arial" charset="0"/>
              </a:rPr>
              <a:t>innovations of the Core 2 family (</a:t>
            </a:r>
            <a:r>
              <a:rPr kumimoji="0" lang="en-US" altLang="en-US" sz="1800" i="0" u="none" strike="noStrike" kern="1200" cap="none" spc="-5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based on [</a:t>
            </a:r>
            <a:r>
              <a:rPr lang="hu-HU" altLang="en-US" sz="1800" spc="-5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5</a:t>
            </a:r>
            <a:r>
              <a:rPr kumimoji="0" lang="en-US" altLang="en-US" sz="1800" i="0" u="none" strike="noStrike" kern="1200" cap="none" spc="-5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]) -1</a:t>
            </a:r>
            <a:endParaRPr kumimoji="0" lang="en-US" altLang="en-US" sz="1800" i="0" u="none" strike="noStrike" kern="1200" cap="none" spc="-50" normalizeH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103" name="Text Box 53"/>
          <p:cNvSpPr txBox="1">
            <a:spLocks noChangeArrowheads="1"/>
          </p:cNvSpPr>
          <p:nvPr/>
        </p:nvSpPr>
        <p:spPr bwMode="auto">
          <a:xfrm>
            <a:off x="5929014" y="818710"/>
            <a:ext cx="267252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Key new features of the ISA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the microarchitecture</a:t>
            </a:r>
          </a:p>
        </p:txBody>
      </p:sp>
      <p:sp>
        <p:nvSpPr>
          <p:cNvPr id="109" name="Rectangle 54"/>
          <p:cNvSpPr>
            <a:spLocks noChangeArrowheads="1"/>
          </p:cNvSpPr>
          <p:nvPr/>
        </p:nvSpPr>
        <p:spPr bwMode="auto">
          <a:xfrm>
            <a:off x="5777831" y="825526"/>
            <a:ext cx="3028531" cy="435349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111" name="Text Box 5"/>
          <p:cNvSpPr txBox="1">
            <a:spLocks noChangeArrowheads="1"/>
          </p:cNvSpPr>
          <p:nvPr/>
        </p:nvSpPr>
        <p:spPr bwMode="auto">
          <a:xfrm>
            <a:off x="5424868" y="1375813"/>
            <a:ext cx="374026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New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microarch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.: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4-wide core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128-bit SIMD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FX/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FP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EUs,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shared L2 , no HT</a:t>
            </a:r>
          </a:p>
        </p:txBody>
      </p:sp>
      <p:sp>
        <p:nvSpPr>
          <p:cNvPr id="113" name="Rectangle 48"/>
          <p:cNvSpPr>
            <a:spLocks noChangeArrowheads="1"/>
          </p:cNvSpPr>
          <p:nvPr/>
        </p:nvSpPr>
        <p:spPr bwMode="auto">
          <a:xfrm>
            <a:off x="5629001" y="2971700"/>
            <a:ext cx="3332753" cy="477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New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microarch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.: 256-bit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(FP)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AVX,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ring bus,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integrated GPU</a:t>
            </a:r>
          </a:p>
        </p:txBody>
      </p:sp>
      <p:sp>
        <p:nvSpPr>
          <p:cNvPr id="118" name="Rectangle 48"/>
          <p:cNvSpPr>
            <a:spLocks noChangeArrowheads="1"/>
          </p:cNvSpPr>
          <p:nvPr/>
        </p:nvSpPr>
        <p:spPr bwMode="auto">
          <a:xfrm>
            <a:off x="5743872" y="3765436"/>
            <a:ext cx="3394435" cy="477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New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microarch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.: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256-bit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(FX)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AVX2,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L4 cache (discrete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eDRAM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),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TSX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" name="Rectangle 48"/>
          <p:cNvSpPr>
            <a:spLocks noChangeArrowheads="1"/>
          </p:cNvSpPr>
          <p:nvPr/>
        </p:nvSpPr>
        <p:spPr bwMode="auto">
          <a:xfrm>
            <a:off x="6147385" y="4238120"/>
            <a:ext cx="2308514" cy="286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Shared Virtual Memory</a:t>
            </a:r>
          </a:p>
        </p:txBody>
      </p:sp>
      <p:sp>
        <p:nvSpPr>
          <p:cNvPr id="126" name="Rectangle 48"/>
          <p:cNvSpPr>
            <a:spLocks noChangeArrowheads="1"/>
          </p:cNvSpPr>
          <p:nvPr/>
        </p:nvSpPr>
        <p:spPr bwMode="auto">
          <a:xfrm>
            <a:off x="5786120" y="2655208"/>
            <a:ext cx="2711067" cy="286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package integrated GPU</a:t>
            </a:r>
          </a:p>
        </p:txBody>
      </p:sp>
      <p:sp>
        <p:nvSpPr>
          <p:cNvPr id="127" name="Text Box 7"/>
          <p:cNvSpPr txBox="1">
            <a:spLocks noChangeArrowheads="1"/>
          </p:cNvSpPr>
          <p:nvPr/>
        </p:nvSpPr>
        <p:spPr bwMode="auto">
          <a:xfrm>
            <a:off x="5682811" y="2141547"/>
            <a:ext cx="3433391" cy="477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New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microarch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.: 4 cores,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integr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 MC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QPI, private L2,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(inclusive) L3, HT</a:t>
            </a:r>
          </a:p>
        </p:txBody>
      </p:sp>
      <p:sp>
        <p:nvSpPr>
          <p:cNvPr id="128" name="Left Brace 127"/>
          <p:cNvSpPr/>
          <p:nvPr/>
        </p:nvSpPr>
        <p:spPr bwMode="auto">
          <a:xfrm>
            <a:off x="5698300" y="3857286"/>
            <a:ext cx="91134" cy="335246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29" name="Left Brace 128"/>
          <p:cNvSpPr/>
          <p:nvPr/>
        </p:nvSpPr>
        <p:spPr bwMode="auto">
          <a:xfrm>
            <a:off x="5696159" y="3046458"/>
            <a:ext cx="91134" cy="335246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30" name="Left Brace 129"/>
          <p:cNvSpPr/>
          <p:nvPr/>
        </p:nvSpPr>
        <p:spPr bwMode="auto">
          <a:xfrm>
            <a:off x="5698300" y="2217525"/>
            <a:ext cx="94779" cy="335246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35" name="Left Brace 134"/>
          <p:cNvSpPr/>
          <p:nvPr/>
        </p:nvSpPr>
        <p:spPr bwMode="auto">
          <a:xfrm>
            <a:off x="5698300" y="1429111"/>
            <a:ext cx="94779" cy="521495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36" name="Rectangle 48"/>
          <p:cNvSpPr>
            <a:spLocks noChangeArrowheads="1"/>
          </p:cNvSpPr>
          <p:nvPr/>
        </p:nvSpPr>
        <p:spPr bwMode="auto">
          <a:xfrm>
            <a:off x="5715397" y="4441566"/>
            <a:ext cx="3446376" cy="477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New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microarch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.: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5-wide core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ISP, Memory Side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L4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cache, no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FIVR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65" name="TextBox 164"/>
          <p:cNvSpPr txBox="1"/>
          <p:nvPr/>
        </p:nvSpPr>
        <p:spPr>
          <a:xfrm>
            <a:off x="5789444" y="4832032"/>
            <a:ext cx="3431558" cy="4776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Optane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memory, in KBL G series: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package </a:t>
            </a: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integr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CPU, GPU, HBM2</a:t>
            </a:r>
          </a:p>
        </p:txBody>
      </p:sp>
      <p:sp>
        <p:nvSpPr>
          <p:cNvPr id="179" name="Left Brace 178"/>
          <p:cNvSpPr/>
          <p:nvPr/>
        </p:nvSpPr>
        <p:spPr bwMode="auto">
          <a:xfrm>
            <a:off x="5698299" y="4528703"/>
            <a:ext cx="91134" cy="335246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7" name="Left Brace 186"/>
          <p:cNvSpPr/>
          <p:nvPr/>
        </p:nvSpPr>
        <p:spPr bwMode="auto">
          <a:xfrm>
            <a:off x="5698300" y="4907564"/>
            <a:ext cx="91134" cy="335246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91" name="TextBox 190"/>
          <p:cNvSpPr txBox="1"/>
          <p:nvPr/>
        </p:nvSpPr>
        <p:spPr>
          <a:xfrm>
            <a:off x="5775479" y="5524536"/>
            <a:ext cx="338906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6C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(PCHs of S-series DTs support:  </a:t>
            </a:r>
          </a:p>
          <a:p>
            <a:pPr marL="0" marR="0" lvl="0" indent="0" algn="ctr" defTabSz="914400" rtl="0" eaLnBrk="1" fontAlgn="auto" latinLnBrk="0" hangingPunct="1">
              <a:lnSpc>
                <a:spcPts val="1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USB G2, </a:t>
            </a: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integr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conn., </a:t>
            </a: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Optane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2)</a:t>
            </a:r>
          </a:p>
        </p:txBody>
      </p:sp>
      <p:sp>
        <p:nvSpPr>
          <p:cNvPr id="195" name="Left Brace 194"/>
          <p:cNvSpPr/>
          <p:nvPr/>
        </p:nvSpPr>
        <p:spPr bwMode="auto">
          <a:xfrm>
            <a:off x="5697125" y="5552480"/>
            <a:ext cx="90000" cy="330393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7138052" y="6276596"/>
            <a:ext cx="4042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8C</a:t>
            </a:r>
          </a:p>
        </p:txBody>
      </p:sp>
      <p:sp>
        <p:nvSpPr>
          <p:cNvPr id="199" name="Text Box 28"/>
          <p:cNvSpPr txBox="1">
            <a:spLocks noChangeArrowheads="1"/>
          </p:cNvSpPr>
          <p:nvPr/>
        </p:nvSpPr>
        <p:spPr bwMode="auto">
          <a:xfrm rot="16200000">
            <a:off x="-84833" y="1034777"/>
            <a:ext cx="717596" cy="4202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2 YEARS</a:t>
            </a:r>
          </a:p>
        </p:txBody>
      </p:sp>
      <p:sp>
        <p:nvSpPr>
          <p:cNvPr id="203" name="Rectangle 46"/>
          <p:cNvSpPr>
            <a:spLocks noChangeArrowheads="1"/>
          </p:cNvSpPr>
          <p:nvPr/>
        </p:nvSpPr>
        <p:spPr bwMode="auto">
          <a:xfrm>
            <a:off x="2345344" y="914637"/>
            <a:ext cx="3265473" cy="6017368"/>
          </a:xfrm>
          <a:prstGeom prst="rect">
            <a:avLst/>
          </a:prstGeom>
          <a:solidFill>
            <a:srgbClr val="0000FF">
              <a:alpha val="14117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04" name="Text Box 6"/>
          <p:cNvSpPr txBox="1">
            <a:spLocks noChangeArrowheads="1"/>
          </p:cNvSpPr>
          <p:nvPr/>
        </p:nvSpPr>
        <p:spPr bwMode="auto">
          <a:xfrm>
            <a:off x="4547559" y="1806959"/>
            <a:ext cx="983777" cy="339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11/2007</a:t>
            </a:r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5" name="Text Box 8"/>
          <p:cNvSpPr txBox="1">
            <a:spLocks noChangeArrowheads="1"/>
          </p:cNvSpPr>
          <p:nvPr/>
        </p:nvSpPr>
        <p:spPr bwMode="auto">
          <a:xfrm>
            <a:off x="4510876" y="1084613"/>
            <a:ext cx="1073817" cy="339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0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1/200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</a:t>
            </a:r>
          </a:p>
        </p:txBody>
      </p:sp>
      <p:sp>
        <p:nvSpPr>
          <p:cNvPr id="206" name="Rectangle 31"/>
          <p:cNvSpPr>
            <a:spLocks noChangeArrowheads="1"/>
          </p:cNvSpPr>
          <p:nvPr/>
        </p:nvSpPr>
        <p:spPr bwMode="auto">
          <a:xfrm>
            <a:off x="10511" y="975830"/>
            <a:ext cx="4328620" cy="75646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07" name="AutoShape 32"/>
          <p:cNvSpPr>
            <a:spLocks noChangeArrowheads="1"/>
          </p:cNvSpPr>
          <p:nvPr/>
        </p:nvSpPr>
        <p:spPr bwMode="auto">
          <a:xfrm>
            <a:off x="83877" y="946267"/>
            <a:ext cx="3923438" cy="788217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08" name="Oval 33"/>
          <p:cNvSpPr>
            <a:spLocks noChangeArrowheads="1"/>
          </p:cNvSpPr>
          <p:nvPr/>
        </p:nvSpPr>
        <p:spPr bwMode="auto">
          <a:xfrm>
            <a:off x="3520429" y="956137"/>
            <a:ext cx="813700" cy="758429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09" name="Text Box 34"/>
          <p:cNvSpPr txBox="1">
            <a:spLocks noChangeArrowheads="1"/>
          </p:cNvSpPr>
          <p:nvPr/>
        </p:nvSpPr>
        <p:spPr bwMode="auto">
          <a:xfrm>
            <a:off x="3743863" y="1188034"/>
            <a:ext cx="620280" cy="302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65nm</a:t>
            </a:r>
          </a:p>
        </p:txBody>
      </p:sp>
      <p:sp>
        <p:nvSpPr>
          <p:cNvPr id="213" name="Rectangle 35"/>
          <p:cNvSpPr>
            <a:spLocks noChangeArrowheads="1"/>
          </p:cNvSpPr>
          <p:nvPr/>
        </p:nvSpPr>
        <p:spPr bwMode="auto">
          <a:xfrm>
            <a:off x="444040" y="954158"/>
            <a:ext cx="3403202" cy="758429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14" name="Text Box 36"/>
          <p:cNvSpPr txBox="1">
            <a:spLocks noChangeArrowheads="1"/>
          </p:cNvSpPr>
          <p:nvPr/>
        </p:nvSpPr>
        <p:spPr bwMode="auto">
          <a:xfrm>
            <a:off x="464028" y="1050417"/>
            <a:ext cx="3278146" cy="425386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50" b="1" i="1" u="none" strike="noStrike" kern="1200" cap="none" spc="0" normalizeH="0" baseline="0" noProof="0" dirty="0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TICK</a:t>
            </a:r>
            <a:r>
              <a:rPr kumimoji="0" lang="en-US" altLang="en-US" sz="1150" b="1" i="0" u="none" strike="noStrike" kern="1200" cap="none" spc="0" normalizeH="0" baseline="0" noProof="0" dirty="0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Pentium 4 ( </a:t>
            </a:r>
            <a:r>
              <a:rPr kumimoji="0" lang="hu-HU" altLang="en-US" sz="1150" b="1" i="0" u="none" strike="noStrike" kern="1200" cap="none" spc="0" normalizeH="0" baseline="0" noProof="0" dirty="0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Cedar Mill</a:t>
            </a:r>
            <a:r>
              <a:rPr kumimoji="0" lang="en-US" altLang="en-US" sz="1150" b="1" i="0" u="none" strike="noStrike" kern="1200" cap="none" spc="0" normalizeH="0" baseline="0" noProof="0" dirty="0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50" b="1" i="0" u="none" strike="noStrike" kern="1200" cap="none" spc="0" normalizeH="0" baseline="0" noProof="0" dirty="0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D (</a:t>
            </a:r>
            <a:r>
              <a:rPr kumimoji="0" lang="en-US" altLang="en-US" sz="1150" b="1" i="0" u="none" strike="noStrike" kern="1200" cap="none" spc="0" normalizeH="0" baseline="0" noProof="0" dirty="0" err="1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Presler</a:t>
            </a:r>
            <a:r>
              <a:rPr kumimoji="0" lang="en-US" altLang="en-US" sz="1150" b="1" i="0" u="none" strike="noStrike" kern="1200" cap="none" spc="0" normalizeH="0" baseline="0" noProof="0" dirty="0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          </a:t>
            </a:r>
          </a:p>
        </p:txBody>
      </p:sp>
      <p:sp>
        <p:nvSpPr>
          <p:cNvPr id="215" name="Text Box 37"/>
          <p:cNvSpPr txBox="1">
            <a:spLocks noChangeArrowheads="1"/>
          </p:cNvSpPr>
          <p:nvPr/>
        </p:nvSpPr>
        <p:spPr bwMode="auto">
          <a:xfrm>
            <a:off x="462382" y="1424041"/>
            <a:ext cx="3278146" cy="281506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en-US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</a:t>
            </a:r>
            <a:r>
              <a:rPr kumimoji="0" lang="hu-HU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</a:t>
            </a:r>
          </a:p>
        </p:txBody>
      </p:sp>
      <p:sp>
        <p:nvSpPr>
          <p:cNvPr id="216" name="Text Box 44"/>
          <p:cNvSpPr txBox="1">
            <a:spLocks noChangeArrowheads="1"/>
          </p:cNvSpPr>
          <p:nvPr/>
        </p:nvSpPr>
        <p:spPr bwMode="auto">
          <a:xfrm>
            <a:off x="4525882" y="1459569"/>
            <a:ext cx="1038802" cy="339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0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7/2006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17" name="Text Box 45"/>
          <p:cNvSpPr txBox="1">
            <a:spLocks noChangeArrowheads="1"/>
          </p:cNvSpPr>
          <p:nvPr/>
        </p:nvSpPr>
        <p:spPr bwMode="auto">
          <a:xfrm>
            <a:off x="4547559" y="2184210"/>
            <a:ext cx="983777" cy="339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11/2008</a:t>
            </a:r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8" name="Line 57"/>
          <p:cNvSpPr>
            <a:spLocks noChangeShapeType="1"/>
          </p:cNvSpPr>
          <p:nvPr/>
        </p:nvSpPr>
        <p:spPr bwMode="auto">
          <a:xfrm>
            <a:off x="50529" y="1464411"/>
            <a:ext cx="5558414" cy="0"/>
          </a:xfrm>
          <a:prstGeom prst="line">
            <a:avLst/>
          </a:prstGeom>
          <a:noFill/>
          <a:ln w="222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219" name="Text Box 58"/>
          <p:cNvSpPr txBox="1">
            <a:spLocks noChangeArrowheads="1"/>
          </p:cNvSpPr>
          <p:nvPr/>
        </p:nvSpPr>
        <p:spPr bwMode="auto">
          <a:xfrm>
            <a:off x="4547559" y="3025162"/>
            <a:ext cx="983777" cy="339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</a:t>
            </a:r>
            <a:r>
              <a: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1/20</a:t>
            </a: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11</a:t>
            </a:r>
          </a:p>
        </p:txBody>
      </p:sp>
      <p:sp>
        <p:nvSpPr>
          <p:cNvPr id="222" name="Text Box 61"/>
          <p:cNvSpPr txBox="1">
            <a:spLocks noChangeArrowheads="1"/>
          </p:cNvSpPr>
          <p:nvPr/>
        </p:nvSpPr>
        <p:spPr bwMode="auto">
          <a:xfrm>
            <a:off x="4547559" y="2616475"/>
            <a:ext cx="983777" cy="339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</a:t>
            </a:r>
            <a:r>
              <a: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1/20</a:t>
            </a: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10</a:t>
            </a:r>
          </a:p>
        </p:txBody>
      </p:sp>
      <p:sp>
        <p:nvSpPr>
          <p:cNvPr id="223" name="Rectangle 16"/>
          <p:cNvSpPr>
            <a:spLocks noChangeArrowheads="1"/>
          </p:cNvSpPr>
          <p:nvPr/>
        </p:nvSpPr>
        <p:spPr bwMode="auto">
          <a:xfrm>
            <a:off x="20495" y="2612545"/>
            <a:ext cx="4328620" cy="758429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24" name="AutoShape 17"/>
          <p:cNvSpPr>
            <a:spLocks noChangeArrowheads="1"/>
          </p:cNvSpPr>
          <p:nvPr/>
        </p:nvSpPr>
        <p:spPr bwMode="auto">
          <a:xfrm>
            <a:off x="96334" y="2603734"/>
            <a:ext cx="3923438" cy="758429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25" name="Oval 18"/>
          <p:cNvSpPr>
            <a:spLocks noChangeArrowheads="1"/>
          </p:cNvSpPr>
          <p:nvPr/>
        </p:nvSpPr>
        <p:spPr bwMode="auto">
          <a:xfrm>
            <a:off x="3520429" y="2592897"/>
            <a:ext cx="813700" cy="758429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6" name="Text Box 19"/>
          <p:cNvSpPr txBox="1">
            <a:spLocks noChangeArrowheads="1"/>
          </p:cNvSpPr>
          <p:nvPr/>
        </p:nvSpPr>
        <p:spPr bwMode="auto">
          <a:xfrm>
            <a:off x="3730713" y="2842431"/>
            <a:ext cx="623614" cy="304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32nm</a:t>
            </a:r>
          </a:p>
        </p:txBody>
      </p:sp>
      <p:sp>
        <p:nvSpPr>
          <p:cNvPr id="227" name="Rectangle 22"/>
          <p:cNvSpPr>
            <a:spLocks noChangeArrowheads="1"/>
          </p:cNvSpPr>
          <p:nvPr/>
        </p:nvSpPr>
        <p:spPr bwMode="auto">
          <a:xfrm>
            <a:off x="10511" y="1757838"/>
            <a:ext cx="4328620" cy="77807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28" name="AutoShape 23"/>
          <p:cNvSpPr>
            <a:spLocks noChangeArrowheads="1"/>
          </p:cNvSpPr>
          <p:nvPr/>
        </p:nvSpPr>
        <p:spPr bwMode="auto">
          <a:xfrm>
            <a:off x="83877" y="1771593"/>
            <a:ext cx="3923438" cy="758429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29" name="Oval 24"/>
          <p:cNvSpPr>
            <a:spLocks noChangeArrowheads="1"/>
          </p:cNvSpPr>
          <p:nvPr/>
        </p:nvSpPr>
        <p:spPr bwMode="auto">
          <a:xfrm>
            <a:off x="3520429" y="1777486"/>
            <a:ext cx="813700" cy="758429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30" name="Text Box 25"/>
          <p:cNvSpPr txBox="1">
            <a:spLocks noChangeArrowheads="1"/>
          </p:cNvSpPr>
          <p:nvPr/>
        </p:nvSpPr>
        <p:spPr bwMode="auto">
          <a:xfrm>
            <a:off x="3742195" y="1995584"/>
            <a:ext cx="623614" cy="30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45nm</a:t>
            </a:r>
          </a:p>
        </p:txBody>
      </p:sp>
      <p:sp>
        <p:nvSpPr>
          <p:cNvPr id="231" name="Text Box 30"/>
          <p:cNvSpPr txBox="1">
            <a:spLocks noChangeArrowheads="1"/>
          </p:cNvSpPr>
          <p:nvPr/>
        </p:nvSpPr>
        <p:spPr bwMode="auto">
          <a:xfrm rot="16200000">
            <a:off x="-185096" y="1929634"/>
            <a:ext cx="888110" cy="256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2 YEARS</a:t>
            </a:r>
          </a:p>
        </p:txBody>
      </p:sp>
      <p:sp>
        <p:nvSpPr>
          <p:cNvPr id="232" name="Rectangle 31"/>
          <p:cNvSpPr>
            <a:spLocks noChangeArrowheads="1"/>
          </p:cNvSpPr>
          <p:nvPr/>
        </p:nvSpPr>
        <p:spPr bwMode="auto">
          <a:xfrm>
            <a:off x="10511" y="3412694"/>
            <a:ext cx="4328620" cy="758429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33" name="AutoShape 32"/>
          <p:cNvSpPr>
            <a:spLocks noChangeArrowheads="1"/>
          </p:cNvSpPr>
          <p:nvPr/>
        </p:nvSpPr>
        <p:spPr bwMode="auto">
          <a:xfrm>
            <a:off x="76380" y="3415833"/>
            <a:ext cx="3923438" cy="756464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34" name="Oval 33"/>
          <p:cNvSpPr>
            <a:spLocks noChangeArrowheads="1"/>
          </p:cNvSpPr>
          <p:nvPr/>
        </p:nvSpPr>
        <p:spPr bwMode="auto">
          <a:xfrm>
            <a:off x="3520429" y="3431506"/>
            <a:ext cx="813700" cy="758429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35" name="Text Box 34"/>
          <p:cNvSpPr txBox="1">
            <a:spLocks noChangeArrowheads="1"/>
          </p:cNvSpPr>
          <p:nvPr/>
        </p:nvSpPr>
        <p:spPr bwMode="auto">
          <a:xfrm>
            <a:off x="3735526" y="3667333"/>
            <a:ext cx="625282" cy="30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22nm</a:t>
            </a:r>
          </a:p>
        </p:txBody>
      </p:sp>
      <p:sp>
        <p:nvSpPr>
          <p:cNvPr id="236" name="Text Box 38"/>
          <p:cNvSpPr txBox="1">
            <a:spLocks noChangeArrowheads="1"/>
          </p:cNvSpPr>
          <p:nvPr/>
        </p:nvSpPr>
        <p:spPr bwMode="auto">
          <a:xfrm rot="16200000">
            <a:off x="-170090" y="3604687"/>
            <a:ext cx="888110" cy="256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2 YEARS</a:t>
            </a:r>
          </a:p>
        </p:txBody>
      </p:sp>
      <p:sp>
        <p:nvSpPr>
          <p:cNvPr id="237" name="Rectangle 35"/>
          <p:cNvSpPr>
            <a:spLocks noChangeArrowheads="1"/>
          </p:cNvSpPr>
          <p:nvPr/>
        </p:nvSpPr>
        <p:spPr bwMode="auto">
          <a:xfrm>
            <a:off x="444040" y="1777486"/>
            <a:ext cx="3403202" cy="758429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38" name="Text Box 36"/>
          <p:cNvSpPr txBox="1">
            <a:spLocks noChangeArrowheads="1"/>
          </p:cNvSpPr>
          <p:nvPr/>
        </p:nvSpPr>
        <p:spPr bwMode="auto">
          <a:xfrm>
            <a:off x="454044" y="1805253"/>
            <a:ext cx="3278146" cy="284255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TICK</a:t>
            </a: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Penryn</a:t>
            </a:r>
            <a:r>
              <a:rPr kumimoji="0" lang="hu-HU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Family</a:t>
            </a: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</a:t>
            </a:r>
          </a:p>
        </p:txBody>
      </p:sp>
      <p:sp>
        <p:nvSpPr>
          <p:cNvPr id="239" name="Text Box 37"/>
          <p:cNvSpPr txBox="1">
            <a:spLocks noChangeArrowheads="1"/>
          </p:cNvSpPr>
          <p:nvPr/>
        </p:nvSpPr>
        <p:spPr bwMode="auto">
          <a:xfrm>
            <a:off x="454044" y="2182244"/>
            <a:ext cx="3278146" cy="284255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ehalem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</a:t>
            </a:r>
          </a:p>
        </p:txBody>
      </p:sp>
      <p:sp>
        <p:nvSpPr>
          <p:cNvPr id="240" name="Rectangle 35"/>
          <p:cNvSpPr>
            <a:spLocks noChangeArrowheads="1"/>
          </p:cNvSpPr>
          <p:nvPr/>
        </p:nvSpPr>
        <p:spPr bwMode="auto">
          <a:xfrm>
            <a:off x="444040" y="2598790"/>
            <a:ext cx="3403202" cy="758429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41" name="Text Box 36"/>
          <p:cNvSpPr txBox="1">
            <a:spLocks noChangeArrowheads="1"/>
          </p:cNvSpPr>
          <p:nvPr/>
        </p:nvSpPr>
        <p:spPr bwMode="auto">
          <a:xfrm>
            <a:off x="454044" y="2611310"/>
            <a:ext cx="3278146" cy="284255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TICK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estmere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42" name="Text Box 37"/>
          <p:cNvSpPr txBox="1">
            <a:spLocks noChangeArrowheads="1"/>
          </p:cNvSpPr>
          <p:nvPr/>
        </p:nvSpPr>
        <p:spPr bwMode="auto">
          <a:xfrm>
            <a:off x="454044" y="3003549"/>
            <a:ext cx="3267414" cy="284255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3366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andy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Bridge</a:t>
            </a:r>
          </a:p>
        </p:txBody>
      </p:sp>
      <p:sp>
        <p:nvSpPr>
          <p:cNvPr id="243" name="Rectangle 35"/>
          <p:cNvSpPr>
            <a:spLocks noChangeArrowheads="1"/>
          </p:cNvSpPr>
          <p:nvPr/>
        </p:nvSpPr>
        <p:spPr bwMode="auto">
          <a:xfrm>
            <a:off x="444040" y="3419764"/>
            <a:ext cx="3403202" cy="756464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44" name="Text Box 37"/>
          <p:cNvSpPr txBox="1">
            <a:spLocks noChangeArrowheads="1"/>
          </p:cNvSpPr>
          <p:nvPr/>
        </p:nvSpPr>
        <p:spPr bwMode="auto">
          <a:xfrm>
            <a:off x="472366" y="3840239"/>
            <a:ext cx="3265473" cy="279217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aswell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45" name="Text Box 58"/>
          <p:cNvSpPr txBox="1">
            <a:spLocks noChangeArrowheads="1"/>
          </p:cNvSpPr>
          <p:nvPr/>
        </p:nvSpPr>
        <p:spPr bwMode="auto">
          <a:xfrm>
            <a:off x="4547559" y="3462774"/>
            <a:ext cx="992113" cy="341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4/20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46" name="Text Box 58"/>
          <p:cNvSpPr txBox="1">
            <a:spLocks noChangeArrowheads="1"/>
          </p:cNvSpPr>
          <p:nvPr/>
        </p:nvSpPr>
        <p:spPr bwMode="auto">
          <a:xfrm>
            <a:off x="4554229" y="3858783"/>
            <a:ext cx="992113" cy="341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06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13</a:t>
            </a:r>
          </a:p>
        </p:txBody>
      </p:sp>
      <p:sp>
        <p:nvSpPr>
          <p:cNvPr id="247" name="Text Box 58"/>
          <p:cNvSpPr txBox="1">
            <a:spLocks noChangeArrowheads="1"/>
          </p:cNvSpPr>
          <p:nvPr/>
        </p:nvSpPr>
        <p:spPr bwMode="auto">
          <a:xfrm>
            <a:off x="4529217" y="4250245"/>
            <a:ext cx="992038" cy="3428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09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14</a:t>
            </a:r>
          </a:p>
        </p:txBody>
      </p:sp>
      <p:sp>
        <p:nvSpPr>
          <p:cNvPr id="248" name="Text Box 58"/>
          <p:cNvSpPr txBox="1">
            <a:spLocks noChangeArrowheads="1"/>
          </p:cNvSpPr>
          <p:nvPr/>
        </p:nvSpPr>
        <p:spPr bwMode="auto">
          <a:xfrm>
            <a:off x="4434175" y="4559784"/>
            <a:ext cx="1103162" cy="296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10/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15</a:t>
            </a:r>
          </a:p>
        </p:txBody>
      </p:sp>
      <p:sp>
        <p:nvSpPr>
          <p:cNvPr id="249" name="Rectangle 31"/>
          <p:cNvSpPr>
            <a:spLocks noChangeArrowheads="1"/>
          </p:cNvSpPr>
          <p:nvPr/>
        </p:nvSpPr>
        <p:spPr bwMode="auto">
          <a:xfrm>
            <a:off x="30562" y="4225462"/>
            <a:ext cx="4268711" cy="2706543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50" name="AutoShape 32"/>
          <p:cNvSpPr>
            <a:spLocks noChangeArrowheads="1"/>
          </p:cNvSpPr>
          <p:nvPr/>
        </p:nvSpPr>
        <p:spPr bwMode="auto">
          <a:xfrm>
            <a:off x="88178" y="4255551"/>
            <a:ext cx="3892937" cy="2666683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51" name="Text Box 34"/>
          <p:cNvSpPr txBox="1">
            <a:spLocks noChangeArrowheads="1"/>
          </p:cNvSpPr>
          <p:nvPr/>
        </p:nvSpPr>
        <p:spPr bwMode="auto">
          <a:xfrm>
            <a:off x="3752992" y="4834579"/>
            <a:ext cx="624991" cy="3047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14</a:t>
            </a:r>
            <a:r>
              <a:rPr kumimoji="0" lang="hu-HU" alt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nm</a:t>
            </a:r>
          </a:p>
        </p:txBody>
      </p:sp>
      <p:sp>
        <p:nvSpPr>
          <p:cNvPr id="252" name="Text Box 38"/>
          <p:cNvSpPr txBox="1">
            <a:spLocks noChangeArrowheads="1"/>
          </p:cNvSpPr>
          <p:nvPr/>
        </p:nvSpPr>
        <p:spPr bwMode="auto">
          <a:xfrm rot="16200000">
            <a:off x="-182634" y="5268021"/>
            <a:ext cx="928897" cy="256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6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YEARS</a:t>
            </a:r>
          </a:p>
        </p:txBody>
      </p:sp>
      <p:sp>
        <p:nvSpPr>
          <p:cNvPr id="253" name="Rectangle 35"/>
          <p:cNvSpPr>
            <a:spLocks noChangeArrowheads="1"/>
          </p:cNvSpPr>
          <p:nvPr/>
        </p:nvSpPr>
        <p:spPr bwMode="auto">
          <a:xfrm>
            <a:off x="470718" y="4266351"/>
            <a:ext cx="3403202" cy="2600714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54" name="Text Box 58"/>
          <p:cNvSpPr txBox="1">
            <a:spLocks noChangeArrowheads="1"/>
          </p:cNvSpPr>
          <p:nvPr/>
        </p:nvSpPr>
        <p:spPr bwMode="auto">
          <a:xfrm>
            <a:off x="4425254" y="4932943"/>
            <a:ext cx="1103162" cy="3428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08/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16</a:t>
            </a:r>
          </a:p>
        </p:txBody>
      </p:sp>
      <p:sp>
        <p:nvSpPr>
          <p:cNvPr id="255" name="Text Box 58"/>
          <p:cNvSpPr txBox="1">
            <a:spLocks noChangeArrowheads="1"/>
          </p:cNvSpPr>
          <p:nvPr/>
        </p:nvSpPr>
        <p:spPr bwMode="auto">
          <a:xfrm>
            <a:off x="4487593" y="5288350"/>
            <a:ext cx="1034566" cy="286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08/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17</a:t>
            </a:r>
          </a:p>
        </p:txBody>
      </p:sp>
      <p:sp>
        <p:nvSpPr>
          <p:cNvPr id="256" name="Text Box 38"/>
          <p:cNvSpPr txBox="1">
            <a:spLocks noChangeArrowheads="1"/>
          </p:cNvSpPr>
          <p:nvPr/>
        </p:nvSpPr>
        <p:spPr bwMode="auto">
          <a:xfrm rot="16200000">
            <a:off x="-170090" y="1124960"/>
            <a:ext cx="888110" cy="256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2 YEARS</a:t>
            </a:r>
          </a:p>
        </p:txBody>
      </p:sp>
      <p:sp>
        <p:nvSpPr>
          <p:cNvPr id="257" name="Text Box 58"/>
          <p:cNvSpPr txBox="1">
            <a:spLocks noChangeArrowheads="1"/>
          </p:cNvSpPr>
          <p:nvPr/>
        </p:nvSpPr>
        <p:spPr bwMode="auto">
          <a:xfrm>
            <a:off x="4547513" y="5624325"/>
            <a:ext cx="979694" cy="286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10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17</a:t>
            </a:r>
          </a:p>
        </p:txBody>
      </p:sp>
      <p:sp>
        <p:nvSpPr>
          <p:cNvPr id="258" name="Text Box 58"/>
          <p:cNvSpPr txBox="1">
            <a:spLocks noChangeArrowheads="1"/>
          </p:cNvSpPr>
          <p:nvPr/>
        </p:nvSpPr>
        <p:spPr bwMode="auto">
          <a:xfrm>
            <a:off x="4537685" y="6283734"/>
            <a:ext cx="979694" cy="286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10/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18</a:t>
            </a:r>
          </a:p>
        </p:txBody>
      </p:sp>
      <p:sp>
        <p:nvSpPr>
          <p:cNvPr id="259" name="Oval 33"/>
          <p:cNvSpPr>
            <a:spLocks noChangeArrowheads="1"/>
          </p:cNvSpPr>
          <p:nvPr/>
        </p:nvSpPr>
        <p:spPr bwMode="auto">
          <a:xfrm>
            <a:off x="3275003" y="4215523"/>
            <a:ext cx="1091285" cy="2681573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60" name="Text Box 37"/>
          <p:cNvSpPr txBox="1">
            <a:spLocks noChangeArrowheads="1"/>
          </p:cNvSpPr>
          <p:nvPr/>
        </p:nvSpPr>
        <p:spPr bwMode="auto">
          <a:xfrm>
            <a:off x="472263" y="5261116"/>
            <a:ext cx="3267414" cy="286455"/>
          </a:xfrm>
          <a:prstGeom prst="rect">
            <a:avLst/>
          </a:prstGeom>
          <a:solidFill>
            <a:srgbClr val="B48AB1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Kaby</a:t>
            </a: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Lake Refresh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61" name="Text Box 37"/>
          <p:cNvSpPr txBox="1">
            <a:spLocks noChangeArrowheads="1"/>
          </p:cNvSpPr>
          <p:nvPr/>
        </p:nvSpPr>
        <p:spPr bwMode="auto">
          <a:xfrm>
            <a:off x="472263" y="4919519"/>
            <a:ext cx="3267414" cy="286455"/>
          </a:xfrm>
          <a:prstGeom prst="rect">
            <a:avLst/>
          </a:prstGeom>
          <a:solidFill>
            <a:srgbClr val="B77DBD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Kaby</a:t>
            </a: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Lake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62" name="Text Box 37"/>
          <p:cNvSpPr txBox="1">
            <a:spLocks noChangeArrowheads="1"/>
          </p:cNvSpPr>
          <p:nvPr/>
        </p:nvSpPr>
        <p:spPr bwMode="auto">
          <a:xfrm>
            <a:off x="472263" y="4578516"/>
            <a:ext cx="3267414" cy="279217"/>
          </a:xfrm>
          <a:prstGeom prst="rect">
            <a:avLst/>
          </a:prstGeom>
          <a:solidFill>
            <a:srgbClr val="B77DBD">
              <a:alpha val="22353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Skylake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63" name="Text Box 34"/>
          <p:cNvSpPr txBox="1">
            <a:spLocks noChangeArrowheads="1"/>
          </p:cNvSpPr>
          <p:nvPr/>
        </p:nvSpPr>
        <p:spPr bwMode="auto">
          <a:xfrm>
            <a:off x="3752726" y="5377658"/>
            <a:ext cx="617214" cy="254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14</a:t>
            </a:r>
            <a:r>
              <a:rPr kumimoji="0" lang="hu-HU" alt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nm</a:t>
            </a:r>
          </a:p>
        </p:txBody>
      </p:sp>
      <p:sp>
        <p:nvSpPr>
          <p:cNvPr id="264" name="Text Box 36"/>
          <p:cNvSpPr txBox="1">
            <a:spLocks noChangeArrowheads="1"/>
          </p:cNvSpPr>
          <p:nvPr/>
        </p:nvSpPr>
        <p:spPr bwMode="auto">
          <a:xfrm>
            <a:off x="470802" y="4234665"/>
            <a:ext cx="3267414" cy="280140"/>
          </a:xfrm>
          <a:prstGeom prst="rect">
            <a:avLst/>
          </a:prstGeom>
          <a:solidFill>
            <a:srgbClr val="FFFFC9">
              <a:alpha val="57647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TICK</a:t>
            </a: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endParaRPr kumimoji="0" lang="en-US" altLang="en-US" sz="1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65" name="Text Box 36"/>
          <p:cNvSpPr txBox="1">
            <a:spLocks noChangeArrowheads="1"/>
          </p:cNvSpPr>
          <p:nvPr/>
        </p:nvSpPr>
        <p:spPr bwMode="auto">
          <a:xfrm>
            <a:off x="466030" y="3459059"/>
            <a:ext cx="3267414" cy="284255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TICK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vy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Bridge</a:t>
            </a:r>
          </a:p>
        </p:txBody>
      </p:sp>
      <p:sp>
        <p:nvSpPr>
          <p:cNvPr id="266" name="Text Box 29"/>
          <p:cNvSpPr txBox="1">
            <a:spLocks noChangeArrowheads="1"/>
          </p:cNvSpPr>
          <p:nvPr/>
        </p:nvSpPr>
        <p:spPr bwMode="auto">
          <a:xfrm rot="16200000">
            <a:off x="-175091" y="2782065"/>
            <a:ext cx="88811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2 YEARS</a:t>
            </a:r>
          </a:p>
        </p:txBody>
      </p:sp>
      <p:sp>
        <p:nvSpPr>
          <p:cNvPr id="267" name="Text Box 37"/>
          <p:cNvSpPr txBox="1">
            <a:spLocks noChangeArrowheads="1"/>
          </p:cNvSpPr>
          <p:nvPr/>
        </p:nvSpPr>
        <p:spPr bwMode="auto">
          <a:xfrm>
            <a:off x="472263" y="6285145"/>
            <a:ext cx="3267414" cy="286455"/>
          </a:xfrm>
          <a:prstGeom prst="rect">
            <a:avLst/>
          </a:prstGeom>
          <a:solidFill>
            <a:srgbClr val="B48AB1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Coffee Lake Refresh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68" name="Text Box 37"/>
          <p:cNvSpPr txBox="1">
            <a:spLocks noChangeArrowheads="1"/>
          </p:cNvSpPr>
          <p:nvPr/>
        </p:nvSpPr>
        <p:spPr bwMode="auto">
          <a:xfrm>
            <a:off x="472263" y="5604638"/>
            <a:ext cx="3267414" cy="286455"/>
          </a:xfrm>
          <a:prstGeom prst="rect">
            <a:avLst/>
          </a:prstGeom>
          <a:solidFill>
            <a:srgbClr val="B48AB1">
              <a:alpha val="22353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Coffee Lake 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69" name="TextBox 268"/>
          <p:cNvSpPr txBox="1"/>
          <p:nvPr/>
        </p:nvSpPr>
        <p:spPr>
          <a:xfrm>
            <a:off x="3319534" y="2986808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2G</a:t>
            </a:r>
          </a:p>
        </p:txBody>
      </p:sp>
      <p:sp>
        <p:nvSpPr>
          <p:cNvPr id="270" name="TextBox 269"/>
          <p:cNvSpPr txBox="1"/>
          <p:nvPr/>
        </p:nvSpPr>
        <p:spPr>
          <a:xfrm>
            <a:off x="3332096" y="3452221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3G</a:t>
            </a:r>
          </a:p>
        </p:txBody>
      </p:sp>
      <p:sp>
        <p:nvSpPr>
          <p:cNvPr id="271" name="TextBox 270"/>
          <p:cNvSpPr txBox="1"/>
          <p:nvPr/>
        </p:nvSpPr>
        <p:spPr>
          <a:xfrm>
            <a:off x="3332096" y="3824551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4G</a:t>
            </a:r>
          </a:p>
        </p:txBody>
      </p:sp>
      <p:sp>
        <p:nvSpPr>
          <p:cNvPr id="272" name="TextBox 271"/>
          <p:cNvSpPr txBox="1"/>
          <p:nvPr/>
        </p:nvSpPr>
        <p:spPr>
          <a:xfrm>
            <a:off x="3332096" y="4196882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5G</a:t>
            </a:r>
          </a:p>
        </p:txBody>
      </p:sp>
      <p:sp>
        <p:nvSpPr>
          <p:cNvPr id="273" name="TextBox 272"/>
          <p:cNvSpPr txBox="1"/>
          <p:nvPr/>
        </p:nvSpPr>
        <p:spPr>
          <a:xfrm>
            <a:off x="3319534" y="4569212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6G</a:t>
            </a:r>
          </a:p>
        </p:txBody>
      </p:sp>
      <p:sp>
        <p:nvSpPr>
          <p:cNvPr id="274" name="TextBox 273"/>
          <p:cNvSpPr txBox="1"/>
          <p:nvPr/>
        </p:nvSpPr>
        <p:spPr>
          <a:xfrm>
            <a:off x="3319534" y="4941542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7G</a:t>
            </a:r>
          </a:p>
        </p:txBody>
      </p:sp>
      <p:sp>
        <p:nvSpPr>
          <p:cNvPr id="275" name="TextBox 274"/>
          <p:cNvSpPr txBox="1"/>
          <p:nvPr/>
        </p:nvSpPr>
        <p:spPr>
          <a:xfrm>
            <a:off x="3312128" y="5267331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8G</a:t>
            </a:r>
          </a:p>
        </p:txBody>
      </p:sp>
      <p:sp>
        <p:nvSpPr>
          <p:cNvPr id="276" name="TextBox 275"/>
          <p:cNvSpPr txBox="1"/>
          <p:nvPr/>
        </p:nvSpPr>
        <p:spPr>
          <a:xfrm>
            <a:off x="3312128" y="5599847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8G</a:t>
            </a:r>
          </a:p>
        </p:txBody>
      </p:sp>
      <p:sp>
        <p:nvSpPr>
          <p:cNvPr id="277" name="TextBox 276"/>
          <p:cNvSpPr txBox="1"/>
          <p:nvPr/>
        </p:nvSpPr>
        <p:spPr>
          <a:xfrm>
            <a:off x="3299567" y="6263827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9G</a:t>
            </a:r>
          </a:p>
        </p:txBody>
      </p:sp>
      <p:sp>
        <p:nvSpPr>
          <p:cNvPr id="278" name="TextBox 277"/>
          <p:cNvSpPr txBox="1"/>
          <p:nvPr/>
        </p:nvSpPr>
        <p:spPr>
          <a:xfrm>
            <a:off x="3319534" y="1443440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1G</a:t>
            </a:r>
          </a:p>
        </p:txBody>
      </p:sp>
      <p:sp>
        <p:nvSpPr>
          <p:cNvPr id="279" name="Text Box 37"/>
          <p:cNvSpPr txBox="1">
            <a:spLocks noChangeArrowheads="1"/>
          </p:cNvSpPr>
          <p:nvPr/>
        </p:nvSpPr>
        <p:spPr bwMode="auto">
          <a:xfrm>
            <a:off x="471900" y="6606534"/>
            <a:ext cx="3267414" cy="286455"/>
          </a:xfrm>
          <a:prstGeom prst="rect">
            <a:avLst/>
          </a:prstGeom>
          <a:solidFill>
            <a:srgbClr val="B48AB1">
              <a:alpha val="22353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Comet Lake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80" name="TextBox 279"/>
          <p:cNvSpPr txBox="1"/>
          <p:nvPr/>
        </p:nvSpPr>
        <p:spPr>
          <a:xfrm>
            <a:off x="3196218" y="6578642"/>
            <a:ext cx="572320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10G</a:t>
            </a:r>
          </a:p>
        </p:txBody>
      </p:sp>
      <p:sp>
        <p:nvSpPr>
          <p:cNvPr id="281" name="Text Box 58"/>
          <p:cNvSpPr txBox="1">
            <a:spLocks noChangeArrowheads="1"/>
          </p:cNvSpPr>
          <p:nvPr/>
        </p:nvSpPr>
        <p:spPr bwMode="auto">
          <a:xfrm>
            <a:off x="4553247" y="6580610"/>
            <a:ext cx="979694" cy="286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08/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19</a:t>
            </a:r>
          </a:p>
        </p:txBody>
      </p:sp>
      <p:sp>
        <p:nvSpPr>
          <p:cNvPr id="282" name="Text Box 37"/>
          <p:cNvSpPr txBox="1">
            <a:spLocks noChangeArrowheads="1"/>
          </p:cNvSpPr>
          <p:nvPr/>
        </p:nvSpPr>
        <p:spPr bwMode="auto">
          <a:xfrm>
            <a:off x="472263" y="5948153"/>
            <a:ext cx="3267414" cy="286455"/>
          </a:xfrm>
          <a:prstGeom prst="rect">
            <a:avLst/>
          </a:prstGeom>
          <a:solidFill>
            <a:srgbClr val="B48AB1">
              <a:alpha val="22353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Amber/Whiskey Lake   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83" name="Text Box 58"/>
          <p:cNvSpPr txBox="1">
            <a:spLocks noChangeArrowheads="1"/>
          </p:cNvSpPr>
          <p:nvPr/>
        </p:nvSpPr>
        <p:spPr bwMode="auto">
          <a:xfrm>
            <a:off x="4553247" y="5958892"/>
            <a:ext cx="979694" cy="286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08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18</a:t>
            </a:r>
          </a:p>
        </p:txBody>
      </p:sp>
      <p:sp>
        <p:nvSpPr>
          <p:cNvPr id="284" name="TextBox 283"/>
          <p:cNvSpPr txBox="1"/>
          <p:nvPr/>
        </p:nvSpPr>
        <p:spPr>
          <a:xfrm>
            <a:off x="3392245" y="5885388"/>
            <a:ext cx="4379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8G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069910" y="6482371"/>
            <a:ext cx="5132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10C</a:t>
            </a:r>
          </a:p>
        </p:txBody>
      </p:sp>
    </p:spTree>
    <p:extLst>
      <p:ext uri="{BB962C8B-B14F-4D97-AF65-F5344CB8AC3E}">
        <p14:creationId xmlns:p14="http://schemas.microsoft.com/office/powerpoint/2010/main" val="25473751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1.2 Overview of the evolution of Intel's Core 2 family (</a:t>
            </a:r>
            <a:r>
              <a:rPr lang="en-US" sz="1700" dirty="0" smtClean="0"/>
              <a:t>25)</a:t>
            </a:r>
            <a:endParaRPr lang="en-US" sz="1700" dirty="0"/>
          </a:p>
        </p:txBody>
      </p:sp>
      <p:sp>
        <p:nvSpPr>
          <p:cNvPr id="5" name="Text Box 53"/>
          <p:cNvSpPr txBox="1">
            <a:spLocks noChangeArrowheads="1"/>
          </p:cNvSpPr>
          <p:nvPr/>
        </p:nvSpPr>
        <p:spPr bwMode="auto">
          <a:xfrm>
            <a:off x="5794233" y="1066350"/>
            <a:ext cx="267252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Key new features of the ISA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the microarchitecture</a:t>
            </a:r>
          </a:p>
        </p:txBody>
      </p:sp>
      <p:sp>
        <p:nvSpPr>
          <p:cNvPr id="6" name="Rectangle 54"/>
          <p:cNvSpPr>
            <a:spLocks noChangeArrowheads="1"/>
          </p:cNvSpPr>
          <p:nvPr/>
        </p:nvSpPr>
        <p:spPr bwMode="auto">
          <a:xfrm>
            <a:off x="5777831" y="1111355"/>
            <a:ext cx="3028531" cy="435349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424868" y="2422886"/>
            <a:ext cx="37402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microarchitecture</a:t>
            </a:r>
          </a:p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Thunderbolt 3,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WiFi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6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732474" y="2089360"/>
            <a:ext cx="9188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AVX 512</a:t>
            </a:r>
          </a:p>
        </p:txBody>
      </p:sp>
      <p:sp>
        <p:nvSpPr>
          <p:cNvPr id="26" name="Text Box 56"/>
          <p:cNvSpPr txBox="1">
            <a:spLocks noChangeArrowheads="1"/>
          </p:cNvSpPr>
          <p:nvPr/>
        </p:nvSpPr>
        <p:spPr bwMode="auto">
          <a:xfrm>
            <a:off x="120148" y="458670"/>
            <a:ext cx="913237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800" spc="-5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Key ISA and microarchitecture innovations of the Core 2 family (</a:t>
            </a:r>
            <a:r>
              <a:rPr lang="en-US" altLang="en-US" sz="1800" spc="-5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based on [</a:t>
            </a:r>
            <a:r>
              <a:rPr lang="hu-HU" altLang="en-US" sz="1800" spc="-5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5</a:t>
            </a:r>
            <a:r>
              <a:rPr lang="en-US" altLang="en-US" sz="1800" spc="-5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]) -2</a:t>
            </a:r>
            <a:endParaRPr lang="en-US" altLang="en-US" sz="1800" spc="-50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27" name="Text Box 58"/>
          <p:cNvSpPr txBox="1">
            <a:spLocks noChangeArrowheads="1"/>
          </p:cNvSpPr>
          <p:nvPr/>
        </p:nvSpPr>
        <p:spPr bwMode="auto">
          <a:xfrm>
            <a:off x="4493772" y="2106882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05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18</a:t>
            </a:r>
          </a:p>
        </p:txBody>
      </p:sp>
      <p:sp>
        <p:nvSpPr>
          <p:cNvPr id="28" name="Text Box 58"/>
          <p:cNvSpPr txBox="1">
            <a:spLocks noChangeArrowheads="1"/>
          </p:cNvSpPr>
          <p:nvPr/>
        </p:nvSpPr>
        <p:spPr bwMode="auto">
          <a:xfrm>
            <a:off x="4403285" y="2461277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07/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19</a:t>
            </a:r>
          </a:p>
        </p:txBody>
      </p:sp>
      <p:sp>
        <p:nvSpPr>
          <p:cNvPr id="29" name="Rectangle 31"/>
          <p:cNvSpPr>
            <a:spLocks noChangeArrowheads="1"/>
          </p:cNvSpPr>
          <p:nvPr/>
        </p:nvSpPr>
        <p:spPr bwMode="auto">
          <a:xfrm>
            <a:off x="238045" y="2056460"/>
            <a:ext cx="4087345" cy="1642570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0" name="AutoShape 32"/>
          <p:cNvSpPr>
            <a:spLocks noChangeArrowheads="1"/>
          </p:cNvSpPr>
          <p:nvPr/>
        </p:nvSpPr>
        <p:spPr bwMode="auto">
          <a:xfrm>
            <a:off x="238045" y="2065331"/>
            <a:ext cx="3685147" cy="1633699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1" name="Oval 33"/>
          <p:cNvSpPr>
            <a:spLocks noChangeArrowheads="1"/>
          </p:cNvSpPr>
          <p:nvPr/>
        </p:nvSpPr>
        <p:spPr bwMode="auto">
          <a:xfrm>
            <a:off x="3558735" y="2061173"/>
            <a:ext cx="774700" cy="164511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" name="Text Box 34"/>
          <p:cNvSpPr txBox="1">
            <a:spLocks noChangeArrowheads="1"/>
          </p:cNvSpPr>
          <p:nvPr/>
        </p:nvSpPr>
        <p:spPr bwMode="auto">
          <a:xfrm>
            <a:off x="3754752" y="2732729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10</a:t>
            </a: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33" name="Text Box 38"/>
          <p:cNvSpPr txBox="1">
            <a:spLocks noChangeArrowheads="1"/>
          </p:cNvSpPr>
          <p:nvPr/>
        </p:nvSpPr>
        <p:spPr bwMode="auto">
          <a:xfrm rot="16200000">
            <a:off x="15897" y="2615689"/>
            <a:ext cx="86810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dirty="0">
                <a:solidFill>
                  <a:srgbClr val="FFFFFF"/>
                </a:solidFill>
                <a:cs typeface="Arial" charset="0"/>
              </a:rPr>
              <a:t>4</a:t>
            </a:r>
            <a:r>
              <a:rPr lang="hu-HU" altLang="en-US" sz="1000" dirty="0">
                <a:solidFill>
                  <a:srgbClr val="FFFFFF"/>
                </a:solidFill>
                <a:cs typeface="Arial" charset="0"/>
              </a:rPr>
              <a:t> YEARS</a:t>
            </a:r>
          </a:p>
        </p:txBody>
      </p:sp>
      <p:sp>
        <p:nvSpPr>
          <p:cNvPr id="34" name="Rectangle 35"/>
          <p:cNvSpPr>
            <a:spLocks noChangeArrowheads="1"/>
          </p:cNvSpPr>
          <p:nvPr/>
        </p:nvSpPr>
        <p:spPr bwMode="auto">
          <a:xfrm>
            <a:off x="629797" y="2075423"/>
            <a:ext cx="3240088" cy="1630866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5" name="Text Box 36"/>
          <p:cNvSpPr txBox="1">
            <a:spLocks noChangeArrowheads="1"/>
          </p:cNvSpPr>
          <p:nvPr/>
        </p:nvSpPr>
        <p:spPr bwMode="auto">
          <a:xfrm>
            <a:off x="627370" y="2098545"/>
            <a:ext cx="3121025" cy="261610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Cannon Lake</a:t>
            </a:r>
          </a:p>
        </p:txBody>
      </p:sp>
      <p:sp>
        <p:nvSpPr>
          <p:cNvPr id="36" name="Text Box 37"/>
          <p:cNvSpPr txBox="1">
            <a:spLocks noChangeArrowheads="1"/>
          </p:cNvSpPr>
          <p:nvPr/>
        </p:nvSpPr>
        <p:spPr bwMode="auto">
          <a:xfrm>
            <a:off x="635308" y="2410472"/>
            <a:ext cx="3108960" cy="276999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Ice 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7" name="Text Box 37"/>
          <p:cNvSpPr txBox="1">
            <a:spLocks noChangeArrowheads="1"/>
          </p:cNvSpPr>
          <p:nvPr/>
        </p:nvSpPr>
        <p:spPr bwMode="auto">
          <a:xfrm>
            <a:off x="632485" y="3089249"/>
            <a:ext cx="3108960" cy="276999"/>
          </a:xfrm>
          <a:prstGeom prst="rect">
            <a:avLst/>
          </a:prstGeom>
          <a:solidFill>
            <a:srgbClr val="6148F6">
              <a:alpha val="22353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Alder 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8" name="Text Box 37"/>
          <p:cNvSpPr txBox="1">
            <a:spLocks noChangeArrowheads="1"/>
          </p:cNvSpPr>
          <p:nvPr/>
        </p:nvSpPr>
        <p:spPr bwMode="auto">
          <a:xfrm>
            <a:off x="633978" y="2754688"/>
            <a:ext cx="3108960" cy="276999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Tiger 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9" name="Text Box 58"/>
          <p:cNvSpPr txBox="1">
            <a:spLocks noChangeArrowheads="1"/>
          </p:cNvSpPr>
          <p:nvPr/>
        </p:nvSpPr>
        <p:spPr bwMode="auto">
          <a:xfrm>
            <a:off x="4394792" y="2778260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09/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</a:p>
        </p:txBody>
      </p:sp>
      <p:sp>
        <p:nvSpPr>
          <p:cNvPr id="40" name="Text Box 58"/>
          <p:cNvSpPr txBox="1">
            <a:spLocks noChangeArrowheads="1"/>
          </p:cNvSpPr>
          <p:nvPr/>
        </p:nvSpPr>
        <p:spPr bwMode="auto">
          <a:xfrm>
            <a:off x="4468685" y="3109415"/>
            <a:ext cx="9973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11/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21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216170" y="2729168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11G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3219781" y="3083697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12G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3221850" y="2387625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10G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3322603" y="2072590"/>
            <a:ext cx="4379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8G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5787135" y="3034955"/>
            <a:ext cx="301556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big-little microarchitecture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,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b="1" dirty="0" smtClean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8+8 cores, 6-wide </a:t>
            </a:r>
            <a:r>
              <a:rPr lang="en-US" altLang="en-US" sz="1200" b="1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P </a:t>
            </a:r>
            <a:r>
              <a:rPr lang="en-US" altLang="en-US" sz="1200" b="1" dirty="0" smtClean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cores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b="1" dirty="0" smtClean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8+16 cores</a:t>
            </a:r>
            <a:endParaRPr lang="en-US" altLang="en-US" sz="1200" b="1" dirty="0">
              <a:solidFill>
                <a:srgbClr val="FF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4" name="Text Box 28"/>
          <p:cNvSpPr txBox="1">
            <a:spLocks noChangeArrowheads="1"/>
          </p:cNvSpPr>
          <p:nvPr/>
        </p:nvSpPr>
        <p:spPr bwMode="auto">
          <a:xfrm rot="16200000">
            <a:off x="-84833" y="1012387"/>
            <a:ext cx="717596" cy="4202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2 YEARS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37876" y="2244531"/>
            <a:ext cx="268247" cy="88399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87228" y="2396931"/>
            <a:ext cx="274344" cy="883997"/>
          </a:xfrm>
          <a:prstGeom prst="rect">
            <a:avLst/>
          </a:prstGeom>
        </p:spPr>
      </p:pic>
      <p:grpSp>
        <p:nvGrpSpPr>
          <p:cNvPr id="11" name="Group 10"/>
          <p:cNvGrpSpPr/>
          <p:nvPr/>
        </p:nvGrpSpPr>
        <p:grpSpPr>
          <a:xfrm>
            <a:off x="206935" y="1480440"/>
            <a:ext cx="4127194" cy="396000"/>
            <a:chOff x="206935" y="1852316"/>
            <a:chExt cx="4127194" cy="594026"/>
          </a:xfrm>
        </p:grpSpPr>
        <p:sp>
          <p:nvSpPr>
            <p:cNvPr id="47" name="Text Box 36"/>
            <p:cNvSpPr txBox="1">
              <a:spLocks noChangeArrowheads="1"/>
            </p:cNvSpPr>
            <p:nvPr/>
          </p:nvSpPr>
          <p:spPr bwMode="auto">
            <a:xfrm>
              <a:off x="464028" y="1968499"/>
              <a:ext cx="3278146" cy="425386"/>
            </a:xfrm>
            <a:prstGeom prst="rect">
              <a:avLst/>
            </a:prstGeom>
            <a:solidFill>
              <a:srgbClr val="FFFFC9">
                <a:alpha val="58038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ts val="1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1" i="1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Pentium 4 ( </a:t>
              </a:r>
              <a:r>
                <a:rPr kumimoji="0" lang="hu-HU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Cedar Mill</a:t>
              </a: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)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Pentium D (</a:t>
              </a:r>
              <a:r>
                <a:rPr kumimoji="0" lang="en-US" altLang="en-US" sz="115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Presler</a:t>
              </a: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)           </a:t>
              </a:r>
            </a:p>
          </p:txBody>
        </p:sp>
        <p:sp>
          <p:nvSpPr>
            <p:cNvPr id="50" name="Text Box 37"/>
            <p:cNvSpPr txBox="1">
              <a:spLocks noChangeArrowheads="1"/>
            </p:cNvSpPr>
            <p:nvPr/>
          </p:nvSpPr>
          <p:spPr bwMode="auto">
            <a:xfrm>
              <a:off x="462382" y="2112379"/>
              <a:ext cx="3278146" cy="281506"/>
            </a:xfrm>
            <a:prstGeom prst="rect">
              <a:avLst/>
            </a:prstGeom>
            <a:solidFill>
              <a:srgbClr val="6148F6">
                <a:alpha val="22745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en-US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</a:t>
              </a:r>
              <a:r>
                <a:rPr kumimoji="0" lang="hu-HU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Core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2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</a:t>
              </a:r>
            </a:p>
          </p:txBody>
        </p:sp>
        <p:sp>
          <p:nvSpPr>
            <p:cNvPr id="51" name="AutoShape 23"/>
            <p:cNvSpPr>
              <a:spLocks noChangeArrowheads="1"/>
            </p:cNvSpPr>
            <p:nvPr/>
          </p:nvSpPr>
          <p:spPr bwMode="auto">
            <a:xfrm>
              <a:off x="206935" y="1852316"/>
              <a:ext cx="3780000" cy="594026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53" name="Text Box 30"/>
            <p:cNvSpPr txBox="1">
              <a:spLocks noChangeArrowheads="1"/>
            </p:cNvSpPr>
            <p:nvPr/>
          </p:nvSpPr>
          <p:spPr bwMode="auto">
            <a:xfrm rot="16200000">
              <a:off x="214880" y="1982140"/>
              <a:ext cx="27710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54" name="Oval 33"/>
            <p:cNvSpPr>
              <a:spLocks noChangeArrowheads="1"/>
            </p:cNvSpPr>
            <p:nvPr/>
          </p:nvSpPr>
          <p:spPr bwMode="auto">
            <a:xfrm>
              <a:off x="3520429" y="1861277"/>
              <a:ext cx="813700" cy="585065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57" name="Text Box 36"/>
            <p:cNvSpPr txBox="1">
              <a:spLocks noChangeArrowheads="1"/>
            </p:cNvSpPr>
            <p:nvPr/>
          </p:nvSpPr>
          <p:spPr bwMode="auto">
            <a:xfrm>
              <a:off x="629910" y="1886800"/>
              <a:ext cx="3132000" cy="540024"/>
            </a:xfrm>
            <a:prstGeom prst="rect">
              <a:avLst/>
            </a:prstGeom>
            <a:solidFill>
              <a:srgbClr val="A4FAF4">
                <a:alpha val="58038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ts val="1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1" i="1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Backporting to 14 nm</a:t>
              </a:r>
              <a:endParaRPr kumimoji="0" lang="en-US" altLang="en-US" sz="1150" b="1" i="0" u="none" strike="noStrike" kern="1200" cap="none" spc="0" normalizeH="0" baseline="0" noProof="0" dirty="0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Rocket Lake       </a:t>
              </a:r>
            </a:p>
          </p:txBody>
        </p:sp>
      </p:grpSp>
      <p:sp>
        <p:nvSpPr>
          <p:cNvPr id="58" name="TextBox 57"/>
          <p:cNvSpPr txBox="1"/>
          <p:nvPr/>
        </p:nvSpPr>
        <p:spPr>
          <a:xfrm>
            <a:off x="3221850" y="1561402"/>
            <a:ext cx="5095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11G</a:t>
            </a:r>
          </a:p>
        </p:txBody>
      </p:sp>
      <p:sp>
        <p:nvSpPr>
          <p:cNvPr id="59" name="Text Box 34"/>
          <p:cNvSpPr txBox="1">
            <a:spLocks noChangeArrowheads="1"/>
          </p:cNvSpPr>
          <p:nvPr/>
        </p:nvSpPr>
        <p:spPr bwMode="auto">
          <a:xfrm>
            <a:off x="3706935" y="1561402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14</a:t>
            </a: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60" name="Text Box 58"/>
          <p:cNvSpPr txBox="1">
            <a:spLocks noChangeArrowheads="1"/>
          </p:cNvSpPr>
          <p:nvPr/>
        </p:nvSpPr>
        <p:spPr bwMode="auto">
          <a:xfrm>
            <a:off x="4481990" y="1516397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03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21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21850" y="3391253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chemeClr val="accent6"/>
                </a:solidFill>
              </a:rPr>
              <a:t>13G</a:t>
            </a:r>
            <a:endParaRPr lang="en-US" sz="1400" dirty="0">
              <a:solidFill>
                <a:schemeClr val="accent6"/>
              </a:solidFill>
            </a:endParaRPr>
          </a:p>
        </p:txBody>
      </p:sp>
      <p:sp>
        <p:nvSpPr>
          <p:cNvPr id="48" name="Text Box 58"/>
          <p:cNvSpPr txBox="1">
            <a:spLocks noChangeArrowheads="1"/>
          </p:cNvSpPr>
          <p:nvPr/>
        </p:nvSpPr>
        <p:spPr bwMode="auto">
          <a:xfrm>
            <a:off x="4468515" y="3422031"/>
            <a:ext cx="109196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10/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22?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9" name="Text Box 37"/>
          <p:cNvSpPr txBox="1">
            <a:spLocks noChangeArrowheads="1"/>
          </p:cNvSpPr>
          <p:nvPr/>
        </p:nvSpPr>
        <p:spPr bwMode="auto">
          <a:xfrm>
            <a:off x="630646" y="3400723"/>
            <a:ext cx="3108960" cy="276999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Raptor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5" name="Left Brace 44"/>
          <p:cNvSpPr/>
          <p:nvPr/>
        </p:nvSpPr>
        <p:spPr bwMode="auto">
          <a:xfrm>
            <a:off x="5562120" y="3068960"/>
            <a:ext cx="90000" cy="330393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888356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26)</a:t>
            </a:r>
            <a:endParaRPr lang="en-GB" dirty="0"/>
          </a:p>
        </p:txBody>
      </p:sp>
      <p:pic>
        <p:nvPicPr>
          <p:cNvPr id="14338" name="Picture 2" descr="http://3s81si1s5ygj3mzby34dq6qf-wpengine.netdna-ssl.com/wp-content/uploads/2021/04/intel-ice-lake-ipc-over-tim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3585" y="1329867"/>
            <a:ext cx="7021590" cy="54288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15888" y="469180"/>
            <a:ext cx="9171998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spcAft>
                <a:spcPts val="600"/>
              </a:spcAft>
            </a:pPr>
            <a:r>
              <a:rPr lang="en-GB" spc="-120" dirty="0">
                <a:solidFill>
                  <a:srgbClr val="2D2D8A"/>
                </a:solidFill>
                <a:latin typeface="Verdana"/>
              </a:rPr>
              <a:t>Intel’s IPC improvements achieved from the Pentium M (Dothan) to the Ice Lake [</a:t>
            </a:r>
            <a:r>
              <a:rPr lang="hu-HU" spc="-120" dirty="0">
                <a:solidFill>
                  <a:srgbClr val="2D2D8A"/>
                </a:solidFill>
                <a:latin typeface="Verdana"/>
              </a:rPr>
              <a:t>17</a:t>
            </a:r>
            <a:r>
              <a:rPr lang="en-GB" spc="-120" dirty="0">
                <a:solidFill>
                  <a:srgbClr val="2D2D8A"/>
                </a:solidFill>
                <a:latin typeface="Verdana"/>
              </a:rPr>
              <a:t>] -1</a:t>
            </a:r>
          </a:p>
          <a:p>
            <a:pPr>
              <a:spcAft>
                <a:spcPts val="600"/>
              </a:spcAft>
            </a:pPr>
            <a:r>
              <a:rPr lang="en-GB" sz="1600" dirty="0">
                <a:latin typeface="+mj-lt"/>
              </a:rPr>
              <a:t>The reference processor is Intel’s Pentium M processor (codename Dothan) (2003)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807445" y="6325434"/>
            <a:ext cx="667170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i="1" dirty="0">
                <a:latin typeface="Arial Rounded MT Bold" panose="020F0704030504030204" pitchFamily="34" charset="0"/>
              </a:rPr>
              <a:t>(Core 2</a:t>
            </a:r>
          </a:p>
          <a:p>
            <a:pPr algn="ctr"/>
            <a:r>
              <a:rPr lang="en-GB" sz="1050" i="1" dirty="0">
                <a:latin typeface="Arial Rounded MT Bold" panose="020F0704030504030204" pitchFamily="34" charset="0"/>
              </a:rPr>
              <a:t>(2006))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013585" y="6325434"/>
            <a:ext cx="873957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50" i="1" dirty="0"/>
              <a:t>(Pentium M</a:t>
            </a:r>
          </a:p>
          <a:p>
            <a:pPr algn="ctr"/>
            <a:r>
              <a:rPr lang="en-GB" sz="1050" i="1" dirty="0"/>
              <a:t>(2004))</a:t>
            </a:r>
          </a:p>
        </p:txBody>
      </p:sp>
    </p:spTree>
    <p:extLst>
      <p:ext uri="{BB962C8B-B14F-4D97-AF65-F5344CB8AC3E}">
        <p14:creationId xmlns:p14="http://schemas.microsoft.com/office/powerpoint/2010/main" val="1581160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27)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-18510" y="458670"/>
            <a:ext cx="94510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spc="-120" dirty="0">
                <a:solidFill>
                  <a:schemeClr val="accent6"/>
                </a:solidFill>
                <a:latin typeface="+mj-lt"/>
              </a:rPr>
              <a:t>Intel’s IPC improvements achieved from the Pentium M (Dothan) to the Ice Lake [</a:t>
            </a:r>
            <a:r>
              <a:rPr lang="hu-HU" spc="-120" dirty="0">
                <a:solidFill>
                  <a:schemeClr val="accent6"/>
                </a:solidFill>
                <a:latin typeface="+mj-lt"/>
              </a:rPr>
              <a:t>17</a:t>
            </a:r>
            <a:r>
              <a:rPr lang="en-GB" spc="-120" dirty="0">
                <a:solidFill>
                  <a:schemeClr val="accent6"/>
                </a:solidFill>
                <a:latin typeface="+mj-lt"/>
              </a:rPr>
              <a:t>] -1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116506" y="953725"/>
            <a:ext cx="8910989" cy="765085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6515" y="1020041"/>
            <a:ext cx="87306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r>
              <a:rPr lang="en-US" sz="1600" dirty="0">
                <a:latin typeface="+mj-lt"/>
              </a:rPr>
              <a:t>As the preceding Figure indicates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achieved a nearly twofold IPC increase</a:t>
            </a:r>
          </a:p>
          <a:p>
            <a:pPr fontAlgn="base"/>
            <a:r>
              <a:rPr lang="en-US" sz="1600" dirty="0">
                <a:solidFill>
                  <a:srgbClr val="0070C0"/>
                </a:solidFill>
                <a:latin typeface="+mj-lt"/>
              </a:rPr>
              <a:t>   </a:t>
            </a:r>
            <a:r>
              <a:rPr lang="en-US" sz="1600" dirty="0">
                <a:latin typeface="+mj-lt"/>
              </a:rPr>
              <a:t>in their Core 2 family up to the Ice Lake line. </a:t>
            </a:r>
          </a:p>
        </p:txBody>
      </p:sp>
    </p:spTree>
    <p:extLst>
      <p:ext uri="{BB962C8B-B14F-4D97-AF65-F5344CB8AC3E}">
        <p14:creationId xmlns:p14="http://schemas.microsoft.com/office/powerpoint/2010/main" val="8504995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</a:t>
            </a:r>
            <a:r>
              <a:rPr lang="en-US" dirty="0" smtClean="0"/>
              <a:t>(28)</a:t>
            </a:r>
            <a:endParaRPr lang="en-US" dirty="0"/>
          </a:p>
        </p:txBody>
      </p:sp>
      <p:sp>
        <p:nvSpPr>
          <p:cNvPr id="14" name="Rounded Rectangle 13"/>
          <p:cNvSpPr/>
          <p:nvPr/>
        </p:nvSpPr>
        <p:spPr bwMode="auto">
          <a:xfrm>
            <a:off x="296525" y="1178750"/>
            <a:ext cx="8415935" cy="2772000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j-lt"/>
              <a:cs typeface="Times New Roman" pitchFamily="18" charset="0"/>
            </a:endParaRPr>
          </a:p>
        </p:txBody>
      </p:sp>
      <p:sp>
        <p:nvSpPr>
          <p:cNvPr id="15" name="Line 8"/>
          <p:cNvSpPr>
            <a:spLocks noChangeShapeType="1"/>
          </p:cNvSpPr>
          <p:nvPr/>
        </p:nvSpPr>
        <p:spPr bwMode="auto">
          <a:xfrm>
            <a:off x="4173848" y="1636793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16" name="Line 10"/>
          <p:cNvSpPr>
            <a:spLocks noChangeShapeType="1"/>
          </p:cNvSpPr>
          <p:nvPr/>
        </p:nvSpPr>
        <p:spPr bwMode="auto">
          <a:xfrm flipV="1">
            <a:off x="1916423" y="1852693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17" name="Oval 12"/>
          <p:cNvSpPr>
            <a:spLocks noChangeArrowheads="1"/>
          </p:cNvSpPr>
          <p:nvPr/>
        </p:nvSpPr>
        <p:spPr bwMode="auto">
          <a:xfrm>
            <a:off x="1875148" y="205271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18" name="Line 13"/>
          <p:cNvSpPr>
            <a:spLocks noChangeShapeType="1"/>
          </p:cNvSpPr>
          <p:nvPr/>
        </p:nvSpPr>
        <p:spPr bwMode="auto">
          <a:xfrm>
            <a:off x="1908486" y="185269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 rot="10800000" flipH="1" flipV="1">
            <a:off x="471798" y="2112253"/>
            <a:ext cx="3027363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to reduce power consumption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20" name="Text Box 20"/>
          <p:cNvSpPr txBox="1">
            <a:spLocks noChangeArrowheads="1"/>
          </p:cNvSpPr>
          <p:nvPr/>
        </p:nvSpPr>
        <p:spPr bwMode="auto">
          <a:xfrm>
            <a:off x="-173651" y="2623505"/>
            <a:ext cx="4099199" cy="12464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 Power gating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PCU (Power Control Unit</a:t>
            </a:r>
            <a:r>
              <a:rPr lang="en-US" altLang="en-US" sz="1300" i="1" dirty="0" smtClean="0">
                <a:latin typeface="+mj-lt"/>
              </a:rPr>
              <a:t>)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 smtClean="0">
                <a:latin typeface="+mj-lt"/>
              </a:rPr>
              <a:t>       FIVR) Fully Integrated Voltage Regulator)</a:t>
            </a:r>
            <a:endParaRPr lang="en-US" altLang="en-US" sz="1300" i="1" dirty="0">
              <a:latin typeface="+mj-lt"/>
            </a:endParaRP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Speed Shift Technology (CPPC)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Hybrid (</a:t>
            </a:r>
            <a:r>
              <a:rPr lang="en-US" altLang="en-US" sz="1300" i="1" dirty="0" err="1">
                <a:latin typeface="+mj-lt"/>
              </a:rPr>
              <a:t>big.little</a:t>
            </a:r>
            <a:r>
              <a:rPr lang="en-US" altLang="en-US" sz="1300" i="1" dirty="0">
                <a:latin typeface="+mj-lt"/>
              </a:rPr>
              <a:t> architecture)</a:t>
            </a:r>
          </a:p>
        </p:txBody>
      </p:sp>
      <p:sp>
        <p:nvSpPr>
          <p:cNvPr id="21" name="Oval 12"/>
          <p:cNvSpPr>
            <a:spLocks noChangeArrowheads="1"/>
          </p:cNvSpPr>
          <p:nvPr/>
        </p:nvSpPr>
        <p:spPr bwMode="auto">
          <a:xfrm>
            <a:off x="6232836" y="2047956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22" name="Line 13"/>
          <p:cNvSpPr>
            <a:spLocks noChangeShapeType="1"/>
          </p:cNvSpPr>
          <p:nvPr/>
        </p:nvSpPr>
        <p:spPr bwMode="auto">
          <a:xfrm>
            <a:off x="6266173" y="1847931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23" name="Text Box 4"/>
          <p:cNvSpPr txBox="1">
            <a:spLocks noChangeArrowheads="1"/>
          </p:cNvSpPr>
          <p:nvPr/>
        </p:nvSpPr>
        <p:spPr bwMode="auto">
          <a:xfrm rot="10800000" flipH="1" flipV="1">
            <a:off x="4080753" y="2123856"/>
            <a:ext cx="440668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to raise performance if there is a power/temperature headroom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24" name="Text Box 28"/>
          <p:cNvSpPr txBox="1">
            <a:spLocks noChangeArrowheads="1"/>
          </p:cNvSpPr>
          <p:nvPr/>
        </p:nvSpPr>
        <p:spPr bwMode="auto">
          <a:xfrm>
            <a:off x="4950315" y="2621480"/>
            <a:ext cx="2228495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 Turbo Boost technology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Turbo Boost 2.0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Turbo Boost 3.0</a:t>
            </a:r>
          </a:p>
        </p:txBody>
      </p:sp>
      <p:sp>
        <p:nvSpPr>
          <p:cNvPr id="25" name="Text Box 4"/>
          <p:cNvSpPr txBox="1">
            <a:spLocks noChangeArrowheads="1"/>
          </p:cNvSpPr>
          <p:nvPr/>
        </p:nvSpPr>
        <p:spPr bwMode="auto">
          <a:xfrm>
            <a:off x="1470463" y="1351018"/>
            <a:ext cx="540060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     Key enhancements in power management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16505" y="458670"/>
            <a:ext cx="93160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r>
              <a:rPr lang="en-US" dirty="0">
                <a:solidFill>
                  <a:schemeClr val="accent6"/>
                </a:solidFill>
                <a:latin typeface="+mj-lt"/>
              </a:rPr>
              <a:t>Key enhancements of the microarchitecture in power management</a:t>
            </a:r>
          </a:p>
        </p:txBody>
      </p:sp>
    </p:spTree>
    <p:extLst>
      <p:ext uri="{BB962C8B-B14F-4D97-AF65-F5344CB8AC3E}">
        <p14:creationId xmlns:p14="http://schemas.microsoft.com/office/powerpoint/2010/main" val="4155898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  <p:bldP spid="18" grpId="0" animBg="1"/>
      <p:bldP spid="19" grpId="0"/>
      <p:bldP spid="20" grpId="0"/>
      <p:bldP spid="21" grpId="0" animBg="1"/>
      <p:bldP spid="22" grpId="0" animBg="1"/>
      <p:bldP spid="23" grpId="0"/>
      <p:bldP spid="24" grpId="0"/>
      <p:bldP spid="2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Introduction </a:t>
            </a:r>
            <a:r>
              <a:rPr lang="en-US" dirty="0" smtClean="0"/>
              <a:t>(5)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15888" y="458670"/>
            <a:ext cx="977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rgbClr val="FF0000"/>
                </a:solidFill>
              </a:rPr>
              <a:t>Remark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72" t="21939" r="272" b="7846"/>
          <a:stretch/>
        </p:blipFill>
        <p:spPr>
          <a:xfrm>
            <a:off x="853150" y="1358770"/>
            <a:ext cx="7499270" cy="351039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21557" y="752685"/>
            <a:ext cx="89800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50" dirty="0" smtClean="0">
                <a:solidFill>
                  <a:schemeClr val="accent6"/>
                </a:solidFill>
              </a:rPr>
              <a:t>Transistor densities (100 million transistors/mm</a:t>
            </a:r>
            <a:r>
              <a:rPr lang="en-US" spc="-50" baseline="30000" dirty="0" smtClean="0">
                <a:solidFill>
                  <a:schemeClr val="accent6"/>
                </a:solidFill>
              </a:rPr>
              <a:t>2</a:t>
            </a:r>
            <a:r>
              <a:rPr lang="en-US" spc="-50" dirty="0" smtClean="0">
                <a:solidFill>
                  <a:schemeClr val="accent6"/>
                </a:solidFill>
              </a:rPr>
              <a:t>) of major wafer foundries [47]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15888" y="6039290"/>
            <a:ext cx="910698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This </a:t>
            </a:r>
            <a:r>
              <a:rPr lang="en-US" sz="1600" dirty="0" smtClean="0"/>
              <a:t>is </a:t>
            </a:r>
            <a:r>
              <a:rPr lang="en-US" sz="1600" dirty="0"/>
              <a:t>the reason why Intel </a:t>
            </a:r>
            <a:r>
              <a:rPr lang="en-US" sz="1600" dirty="0" smtClean="0"/>
              <a:t>introduced a </a:t>
            </a:r>
            <a:r>
              <a:rPr lang="en-US" sz="1600" dirty="0" smtClean="0">
                <a:solidFill>
                  <a:srgbClr val="FF0000"/>
                </a:solidFill>
              </a:rPr>
              <a:t>new renaming scheme</a:t>
            </a:r>
            <a:r>
              <a:rPr lang="en-US" sz="1600" dirty="0" smtClean="0"/>
              <a:t> of its IC 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     manufacturing processes (called also nodes) while depriving nm data, as follows:</a:t>
            </a:r>
          </a:p>
        </p:txBody>
      </p:sp>
      <p:sp>
        <p:nvSpPr>
          <p:cNvPr id="9" name="Rounded Rectangle 8"/>
          <p:cNvSpPr/>
          <p:nvPr/>
        </p:nvSpPr>
        <p:spPr bwMode="auto">
          <a:xfrm>
            <a:off x="18510" y="4890180"/>
            <a:ext cx="9144000" cy="112222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09802" y="4914165"/>
            <a:ext cx="9041193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 smtClean="0"/>
              <a:t>This Figure shows that </a:t>
            </a:r>
            <a:r>
              <a:rPr lang="en-US" sz="1600" dirty="0" smtClean="0">
                <a:solidFill>
                  <a:srgbClr val="0070C0"/>
                </a:solidFill>
              </a:rPr>
              <a:t>concerning transistor density </a:t>
            </a:r>
            <a:r>
              <a:rPr lang="en-US" sz="1600" dirty="0" smtClean="0"/>
              <a:t>e.g. </a:t>
            </a:r>
            <a:r>
              <a:rPr lang="en-US" sz="1600" dirty="0" smtClean="0">
                <a:solidFill>
                  <a:srgbClr val="0070C0"/>
                </a:solidFill>
              </a:rPr>
              <a:t>Intel’s 10 nm technology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      is </a:t>
            </a:r>
            <a:r>
              <a:rPr lang="en-US" sz="1600" dirty="0" smtClean="0">
                <a:solidFill>
                  <a:srgbClr val="0070C0"/>
                </a:solidFill>
              </a:rPr>
              <a:t>roughly equivalent to TSMC’s </a:t>
            </a:r>
            <a:r>
              <a:rPr lang="en-US" sz="1600" dirty="0" smtClean="0"/>
              <a:t>(Taiwan Semiconductor </a:t>
            </a:r>
            <a:r>
              <a:rPr lang="en-US" sz="1600" spc="-90" dirty="0" smtClean="0"/>
              <a:t>Manufacturing Company)</a:t>
            </a:r>
          </a:p>
          <a:p>
            <a:r>
              <a:rPr lang="en-US" sz="1600" spc="-90" dirty="0"/>
              <a:t> </a:t>
            </a:r>
            <a:r>
              <a:rPr lang="en-US" sz="1600" spc="-90" dirty="0" smtClean="0"/>
              <a:t>       </a:t>
            </a:r>
            <a:r>
              <a:rPr lang="en-US" sz="1600" spc="-110" dirty="0" smtClean="0">
                <a:solidFill>
                  <a:srgbClr val="0070C0"/>
                </a:solidFill>
              </a:rPr>
              <a:t>7 nm technology </a:t>
            </a:r>
            <a:r>
              <a:rPr lang="en-US" sz="1600" spc="-110" dirty="0" smtClean="0"/>
              <a:t>or Intel’s </a:t>
            </a:r>
            <a:r>
              <a:rPr lang="en-US" sz="1600" spc="-110" dirty="0" smtClean="0">
                <a:solidFill>
                  <a:srgbClr val="0070C0"/>
                </a:solidFill>
              </a:rPr>
              <a:t>7 nm technology </a:t>
            </a:r>
            <a:r>
              <a:rPr lang="en-US" sz="1600" spc="-110" dirty="0" smtClean="0"/>
              <a:t>roughly equals </a:t>
            </a:r>
            <a:r>
              <a:rPr lang="en-US" sz="1600" spc="-110" dirty="0" smtClean="0">
                <a:solidFill>
                  <a:srgbClr val="0070C0"/>
                </a:solidFill>
              </a:rPr>
              <a:t>TSMC’s 5 nm or Samsung’s 3 nm</a:t>
            </a:r>
          </a:p>
          <a:p>
            <a:r>
              <a:rPr lang="en-US" sz="1600" spc="-90" dirty="0"/>
              <a:t> </a:t>
            </a:r>
            <a:r>
              <a:rPr lang="en-US" sz="1600" spc="-90" dirty="0" smtClean="0"/>
              <a:t>       </a:t>
            </a:r>
            <a:r>
              <a:rPr lang="en-US" sz="1600" spc="-90" dirty="0" smtClean="0">
                <a:solidFill>
                  <a:srgbClr val="0070C0"/>
                </a:solidFill>
              </a:rPr>
              <a:t>technology.</a:t>
            </a:r>
          </a:p>
        </p:txBody>
      </p:sp>
    </p:spTree>
    <p:extLst>
      <p:ext uri="{BB962C8B-B14F-4D97-AF65-F5344CB8AC3E}">
        <p14:creationId xmlns:p14="http://schemas.microsoft.com/office/powerpoint/2010/main" val="15737210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animBg="1"/>
      <p:bldP spid="10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1.2 Overview of the evolution of Intel's Core 2 family </a:t>
            </a:r>
            <a:r>
              <a:rPr lang="en-US" sz="1700" dirty="0" smtClean="0"/>
              <a:t>(29)</a:t>
            </a:r>
            <a:endParaRPr lang="en-US" sz="1700" dirty="0"/>
          </a:p>
        </p:txBody>
      </p:sp>
      <p:sp>
        <p:nvSpPr>
          <p:cNvPr id="113" name="Text Box 56"/>
          <p:cNvSpPr txBox="1">
            <a:spLocks noChangeArrowheads="1"/>
          </p:cNvSpPr>
          <p:nvPr/>
        </p:nvSpPr>
        <p:spPr bwMode="auto">
          <a:xfrm>
            <a:off x="116505" y="458670"/>
            <a:ext cx="892782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Key power management innovations of the Core 2 family (</a:t>
            </a:r>
            <a:r>
              <a:rPr lang="en-US" altLang="en-US" sz="18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based on [</a:t>
            </a:r>
            <a:r>
              <a:rPr lang="hu-HU" altLang="en-US" sz="18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5</a:t>
            </a:r>
            <a:r>
              <a:rPr lang="en-US" altLang="en-US" sz="18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]) -1</a:t>
            </a:r>
            <a:endParaRPr lang="en-US" altLang="en-US" sz="1800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92" name="Group 91"/>
          <p:cNvGrpSpPr/>
          <p:nvPr/>
        </p:nvGrpSpPr>
        <p:grpSpPr>
          <a:xfrm>
            <a:off x="211756" y="927320"/>
            <a:ext cx="5399060" cy="5920602"/>
            <a:chOff x="211756" y="927320"/>
            <a:chExt cx="5399060" cy="5920602"/>
          </a:xfrm>
        </p:grpSpPr>
        <p:sp>
          <p:nvSpPr>
            <p:cNvPr id="95" name="Text Box 28"/>
            <p:cNvSpPr txBox="1">
              <a:spLocks noChangeArrowheads="1"/>
            </p:cNvSpPr>
            <p:nvPr/>
          </p:nvSpPr>
          <p:spPr bwMode="auto">
            <a:xfrm rot="16200000">
              <a:off x="118788" y="1145972"/>
              <a:ext cx="693909" cy="405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96" name="Rectangle 46"/>
            <p:cNvSpPr>
              <a:spLocks noChangeArrowheads="1"/>
            </p:cNvSpPr>
            <p:nvPr/>
          </p:nvSpPr>
          <p:spPr bwMode="auto">
            <a:xfrm>
              <a:off x="2462687" y="1029183"/>
              <a:ext cx="3148129" cy="5818739"/>
            </a:xfrm>
            <a:prstGeom prst="rect">
              <a:avLst/>
            </a:prstGeom>
            <a:solidFill>
              <a:srgbClr val="0000FF">
                <a:alpha val="14117"/>
              </a:srgbClr>
            </a:solidFill>
            <a:ln w="1905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11" name="Text Box 6"/>
            <p:cNvSpPr txBox="1">
              <a:spLocks noChangeArrowheads="1"/>
            </p:cNvSpPr>
            <p:nvPr/>
          </p:nvSpPr>
          <p:spPr bwMode="auto">
            <a:xfrm>
              <a:off x="4585766" y="1892050"/>
              <a:ext cx="948425" cy="328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11/2007</a:t>
              </a:r>
              <a:endPara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5" name="Text Box 8"/>
            <p:cNvSpPr txBox="1">
              <a:spLocks noChangeArrowheads="1"/>
            </p:cNvSpPr>
            <p:nvPr/>
          </p:nvSpPr>
          <p:spPr bwMode="auto">
            <a:xfrm>
              <a:off x="4550401" y="1193548"/>
              <a:ext cx="1035230" cy="328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0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1/200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6</a:t>
              </a:r>
            </a:p>
          </p:txBody>
        </p:sp>
        <p:sp>
          <p:nvSpPr>
            <p:cNvPr id="116" name="Rectangle 31"/>
            <p:cNvSpPr>
              <a:spLocks noChangeArrowheads="1"/>
            </p:cNvSpPr>
            <p:nvPr/>
          </p:nvSpPr>
          <p:spPr bwMode="auto">
            <a:xfrm>
              <a:off x="211756" y="1088356"/>
              <a:ext cx="4173072" cy="731495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17" name="AutoShape 32"/>
            <p:cNvSpPr>
              <a:spLocks noChangeArrowheads="1"/>
            </p:cNvSpPr>
            <p:nvPr/>
          </p:nvSpPr>
          <p:spPr bwMode="auto">
            <a:xfrm>
              <a:off x="282486" y="1059769"/>
              <a:ext cx="3782450" cy="762199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18" name="Oval 33"/>
            <p:cNvSpPr>
              <a:spLocks noChangeArrowheads="1"/>
            </p:cNvSpPr>
            <p:nvPr/>
          </p:nvSpPr>
          <p:spPr bwMode="auto">
            <a:xfrm>
              <a:off x="3595546" y="1069313"/>
              <a:ext cx="784460" cy="733394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19" name="Text Box 34"/>
            <p:cNvSpPr txBox="1">
              <a:spLocks noChangeArrowheads="1"/>
            </p:cNvSpPr>
            <p:nvPr/>
          </p:nvSpPr>
          <p:spPr bwMode="auto">
            <a:xfrm>
              <a:off x="3810951" y="1293555"/>
              <a:ext cx="597990" cy="2925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65nm</a:t>
              </a:r>
            </a:p>
          </p:txBody>
        </p:sp>
        <p:sp>
          <p:nvSpPr>
            <p:cNvPr id="120" name="Rectangle 35"/>
            <p:cNvSpPr>
              <a:spLocks noChangeArrowheads="1"/>
            </p:cNvSpPr>
            <p:nvPr/>
          </p:nvSpPr>
          <p:spPr bwMode="auto">
            <a:xfrm>
              <a:off x="629706" y="1067399"/>
              <a:ext cx="3280909" cy="733394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21" name="Text Box 36"/>
            <p:cNvSpPr txBox="1">
              <a:spLocks noChangeArrowheads="1"/>
            </p:cNvSpPr>
            <p:nvPr/>
          </p:nvSpPr>
          <p:spPr bwMode="auto">
            <a:xfrm>
              <a:off x="648976" y="1160481"/>
              <a:ext cx="3160346" cy="411344"/>
            </a:xfrm>
            <a:prstGeom prst="rect">
              <a:avLst/>
            </a:prstGeom>
            <a:solidFill>
              <a:srgbClr val="FFFFC9">
                <a:alpha val="58038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ts val="1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1" i="1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Pentium 4 ( </a:t>
              </a:r>
              <a:r>
                <a:rPr kumimoji="0" lang="hu-HU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Cedar Mill</a:t>
              </a: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)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Pentium D (</a:t>
              </a:r>
              <a:r>
                <a:rPr kumimoji="0" lang="en-US" altLang="en-US" sz="115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Presler</a:t>
              </a: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)           </a:t>
              </a:r>
            </a:p>
          </p:txBody>
        </p:sp>
        <p:sp>
          <p:nvSpPr>
            <p:cNvPr id="122" name="Text Box 37"/>
            <p:cNvSpPr txBox="1">
              <a:spLocks noChangeArrowheads="1"/>
            </p:cNvSpPr>
            <p:nvPr/>
          </p:nvSpPr>
          <p:spPr bwMode="auto">
            <a:xfrm>
              <a:off x="647389" y="1521772"/>
              <a:ext cx="3160346" cy="272214"/>
            </a:xfrm>
            <a:prstGeom prst="rect">
              <a:avLst/>
            </a:prstGeom>
            <a:solidFill>
              <a:srgbClr val="6148F6">
                <a:alpha val="22745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en-US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</a:t>
              </a:r>
              <a:r>
                <a:rPr kumimoji="0" lang="hu-HU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Core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2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</a:t>
              </a:r>
            </a:p>
          </p:txBody>
        </p:sp>
        <p:sp>
          <p:nvSpPr>
            <p:cNvPr id="123" name="Text Box 44"/>
            <p:cNvSpPr txBox="1">
              <a:spLocks noChangeArrowheads="1"/>
            </p:cNvSpPr>
            <p:nvPr/>
          </p:nvSpPr>
          <p:spPr bwMode="auto">
            <a:xfrm>
              <a:off x="4564868" y="1556127"/>
              <a:ext cx="1001473" cy="328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0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7/2006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24" name="Text Box 45"/>
            <p:cNvSpPr txBox="1">
              <a:spLocks noChangeArrowheads="1"/>
            </p:cNvSpPr>
            <p:nvPr/>
          </p:nvSpPr>
          <p:spPr bwMode="auto">
            <a:xfrm>
              <a:off x="4585766" y="2256848"/>
              <a:ext cx="948425" cy="328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11/2008</a:t>
              </a:r>
              <a:endPara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5" name="Line 57"/>
            <p:cNvSpPr>
              <a:spLocks noChangeShapeType="1"/>
            </p:cNvSpPr>
            <p:nvPr/>
          </p:nvSpPr>
          <p:spPr bwMode="auto">
            <a:xfrm>
              <a:off x="250336" y="1560809"/>
              <a:ext cx="5358673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endParaRPr>
            </a:p>
          </p:txBody>
        </p:sp>
        <p:sp>
          <p:nvSpPr>
            <p:cNvPr id="126" name="Text Box 58"/>
            <p:cNvSpPr txBox="1">
              <a:spLocks noChangeArrowheads="1"/>
            </p:cNvSpPr>
            <p:nvPr/>
          </p:nvSpPr>
          <p:spPr bwMode="auto">
            <a:xfrm>
              <a:off x="4585766" y="3070041"/>
              <a:ext cx="948425" cy="328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0</a:t>
              </a: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1/20</a:t>
              </a: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11</a:t>
              </a:r>
            </a:p>
          </p:txBody>
        </p:sp>
        <p:sp>
          <p:nvSpPr>
            <p:cNvPr id="127" name="Text Box 61"/>
            <p:cNvSpPr txBox="1">
              <a:spLocks noChangeArrowheads="1"/>
            </p:cNvSpPr>
            <p:nvPr/>
          </p:nvSpPr>
          <p:spPr bwMode="auto">
            <a:xfrm>
              <a:off x="4585766" y="2674844"/>
              <a:ext cx="948425" cy="328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0</a:t>
              </a: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1/20</a:t>
              </a: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10</a:t>
              </a:r>
            </a:p>
          </p:txBody>
        </p:sp>
        <p:sp>
          <p:nvSpPr>
            <p:cNvPr id="128" name="Rectangle 16"/>
            <p:cNvSpPr>
              <a:spLocks noChangeArrowheads="1"/>
            </p:cNvSpPr>
            <p:nvPr/>
          </p:nvSpPr>
          <p:spPr bwMode="auto">
            <a:xfrm>
              <a:off x="221381" y="2671044"/>
              <a:ext cx="4173072" cy="733394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29" name="AutoShape 17"/>
            <p:cNvSpPr>
              <a:spLocks noChangeArrowheads="1"/>
            </p:cNvSpPr>
            <p:nvPr/>
          </p:nvSpPr>
          <p:spPr bwMode="auto">
            <a:xfrm>
              <a:off x="294495" y="2662524"/>
              <a:ext cx="3782450" cy="733394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30" name="Oval 18"/>
            <p:cNvSpPr>
              <a:spLocks noChangeArrowheads="1"/>
            </p:cNvSpPr>
            <p:nvPr/>
          </p:nvSpPr>
          <p:spPr bwMode="auto">
            <a:xfrm>
              <a:off x="3595546" y="2652045"/>
              <a:ext cx="784460" cy="733394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31" name="Text Box 19"/>
            <p:cNvSpPr txBox="1">
              <a:spLocks noChangeArrowheads="1"/>
            </p:cNvSpPr>
            <p:nvPr/>
          </p:nvSpPr>
          <p:spPr bwMode="auto">
            <a:xfrm>
              <a:off x="3798273" y="2893342"/>
              <a:ext cx="601205" cy="2944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32nm</a:t>
              </a:r>
            </a:p>
          </p:txBody>
        </p:sp>
        <p:sp>
          <p:nvSpPr>
            <p:cNvPr id="132" name="Rectangle 22"/>
            <p:cNvSpPr>
              <a:spLocks noChangeArrowheads="1"/>
            </p:cNvSpPr>
            <p:nvPr/>
          </p:nvSpPr>
          <p:spPr bwMode="auto">
            <a:xfrm>
              <a:off x="211756" y="1844550"/>
              <a:ext cx="4173072" cy="752394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43" name="AutoShape 23"/>
            <p:cNvSpPr>
              <a:spLocks noChangeArrowheads="1"/>
            </p:cNvSpPr>
            <p:nvPr/>
          </p:nvSpPr>
          <p:spPr bwMode="auto">
            <a:xfrm>
              <a:off x="282486" y="1857851"/>
              <a:ext cx="3782450" cy="733394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44" name="Oval 24"/>
            <p:cNvSpPr>
              <a:spLocks noChangeArrowheads="1"/>
            </p:cNvSpPr>
            <p:nvPr/>
          </p:nvSpPr>
          <p:spPr bwMode="auto">
            <a:xfrm>
              <a:off x="3595546" y="1863550"/>
              <a:ext cx="784460" cy="733394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5" name="Text Box 25"/>
            <p:cNvSpPr txBox="1">
              <a:spLocks noChangeArrowheads="1"/>
            </p:cNvSpPr>
            <p:nvPr/>
          </p:nvSpPr>
          <p:spPr bwMode="auto">
            <a:xfrm>
              <a:off x="3809343" y="2074449"/>
              <a:ext cx="601205" cy="29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45nm</a:t>
              </a:r>
            </a:p>
          </p:txBody>
        </p:sp>
        <p:sp>
          <p:nvSpPr>
            <p:cNvPr id="146" name="Text Box 30"/>
            <p:cNvSpPr txBox="1">
              <a:spLocks noChangeArrowheads="1"/>
            </p:cNvSpPr>
            <p:nvPr/>
          </p:nvSpPr>
          <p:spPr bwMode="auto">
            <a:xfrm rot="16200000">
              <a:off x="21879" y="2011051"/>
              <a:ext cx="858794" cy="247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147" name="Rectangle 31"/>
            <p:cNvSpPr>
              <a:spLocks noChangeArrowheads="1"/>
            </p:cNvSpPr>
            <p:nvPr/>
          </p:nvSpPr>
          <p:spPr bwMode="auto">
            <a:xfrm>
              <a:off x="211756" y="3444781"/>
              <a:ext cx="4173072" cy="733394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48" name="AutoShape 32"/>
            <p:cNvSpPr>
              <a:spLocks noChangeArrowheads="1"/>
            </p:cNvSpPr>
            <p:nvPr/>
          </p:nvSpPr>
          <p:spPr bwMode="auto">
            <a:xfrm>
              <a:off x="275258" y="3447816"/>
              <a:ext cx="3782450" cy="731494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49" name="Oval 33"/>
            <p:cNvSpPr>
              <a:spLocks noChangeArrowheads="1"/>
            </p:cNvSpPr>
            <p:nvPr/>
          </p:nvSpPr>
          <p:spPr bwMode="auto">
            <a:xfrm>
              <a:off x="3595546" y="3462972"/>
              <a:ext cx="784460" cy="733394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50" name="Text Box 34"/>
            <p:cNvSpPr txBox="1">
              <a:spLocks noChangeArrowheads="1"/>
            </p:cNvSpPr>
            <p:nvPr/>
          </p:nvSpPr>
          <p:spPr bwMode="auto">
            <a:xfrm>
              <a:off x="3802913" y="3691014"/>
              <a:ext cx="602813" cy="29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22nm</a:t>
              </a:r>
            </a:p>
          </p:txBody>
        </p:sp>
        <p:sp>
          <p:nvSpPr>
            <p:cNvPr id="151" name="Text Box 38"/>
            <p:cNvSpPr txBox="1">
              <a:spLocks noChangeArrowheads="1"/>
            </p:cNvSpPr>
            <p:nvPr/>
          </p:nvSpPr>
          <p:spPr bwMode="auto">
            <a:xfrm rot="16200000">
              <a:off x="36346" y="3611562"/>
              <a:ext cx="858794" cy="247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152" name="Rectangle 35"/>
            <p:cNvSpPr>
              <a:spLocks noChangeArrowheads="1"/>
            </p:cNvSpPr>
            <p:nvPr/>
          </p:nvSpPr>
          <p:spPr bwMode="auto">
            <a:xfrm>
              <a:off x="629706" y="1863550"/>
              <a:ext cx="3280909" cy="733394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53" name="Text Box 36"/>
            <p:cNvSpPr txBox="1">
              <a:spLocks noChangeArrowheads="1"/>
            </p:cNvSpPr>
            <p:nvPr/>
          </p:nvSpPr>
          <p:spPr bwMode="auto">
            <a:xfrm>
              <a:off x="639351" y="1890400"/>
              <a:ext cx="3160346" cy="274872"/>
            </a:xfrm>
            <a:prstGeom prst="rect">
              <a:avLst/>
            </a:prstGeom>
            <a:solidFill>
              <a:srgbClr val="FFFFC9">
                <a:alpha val="58038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Penryn</a:t>
              </a:r>
              <a:r>
                <a:rPr kumimoji="0" lang="hu-HU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hu-HU" altLang="en-US" sz="11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Family</a:t>
              </a: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</a:t>
              </a:r>
            </a:p>
          </p:txBody>
        </p:sp>
        <p:sp>
          <p:nvSpPr>
            <p:cNvPr id="154" name="Text Box 37"/>
            <p:cNvSpPr txBox="1">
              <a:spLocks noChangeArrowheads="1"/>
            </p:cNvSpPr>
            <p:nvPr/>
          </p:nvSpPr>
          <p:spPr bwMode="auto">
            <a:xfrm>
              <a:off x="639351" y="2254947"/>
              <a:ext cx="3160346" cy="274872"/>
            </a:xfrm>
            <a:prstGeom prst="rect">
              <a:avLst/>
            </a:prstGeom>
            <a:solidFill>
              <a:srgbClr val="3366FF">
                <a:alpha val="23137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N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ehalem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</a:t>
              </a:r>
            </a:p>
          </p:txBody>
        </p:sp>
        <p:sp>
          <p:nvSpPr>
            <p:cNvPr id="155" name="Rectangle 35"/>
            <p:cNvSpPr>
              <a:spLocks noChangeArrowheads="1"/>
            </p:cNvSpPr>
            <p:nvPr/>
          </p:nvSpPr>
          <p:spPr bwMode="auto">
            <a:xfrm>
              <a:off x="629706" y="2657743"/>
              <a:ext cx="3280909" cy="733394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56" name="Text Box 36"/>
            <p:cNvSpPr txBox="1">
              <a:spLocks noChangeArrowheads="1"/>
            </p:cNvSpPr>
            <p:nvPr/>
          </p:nvSpPr>
          <p:spPr bwMode="auto">
            <a:xfrm>
              <a:off x="639351" y="2669850"/>
              <a:ext cx="3160346" cy="274872"/>
            </a:xfrm>
            <a:prstGeom prst="rect">
              <a:avLst/>
            </a:prstGeom>
            <a:solidFill>
              <a:srgbClr val="FFFFC9">
                <a:alpha val="58038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W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estmere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7" name="Text Box 37"/>
            <p:cNvSpPr txBox="1">
              <a:spLocks noChangeArrowheads="1"/>
            </p:cNvSpPr>
            <p:nvPr/>
          </p:nvSpPr>
          <p:spPr bwMode="auto">
            <a:xfrm>
              <a:off x="639351" y="3049141"/>
              <a:ext cx="3150000" cy="274872"/>
            </a:xfrm>
            <a:prstGeom prst="rect">
              <a:avLst/>
            </a:prstGeom>
            <a:solidFill>
              <a:srgbClr val="3366FF">
                <a:alpha val="23137"/>
              </a:srgbClr>
            </a:solidFill>
            <a:ln w="19050" algn="ctr">
              <a:solidFill>
                <a:srgbClr val="3366FF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andy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Bridge</a:t>
              </a:r>
            </a:p>
          </p:txBody>
        </p:sp>
        <p:sp>
          <p:nvSpPr>
            <p:cNvPr id="158" name="Rectangle 35"/>
            <p:cNvSpPr>
              <a:spLocks noChangeArrowheads="1"/>
            </p:cNvSpPr>
            <p:nvPr/>
          </p:nvSpPr>
          <p:spPr bwMode="auto">
            <a:xfrm>
              <a:off x="629706" y="3451617"/>
              <a:ext cx="3280909" cy="731494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59" name="Text Box 37"/>
            <p:cNvSpPr txBox="1">
              <a:spLocks noChangeArrowheads="1"/>
            </p:cNvSpPr>
            <p:nvPr/>
          </p:nvSpPr>
          <p:spPr bwMode="auto">
            <a:xfrm>
              <a:off x="657014" y="3858213"/>
              <a:ext cx="3148129" cy="270000"/>
            </a:xfrm>
            <a:prstGeom prst="rect">
              <a:avLst/>
            </a:prstGeom>
            <a:solidFill>
              <a:srgbClr val="3366FF">
                <a:alpha val="23137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aswell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60" name="Text Box 58"/>
            <p:cNvSpPr txBox="1">
              <a:spLocks noChangeArrowheads="1"/>
            </p:cNvSpPr>
            <p:nvPr/>
          </p:nvSpPr>
          <p:spPr bwMode="auto">
            <a:xfrm>
              <a:off x="4585766" y="3493208"/>
              <a:ext cx="956462" cy="3305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0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4/20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61" name="Text Box 58"/>
            <p:cNvSpPr txBox="1">
              <a:spLocks noChangeArrowheads="1"/>
            </p:cNvSpPr>
            <p:nvPr/>
          </p:nvSpPr>
          <p:spPr bwMode="auto">
            <a:xfrm>
              <a:off x="4592196" y="3856895"/>
              <a:ext cx="956462" cy="3305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06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/20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13</a:t>
              </a:r>
            </a:p>
          </p:txBody>
        </p:sp>
        <p:sp>
          <p:nvSpPr>
            <p:cNvPr id="162" name="Text Box 58"/>
            <p:cNvSpPr txBox="1">
              <a:spLocks noChangeArrowheads="1"/>
            </p:cNvSpPr>
            <p:nvPr/>
          </p:nvSpPr>
          <p:spPr bwMode="auto">
            <a:xfrm>
              <a:off x="4568083" y="4254685"/>
              <a:ext cx="956389" cy="331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09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/20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14</a:t>
              </a:r>
            </a:p>
          </p:txBody>
        </p:sp>
        <p:sp>
          <p:nvSpPr>
            <p:cNvPr id="163" name="Text Box 58"/>
            <p:cNvSpPr txBox="1">
              <a:spLocks noChangeArrowheads="1"/>
            </p:cNvSpPr>
            <p:nvPr/>
          </p:nvSpPr>
          <p:spPr bwMode="auto">
            <a:xfrm>
              <a:off x="4476456" y="4544381"/>
              <a:ext cx="1063520" cy="2866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10/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15</a:t>
              </a:r>
            </a:p>
          </p:txBody>
        </p:sp>
        <p:sp>
          <p:nvSpPr>
            <p:cNvPr id="164" name="Rectangle 31"/>
            <p:cNvSpPr>
              <a:spLocks noChangeArrowheads="1"/>
            </p:cNvSpPr>
            <p:nvPr/>
          </p:nvSpPr>
          <p:spPr bwMode="auto">
            <a:xfrm>
              <a:off x="231086" y="4230720"/>
              <a:ext cx="4115316" cy="2617202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65" name="AutoShape 32"/>
            <p:cNvSpPr>
              <a:spLocks noChangeArrowheads="1"/>
            </p:cNvSpPr>
            <p:nvPr/>
          </p:nvSpPr>
          <p:spPr bwMode="auto">
            <a:xfrm>
              <a:off x="286632" y="4259816"/>
              <a:ext cx="3753045" cy="2578658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66" name="Text Box 34"/>
            <p:cNvSpPr txBox="1">
              <a:spLocks noChangeArrowheads="1"/>
            </p:cNvSpPr>
            <p:nvPr/>
          </p:nvSpPr>
          <p:spPr bwMode="auto">
            <a:xfrm>
              <a:off x="3819752" y="4819730"/>
              <a:ext cx="602532" cy="294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14</a:t>
              </a:r>
              <a:r>
                <a:rPr kumimoji="0" lang="hu-HU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nm</a:t>
              </a:r>
            </a:p>
          </p:txBody>
        </p:sp>
        <p:sp>
          <p:nvSpPr>
            <p:cNvPr id="167" name="Text Box 38"/>
            <p:cNvSpPr txBox="1">
              <a:spLocks noChangeArrowheads="1"/>
            </p:cNvSpPr>
            <p:nvPr/>
          </p:nvSpPr>
          <p:spPr bwMode="auto">
            <a:xfrm rot="16200000">
              <a:off x="24193" y="5239240"/>
              <a:ext cx="898235" cy="247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6</a:t>
              </a: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 YEARS</a:t>
              </a:r>
            </a:p>
          </p:txBody>
        </p:sp>
        <p:sp>
          <p:nvSpPr>
            <p:cNvPr id="168" name="Rectangle 35"/>
            <p:cNvSpPr>
              <a:spLocks noChangeArrowheads="1"/>
            </p:cNvSpPr>
            <p:nvPr/>
          </p:nvSpPr>
          <p:spPr bwMode="auto">
            <a:xfrm>
              <a:off x="655426" y="4270259"/>
              <a:ext cx="3280909" cy="2514866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69" name="Text Box 58"/>
            <p:cNvSpPr txBox="1">
              <a:spLocks noChangeArrowheads="1"/>
            </p:cNvSpPr>
            <p:nvPr/>
          </p:nvSpPr>
          <p:spPr bwMode="auto">
            <a:xfrm>
              <a:off x="4467856" y="4914848"/>
              <a:ext cx="1063520" cy="331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08/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16</a:t>
              </a:r>
            </a:p>
          </p:txBody>
        </p:sp>
        <p:sp>
          <p:nvSpPr>
            <p:cNvPr id="170" name="Text Box 58"/>
            <p:cNvSpPr txBox="1">
              <a:spLocks noChangeArrowheads="1"/>
            </p:cNvSpPr>
            <p:nvPr/>
          </p:nvSpPr>
          <p:spPr bwMode="auto">
            <a:xfrm>
              <a:off x="4527955" y="5258523"/>
              <a:ext cx="9973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08/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17</a:t>
              </a:r>
            </a:p>
          </p:txBody>
        </p:sp>
        <p:sp>
          <p:nvSpPr>
            <p:cNvPr id="171" name="Text Box 38"/>
            <p:cNvSpPr txBox="1">
              <a:spLocks noChangeArrowheads="1"/>
            </p:cNvSpPr>
            <p:nvPr/>
          </p:nvSpPr>
          <p:spPr bwMode="auto">
            <a:xfrm rot="16200000">
              <a:off x="36346" y="1232939"/>
              <a:ext cx="858794" cy="247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172" name="Text Box 58"/>
            <p:cNvSpPr txBox="1">
              <a:spLocks noChangeArrowheads="1"/>
            </p:cNvSpPr>
            <p:nvPr/>
          </p:nvSpPr>
          <p:spPr bwMode="auto">
            <a:xfrm>
              <a:off x="4585722" y="5583408"/>
              <a:ext cx="9444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10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/20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17</a:t>
              </a:r>
            </a:p>
          </p:txBody>
        </p:sp>
        <p:sp>
          <p:nvSpPr>
            <p:cNvPr id="173" name="Text Box 58"/>
            <p:cNvSpPr txBox="1">
              <a:spLocks noChangeArrowheads="1"/>
            </p:cNvSpPr>
            <p:nvPr/>
          </p:nvSpPr>
          <p:spPr bwMode="auto">
            <a:xfrm>
              <a:off x="4576247" y="6221050"/>
              <a:ext cx="9444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10/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18</a:t>
              </a:r>
            </a:p>
          </p:txBody>
        </p:sp>
        <p:sp>
          <p:nvSpPr>
            <p:cNvPr id="174" name="Oval 33"/>
            <p:cNvSpPr>
              <a:spLocks noChangeArrowheads="1"/>
            </p:cNvSpPr>
            <p:nvPr/>
          </p:nvSpPr>
          <p:spPr bwMode="auto">
            <a:xfrm>
              <a:off x="3358939" y="4221109"/>
              <a:ext cx="1052070" cy="2593056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75" name="Text Box 37"/>
            <p:cNvSpPr txBox="1">
              <a:spLocks noChangeArrowheads="1"/>
            </p:cNvSpPr>
            <p:nvPr/>
          </p:nvSpPr>
          <p:spPr bwMode="auto">
            <a:xfrm>
              <a:off x="656915" y="5232188"/>
              <a:ext cx="3150000" cy="276999"/>
            </a:xfrm>
            <a:prstGeom prst="rect">
              <a:avLst/>
            </a:prstGeom>
            <a:solidFill>
              <a:srgbClr val="B48AB1">
                <a:alpha val="22745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Kaby</a:t>
              </a: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Lake Refresh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76" name="Text Box 37"/>
            <p:cNvSpPr txBox="1">
              <a:spLocks noChangeArrowheads="1"/>
            </p:cNvSpPr>
            <p:nvPr/>
          </p:nvSpPr>
          <p:spPr bwMode="auto">
            <a:xfrm>
              <a:off x="656915" y="4901867"/>
              <a:ext cx="3150000" cy="276999"/>
            </a:xfrm>
            <a:prstGeom prst="rect">
              <a:avLst/>
            </a:prstGeom>
            <a:solidFill>
              <a:srgbClr val="B77DBD">
                <a:alpha val="23137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Kaby</a:t>
              </a: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Lake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77" name="Text Box 37"/>
            <p:cNvSpPr txBox="1">
              <a:spLocks noChangeArrowheads="1"/>
            </p:cNvSpPr>
            <p:nvPr/>
          </p:nvSpPr>
          <p:spPr bwMode="auto">
            <a:xfrm>
              <a:off x="656915" y="4572120"/>
              <a:ext cx="3150000" cy="270000"/>
            </a:xfrm>
            <a:prstGeom prst="rect">
              <a:avLst/>
            </a:prstGeom>
            <a:solidFill>
              <a:srgbClr val="B77DBD">
                <a:alpha val="22353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Skylake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78" name="Text Box 34"/>
            <p:cNvSpPr txBox="1">
              <a:spLocks noChangeArrowheads="1"/>
            </p:cNvSpPr>
            <p:nvPr/>
          </p:nvSpPr>
          <p:spPr bwMode="auto">
            <a:xfrm>
              <a:off x="3819495" y="5344883"/>
              <a:ext cx="59503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14</a:t>
              </a:r>
              <a:r>
                <a:rPr kumimoji="0" lang="hu-HU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nm</a:t>
              </a:r>
            </a:p>
          </p:txBody>
        </p:sp>
        <p:sp>
          <p:nvSpPr>
            <p:cNvPr id="179" name="Text Box 36"/>
            <p:cNvSpPr txBox="1">
              <a:spLocks noChangeArrowheads="1"/>
            </p:cNvSpPr>
            <p:nvPr/>
          </p:nvSpPr>
          <p:spPr bwMode="auto">
            <a:xfrm>
              <a:off x="655507" y="4239619"/>
              <a:ext cx="3150000" cy="270893"/>
            </a:xfrm>
            <a:prstGeom prst="rect">
              <a:avLst/>
            </a:prstGeom>
            <a:solidFill>
              <a:srgbClr val="FFFFC9">
                <a:alpha val="57647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Broadwell</a:t>
              </a:r>
              <a:endPara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80" name="Text Box 36"/>
            <p:cNvSpPr txBox="1">
              <a:spLocks noChangeArrowheads="1"/>
            </p:cNvSpPr>
            <p:nvPr/>
          </p:nvSpPr>
          <p:spPr bwMode="auto">
            <a:xfrm>
              <a:off x="650906" y="3489615"/>
              <a:ext cx="3150000" cy="274872"/>
            </a:xfrm>
            <a:prstGeom prst="rect">
              <a:avLst/>
            </a:prstGeom>
            <a:solidFill>
              <a:srgbClr val="FFFFC9">
                <a:alpha val="58038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I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vy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Bridge</a:t>
              </a:r>
            </a:p>
          </p:txBody>
        </p:sp>
        <p:sp>
          <p:nvSpPr>
            <p:cNvPr id="181" name="Text Box 29"/>
            <p:cNvSpPr txBox="1">
              <a:spLocks noChangeArrowheads="1"/>
            </p:cNvSpPr>
            <p:nvPr/>
          </p:nvSpPr>
          <p:spPr bwMode="auto">
            <a:xfrm rot="16200000">
              <a:off x="31525" y="2810988"/>
              <a:ext cx="858794" cy="247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182" name="Text Box 37"/>
            <p:cNvSpPr txBox="1">
              <a:spLocks noChangeArrowheads="1"/>
            </p:cNvSpPr>
            <p:nvPr/>
          </p:nvSpPr>
          <p:spPr bwMode="auto">
            <a:xfrm>
              <a:off x="656915" y="6222414"/>
              <a:ext cx="3150000" cy="276999"/>
            </a:xfrm>
            <a:prstGeom prst="rect">
              <a:avLst/>
            </a:prstGeom>
            <a:solidFill>
              <a:srgbClr val="B48AB1">
                <a:alpha val="22745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Coffee Lake Refresh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83" name="Text Box 37"/>
            <p:cNvSpPr txBox="1">
              <a:spLocks noChangeArrowheads="1"/>
            </p:cNvSpPr>
            <p:nvPr/>
          </p:nvSpPr>
          <p:spPr bwMode="auto">
            <a:xfrm>
              <a:off x="656915" y="5564370"/>
              <a:ext cx="3150000" cy="276999"/>
            </a:xfrm>
            <a:prstGeom prst="rect">
              <a:avLst/>
            </a:prstGeom>
            <a:solidFill>
              <a:srgbClr val="B48AB1">
                <a:alpha val="22353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Coffee Lake 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3401870" y="3032953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2G</a:t>
              </a: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3413980" y="3483003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3G</a:t>
              </a: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3413980" y="3843043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4G</a:t>
              </a: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3413980" y="4203083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5G</a:t>
              </a: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3401870" y="4542339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6G</a:t>
              </a: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3401870" y="4885063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7G</a:t>
              </a:r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3398194" y="5217414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8G</a:t>
              </a:r>
            </a:p>
          </p:txBody>
        </p:sp>
        <p:sp>
          <p:nvSpPr>
            <p:cNvPr id="191" name="TextBox 190"/>
            <p:cNvSpPr txBox="1"/>
            <p:nvPr/>
          </p:nvSpPr>
          <p:spPr>
            <a:xfrm>
              <a:off x="3394730" y="5538187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8G</a:t>
              </a: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3382620" y="6201800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9G</a:t>
              </a: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3401870" y="1540530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1G</a:t>
              </a:r>
            </a:p>
          </p:txBody>
        </p:sp>
        <p:sp>
          <p:nvSpPr>
            <p:cNvPr id="194" name="Text Box 37"/>
            <p:cNvSpPr txBox="1">
              <a:spLocks noChangeArrowheads="1"/>
            </p:cNvSpPr>
            <p:nvPr/>
          </p:nvSpPr>
          <p:spPr bwMode="auto">
            <a:xfrm>
              <a:off x="666190" y="6533195"/>
              <a:ext cx="3150000" cy="276999"/>
            </a:xfrm>
            <a:prstGeom prst="rect">
              <a:avLst/>
            </a:prstGeom>
            <a:solidFill>
              <a:srgbClr val="B48AB1">
                <a:alpha val="22353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Comet Lake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3273360" y="6515848"/>
              <a:ext cx="52290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10G</a:t>
              </a:r>
            </a:p>
          </p:txBody>
        </p:sp>
        <p:sp>
          <p:nvSpPr>
            <p:cNvPr id="196" name="Text Box 58"/>
            <p:cNvSpPr txBox="1">
              <a:spLocks noChangeArrowheads="1"/>
            </p:cNvSpPr>
            <p:nvPr/>
          </p:nvSpPr>
          <p:spPr bwMode="auto">
            <a:xfrm>
              <a:off x="4591250" y="6527376"/>
              <a:ext cx="9444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08/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19</a:t>
              </a:r>
            </a:p>
          </p:txBody>
        </p:sp>
        <p:sp>
          <p:nvSpPr>
            <p:cNvPr id="197" name="Text Box 37"/>
            <p:cNvSpPr txBox="1">
              <a:spLocks noChangeArrowheads="1"/>
            </p:cNvSpPr>
            <p:nvPr/>
          </p:nvSpPr>
          <p:spPr bwMode="auto">
            <a:xfrm>
              <a:off x="656915" y="5896546"/>
              <a:ext cx="3150000" cy="276999"/>
            </a:xfrm>
            <a:prstGeom prst="rect">
              <a:avLst/>
            </a:prstGeom>
            <a:solidFill>
              <a:srgbClr val="B48AB1">
                <a:alpha val="22353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Amber/Whiskey Lake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98" name="Text Box 58"/>
            <p:cNvSpPr txBox="1">
              <a:spLocks noChangeArrowheads="1"/>
            </p:cNvSpPr>
            <p:nvPr/>
          </p:nvSpPr>
          <p:spPr bwMode="auto">
            <a:xfrm>
              <a:off x="4591250" y="5906931"/>
              <a:ext cx="9444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08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/20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18</a:t>
              </a:r>
            </a:p>
          </p:txBody>
        </p:sp>
      </p:grpSp>
      <p:sp>
        <p:nvSpPr>
          <p:cNvPr id="199" name="Text Box 53"/>
          <p:cNvSpPr txBox="1">
            <a:spLocks noChangeArrowheads="1"/>
          </p:cNvSpPr>
          <p:nvPr/>
        </p:nvSpPr>
        <p:spPr bwMode="auto">
          <a:xfrm>
            <a:off x="5857737" y="897105"/>
            <a:ext cx="25266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Key new features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of the power management</a:t>
            </a:r>
          </a:p>
        </p:txBody>
      </p:sp>
      <p:sp>
        <p:nvSpPr>
          <p:cNvPr id="200" name="Rectangle 54"/>
          <p:cNvSpPr>
            <a:spLocks noChangeArrowheads="1"/>
          </p:cNvSpPr>
          <p:nvPr/>
        </p:nvSpPr>
        <p:spPr bwMode="auto">
          <a:xfrm>
            <a:off x="5652120" y="928145"/>
            <a:ext cx="2990850" cy="420745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01" name="TextBox 200"/>
          <p:cNvSpPr txBox="1"/>
          <p:nvPr/>
        </p:nvSpPr>
        <p:spPr>
          <a:xfrm>
            <a:off x="6820664" y="1918345"/>
            <a:ext cx="6431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EDAT</a:t>
            </a:r>
          </a:p>
        </p:txBody>
      </p:sp>
      <p:sp>
        <p:nvSpPr>
          <p:cNvPr id="202" name="Rectangle 201"/>
          <p:cNvSpPr/>
          <p:nvPr/>
        </p:nvSpPr>
        <p:spPr>
          <a:xfrm>
            <a:off x="5817114" y="2182727"/>
            <a:ext cx="2816805" cy="4514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ts val="14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Integrated Power Gates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PCU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ts val="14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Turbo Boost</a:t>
            </a:r>
          </a:p>
        </p:txBody>
      </p:sp>
      <p:sp>
        <p:nvSpPr>
          <p:cNvPr id="203" name="Rectangle 48"/>
          <p:cNvSpPr>
            <a:spLocks noChangeArrowheads="1"/>
          </p:cNvSpPr>
          <p:nvPr/>
        </p:nvSpPr>
        <p:spPr bwMode="auto">
          <a:xfrm>
            <a:off x="6204596" y="3045451"/>
            <a:ext cx="166423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Turbo Boost 2.0</a:t>
            </a:r>
          </a:p>
        </p:txBody>
      </p:sp>
      <p:sp>
        <p:nvSpPr>
          <p:cNvPr id="204" name="Rectangle 48"/>
          <p:cNvSpPr>
            <a:spLocks noChangeArrowheads="1"/>
          </p:cNvSpPr>
          <p:nvPr/>
        </p:nvSpPr>
        <p:spPr bwMode="auto">
          <a:xfrm>
            <a:off x="6775454" y="3848789"/>
            <a:ext cx="60465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FIVR</a:t>
            </a:r>
          </a:p>
        </p:txBody>
      </p:sp>
      <p:sp>
        <p:nvSpPr>
          <p:cNvPr id="205" name="Rectangle 48"/>
          <p:cNvSpPr>
            <a:spLocks noChangeArrowheads="1"/>
          </p:cNvSpPr>
          <p:nvPr/>
        </p:nvSpPr>
        <p:spPr bwMode="auto">
          <a:xfrm>
            <a:off x="6477363" y="4203511"/>
            <a:ext cx="125066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2. gen.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FIVR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6" name="Rectangle 48"/>
          <p:cNvSpPr>
            <a:spLocks noChangeArrowheads="1"/>
          </p:cNvSpPr>
          <p:nvPr/>
        </p:nvSpPr>
        <p:spPr bwMode="auto">
          <a:xfrm>
            <a:off x="5802018" y="4371842"/>
            <a:ext cx="2634054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135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Speed Shift Technology,</a:t>
            </a:r>
          </a:p>
          <a:p>
            <a:pPr marL="0" marR="0" lvl="0" indent="0" algn="ctr" defTabSz="914400" rtl="0" eaLnBrk="1" fontAlgn="base" latinLnBrk="0" hangingPunct="1">
              <a:lnSpc>
                <a:spcPts val="135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Duty Cycle control, No FIVR</a:t>
            </a:r>
          </a:p>
          <a:p>
            <a:pPr marL="0" marR="0" lvl="0" indent="0" algn="ctr" defTabSz="914400" rtl="0" eaLnBrk="1" fontAlgn="base" latinLnBrk="0" hangingPunct="1">
              <a:lnSpc>
                <a:spcPts val="135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except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Skylake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X</a:t>
            </a:r>
            <a:endParaRPr kumimoji="0" lang="en-US" altLang="en-US" sz="1200" b="1" i="0" u="none" strike="noStrike" kern="1200" cap="none" spc="0" normalizeH="0" baseline="30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7" name="TextBox 206"/>
          <p:cNvSpPr txBox="1"/>
          <p:nvPr/>
        </p:nvSpPr>
        <p:spPr>
          <a:xfrm>
            <a:off x="5920874" y="4916513"/>
            <a:ext cx="24737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Speed Shift Technology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v2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08" name="Rectangle 48"/>
          <p:cNvSpPr>
            <a:spLocks noChangeArrowheads="1"/>
          </p:cNvSpPr>
          <p:nvPr/>
        </p:nvSpPr>
        <p:spPr bwMode="auto">
          <a:xfrm>
            <a:off x="5888614" y="5475135"/>
            <a:ext cx="2350322" cy="451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14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In H-series: TVB</a:t>
            </a:r>
          </a:p>
          <a:p>
            <a:pPr marL="0" marR="0" lvl="0" indent="0" algn="ctr" defTabSz="914400" rtl="0" eaLnBrk="1" fontAlgn="base" latinLnBrk="0" hangingPunct="1">
              <a:lnSpc>
                <a:spcPts val="14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(Thermal Velocity Boost)</a:t>
            </a:r>
          </a:p>
        </p:txBody>
      </p:sp>
      <p:sp>
        <p:nvSpPr>
          <p:cNvPr id="209" name="Left Brace 208"/>
          <p:cNvSpPr/>
          <p:nvPr/>
        </p:nvSpPr>
        <p:spPr bwMode="auto">
          <a:xfrm>
            <a:off x="5744222" y="5556180"/>
            <a:ext cx="92882" cy="324000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10" name="Left Brace 209"/>
          <p:cNvSpPr/>
          <p:nvPr/>
        </p:nvSpPr>
        <p:spPr bwMode="auto">
          <a:xfrm>
            <a:off x="5753599" y="4423168"/>
            <a:ext cx="92882" cy="504000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11" name="Left Brace 210"/>
          <p:cNvSpPr/>
          <p:nvPr/>
        </p:nvSpPr>
        <p:spPr bwMode="auto">
          <a:xfrm>
            <a:off x="5753599" y="2240767"/>
            <a:ext cx="92882" cy="324000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12" name="Left Brace 211"/>
          <p:cNvSpPr/>
          <p:nvPr/>
        </p:nvSpPr>
        <p:spPr bwMode="auto">
          <a:xfrm>
            <a:off x="5753599" y="1440103"/>
            <a:ext cx="92882" cy="504000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13" name="TextBox 212"/>
          <p:cNvSpPr txBox="1"/>
          <p:nvPr/>
        </p:nvSpPr>
        <p:spPr>
          <a:xfrm>
            <a:off x="6788900" y="6226720"/>
            <a:ext cx="627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STIM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14" name="Rectangle 213"/>
          <p:cNvSpPr/>
          <p:nvPr/>
        </p:nvSpPr>
        <p:spPr>
          <a:xfrm>
            <a:off x="5715635" y="1361512"/>
            <a:ext cx="313184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ts val="14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Clock gating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PECI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</a:p>
          <a:p>
            <a:pPr marL="0" marR="0" lvl="0" indent="0" algn="ctr" defTabSz="914400" rtl="0" eaLnBrk="1" fontAlgn="base" latinLnBrk="0" hangingPunct="1">
              <a:lnSpc>
                <a:spcPts val="14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Platform Thermal Control by</a:t>
            </a:r>
            <a:endParaRPr kumimoji="0" lang="hu-HU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ts val="14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3. party controller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5" name="TextBox 214"/>
          <p:cNvSpPr txBox="1"/>
          <p:nvPr/>
        </p:nvSpPr>
        <p:spPr>
          <a:xfrm>
            <a:off x="3385105" y="5875769"/>
            <a:ext cx="4379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8G</a:t>
            </a:r>
          </a:p>
        </p:txBody>
      </p:sp>
    </p:spTree>
    <p:extLst>
      <p:ext uri="{BB962C8B-B14F-4D97-AF65-F5344CB8AC3E}">
        <p14:creationId xmlns:p14="http://schemas.microsoft.com/office/powerpoint/2010/main" val="11604671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1.2 Overview of the evolution of Intel's Core 2 family (</a:t>
            </a:r>
            <a:r>
              <a:rPr lang="en-US" sz="1700" dirty="0" smtClean="0"/>
              <a:t>30)</a:t>
            </a:r>
            <a:endParaRPr lang="en-US" sz="1700" dirty="0"/>
          </a:p>
        </p:txBody>
      </p:sp>
      <p:sp>
        <p:nvSpPr>
          <p:cNvPr id="5" name="Text Box 53"/>
          <p:cNvSpPr txBox="1">
            <a:spLocks noChangeArrowheads="1"/>
          </p:cNvSpPr>
          <p:nvPr/>
        </p:nvSpPr>
        <p:spPr bwMode="auto">
          <a:xfrm>
            <a:off x="5981912" y="963342"/>
            <a:ext cx="256672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Key new features 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of the power management</a:t>
            </a:r>
          </a:p>
        </p:txBody>
      </p:sp>
      <p:sp>
        <p:nvSpPr>
          <p:cNvPr id="6" name="Rectangle 54"/>
          <p:cNvSpPr>
            <a:spLocks noChangeArrowheads="1"/>
          </p:cNvSpPr>
          <p:nvPr/>
        </p:nvSpPr>
        <p:spPr bwMode="auto">
          <a:xfrm>
            <a:off x="5777831" y="1013431"/>
            <a:ext cx="3028531" cy="435349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157065" y="1752200"/>
            <a:ext cx="37402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FIVR, Dynamic Tuning 2.0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(not discussed)</a:t>
            </a:r>
          </a:p>
        </p:txBody>
      </p:sp>
      <p:sp>
        <p:nvSpPr>
          <p:cNvPr id="18" name="Left Brace 17"/>
          <p:cNvSpPr/>
          <p:nvPr/>
        </p:nvSpPr>
        <p:spPr bwMode="auto">
          <a:xfrm>
            <a:off x="5698300" y="1763815"/>
            <a:ext cx="94779" cy="324000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2" name="Text Box 56"/>
          <p:cNvSpPr txBox="1">
            <a:spLocks noChangeArrowheads="1"/>
          </p:cNvSpPr>
          <p:nvPr/>
        </p:nvSpPr>
        <p:spPr bwMode="auto">
          <a:xfrm>
            <a:off x="75092" y="510933"/>
            <a:ext cx="18473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3" name="Text Box 56"/>
          <p:cNvSpPr txBox="1">
            <a:spLocks noChangeArrowheads="1"/>
          </p:cNvSpPr>
          <p:nvPr/>
        </p:nvSpPr>
        <p:spPr bwMode="auto">
          <a:xfrm>
            <a:off x="116505" y="458670"/>
            <a:ext cx="892782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Key power management innovations of the Core 2 family (</a:t>
            </a:r>
            <a:r>
              <a:rPr lang="en-US" altLang="en-US" sz="18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based on [</a:t>
            </a:r>
            <a:r>
              <a:rPr lang="hu-HU" altLang="en-US" sz="18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5</a:t>
            </a:r>
            <a:r>
              <a:rPr lang="en-US" altLang="en-US" sz="18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]) -2</a:t>
            </a:r>
            <a:endParaRPr lang="en-US" altLang="en-US" sz="1800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2" name="Text Box 58"/>
          <p:cNvSpPr txBox="1">
            <a:spLocks noChangeArrowheads="1"/>
          </p:cNvSpPr>
          <p:nvPr/>
        </p:nvSpPr>
        <p:spPr bwMode="auto">
          <a:xfrm>
            <a:off x="4687267" y="1109513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05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18</a:t>
            </a:r>
          </a:p>
        </p:txBody>
      </p:sp>
      <p:sp>
        <p:nvSpPr>
          <p:cNvPr id="43" name="Text Box 58"/>
          <p:cNvSpPr txBox="1">
            <a:spLocks noChangeArrowheads="1"/>
          </p:cNvSpPr>
          <p:nvPr/>
        </p:nvSpPr>
        <p:spPr bwMode="auto">
          <a:xfrm>
            <a:off x="4596780" y="1463908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07/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19</a:t>
            </a:r>
          </a:p>
        </p:txBody>
      </p:sp>
      <p:sp>
        <p:nvSpPr>
          <p:cNvPr id="44" name="Rectangle 31"/>
          <p:cNvSpPr>
            <a:spLocks noChangeArrowheads="1"/>
          </p:cNvSpPr>
          <p:nvPr/>
        </p:nvSpPr>
        <p:spPr bwMode="auto">
          <a:xfrm>
            <a:off x="431540" y="1059091"/>
            <a:ext cx="4087345" cy="1642570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5" name="AutoShape 32"/>
          <p:cNvSpPr>
            <a:spLocks noChangeArrowheads="1"/>
          </p:cNvSpPr>
          <p:nvPr/>
        </p:nvSpPr>
        <p:spPr bwMode="auto">
          <a:xfrm>
            <a:off x="431540" y="1067962"/>
            <a:ext cx="3685147" cy="1633699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6" name="Oval 33"/>
          <p:cNvSpPr>
            <a:spLocks noChangeArrowheads="1"/>
          </p:cNvSpPr>
          <p:nvPr/>
        </p:nvSpPr>
        <p:spPr bwMode="auto">
          <a:xfrm>
            <a:off x="3752230" y="1063804"/>
            <a:ext cx="774700" cy="164511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47" name="Text Box 34"/>
          <p:cNvSpPr txBox="1">
            <a:spLocks noChangeArrowheads="1"/>
          </p:cNvSpPr>
          <p:nvPr/>
        </p:nvSpPr>
        <p:spPr bwMode="auto">
          <a:xfrm>
            <a:off x="3948247" y="1735360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10</a:t>
            </a: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48" name="Text Box 38"/>
          <p:cNvSpPr txBox="1">
            <a:spLocks noChangeArrowheads="1"/>
          </p:cNvSpPr>
          <p:nvPr/>
        </p:nvSpPr>
        <p:spPr bwMode="auto">
          <a:xfrm rot="16200000">
            <a:off x="209392" y="1618320"/>
            <a:ext cx="86810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dirty="0">
                <a:solidFill>
                  <a:srgbClr val="FFFFFF"/>
                </a:solidFill>
                <a:cs typeface="Arial" charset="0"/>
              </a:rPr>
              <a:t>4</a:t>
            </a:r>
            <a:r>
              <a:rPr lang="hu-HU" altLang="en-US" sz="1000" dirty="0">
                <a:solidFill>
                  <a:srgbClr val="FFFFFF"/>
                </a:solidFill>
                <a:cs typeface="Arial" charset="0"/>
              </a:rPr>
              <a:t> YEARS</a:t>
            </a:r>
          </a:p>
        </p:txBody>
      </p:sp>
      <p:sp>
        <p:nvSpPr>
          <p:cNvPr id="49" name="Rectangle 35"/>
          <p:cNvSpPr>
            <a:spLocks noChangeArrowheads="1"/>
          </p:cNvSpPr>
          <p:nvPr/>
        </p:nvSpPr>
        <p:spPr bwMode="auto">
          <a:xfrm>
            <a:off x="823292" y="1078054"/>
            <a:ext cx="3240088" cy="1630866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0" name="Text Box 36"/>
          <p:cNvSpPr txBox="1">
            <a:spLocks noChangeArrowheads="1"/>
          </p:cNvSpPr>
          <p:nvPr/>
        </p:nvSpPr>
        <p:spPr bwMode="auto">
          <a:xfrm>
            <a:off x="820865" y="1101176"/>
            <a:ext cx="3121025" cy="261610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Cannon Lake</a:t>
            </a:r>
          </a:p>
        </p:txBody>
      </p:sp>
      <p:sp>
        <p:nvSpPr>
          <p:cNvPr id="51" name="Text Box 37"/>
          <p:cNvSpPr txBox="1">
            <a:spLocks noChangeArrowheads="1"/>
          </p:cNvSpPr>
          <p:nvPr/>
        </p:nvSpPr>
        <p:spPr bwMode="auto">
          <a:xfrm>
            <a:off x="828803" y="1413103"/>
            <a:ext cx="3108960" cy="276999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Ice 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2" name="Text Box 37"/>
          <p:cNvSpPr txBox="1">
            <a:spLocks noChangeArrowheads="1"/>
          </p:cNvSpPr>
          <p:nvPr/>
        </p:nvSpPr>
        <p:spPr bwMode="auto">
          <a:xfrm>
            <a:off x="825980" y="2091880"/>
            <a:ext cx="3108960" cy="276999"/>
          </a:xfrm>
          <a:prstGeom prst="rect">
            <a:avLst/>
          </a:prstGeom>
          <a:solidFill>
            <a:srgbClr val="6148F6">
              <a:alpha val="22353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Alder 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3" name="Text Box 37"/>
          <p:cNvSpPr txBox="1">
            <a:spLocks noChangeArrowheads="1"/>
          </p:cNvSpPr>
          <p:nvPr/>
        </p:nvSpPr>
        <p:spPr bwMode="auto">
          <a:xfrm>
            <a:off x="827473" y="1757319"/>
            <a:ext cx="3108960" cy="276999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Tiger 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4" name="Text Box 58"/>
          <p:cNvSpPr txBox="1">
            <a:spLocks noChangeArrowheads="1"/>
          </p:cNvSpPr>
          <p:nvPr/>
        </p:nvSpPr>
        <p:spPr bwMode="auto">
          <a:xfrm>
            <a:off x="4588287" y="1780891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09/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</a:p>
        </p:txBody>
      </p:sp>
      <p:sp>
        <p:nvSpPr>
          <p:cNvPr id="55" name="Text Box 58"/>
          <p:cNvSpPr txBox="1">
            <a:spLocks noChangeArrowheads="1"/>
          </p:cNvSpPr>
          <p:nvPr/>
        </p:nvSpPr>
        <p:spPr bwMode="auto">
          <a:xfrm>
            <a:off x="4662180" y="2112046"/>
            <a:ext cx="9973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11/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21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3409665" y="1731799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11G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3413276" y="2086328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12G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3415345" y="1390256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10G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3516098" y="1075221"/>
            <a:ext cx="4379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8G</a:t>
            </a:r>
          </a:p>
        </p:txBody>
      </p:sp>
      <p:pic>
        <p:nvPicPr>
          <p:cNvPr id="60" name="Picture 5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31371" y="1247162"/>
            <a:ext cx="268247" cy="883997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80723" y="1399562"/>
            <a:ext cx="274344" cy="883997"/>
          </a:xfrm>
          <a:prstGeom prst="rect">
            <a:avLst/>
          </a:prstGeom>
        </p:spPr>
      </p:pic>
      <p:sp>
        <p:nvSpPr>
          <p:cNvPr id="62" name="TextBox 61"/>
          <p:cNvSpPr txBox="1"/>
          <p:nvPr/>
        </p:nvSpPr>
        <p:spPr>
          <a:xfrm>
            <a:off x="3415345" y="2393884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chemeClr val="accent6"/>
                </a:solidFill>
              </a:rPr>
              <a:t>13G</a:t>
            </a:r>
            <a:endParaRPr lang="en-US" sz="1400" dirty="0">
              <a:solidFill>
                <a:schemeClr val="accent6"/>
              </a:solidFill>
            </a:endParaRPr>
          </a:p>
        </p:txBody>
      </p:sp>
      <p:sp>
        <p:nvSpPr>
          <p:cNvPr id="63" name="Text Box 58"/>
          <p:cNvSpPr txBox="1">
            <a:spLocks noChangeArrowheads="1"/>
          </p:cNvSpPr>
          <p:nvPr/>
        </p:nvSpPr>
        <p:spPr bwMode="auto">
          <a:xfrm>
            <a:off x="4662010" y="2424662"/>
            <a:ext cx="109196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10/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22?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4" name="Text Box 37"/>
          <p:cNvSpPr txBox="1">
            <a:spLocks noChangeArrowheads="1"/>
          </p:cNvSpPr>
          <p:nvPr/>
        </p:nvSpPr>
        <p:spPr bwMode="auto">
          <a:xfrm>
            <a:off x="824141" y="2403354"/>
            <a:ext cx="3108960" cy="276999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Raptor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64374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10065"/>
            <a:ext cx="9144000" cy="393700"/>
          </a:xfrm>
        </p:spPr>
        <p:txBody>
          <a:bodyPr/>
          <a:lstStyle/>
          <a:p>
            <a:r>
              <a:rPr lang="en-US" sz="1700" dirty="0"/>
              <a:t>1.2 Overview of the evolution of Intel's Core 2 family (</a:t>
            </a:r>
            <a:r>
              <a:rPr lang="en-US" sz="1700" dirty="0" smtClean="0"/>
              <a:t>31)</a:t>
            </a:r>
            <a:endParaRPr lang="en-US" sz="1700" dirty="0"/>
          </a:p>
        </p:txBody>
      </p:sp>
      <p:grpSp>
        <p:nvGrpSpPr>
          <p:cNvPr id="4" name="Group 3"/>
          <p:cNvGrpSpPr/>
          <p:nvPr/>
        </p:nvGrpSpPr>
        <p:grpSpPr>
          <a:xfrm>
            <a:off x="-105914" y="3362228"/>
            <a:ext cx="9144000" cy="2096932"/>
            <a:chOff x="161510" y="2888940"/>
            <a:chExt cx="8960696" cy="209693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/>
            <a:srcRect l="59862" t="12793" r="-132"/>
            <a:stretch/>
          </p:blipFill>
          <p:spPr>
            <a:xfrm>
              <a:off x="6732240" y="2971916"/>
              <a:ext cx="2335754" cy="1840812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6955832" y="2967168"/>
              <a:ext cx="1859564" cy="780107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974305" y="2965503"/>
              <a:ext cx="1170130" cy="539849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-131" t="-4317" r="97982" b="1118"/>
            <a:stretch/>
          </p:blipFill>
          <p:spPr>
            <a:xfrm>
              <a:off x="161510" y="2888940"/>
              <a:ext cx="4739884" cy="1998000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96725" y="3184633"/>
              <a:ext cx="1310346" cy="1083960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618225" y="4636005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876216" y="4636005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897269" y="459913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097734" y="455412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216205" y="4464115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635263" y="4403498"/>
              <a:ext cx="121219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Smarphones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2"/>
            <a:srcRect r="59040"/>
            <a:stretch/>
          </p:blipFill>
          <p:spPr>
            <a:xfrm>
              <a:off x="3982816" y="2960647"/>
              <a:ext cx="2243040" cy="1909388"/>
            </a:xfrm>
            <a:prstGeom prst="rect">
              <a:avLst/>
            </a:prstGeom>
          </p:spPr>
        </p:pic>
        <p:pic>
          <p:nvPicPr>
            <p:cNvPr id="17" name="Picture 16"/>
            <p:cNvPicPr>
              <a:picLocks noChangeAspect="1"/>
            </p:cNvPicPr>
            <p:nvPr/>
          </p:nvPicPr>
          <p:blipFill rotWithShape="1">
            <a:blip r:embed="rId2"/>
            <a:srcRect l="2" t="66962" r="97982" b="14418"/>
            <a:stretch/>
          </p:blipFill>
          <p:spPr>
            <a:xfrm>
              <a:off x="443230" y="4441581"/>
              <a:ext cx="8614420" cy="544291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618225" y="4582337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88569" y="4583010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105835" y="458301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241700" y="458471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912260" y="4582001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845895" y="4583010"/>
              <a:ext cx="127631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Smartphones</a:t>
              </a: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888" t="7794" r="3735" b="15934"/>
            <a:stretch/>
          </p:blipFill>
          <p:spPr>
            <a:xfrm>
              <a:off x="521550" y="3113965"/>
              <a:ext cx="987406" cy="1327353"/>
            </a:xfrm>
            <a:prstGeom prst="rect">
              <a:avLst/>
            </a:prstGeom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598877" y="2965825"/>
              <a:ext cx="1170130" cy="539849"/>
            </a:xfrm>
            <a:prstGeom prst="rect">
              <a:avLst/>
            </a:prstGeom>
          </p:spPr>
        </p:pic>
        <p:pic>
          <p:nvPicPr>
            <p:cNvPr id="26" name="Picture 25"/>
            <p:cNvPicPr>
              <a:picLocks noChangeAspect="1"/>
            </p:cNvPicPr>
            <p:nvPr/>
          </p:nvPicPr>
          <p:blipFill rotWithShape="1">
            <a:blip r:embed="rId2"/>
            <a:srcRect l="38904" t="11098" r="59040"/>
            <a:stretch/>
          </p:blipFill>
          <p:spPr>
            <a:xfrm>
              <a:off x="6222323" y="3203975"/>
              <a:ext cx="575152" cy="1697481"/>
            </a:xfrm>
            <a:prstGeom prst="rect">
              <a:avLst/>
            </a:prstGeom>
          </p:spPr>
        </p:pic>
      </p:grpSp>
      <p:sp>
        <p:nvSpPr>
          <p:cNvPr id="3" name="TextBox 2"/>
          <p:cNvSpPr txBox="1"/>
          <p:nvPr/>
        </p:nvSpPr>
        <p:spPr>
          <a:xfrm>
            <a:off x="161510" y="5751837"/>
            <a:ext cx="128913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Up to </a:t>
            </a:r>
            <a:r>
              <a:rPr lang="en-US" sz="1300" dirty="0" smtClean="0"/>
              <a:t>2x28 C</a:t>
            </a:r>
            <a:endParaRPr lang="en-US" sz="1300" dirty="0"/>
          </a:p>
        </p:txBody>
      </p:sp>
      <p:sp>
        <p:nvSpPr>
          <p:cNvPr id="61" name="TextBox 60"/>
          <p:cNvSpPr txBox="1"/>
          <p:nvPr/>
        </p:nvSpPr>
        <p:spPr>
          <a:xfrm>
            <a:off x="2053938" y="5751837"/>
            <a:ext cx="108395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/>
              <a:t>Up to 18 C</a:t>
            </a:r>
            <a:endParaRPr lang="en-US" sz="1300" dirty="0"/>
          </a:p>
        </p:txBody>
      </p:sp>
      <p:sp>
        <p:nvSpPr>
          <p:cNvPr id="62" name="TextBox 61"/>
          <p:cNvSpPr txBox="1"/>
          <p:nvPr/>
        </p:nvSpPr>
        <p:spPr>
          <a:xfrm>
            <a:off x="6955979" y="5742637"/>
            <a:ext cx="161935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/>
              <a:t>(Up to </a:t>
            </a:r>
            <a:r>
              <a:rPr lang="en-US" sz="1300" dirty="0" smtClean="0"/>
              <a:t>10 C </a:t>
            </a:r>
            <a:r>
              <a:rPr lang="en-US" sz="1300" dirty="0"/>
              <a:t>+ G)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4121950" y="5742637"/>
            <a:ext cx="182934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/>
              <a:t>Up to 8 + 16 C </a:t>
            </a:r>
            <a:r>
              <a:rPr lang="en-US" sz="1300" dirty="0"/>
              <a:t>+ G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8426" y="5510670"/>
            <a:ext cx="142699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 smtClean="0">
                <a:solidFill>
                  <a:srgbClr val="0070C0"/>
                </a:solidFill>
              </a:rPr>
              <a:t>Recent </a:t>
            </a:r>
            <a:r>
              <a:rPr lang="en-US" sz="1300" i="1" dirty="0" err="1">
                <a:solidFill>
                  <a:srgbClr val="0070C0"/>
                </a:solidFill>
              </a:rPr>
              <a:t>config</a:t>
            </a:r>
            <a:r>
              <a:rPr lang="en-US" sz="1300" i="1" dirty="0">
                <a:solidFill>
                  <a:srgbClr val="0070C0"/>
                </a:solidFill>
              </a:rPr>
              <a:t>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116505" y="6195791"/>
            <a:ext cx="92011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20" dirty="0">
                <a:solidFill>
                  <a:srgbClr val="FF0000"/>
                </a:solidFill>
              </a:rPr>
              <a:t>Remark</a:t>
            </a:r>
            <a:r>
              <a:rPr lang="en-US" sz="1600" spc="-20" dirty="0">
                <a:solidFill>
                  <a:schemeClr val="accent6"/>
                </a:solidFill>
              </a:rPr>
              <a:t>: </a:t>
            </a:r>
            <a:r>
              <a:rPr lang="en-US" sz="1600" spc="-20" dirty="0">
                <a:solidFill>
                  <a:srgbClr val="0070C0"/>
                </a:solidFill>
              </a:rPr>
              <a:t>Intel</a:t>
            </a:r>
            <a:r>
              <a:rPr lang="en-US" sz="1600" spc="-20" dirty="0"/>
              <a:t> usually designates its </a:t>
            </a:r>
            <a:r>
              <a:rPr lang="en-US" sz="1600" spc="-20" dirty="0" smtClean="0">
                <a:solidFill>
                  <a:srgbClr val="0070C0"/>
                </a:solidFill>
              </a:rPr>
              <a:t>laptop processors </a:t>
            </a:r>
            <a:r>
              <a:rPr lang="en-US" sz="1600" spc="-20" dirty="0">
                <a:solidFill>
                  <a:srgbClr val="0070C0"/>
                </a:solidFill>
              </a:rPr>
              <a:t>as mobile processors</a:t>
            </a:r>
            <a:r>
              <a:rPr lang="en-US" sz="1600" spc="-20" dirty="0"/>
              <a:t>.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21325" y="458670"/>
            <a:ext cx="7015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Recent major processor categories and Intel’s related lines</a:t>
            </a:r>
          </a:p>
        </p:txBody>
      </p:sp>
      <p:sp>
        <p:nvSpPr>
          <p:cNvPr id="45" name="Rounded Rectangle 44"/>
          <p:cNvSpPr/>
          <p:nvPr/>
        </p:nvSpPr>
        <p:spPr bwMode="auto">
          <a:xfrm>
            <a:off x="26494" y="1043735"/>
            <a:ext cx="9106995" cy="2377887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25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6" name="Text Box 4"/>
          <p:cNvSpPr txBox="1">
            <a:spLocks noChangeArrowheads="1"/>
          </p:cNvSpPr>
          <p:nvPr/>
        </p:nvSpPr>
        <p:spPr bwMode="auto">
          <a:xfrm>
            <a:off x="153264" y="2056697"/>
            <a:ext cx="1378568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latin typeface="Verdana" pitchFamily="34" charset="0"/>
              </a:rPr>
              <a:t>Servers</a:t>
            </a:r>
            <a:endParaRPr lang="hu-HU" altLang="en-US" sz="1250" b="1" dirty="0">
              <a:latin typeface="Verdana" pitchFamily="34" charset="0"/>
            </a:endParaRPr>
          </a:p>
        </p:txBody>
      </p:sp>
      <p:sp>
        <p:nvSpPr>
          <p:cNvPr id="67" name="Line 8"/>
          <p:cNvSpPr>
            <a:spLocks noChangeShapeType="1"/>
          </p:cNvSpPr>
          <p:nvPr/>
        </p:nvSpPr>
        <p:spPr bwMode="auto">
          <a:xfrm>
            <a:off x="4937142" y="1486128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68" name="Line 10"/>
          <p:cNvSpPr>
            <a:spLocks noChangeShapeType="1"/>
          </p:cNvSpPr>
          <p:nvPr/>
        </p:nvSpPr>
        <p:spPr bwMode="auto">
          <a:xfrm flipV="1">
            <a:off x="848604" y="1714728"/>
            <a:ext cx="684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69" name="Oval 12"/>
          <p:cNvSpPr>
            <a:spLocks noChangeArrowheads="1"/>
          </p:cNvSpPr>
          <p:nvPr/>
        </p:nvSpPr>
        <p:spPr bwMode="auto">
          <a:xfrm>
            <a:off x="2582095" y="191475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0" name="Line 13"/>
          <p:cNvSpPr>
            <a:spLocks noChangeShapeType="1"/>
          </p:cNvSpPr>
          <p:nvPr/>
        </p:nvSpPr>
        <p:spPr bwMode="auto">
          <a:xfrm>
            <a:off x="2615433" y="171472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71" name="Text Box 4"/>
          <p:cNvSpPr txBox="1">
            <a:spLocks noChangeArrowheads="1"/>
          </p:cNvSpPr>
          <p:nvPr/>
        </p:nvSpPr>
        <p:spPr bwMode="auto">
          <a:xfrm>
            <a:off x="2051720" y="1200378"/>
            <a:ext cx="5763202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Recent major processor categories and Intel’s related lines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2" name="Text Box 16"/>
          <p:cNvSpPr txBox="1">
            <a:spLocks noChangeArrowheads="1"/>
          </p:cNvSpPr>
          <p:nvPr/>
        </p:nvSpPr>
        <p:spPr bwMode="auto">
          <a:xfrm>
            <a:off x="7841534" y="2545740"/>
            <a:ext cx="1071127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</p:txBody>
      </p:sp>
      <p:sp>
        <p:nvSpPr>
          <p:cNvPr id="73" name="Text Box 17"/>
          <p:cNvSpPr txBox="1">
            <a:spLocks noChangeArrowheads="1"/>
          </p:cNvSpPr>
          <p:nvPr/>
        </p:nvSpPr>
        <p:spPr bwMode="auto">
          <a:xfrm>
            <a:off x="-1798" y="2548372"/>
            <a:ext cx="1677062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 Xeon 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E5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E3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Platinum/Gold etc.</a:t>
            </a:r>
          </a:p>
        </p:txBody>
      </p:sp>
      <p:sp>
        <p:nvSpPr>
          <p:cNvPr id="74" name="Text Box 4"/>
          <p:cNvSpPr txBox="1">
            <a:spLocks noChangeArrowheads="1"/>
          </p:cNvSpPr>
          <p:nvPr/>
        </p:nvSpPr>
        <p:spPr bwMode="auto">
          <a:xfrm>
            <a:off x="3846101" y="2058659"/>
            <a:ext cx="2173287" cy="465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Clients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(Desktops/Laptops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5" name="Oval 12"/>
          <p:cNvSpPr>
            <a:spLocks noChangeArrowheads="1"/>
          </p:cNvSpPr>
          <p:nvPr/>
        </p:nvSpPr>
        <p:spPr bwMode="auto">
          <a:xfrm>
            <a:off x="4906795" y="191634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6" name="Line 13"/>
          <p:cNvSpPr>
            <a:spLocks noChangeShapeType="1"/>
          </p:cNvSpPr>
          <p:nvPr/>
        </p:nvSpPr>
        <p:spPr bwMode="auto">
          <a:xfrm>
            <a:off x="4940132" y="171631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77" name="Text Box 21"/>
          <p:cNvSpPr txBox="1">
            <a:spLocks noChangeArrowheads="1"/>
          </p:cNvSpPr>
          <p:nvPr/>
        </p:nvSpPr>
        <p:spPr bwMode="auto">
          <a:xfrm>
            <a:off x="4000247" y="2549637"/>
            <a:ext cx="1915910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 smtClean="0">
                <a:solidFill>
                  <a:srgbClr val="000000"/>
                </a:solidFill>
                <a:latin typeface="Verdana" pitchFamily="34" charset="0"/>
              </a:rPr>
              <a:t>Core i9/i7/i5/i3 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(Basic architectures)</a:t>
            </a:r>
          </a:p>
        </p:txBody>
      </p:sp>
      <p:sp>
        <p:nvSpPr>
          <p:cNvPr id="78" name="Text Box 23"/>
          <p:cNvSpPr txBox="1">
            <a:spLocks noChangeArrowheads="1"/>
          </p:cNvSpPr>
          <p:nvPr/>
        </p:nvSpPr>
        <p:spPr bwMode="auto">
          <a:xfrm>
            <a:off x="6155713" y="2544498"/>
            <a:ext cx="1830950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(+ LP Core models)</a:t>
            </a:r>
          </a:p>
        </p:txBody>
      </p:sp>
      <p:sp>
        <p:nvSpPr>
          <p:cNvPr id="79" name="Text Box 4"/>
          <p:cNvSpPr txBox="1">
            <a:spLocks noChangeArrowheads="1"/>
          </p:cNvSpPr>
          <p:nvPr/>
        </p:nvSpPr>
        <p:spPr bwMode="auto">
          <a:xfrm>
            <a:off x="1484239" y="2059596"/>
            <a:ext cx="2342848" cy="465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HEDTs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(High-End Desktops)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0" name="Text Box 21"/>
          <p:cNvSpPr txBox="1">
            <a:spLocks noChangeArrowheads="1"/>
          </p:cNvSpPr>
          <p:nvPr/>
        </p:nvSpPr>
        <p:spPr bwMode="auto">
          <a:xfrm>
            <a:off x="1813747" y="2549756"/>
            <a:ext cx="1596912" cy="6924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i7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i9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(Extreme Edition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 or X models)</a:t>
            </a: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811752" y="190890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2" name="Line 13"/>
          <p:cNvSpPr>
            <a:spLocks noChangeShapeType="1"/>
          </p:cNvSpPr>
          <p:nvPr/>
        </p:nvSpPr>
        <p:spPr bwMode="auto">
          <a:xfrm>
            <a:off x="845090" y="170888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6192180" y="3009793"/>
            <a:ext cx="2969083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50" i="1" dirty="0">
                <a:solidFill>
                  <a:srgbClr val="FF0000"/>
                </a:solidFill>
              </a:rPr>
              <a:t>C  a  n  c  e  l  </a:t>
            </a:r>
            <a:r>
              <a:rPr lang="en-US" sz="1250" i="1" dirty="0" err="1">
                <a:solidFill>
                  <a:srgbClr val="FF0000"/>
                </a:solidFill>
              </a:rPr>
              <a:t>l</a:t>
            </a:r>
            <a:r>
              <a:rPr lang="en-US" sz="1250" i="1" dirty="0">
                <a:solidFill>
                  <a:srgbClr val="FF0000"/>
                </a:solidFill>
              </a:rPr>
              <a:t>  e  d   </a:t>
            </a:r>
            <a:r>
              <a:rPr lang="en-US" sz="1250" i="1" dirty="0" err="1">
                <a:solidFill>
                  <a:srgbClr val="FF0000"/>
                </a:solidFill>
              </a:rPr>
              <a:t>i</a:t>
            </a:r>
            <a:r>
              <a:rPr lang="en-US" sz="1250" i="1" dirty="0">
                <a:solidFill>
                  <a:srgbClr val="FF0000"/>
                </a:solidFill>
              </a:rPr>
              <a:t> n   2 0 1 6</a:t>
            </a:r>
          </a:p>
        </p:txBody>
      </p:sp>
      <p:grpSp>
        <p:nvGrpSpPr>
          <p:cNvPr id="84" name="Group 83"/>
          <p:cNvGrpSpPr/>
          <p:nvPr/>
        </p:nvGrpSpPr>
        <p:grpSpPr>
          <a:xfrm>
            <a:off x="6378955" y="1709966"/>
            <a:ext cx="2603535" cy="811064"/>
            <a:chOff x="6378955" y="1246938"/>
            <a:chExt cx="2603535" cy="811064"/>
          </a:xfrm>
        </p:grpSpPr>
        <p:sp>
          <p:nvSpPr>
            <p:cNvPr id="85" name="Oval 7"/>
            <p:cNvSpPr>
              <a:spLocks noChangeArrowheads="1"/>
            </p:cNvSpPr>
            <p:nvPr/>
          </p:nvSpPr>
          <p:spPr bwMode="auto">
            <a:xfrm>
              <a:off x="7632958" y="1439024"/>
              <a:ext cx="72000" cy="720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25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6" name="Line 11"/>
            <p:cNvSpPr>
              <a:spLocks noChangeShapeType="1"/>
            </p:cNvSpPr>
            <p:nvPr/>
          </p:nvSpPr>
          <p:spPr bwMode="auto">
            <a:xfrm flipH="1">
              <a:off x="7677345" y="1246938"/>
              <a:ext cx="1588" cy="1889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50">
                <a:solidFill>
                  <a:srgbClr val="000000"/>
                </a:solidFill>
              </a:endParaRPr>
            </a:p>
          </p:txBody>
        </p:sp>
        <p:sp>
          <p:nvSpPr>
            <p:cNvPr id="87" name="Text Box 4"/>
            <p:cNvSpPr txBox="1">
              <a:spLocks noChangeArrowheads="1"/>
            </p:cNvSpPr>
            <p:nvPr/>
          </p:nvSpPr>
          <p:spPr bwMode="auto">
            <a:xfrm>
              <a:off x="6378955" y="1605570"/>
              <a:ext cx="2603535" cy="452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800100" indent="-3429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257300" indent="-3429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714500" indent="-3429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171700" indent="-3429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6289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30861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5433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40005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50" b="1" dirty="0">
                  <a:solidFill>
                    <a:srgbClr val="000000"/>
                  </a:solidFill>
                  <a:latin typeface="Verdana" pitchFamily="34" charset="0"/>
                </a:rPr>
                <a:t>Mobiles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50" b="1" dirty="0">
                  <a:solidFill>
                    <a:srgbClr val="000000"/>
                  </a:solidFill>
                  <a:latin typeface="Verdana" pitchFamily="34" charset="0"/>
                </a:rPr>
                <a:t>(Tablets/Smartphones)</a:t>
              </a:r>
              <a:endParaRPr lang="hu-HU" altLang="en-US" sz="125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7092280" y="1763815"/>
              <a:ext cx="18473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250" b="1" dirty="0">
                <a:solidFill>
                  <a:schemeClr val="accent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495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32)</a:t>
            </a:r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24965" y="1707072"/>
            <a:ext cx="5438095" cy="3657143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6555" y="2051215"/>
            <a:ext cx="2160240" cy="972740"/>
          </a:xfrm>
          <a:prstGeom prst="rect">
            <a:avLst/>
          </a:prstGeom>
        </p:spPr>
      </p:pic>
      <p:sp>
        <p:nvSpPr>
          <p:cNvPr id="38" name="TextBox 37"/>
          <p:cNvSpPr txBox="1"/>
          <p:nvPr/>
        </p:nvSpPr>
        <p:spPr>
          <a:xfrm>
            <a:off x="117860" y="458670"/>
            <a:ext cx="96747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accent6"/>
                </a:solidFill>
              </a:rPr>
              <a:t>Example die sizes of Intel’s 14 nm processors (relative on scale)  [</a:t>
            </a:r>
            <a:r>
              <a:rPr lang="hu-HU" sz="1600" dirty="0">
                <a:solidFill>
                  <a:schemeClr val="accent6"/>
                </a:solidFill>
              </a:rPr>
              <a:t>18</a:t>
            </a:r>
            <a:r>
              <a:rPr lang="en-US" sz="1600" dirty="0">
                <a:solidFill>
                  <a:schemeClr val="accent6"/>
                </a:solidFill>
              </a:rPr>
              <a:t>], [</a:t>
            </a:r>
            <a:r>
              <a:rPr lang="hu-HU" sz="1600" dirty="0">
                <a:solidFill>
                  <a:schemeClr val="accent6"/>
                </a:solidFill>
              </a:rPr>
              <a:t>19</a:t>
            </a:r>
            <a:r>
              <a:rPr lang="en-US" sz="1600" dirty="0">
                <a:solidFill>
                  <a:schemeClr val="accent6"/>
                </a:solidFill>
              </a:rPr>
              <a:t>]  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51520" y="1133745"/>
            <a:ext cx="2929007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/>
              <a:t>Client dies</a:t>
            </a:r>
          </a:p>
          <a:p>
            <a:pPr algn="ctr"/>
            <a:r>
              <a:rPr lang="en-US" sz="1300" dirty="0"/>
              <a:t>5</a:t>
            </a:r>
            <a:r>
              <a:rPr lang="en-US" sz="1300" baseline="30000" dirty="0"/>
              <a:t>th</a:t>
            </a:r>
            <a:r>
              <a:rPr lang="en-US" sz="1300" dirty="0"/>
              <a:t> gen. </a:t>
            </a:r>
            <a:r>
              <a:rPr lang="en-US" sz="1300" dirty="0" err="1"/>
              <a:t>Broadwell</a:t>
            </a:r>
            <a:r>
              <a:rPr lang="en-US" sz="1300" dirty="0"/>
              <a:t> (2C, 82 mm</a:t>
            </a:r>
            <a:r>
              <a:rPr lang="en-US" sz="1300" baseline="30000" dirty="0"/>
              <a:t>2</a:t>
            </a:r>
            <a:r>
              <a:rPr lang="en-US" sz="1300" dirty="0"/>
              <a:t>)</a:t>
            </a:r>
          </a:p>
          <a:p>
            <a:pPr algn="ctr"/>
            <a:r>
              <a:rPr lang="en-US" sz="1300" dirty="0"/>
              <a:t>(with 5500 GPU) 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486128" y="1088740"/>
            <a:ext cx="3462807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/>
              <a:t>Server die</a:t>
            </a:r>
          </a:p>
          <a:p>
            <a:pPr algn="ctr"/>
            <a:r>
              <a:rPr lang="en-US" sz="1300" dirty="0"/>
              <a:t> 6</a:t>
            </a:r>
            <a:r>
              <a:rPr lang="en-US" sz="1300" baseline="30000" dirty="0"/>
              <a:t>th</a:t>
            </a:r>
            <a:r>
              <a:rPr lang="en-US" sz="1300" dirty="0"/>
              <a:t> gen. </a:t>
            </a:r>
            <a:r>
              <a:rPr lang="en-US" sz="1300" dirty="0" err="1"/>
              <a:t>Skylake</a:t>
            </a:r>
            <a:r>
              <a:rPr lang="en-US" sz="1300" dirty="0"/>
              <a:t>-SP (28C, ~680 mm</a:t>
            </a:r>
            <a:r>
              <a:rPr lang="en-US" sz="1300" baseline="30000" dirty="0"/>
              <a:t>2</a:t>
            </a:r>
            <a:r>
              <a:rPr lang="en-US" sz="1300" dirty="0"/>
              <a:t>)</a:t>
            </a:r>
          </a:p>
        </p:txBody>
      </p:sp>
      <p:pic>
        <p:nvPicPr>
          <p:cNvPr id="11" name="Picture 10" descr="https://i.cdn29.hu/apix_collect_c/1501/intel-broadwell-evolucio-expressz/intel-broadwell-evolucio-expressz_screenshot_20150105111008_5_original_760x760.jp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61" t="24738" r="4493" b="13417"/>
          <a:stretch/>
        </p:blipFill>
        <p:spPr bwMode="auto">
          <a:xfrm>
            <a:off x="258437" y="3910338"/>
            <a:ext cx="2873403" cy="11388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 flipH="1">
            <a:off x="100327" y="3296597"/>
            <a:ext cx="325653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1300" dirty="0">
                <a:solidFill>
                  <a:srgbClr val="000000"/>
                </a:solidFill>
              </a:rPr>
              <a:t>5</a:t>
            </a:r>
            <a:r>
              <a:rPr lang="en-US" sz="1300" baseline="30000" dirty="0">
                <a:solidFill>
                  <a:srgbClr val="000000"/>
                </a:solidFill>
              </a:rPr>
              <a:t>th</a:t>
            </a:r>
            <a:r>
              <a:rPr lang="en-US" sz="1300" dirty="0">
                <a:solidFill>
                  <a:srgbClr val="000000"/>
                </a:solidFill>
              </a:rPr>
              <a:t> gen. </a:t>
            </a:r>
            <a:r>
              <a:rPr lang="en-US" sz="1300" dirty="0" err="1">
                <a:solidFill>
                  <a:srgbClr val="000000"/>
                </a:solidFill>
              </a:rPr>
              <a:t>Broadwell</a:t>
            </a:r>
            <a:r>
              <a:rPr lang="en-US" sz="1300" dirty="0">
                <a:solidFill>
                  <a:srgbClr val="000000"/>
                </a:solidFill>
              </a:rPr>
              <a:t> (2C, 133 mm</a:t>
            </a:r>
            <a:r>
              <a:rPr lang="en-US" sz="1300" baseline="30000" dirty="0">
                <a:solidFill>
                  <a:srgbClr val="000000"/>
                </a:solidFill>
              </a:rPr>
              <a:t>2</a:t>
            </a:r>
            <a:r>
              <a:rPr lang="en-US" sz="1300" dirty="0">
                <a:solidFill>
                  <a:srgbClr val="000000"/>
                </a:solidFill>
              </a:rPr>
              <a:t>)</a:t>
            </a:r>
          </a:p>
          <a:p>
            <a:pPr lvl="0" algn="ctr"/>
            <a:r>
              <a:rPr lang="en-US" sz="1300" dirty="0">
                <a:solidFill>
                  <a:srgbClr val="000000"/>
                </a:solidFill>
              </a:rPr>
              <a:t>(with 6100/6200 GPU) </a:t>
            </a:r>
          </a:p>
        </p:txBody>
      </p:sp>
    </p:spTree>
    <p:extLst>
      <p:ext uri="{BB962C8B-B14F-4D97-AF65-F5344CB8AC3E}">
        <p14:creationId xmlns:p14="http://schemas.microsoft.com/office/powerpoint/2010/main" val="2585901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33)</a:t>
            </a:r>
            <a:endParaRPr lang="en-US" dirty="0"/>
          </a:p>
        </p:txBody>
      </p:sp>
      <p:sp>
        <p:nvSpPr>
          <p:cNvPr id="18" name="TextBox 17"/>
          <p:cNvSpPr txBox="1"/>
          <p:nvPr/>
        </p:nvSpPr>
        <p:spPr>
          <a:xfrm>
            <a:off x="114349" y="2573905"/>
            <a:ext cx="57627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Intel’s two-phase processor development model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1500" y="463311"/>
            <a:ext cx="85438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70" dirty="0">
                <a:solidFill>
                  <a:schemeClr val="accent6"/>
                </a:solidFill>
                <a:latin typeface="+mj-lt"/>
              </a:rPr>
              <a:t>Summing up key issues of the evolution of Core 2-based client processors -1 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-26495" y="2965475"/>
            <a:ext cx="9144000" cy="118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51520" y="2965764"/>
            <a:ext cx="907256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solidFill>
                  <a:srgbClr val="000000"/>
                </a:solidFill>
                <a:latin typeface="Verdana"/>
              </a:rPr>
              <a:t>First, Core 2 processor generations appeared in </a:t>
            </a:r>
            <a:r>
              <a:rPr lang="en-US" sz="1600" spc="-30" dirty="0">
                <a:solidFill>
                  <a:srgbClr val="FF0000"/>
                </a:solidFill>
                <a:latin typeface="Verdana"/>
              </a:rPr>
              <a:t>two year cycles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, according to a</a:t>
            </a:r>
          </a:p>
          <a:p>
            <a:pPr lvl="0"/>
            <a:r>
              <a:rPr lang="en-US" sz="1600" spc="-30" dirty="0">
                <a:solidFill>
                  <a:srgbClr val="000000"/>
                </a:solidFill>
                <a:latin typeface="Verdana"/>
              </a:rPr>
              <a:t>      two-phase Tick-Tock model such that </a:t>
            </a:r>
          </a:p>
          <a:p>
            <a:pPr lvl="0"/>
            <a:endParaRPr lang="en-US" sz="1600" spc="-30" dirty="0">
              <a:solidFill>
                <a:srgbClr val="000000"/>
              </a:solidFill>
              <a:latin typeface="Verdana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600" dirty="0">
              <a:latin typeface="+mj-lt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91580" y="3550829"/>
            <a:ext cx="8320419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spc="-30" dirty="0">
                <a:latin typeface="+mj-lt"/>
              </a:rPr>
              <a:t>in the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Tick phase </a:t>
            </a:r>
            <a:r>
              <a:rPr lang="en-US" sz="1600" spc="-30" dirty="0">
                <a:latin typeface="+mj-lt"/>
              </a:rPr>
              <a:t>Intel basically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reduced the feature size </a:t>
            </a:r>
            <a:r>
              <a:rPr lang="en-US" sz="1600" spc="-30" dirty="0" smtClean="0">
                <a:solidFill>
                  <a:srgbClr val="0070C0"/>
                </a:solidFill>
                <a:latin typeface="+mj-lt"/>
              </a:rPr>
              <a:t>by about 0.7 </a:t>
            </a:r>
            <a:r>
              <a:rPr lang="en-US" sz="1600" spc="-30" dirty="0" smtClean="0">
                <a:latin typeface="+mj-lt"/>
              </a:rPr>
              <a:t>whereas</a:t>
            </a:r>
            <a:endParaRPr lang="en-US" sz="1600" spc="-30" dirty="0">
              <a:latin typeface="+mj-lt"/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Tock phase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enhanced the microarchitecture.</a:t>
            </a:r>
            <a:r>
              <a:rPr lang="en-US" sz="1600" dirty="0">
                <a:latin typeface="+mj-lt"/>
              </a:rPr>
              <a:t> </a:t>
            </a:r>
          </a:p>
        </p:txBody>
      </p:sp>
      <p:sp>
        <p:nvSpPr>
          <p:cNvPr id="13" name="Rounded Rectangle 12"/>
          <p:cNvSpPr/>
          <p:nvPr/>
        </p:nvSpPr>
        <p:spPr bwMode="auto">
          <a:xfrm>
            <a:off x="0" y="4273294"/>
            <a:ext cx="9111999" cy="93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6" name="Text Box 7"/>
          <p:cNvSpPr txBox="1">
            <a:spLocks noChangeArrowheads="1"/>
          </p:cNvSpPr>
          <p:nvPr/>
        </p:nvSpPr>
        <p:spPr bwMode="auto">
          <a:xfrm>
            <a:off x="371475" y="4306449"/>
            <a:ext cx="8459752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1600" dirty="0" smtClean="0">
                <a:solidFill>
                  <a:srgbClr val="FF0000"/>
                </a:solidFill>
                <a:latin typeface="+mj-lt"/>
              </a:rPr>
              <a:t>Note</a:t>
            </a:r>
            <a:r>
              <a:rPr lang="en-US" altLang="en-US" sz="1600" dirty="0" smtClean="0">
                <a:latin typeface="+mj-lt"/>
              </a:rPr>
              <a:t> that a </a:t>
            </a:r>
            <a:r>
              <a:rPr lang="en-US" altLang="en-US" sz="1600" dirty="0" smtClean="0">
                <a:solidFill>
                  <a:srgbClr val="0070C0"/>
                </a:solidFill>
                <a:latin typeface="+mj-lt"/>
              </a:rPr>
              <a:t>feature size reduction of 0.7 </a:t>
            </a:r>
            <a:r>
              <a:rPr lang="en-US" altLang="en-US" sz="1600" dirty="0" smtClean="0">
                <a:latin typeface="+mj-lt"/>
              </a:rPr>
              <a:t>allows to implement the </a:t>
            </a:r>
            <a:r>
              <a:rPr lang="en-US" altLang="en-US" sz="1600" dirty="0" smtClean="0">
                <a:solidFill>
                  <a:srgbClr val="0070C0"/>
                </a:solidFill>
                <a:latin typeface="+mj-lt"/>
              </a:rPr>
              <a:t>same number </a:t>
            </a: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None/>
              <a:defRPr/>
            </a:pPr>
            <a:r>
              <a:rPr lang="en-US" altLang="en-US" sz="16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600" dirty="0" smtClean="0">
                <a:solidFill>
                  <a:srgbClr val="0070C0"/>
                </a:solidFill>
                <a:latin typeface="+mj-lt"/>
              </a:rPr>
              <a:t>of transistors  on ~ </a:t>
            </a:r>
            <a:r>
              <a:rPr lang="en-US" altLang="en-US" sz="1600" dirty="0">
                <a:solidFill>
                  <a:srgbClr val="0070C0"/>
                </a:solidFill>
                <a:latin typeface="+mj-lt"/>
              </a:rPr>
              <a:t>½ Si </a:t>
            </a:r>
            <a:r>
              <a:rPr lang="en-US" altLang="en-US" sz="1600" dirty="0" smtClean="0">
                <a:solidFill>
                  <a:srgbClr val="0070C0"/>
                </a:solidFill>
                <a:latin typeface="+mj-lt"/>
              </a:rPr>
              <a:t>die area </a:t>
            </a:r>
            <a:r>
              <a:rPr lang="en-US" altLang="en-US" sz="1600" dirty="0" smtClean="0">
                <a:latin typeface="+mj-lt"/>
              </a:rPr>
              <a:t>or</a:t>
            </a: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None/>
              <a:defRPr/>
            </a:pPr>
            <a:r>
              <a:rPr lang="en-US" altLang="en-US" sz="1600" dirty="0" smtClean="0">
                <a:latin typeface="+mj-lt"/>
              </a:rPr>
              <a:t>to </a:t>
            </a:r>
            <a:r>
              <a:rPr lang="en-US" altLang="en-US" sz="1600" dirty="0" smtClean="0">
                <a:solidFill>
                  <a:srgbClr val="0070C0"/>
                </a:solidFill>
                <a:latin typeface="+mj-lt"/>
              </a:rPr>
              <a:t>double the transistor count on the same Si area</a:t>
            </a:r>
            <a:r>
              <a:rPr lang="en-US" altLang="en-US" sz="1600" dirty="0" smtClean="0">
                <a:latin typeface="+mj-lt"/>
              </a:rPr>
              <a:t>.</a:t>
            </a:r>
            <a:endParaRPr lang="en-US" altLang="en-US" sz="1600" dirty="0">
              <a:latin typeface="+mj-lt"/>
            </a:endParaRPr>
          </a:p>
        </p:txBody>
      </p:sp>
      <p:sp>
        <p:nvSpPr>
          <p:cNvPr id="17" name="Szövegdoboz 2"/>
          <p:cNvSpPr txBox="1">
            <a:spLocks noChangeArrowheads="1"/>
          </p:cNvSpPr>
          <p:nvPr/>
        </p:nvSpPr>
        <p:spPr bwMode="auto">
          <a:xfrm>
            <a:off x="4368800" y="4752537"/>
            <a:ext cx="37061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or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-18510" y="5271066"/>
            <a:ext cx="9144000" cy="1597444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70153" y="5232102"/>
            <a:ext cx="896450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two year evolution cycle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coincided with Moore’s law </a:t>
            </a:r>
            <a:r>
              <a:rPr lang="en-US" sz="1600" dirty="0">
                <a:latin typeface="+mj-lt"/>
              </a:rPr>
              <a:t>as long as Intel reduced </a:t>
            </a:r>
          </a:p>
          <a:p>
            <a:r>
              <a:rPr lang="en-US" sz="1600" dirty="0">
                <a:latin typeface="+mj-lt"/>
              </a:rPr>
              <a:t>       the feature size from 65 nm to 14 nm, but the cadence of the evolution became</a:t>
            </a:r>
          </a:p>
          <a:p>
            <a:r>
              <a:rPr lang="en-US" sz="1600" dirty="0">
                <a:latin typeface="+mj-lt"/>
              </a:rPr>
              <a:t>       soon lengthened when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encountered manufacturing difficulties to master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 the 10 nm process.</a:t>
            </a:r>
            <a:endParaRPr lang="en-US" sz="1600" dirty="0">
              <a:latin typeface="+mj-lt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24963" y="6205544"/>
            <a:ext cx="916257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After having encountered difficulties in switching to the 10 nm process Intel</a:t>
            </a:r>
          </a:p>
          <a:p>
            <a:r>
              <a:rPr lang="en-US" sz="1600" spc="-30" dirty="0">
                <a:latin typeface="+mj-lt"/>
              </a:rPr>
              <a:t>       announced a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3-phase development model, </a:t>
            </a:r>
            <a:r>
              <a:rPr lang="en-US" sz="1600" spc="-30" dirty="0">
                <a:latin typeface="+mj-lt"/>
              </a:rPr>
              <a:t>including a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Modification phase </a:t>
            </a:r>
            <a:r>
              <a:rPr lang="en-US" sz="1600" spc="-30" dirty="0">
                <a:latin typeface="+mj-lt"/>
              </a:rPr>
              <a:t>as well.</a:t>
            </a:r>
          </a:p>
        </p:txBody>
      </p:sp>
      <p:sp>
        <p:nvSpPr>
          <p:cNvPr id="21" name="Rounded Rectangle 20"/>
          <p:cNvSpPr/>
          <p:nvPr/>
        </p:nvSpPr>
        <p:spPr bwMode="auto">
          <a:xfrm>
            <a:off x="29398" y="908720"/>
            <a:ext cx="9072562" cy="162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11628" y="1052520"/>
            <a:ext cx="8676606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spc="-30" dirty="0" smtClean="0">
                <a:solidFill>
                  <a:srgbClr val="000000"/>
                </a:solidFill>
              </a:rPr>
              <a:t>Since about 2006 for </a:t>
            </a:r>
            <a:r>
              <a:rPr lang="en-US" sz="1600" spc="-30" dirty="0">
                <a:solidFill>
                  <a:srgbClr val="000000"/>
                </a:solidFill>
              </a:rPr>
              <a:t>more than </a:t>
            </a:r>
            <a:r>
              <a:rPr lang="en-US" sz="1600" spc="-30" dirty="0" smtClean="0">
                <a:solidFill>
                  <a:srgbClr val="000000"/>
                </a:solidFill>
              </a:rPr>
              <a:t>10 </a:t>
            </a:r>
            <a:r>
              <a:rPr lang="en-US" sz="1600" spc="-30" dirty="0">
                <a:solidFill>
                  <a:srgbClr val="000000"/>
                </a:solidFill>
              </a:rPr>
              <a:t>years Intel’s </a:t>
            </a:r>
            <a:r>
              <a:rPr lang="en-US" sz="1600" spc="-30" dirty="0">
                <a:solidFill>
                  <a:srgbClr val="FF0000"/>
                </a:solidFill>
              </a:rPr>
              <a:t>Core 2-based processors </a:t>
            </a:r>
            <a:r>
              <a:rPr lang="en-US" sz="1600" spc="-30" dirty="0">
                <a:solidFill>
                  <a:srgbClr val="0070C0"/>
                </a:solidFill>
              </a:rPr>
              <a:t>lead </a:t>
            </a:r>
            <a:r>
              <a:rPr lang="en-US" sz="1600" spc="-30" dirty="0" smtClean="0">
                <a:solidFill>
                  <a:srgbClr val="0070C0"/>
                </a:solidFill>
              </a:rPr>
              <a:t>the</a:t>
            </a:r>
          </a:p>
          <a:p>
            <a:pPr lvl="0">
              <a:spcAft>
                <a:spcPts val="600"/>
              </a:spcAft>
            </a:pPr>
            <a:r>
              <a:rPr lang="en-US" sz="1600" spc="-30" dirty="0">
                <a:solidFill>
                  <a:srgbClr val="0070C0"/>
                </a:solidFill>
              </a:rPr>
              <a:t> </a:t>
            </a:r>
            <a:r>
              <a:rPr lang="en-US" sz="1600" spc="-30" dirty="0" smtClean="0">
                <a:solidFill>
                  <a:srgbClr val="0070C0"/>
                </a:solidFill>
              </a:rPr>
              <a:t>      </a:t>
            </a:r>
            <a:r>
              <a:rPr lang="en-US" sz="1600" spc="-30" dirty="0">
                <a:solidFill>
                  <a:srgbClr val="0070C0"/>
                </a:solidFill>
              </a:rPr>
              <a:t>performance </a:t>
            </a:r>
            <a:r>
              <a:rPr lang="en-US" sz="1600" spc="-30" dirty="0" smtClean="0">
                <a:solidFill>
                  <a:srgbClr val="0070C0"/>
                </a:solidFill>
              </a:rPr>
              <a:t>race and</a:t>
            </a:r>
            <a:r>
              <a:rPr lang="en-US" sz="1600" spc="-30" dirty="0" smtClean="0">
                <a:solidFill>
                  <a:srgbClr val="000000"/>
                </a:solidFill>
              </a:rPr>
              <a:t> </a:t>
            </a:r>
            <a:r>
              <a:rPr lang="en-US" sz="1600" spc="-30" dirty="0" smtClean="0">
                <a:solidFill>
                  <a:srgbClr val="0070C0"/>
                </a:solidFill>
              </a:rPr>
              <a:t>dominated </a:t>
            </a:r>
            <a:r>
              <a:rPr lang="en-US" sz="1600" spc="-30" dirty="0">
                <a:solidFill>
                  <a:srgbClr val="0070C0"/>
                </a:solidFill>
              </a:rPr>
              <a:t>the client and </a:t>
            </a:r>
            <a:r>
              <a:rPr lang="en-US" sz="1600" spc="-30" dirty="0" smtClean="0">
                <a:solidFill>
                  <a:srgbClr val="0070C0"/>
                </a:solidFill>
              </a:rPr>
              <a:t>server </a:t>
            </a:r>
            <a:r>
              <a:rPr lang="en-US" sz="1600" spc="-30" dirty="0">
                <a:solidFill>
                  <a:srgbClr val="0070C0"/>
                </a:solidFill>
              </a:rPr>
              <a:t>processor lines.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spc="-30" dirty="0" smtClean="0">
                <a:solidFill>
                  <a:srgbClr val="000000"/>
                </a:solidFill>
              </a:rPr>
              <a:t>Nevertheless</a:t>
            </a:r>
            <a:r>
              <a:rPr lang="en-US" sz="1600" spc="-30" dirty="0">
                <a:solidFill>
                  <a:srgbClr val="000000"/>
                </a:solidFill>
              </a:rPr>
              <a:t>, </a:t>
            </a:r>
            <a:r>
              <a:rPr lang="en-US" sz="1600" spc="-30" dirty="0" smtClean="0">
                <a:solidFill>
                  <a:srgbClr val="0070C0"/>
                </a:solidFill>
              </a:rPr>
              <a:t>in </a:t>
            </a:r>
            <a:r>
              <a:rPr lang="en-US" sz="1600" spc="-30" dirty="0">
                <a:solidFill>
                  <a:srgbClr val="0070C0"/>
                </a:solidFill>
              </a:rPr>
              <a:t>the last couple of years they face a fierce </a:t>
            </a:r>
            <a:r>
              <a:rPr lang="en-US" sz="1600" spc="-30" dirty="0" smtClean="0">
                <a:solidFill>
                  <a:srgbClr val="0070C0"/>
                </a:solidFill>
              </a:rPr>
              <a:t>competition </a:t>
            </a:r>
            <a:r>
              <a:rPr lang="en-US" sz="1600" spc="-30" dirty="0" smtClean="0">
                <a:solidFill>
                  <a:srgbClr val="000000"/>
                </a:solidFill>
              </a:rPr>
              <a:t>by </a:t>
            </a:r>
            <a:r>
              <a:rPr lang="en-US" sz="1600" spc="-30" dirty="0">
                <a:solidFill>
                  <a:srgbClr val="000000"/>
                </a:solidFill>
              </a:rPr>
              <a:t>AMD’s </a:t>
            </a:r>
            <a:endParaRPr lang="en-US" sz="1600" spc="-30" dirty="0" smtClean="0">
              <a:solidFill>
                <a:srgbClr val="000000"/>
              </a:solidFill>
            </a:endParaRPr>
          </a:p>
          <a:p>
            <a:pPr lvl="0"/>
            <a:r>
              <a:rPr lang="en-US" sz="1600" spc="-30" dirty="0">
                <a:solidFill>
                  <a:srgbClr val="000000"/>
                </a:solidFill>
              </a:rPr>
              <a:t> </a:t>
            </a:r>
            <a:r>
              <a:rPr lang="en-US" sz="1600" spc="-30" dirty="0" smtClean="0">
                <a:solidFill>
                  <a:srgbClr val="000000"/>
                </a:solidFill>
              </a:rPr>
              <a:t>     Zen-based </a:t>
            </a:r>
            <a:r>
              <a:rPr lang="en-US" sz="1600" spc="-30" dirty="0">
                <a:solidFill>
                  <a:srgbClr val="000000"/>
                </a:solidFill>
              </a:rPr>
              <a:t>DT and server processors and also by ARM ISA-based servers</a:t>
            </a:r>
          </a:p>
          <a:p>
            <a:pPr lvl="0">
              <a:spcAft>
                <a:spcPts val="600"/>
              </a:spcAft>
            </a:pPr>
            <a:r>
              <a:rPr lang="en-US" sz="1600" spc="-30" dirty="0">
                <a:solidFill>
                  <a:srgbClr val="000000"/>
                </a:solidFill>
              </a:rPr>
              <a:t>      (from Ampere and AWS).</a:t>
            </a:r>
          </a:p>
        </p:txBody>
      </p:sp>
    </p:spTree>
    <p:extLst>
      <p:ext uri="{BB962C8B-B14F-4D97-AF65-F5344CB8AC3E}">
        <p14:creationId xmlns:p14="http://schemas.microsoft.com/office/powerpoint/2010/main" val="721633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34)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71438" y="728700"/>
            <a:ext cx="58089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Introducing hybrid (</a:t>
            </a:r>
            <a:r>
              <a:rPr lang="en-US" dirty="0" err="1">
                <a:solidFill>
                  <a:schemeClr val="accent6"/>
                </a:solidFill>
                <a:latin typeface="+mj-lt"/>
              </a:rPr>
              <a:t>big.little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) microarchitectures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71500" y="368660"/>
            <a:ext cx="86823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70" dirty="0">
                <a:solidFill>
                  <a:schemeClr val="accent6"/>
                </a:solidFill>
                <a:latin typeface="+mj-lt"/>
              </a:rPr>
              <a:t>Summing up key issues of the evolution of Core 2-based client processors -2 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15985" y="1098032"/>
            <a:ext cx="9180527" cy="183591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06515" y="1133745"/>
            <a:ext cx="9017661" cy="17235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12</a:t>
            </a:r>
            <a:r>
              <a:rPr lang="en-US" sz="1600" baseline="30000" dirty="0">
                <a:solidFill>
                  <a:srgbClr val="0070C0"/>
                </a:solidFill>
                <a:latin typeface="Verdana"/>
              </a:rPr>
              <a:t>th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gen.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Alder Lake family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(2021)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has a new,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hybrid design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incorporating 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high-performance (P) an high-efficiency (E) cores.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It will cover all processor segments from mobiles to servers.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In fact,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it is not Intel’s first hybrid design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since Intel introduced already one year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      earlier the mobile oriented multi-die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Lakefield family </a:t>
            </a:r>
            <a:r>
              <a:rPr lang="en-US" sz="1600" dirty="0">
                <a:latin typeface="Verdana"/>
              </a:rPr>
              <a:t>with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dirty="0" err="1">
                <a:solidFill>
                  <a:srgbClr val="0070C0"/>
                </a:solidFill>
                <a:latin typeface="Verdana"/>
              </a:rPr>
              <a:t>big.little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CPU cores,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but the firm didn’t enroll it into the sequence of processor generations.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26495" y="3062489"/>
            <a:ext cx="9128015" cy="2751776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9" name="Text Box 4"/>
          <p:cNvSpPr txBox="1">
            <a:spLocks noChangeArrowheads="1"/>
          </p:cNvSpPr>
          <p:nvPr/>
        </p:nvSpPr>
        <p:spPr bwMode="auto">
          <a:xfrm>
            <a:off x="3130397" y="4674910"/>
            <a:ext cx="2840206" cy="632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Key enhancements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to raise performance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dirty="0">
                <a:latin typeface="Verdana" pitchFamily="34" charset="0"/>
              </a:rPr>
              <a:t>(see subsequently)</a:t>
            </a:r>
            <a:endParaRPr lang="hu-HU" altLang="en-US" sz="1300" dirty="0">
              <a:latin typeface="Verdana" pitchFamily="34" charset="0"/>
            </a:endParaRPr>
          </a:p>
        </p:txBody>
      </p:sp>
      <p:sp>
        <p:nvSpPr>
          <p:cNvPr id="30" name="Oval 7"/>
          <p:cNvSpPr>
            <a:spLocks noChangeArrowheads="1"/>
          </p:cNvSpPr>
          <p:nvPr/>
        </p:nvSpPr>
        <p:spPr bwMode="auto">
          <a:xfrm>
            <a:off x="8070865" y="458601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Verdana" pitchFamily="34" charset="0"/>
            </a:endParaRPr>
          </a:p>
        </p:txBody>
      </p:sp>
      <p:sp>
        <p:nvSpPr>
          <p:cNvPr id="31" name="Line 8"/>
          <p:cNvSpPr>
            <a:spLocks noChangeShapeType="1"/>
          </p:cNvSpPr>
          <p:nvPr/>
        </p:nvSpPr>
        <p:spPr bwMode="auto">
          <a:xfrm>
            <a:off x="3911615" y="3449426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55" name="Line 10"/>
          <p:cNvSpPr>
            <a:spLocks noChangeShapeType="1"/>
          </p:cNvSpPr>
          <p:nvPr/>
        </p:nvSpPr>
        <p:spPr bwMode="auto">
          <a:xfrm flipV="1">
            <a:off x="1654190" y="3665326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56" name="Line 11"/>
          <p:cNvSpPr>
            <a:spLocks noChangeShapeType="1"/>
          </p:cNvSpPr>
          <p:nvPr/>
        </p:nvSpPr>
        <p:spPr bwMode="auto">
          <a:xfrm flipH="1">
            <a:off x="8108965" y="4400273"/>
            <a:ext cx="3175" cy="1825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57" name="Oval 12"/>
          <p:cNvSpPr>
            <a:spLocks noChangeArrowheads="1"/>
          </p:cNvSpPr>
          <p:nvPr/>
        </p:nvSpPr>
        <p:spPr bwMode="auto">
          <a:xfrm>
            <a:off x="1612915" y="386535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Verdana" pitchFamily="34" charset="0"/>
            </a:endParaRPr>
          </a:p>
        </p:txBody>
      </p:sp>
      <p:sp>
        <p:nvSpPr>
          <p:cNvPr id="58" name="Line 13"/>
          <p:cNvSpPr>
            <a:spLocks noChangeShapeType="1"/>
          </p:cNvSpPr>
          <p:nvPr/>
        </p:nvSpPr>
        <p:spPr bwMode="auto">
          <a:xfrm>
            <a:off x="1646253" y="366532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59" name="Text Box 4"/>
          <p:cNvSpPr txBox="1">
            <a:spLocks noChangeArrowheads="1"/>
          </p:cNvSpPr>
          <p:nvPr/>
        </p:nvSpPr>
        <p:spPr bwMode="auto">
          <a:xfrm>
            <a:off x="1973315" y="3163651"/>
            <a:ext cx="386093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Key enhancements of the Core family</a:t>
            </a:r>
            <a:endParaRPr lang="hu-HU" altLang="en-US" sz="1300" b="1" dirty="0">
              <a:latin typeface="Verdana" pitchFamily="34" charset="0"/>
            </a:endParaRPr>
          </a:p>
        </p:txBody>
      </p:sp>
      <p:sp>
        <p:nvSpPr>
          <p:cNvPr id="60" name="Text Box 4"/>
          <p:cNvSpPr txBox="1">
            <a:spLocks noChangeArrowheads="1"/>
          </p:cNvSpPr>
          <p:nvPr/>
        </p:nvSpPr>
        <p:spPr bwMode="auto">
          <a:xfrm>
            <a:off x="6003940" y="4651098"/>
            <a:ext cx="3203575" cy="670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     Key enhancements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in power management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dirty="0">
                <a:latin typeface="Verdana" pitchFamily="34" charset="0"/>
              </a:rPr>
              <a:t>(see subsequently)</a:t>
            </a:r>
            <a:endParaRPr lang="hu-HU" altLang="en-US" sz="1300" dirty="0">
              <a:latin typeface="Verdana" pitchFamily="34" charset="0"/>
            </a:endParaRPr>
          </a:p>
        </p:txBody>
      </p:sp>
      <p:sp>
        <p:nvSpPr>
          <p:cNvPr id="61" name="Text Box 4"/>
          <p:cNvSpPr txBox="1">
            <a:spLocks noChangeArrowheads="1"/>
          </p:cNvSpPr>
          <p:nvPr/>
        </p:nvSpPr>
        <p:spPr bwMode="auto">
          <a:xfrm rot="10800000" flipH="1" flipV="1">
            <a:off x="623166" y="3910313"/>
            <a:ext cx="2064746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Key ISA extensions</a:t>
            </a:r>
            <a:endParaRPr lang="hu-HU" altLang="en-US" sz="1300" b="1" dirty="0">
              <a:latin typeface="Verdana" pitchFamily="34" charset="0"/>
            </a:endParaRPr>
          </a:p>
        </p:txBody>
      </p:sp>
      <p:sp>
        <p:nvSpPr>
          <p:cNvPr id="62" name="Text Box 20"/>
          <p:cNvSpPr txBox="1">
            <a:spLocks noChangeArrowheads="1"/>
          </p:cNvSpPr>
          <p:nvPr/>
        </p:nvSpPr>
        <p:spPr bwMode="auto">
          <a:xfrm>
            <a:off x="787204" y="4187268"/>
            <a:ext cx="1653018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i="1" dirty="0">
                <a:latin typeface="Verdana" pitchFamily="34" charset="0"/>
              </a:rPr>
              <a:t> SIMD extensions</a:t>
            </a:r>
          </a:p>
        </p:txBody>
      </p:sp>
      <p:sp>
        <p:nvSpPr>
          <p:cNvPr id="63" name="Oval 12"/>
          <p:cNvSpPr>
            <a:spLocks noChangeArrowheads="1"/>
          </p:cNvSpPr>
          <p:nvPr/>
        </p:nvSpPr>
        <p:spPr bwMode="auto">
          <a:xfrm>
            <a:off x="3921414" y="460664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Verdana" pitchFamily="34" charset="0"/>
            </a:endParaRPr>
          </a:p>
        </p:txBody>
      </p:sp>
      <p:sp>
        <p:nvSpPr>
          <p:cNvPr id="64" name="Line 13"/>
          <p:cNvSpPr>
            <a:spLocks noChangeShapeType="1"/>
          </p:cNvSpPr>
          <p:nvPr/>
        </p:nvSpPr>
        <p:spPr bwMode="auto">
          <a:xfrm>
            <a:off x="3954751" y="440662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65" name="Oval 12"/>
          <p:cNvSpPr>
            <a:spLocks noChangeArrowheads="1"/>
          </p:cNvSpPr>
          <p:nvPr/>
        </p:nvSpPr>
        <p:spPr bwMode="auto">
          <a:xfrm>
            <a:off x="5970603" y="386058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Verdana" pitchFamily="34" charset="0"/>
            </a:endParaRPr>
          </a:p>
        </p:txBody>
      </p:sp>
      <p:sp>
        <p:nvSpPr>
          <p:cNvPr id="66" name="Line 13"/>
          <p:cNvSpPr>
            <a:spLocks noChangeShapeType="1"/>
          </p:cNvSpPr>
          <p:nvPr/>
        </p:nvSpPr>
        <p:spPr bwMode="auto">
          <a:xfrm>
            <a:off x="6003940" y="3660564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67" name="Text Box 4"/>
          <p:cNvSpPr txBox="1">
            <a:spLocks noChangeArrowheads="1"/>
          </p:cNvSpPr>
          <p:nvPr/>
        </p:nvSpPr>
        <p:spPr bwMode="auto">
          <a:xfrm rot="10800000" flipH="1" flipV="1">
            <a:off x="3683505" y="3910314"/>
            <a:ext cx="468052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Key enhancements of the microarchitecture</a:t>
            </a:r>
            <a:endParaRPr lang="hu-HU" altLang="en-US" sz="1300" b="1" dirty="0">
              <a:latin typeface="Verdana" pitchFamily="34" charset="0"/>
            </a:endParaRPr>
          </a:p>
        </p:txBody>
      </p:sp>
      <p:sp>
        <p:nvSpPr>
          <p:cNvPr id="68" name="Line 8"/>
          <p:cNvSpPr>
            <a:spLocks noChangeShapeType="1"/>
          </p:cNvSpPr>
          <p:nvPr/>
        </p:nvSpPr>
        <p:spPr bwMode="auto">
          <a:xfrm>
            <a:off x="6008703" y="4178023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69" name="Line 10"/>
          <p:cNvSpPr>
            <a:spLocks noChangeShapeType="1"/>
          </p:cNvSpPr>
          <p:nvPr/>
        </p:nvSpPr>
        <p:spPr bwMode="auto">
          <a:xfrm flipV="1">
            <a:off x="3965140" y="4398685"/>
            <a:ext cx="414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70" name="TextBox 69"/>
          <p:cNvSpPr txBox="1"/>
          <p:nvPr/>
        </p:nvSpPr>
        <p:spPr>
          <a:xfrm>
            <a:off x="567048" y="4532463"/>
            <a:ext cx="2744812" cy="1208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fontAlgn="base">
              <a:buFont typeface="Arial" panose="020B0604020202020204" pitchFamily="34" charset="0"/>
              <a:buChar char="•"/>
            </a:pPr>
            <a:r>
              <a:rPr lang="en-US" sz="1300" dirty="0">
                <a:latin typeface="+mj-lt"/>
              </a:rPr>
              <a:t>128-bit SIMD extensions</a:t>
            </a:r>
          </a:p>
          <a:p>
            <a:pPr fontAlgn="base">
              <a:spcAft>
                <a:spcPts val="300"/>
              </a:spcAft>
            </a:pPr>
            <a:r>
              <a:rPr lang="en-US" sz="1300" dirty="0">
                <a:latin typeface="+mj-lt"/>
              </a:rPr>
              <a:t>      (SSE3-SSE4.1)</a:t>
            </a:r>
          </a:p>
          <a:p>
            <a:pPr marL="171450" indent="-171450" fontAlgn="base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300" dirty="0">
                <a:latin typeface="+mj-lt"/>
              </a:rPr>
              <a:t>256-bit FP-AVX</a:t>
            </a:r>
          </a:p>
          <a:p>
            <a:pPr marL="171450" indent="-171450" fontAlgn="base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300" dirty="0">
                <a:latin typeface="+mj-lt"/>
              </a:rPr>
              <a:t>256-bit FX/FP AVX2</a:t>
            </a:r>
          </a:p>
          <a:p>
            <a:pPr marL="171450" indent="-171450" fontAlgn="base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300" dirty="0">
                <a:latin typeface="+mj-lt"/>
              </a:rPr>
              <a:t>512-bit FX/FP AVX512</a:t>
            </a:r>
          </a:p>
        </p:txBody>
      </p:sp>
    </p:spTree>
    <p:extLst>
      <p:ext uri="{BB962C8B-B14F-4D97-AF65-F5344CB8AC3E}">
        <p14:creationId xmlns:p14="http://schemas.microsoft.com/office/powerpoint/2010/main" val="3531660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35)</a:t>
            </a:r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71500" y="433630"/>
            <a:ext cx="86823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70" dirty="0">
                <a:solidFill>
                  <a:schemeClr val="accent6"/>
                </a:solidFill>
                <a:latin typeface="+mj-lt"/>
              </a:rPr>
              <a:t>Summing up key issues of the evolution of Core 2-based client processors -3 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18510" y="908720"/>
            <a:ext cx="9144000" cy="544560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46" name="Text Box 4"/>
          <p:cNvSpPr txBox="1">
            <a:spLocks noChangeArrowheads="1"/>
          </p:cNvSpPr>
          <p:nvPr/>
        </p:nvSpPr>
        <p:spPr bwMode="auto">
          <a:xfrm>
            <a:off x="3056290" y="2551914"/>
            <a:ext cx="2293843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to raise performance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47" name="Oval 7"/>
          <p:cNvSpPr>
            <a:spLocks noChangeArrowheads="1"/>
          </p:cNvSpPr>
          <p:nvPr/>
        </p:nvSpPr>
        <p:spPr bwMode="auto">
          <a:xfrm>
            <a:off x="8070865" y="2470446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48" name="Line 8"/>
          <p:cNvSpPr>
            <a:spLocks noChangeShapeType="1"/>
          </p:cNvSpPr>
          <p:nvPr/>
        </p:nvSpPr>
        <p:spPr bwMode="auto">
          <a:xfrm>
            <a:off x="3911615" y="1333862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49" name="Line 10"/>
          <p:cNvSpPr>
            <a:spLocks noChangeShapeType="1"/>
          </p:cNvSpPr>
          <p:nvPr/>
        </p:nvSpPr>
        <p:spPr bwMode="auto">
          <a:xfrm flipV="1">
            <a:off x="1654190" y="1549762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50" name="Line 11"/>
          <p:cNvSpPr>
            <a:spLocks noChangeShapeType="1"/>
          </p:cNvSpPr>
          <p:nvPr/>
        </p:nvSpPr>
        <p:spPr bwMode="auto">
          <a:xfrm flipH="1">
            <a:off x="8108965" y="2284709"/>
            <a:ext cx="3175" cy="1825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51" name="Oval 12"/>
          <p:cNvSpPr>
            <a:spLocks noChangeArrowheads="1"/>
          </p:cNvSpPr>
          <p:nvPr/>
        </p:nvSpPr>
        <p:spPr bwMode="auto">
          <a:xfrm>
            <a:off x="1612915" y="174978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52" name="Line 13"/>
          <p:cNvSpPr>
            <a:spLocks noChangeShapeType="1"/>
          </p:cNvSpPr>
          <p:nvPr/>
        </p:nvSpPr>
        <p:spPr bwMode="auto">
          <a:xfrm>
            <a:off x="1646253" y="1549762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53" name="Text Box 4"/>
          <p:cNvSpPr txBox="1">
            <a:spLocks noChangeArrowheads="1"/>
          </p:cNvSpPr>
          <p:nvPr/>
        </p:nvSpPr>
        <p:spPr bwMode="auto">
          <a:xfrm>
            <a:off x="1973315" y="1048087"/>
            <a:ext cx="386093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of the Core family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54" name="Text Box 4"/>
          <p:cNvSpPr txBox="1">
            <a:spLocks noChangeArrowheads="1"/>
          </p:cNvSpPr>
          <p:nvPr/>
        </p:nvSpPr>
        <p:spPr bwMode="auto">
          <a:xfrm>
            <a:off x="6003940" y="2535534"/>
            <a:ext cx="3203575" cy="670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     Key enhancements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dirty="0">
                <a:latin typeface="+mj-lt"/>
              </a:rPr>
              <a:t>in power management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dirty="0">
                <a:latin typeface="+mj-lt"/>
              </a:rPr>
              <a:t>(see next Figure)</a:t>
            </a:r>
            <a:endParaRPr lang="hu-HU" altLang="en-US" sz="1300" dirty="0">
              <a:latin typeface="+mj-lt"/>
            </a:endParaRPr>
          </a:p>
        </p:txBody>
      </p:sp>
      <p:sp>
        <p:nvSpPr>
          <p:cNvPr id="55" name="Text Box 13"/>
          <p:cNvSpPr txBox="1">
            <a:spLocks noChangeArrowheads="1"/>
          </p:cNvSpPr>
          <p:nvPr/>
        </p:nvSpPr>
        <p:spPr bwMode="auto">
          <a:xfrm>
            <a:off x="2996825" y="3076871"/>
            <a:ext cx="3677610" cy="31624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 Integrated memory controller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 (NUMA architecture)</a:t>
            </a:r>
          </a:p>
          <a:p>
            <a:pPr marL="171450" indent="-171450" eaLnBrk="1" hangingPunct="1">
              <a:spcBef>
                <a:spcPct val="0"/>
              </a:spcBef>
              <a:spcAft>
                <a:spcPts val="300"/>
              </a:spcAft>
            </a:pPr>
            <a:r>
              <a:rPr lang="en-US" altLang="en-US" sz="1300" i="1" dirty="0">
                <a:latin typeface="+mj-lt"/>
              </a:rPr>
              <a:t>Integrated GPU</a:t>
            </a:r>
          </a:p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Private per-core L2 caches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with a shared L3 cache</a:t>
            </a:r>
          </a:p>
          <a:p>
            <a:pPr marL="171450" indent="-171450" eaLnBrk="1" hangingPunct="1">
              <a:spcBef>
                <a:spcPct val="0"/>
              </a:spcBef>
              <a:spcAft>
                <a:spcPts val="300"/>
              </a:spcAft>
            </a:pPr>
            <a:r>
              <a:rPr lang="en-US" altLang="en-US" sz="1300" i="1" dirty="0">
                <a:latin typeface="+mj-lt"/>
              </a:rPr>
              <a:t>Ring bus interconnect</a:t>
            </a:r>
          </a:p>
          <a:p>
            <a:pPr marL="171450" indent="-171450" eaLnBrk="1" hangingPunct="1">
              <a:spcBef>
                <a:spcPct val="0"/>
              </a:spcBef>
              <a:spcAft>
                <a:spcPts val="300"/>
              </a:spcAft>
            </a:pPr>
            <a:r>
              <a:rPr lang="en-US" altLang="en-US" sz="1300" i="1" dirty="0">
                <a:latin typeface="+mj-lt"/>
              </a:rPr>
              <a:t>Integrated </a:t>
            </a:r>
            <a:r>
              <a:rPr lang="en-US" altLang="en-US" sz="1300" i="1" dirty="0" err="1">
                <a:latin typeface="+mj-lt"/>
              </a:rPr>
              <a:t>PCIe</a:t>
            </a:r>
            <a:r>
              <a:rPr lang="en-US" altLang="en-US" sz="1300" i="1" dirty="0">
                <a:latin typeface="+mj-lt"/>
              </a:rPr>
              <a:t> controller</a:t>
            </a:r>
          </a:p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Raising the front-end width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of the cores (to 4/5/6)</a:t>
            </a:r>
          </a:p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Raising the back-end width 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of the cores (from 5 to 17)</a:t>
            </a:r>
          </a:p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Raising the core count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300" i="1" dirty="0">
                <a:latin typeface="+mj-lt"/>
              </a:rPr>
              <a:t>     (from 2 up to 16 in mobiles/DTs and 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from 2 up to 56 in servers)</a:t>
            </a:r>
          </a:p>
        </p:txBody>
      </p:sp>
      <p:sp>
        <p:nvSpPr>
          <p:cNvPr id="56" name="Text Box 4"/>
          <p:cNvSpPr txBox="1">
            <a:spLocks noChangeArrowheads="1"/>
          </p:cNvSpPr>
          <p:nvPr/>
        </p:nvSpPr>
        <p:spPr bwMode="auto">
          <a:xfrm rot="10800000" flipH="1" flipV="1">
            <a:off x="623166" y="1794749"/>
            <a:ext cx="2064746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ISA extensions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57" name="Text Box 20"/>
          <p:cNvSpPr txBox="1">
            <a:spLocks noChangeArrowheads="1"/>
          </p:cNvSpPr>
          <p:nvPr/>
        </p:nvSpPr>
        <p:spPr bwMode="auto">
          <a:xfrm>
            <a:off x="720679" y="2071704"/>
            <a:ext cx="1786066" cy="5309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 SIMD extensions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i="1" dirty="0">
                <a:latin typeface="+mj-lt"/>
              </a:rPr>
              <a:t>(shown previously)</a:t>
            </a:r>
          </a:p>
        </p:txBody>
      </p:sp>
      <p:sp>
        <p:nvSpPr>
          <p:cNvPr id="58" name="Oval 12"/>
          <p:cNvSpPr>
            <a:spLocks noChangeArrowheads="1"/>
          </p:cNvSpPr>
          <p:nvPr/>
        </p:nvSpPr>
        <p:spPr bwMode="auto">
          <a:xfrm>
            <a:off x="4196640" y="249108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59" name="Line 13"/>
          <p:cNvSpPr>
            <a:spLocks noChangeShapeType="1"/>
          </p:cNvSpPr>
          <p:nvPr/>
        </p:nvSpPr>
        <p:spPr bwMode="auto">
          <a:xfrm>
            <a:off x="4229977" y="2291059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60" name="Oval 12"/>
          <p:cNvSpPr>
            <a:spLocks noChangeArrowheads="1"/>
          </p:cNvSpPr>
          <p:nvPr/>
        </p:nvSpPr>
        <p:spPr bwMode="auto">
          <a:xfrm>
            <a:off x="5970603" y="174502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61" name="Line 13"/>
          <p:cNvSpPr>
            <a:spLocks noChangeShapeType="1"/>
          </p:cNvSpPr>
          <p:nvPr/>
        </p:nvSpPr>
        <p:spPr bwMode="auto">
          <a:xfrm>
            <a:off x="6003940" y="154500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62" name="Text Box 4"/>
          <p:cNvSpPr txBox="1">
            <a:spLocks noChangeArrowheads="1"/>
          </p:cNvSpPr>
          <p:nvPr/>
        </p:nvSpPr>
        <p:spPr bwMode="auto">
          <a:xfrm rot="10800000" flipH="1" flipV="1">
            <a:off x="3683505" y="1794750"/>
            <a:ext cx="468052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of the microarchitecture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63" name="Line 8"/>
          <p:cNvSpPr>
            <a:spLocks noChangeShapeType="1"/>
          </p:cNvSpPr>
          <p:nvPr/>
        </p:nvSpPr>
        <p:spPr bwMode="auto">
          <a:xfrm>
            <a:off x="6008703" y="2062459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64" name="Line 10"/>
          <p:cNvSpPr>
            <a:spLocks noChangeShapeType="1"/>
          </p:cNvSpPr>
          <p:nvPr/>
        </p:nvSpPr>
        <p:spPr bwMode="auto">
          <a:xfrm flipV="1">
            <a:off x="4247800" y="2283121"/>
            <a:ext cx="385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00735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36)</a:t>
            </a:r>
            <a:endParaRPr lang="en-US" dirty="0"/>
          </a:p>
        </p:txBody>
      </p:sp>
      <p:sp>
        <p:nvSpPr>
          <p:cNvPr id="35" name="TextBox 34"/>
          <p:cNvSpPr txBox="1"/>
          <p:nvPr/>
        </p:nvSpPr>
        <p:spPr>
          <a:xfrm>
            <a:off x="71500" y="413665"/>
            <a:ext cx="86823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70" dirty="0">
                <a:solidFill>
                  <a:schemeClr val="accent6"/>
                </a:solidFill>
                <a:latin typeface="+mj-lt"/>
              </a:rPr>
              <a:t>Summing up key issues of the evolution of Core 2-based client processors -4 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6138929" y="6527376"/>
            <a:ext cx="287290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>
                <a:solidFill>
                  <a:srgbClr val="FF0000"/>
                </a:solidFill>
              </a:rPr>
              <a:t>C  a  n  c  e  l  </a:t>
            </a:r>
            <a:r>
              <a:rPr lang="en-US" sz="1200" i="1" dirty="0" err="1">
                <a:solidFill>
                  <a:srgbClr val="FF0000"/>
                </a:solidFill>
              </a:rPr>
              <a:t>l</a:t>
            </a:r>
            <a:r>
              <a:rPr lang="en-US" sz="1200" i="1" dirty="0">
                <a:solidFill>
                  <a:srgbClr val="FF0000"/>
                </a:solidFill>
              </a:rPr>
              <a:t>  e  d   </a:t>
            </a:r>
            <a:r>
              <a:rPr lang="en-US" sz="1200" i="1" dirty="0" err="1">
                <a:solidFill>
                  <a:srgbClr val="FF0000"/>
                </a:solidFill>
              </a:rPr>
              <a:t>i</a:t>
            </a:r>
            <a:r>
              <a:rPr lang="en-US" sz="1200" i="1" dirty="0">
                <a:solidFill>
                  <a:srgbClr val="FF0000"/>
                </a:solidFill>
              </a:rPr>
              <a:t> n   2 0 1 6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8000" y="784215"/>
            <a:ext cx="9117012" cy="94481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16506" y="773705"/>
            <a:ext cx="91360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spc="-40" dirty="0">
                <a:solidFill>
                  <a:schemeClr val="accent6"/>
                </a:solidFill>
                <a:latin typeface="+mj-lt"/>
              </a:rPr>
              <a:t>Intel’s IPC improvements achieved from the Pentium M (Dothan) to the Ice Lake 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61848" y="1133745"/>
            <a:ext cx="87306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r>
              <a:rPr lang="en-US" sz="1600" dirty="0">
                <a:latin typeface="+mj-lt"/>
              </a:rPr>
              <a:t>All in all,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achieved a nearly twofold IPC increase </a:t>
            </a:r>
            <a:r>
              <a:rPr lang="en-US" sz="1600" dirty="0">
                <a:latin typeface="+mj-lt"/>
              </a:rPr>
              <a:t>in their Core 2 family up to</a:t>
            </a:r>
          </a:p>
          <a:p>
            <a:pPr fontAlgn="base"/>
            <a:r>
              <a:rPr lang="en-US" sz="1600" dirty="0">
                <a:latin typeface="+mj-lt"/>
              </a:rPr>
              <a:t>  the Ice Lake line. 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26495" y="1839342"/>
            <a:ext cx="9144000" cy="266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2" name="Line 8"/>
          <p:cNvSpPr>
            <a:spLocks noChangeShapeType="1"/>
          </p:cNvSpPr>
          <p:nvPr/>
        </p:nvSpPr>
        <p:spPr bwMode="auto">
          <a:xfrm>
            <a:off x="4218853" y="2274615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63" name="Line 10"/>
          <p:cNvSpPr>
            <a:spLocks noChangeShapeType="1"/>
          </p:cNvSpPr>
          <p:nvPr/>
        </p:nvSpPr>
        <p:spPr bwMode="auto">
          <a:xfrm flipV="1">
            <a:off x="1961428" y="2490515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1920153" y="269054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65" name="Line 13"/>
          <p:cNvSpPr>
            <a:spLocks noChangeShapeType="1"/>
          </p:cNvSpPr>
          <p:nvPr/>
        </p:nvSpPr>
        <p:spPr bwMode="auto">
          <a:xfrm>
            <a:off x="1953491" y="2490515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66" name="Text Box 4"/>
          <p:cNvSpPr txBox="1">
            <a:spLocks noChangeArrowheads="1"/>
          </p:cNvSpPr>
          <p:nvPr/>
        </p:nvSpPr>
        <p:spPr bwMode="auto">
          <a:xfrm rot="10800000" flipH="1" flipV="1">
            <a:off x="516803" y="2750075"/>
            <a:ext cx="3027363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to reduce power consumption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67" name="Text Box 20"/>
          <p:cNvSpPr txBox="1">
            <a:spLocks noChangeArrowheads="1"/>
          </p:cNvSpPr>
          <p:nvPr/>
        </p:nvSpPr>
        <p:spPr bwMode="auto">
          <a:xfrm>
            <a:off x="43675" y="3266803"/>
            <a:ext cx="3754554" cy="12464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 Power gating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PCU (Power Control Unit</a:t>
            </a:r>
            <a:r>
              <a:rPr lang="en-US" altLang="en-US" sz="1300" i="1" dirty="0" smtClean="0">
                <a:latin typeface="+mj-lt"/>
              </a:rPr>
              <a:t>)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 smtClean="0">
                <a:latin typeface="+mj-lt"/>
              </a:rPr>
              <a:t>FIVR (Fully Integrated Voltage Regulator)</a:t>
            </a:r>
            <a:endParaRPr lang="en-US" altLang="en-US" sz="1300" i="1" dirty="0">
              <a:latin typeface="+mj-lt"/>
            </a:endParaRP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Speed Shift Technology (CPPC)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Hybrid (</a:t>
            </a:r>
            <a:r>
              <a:rPr lang="en-US" altLang="en-US" sz="1300" i="1" dirty="0" err="1">
                <a:latin typeface="+mj-lt"/>
              </a:rPr>
              <a:t>big.little</a:t>
            </a:r>
            <a:r>
              <a:rPr lang="en-US" altLang="en-US" sz="1300" i="1" dirty="0">
                <a:latin typeface="+mj-lt"/>
              </a:rPr>
              <a:t> architecture)</a:t>
            </a:r>
          </a:p>
        </p:txBody>
      </p:sp>
      <p:sp>
        <p:nvSpPr>
          <p:cNvPr id="68" name="Oval 67"/>
          <p:cNvSpPr>
            <a:spLocks noChangeArrowheads="1"/>
          </p:cNvSpPr>
          <p:nvPr/>
        </p:nvSpPr>
        <p:spPr bwMode="auto">
          <a:xfrm>
            <a:off x="6277841" y="268577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69" name="Line 13"/>
          <p:cNvSpPr>
            <a:spLocks noChangeShapeType="1"/>
          </p:cNvSpPr>
          <p:nvPr/>
        </p:nvSpPr>
        <p:spPr bwMode="auto">
          <a:xfrm>
            <a:off x="6311178" y="248575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70" name="Text Box 4"/>
          <p:cNvSpPr txBox="1">
            <a:spLocks noChangeArrowheads="1"/>
          </p:cNvSpPr>
          <p:nvPr/>
        </p:nvSpPr>
        <p:spPr bwMode="auto">
          <a:xfrm rot="10800000" flipH="1" flipV="1">
            <a:off x="4125758" y="2669113"/>
            <a:ext cx="440668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to raise performance if there is a power/temperature headroom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71" name="Text Box 28"/>
          <p:cNvSpPr txBox="1">
            <a:spLocks noChangeArrowheads="1"/>
          </p:cNvSpPr>
          <p:nvPr/>
        </p:nvSpPr>
        <p:spPr bwMode="auto">
          <a:xfrm>
            <a:off x="4995320" y="3262040"/>
            <a:ext cx="2228495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 Turbo Boost technology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Turbo Boost 2.0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Turbo Boost 3.0</a:t>
            </a:r>
          </a:p>
        </p:txBody>
      </p:sp>
      <p:sp>
        <p:nvSpPr>
          <p:cNvPr id="72" name="Text Box 4"/>
          <p:cNvSpPr txBox="1">
            <a:spLocks noChangeArrowheads="1"/>
          </p:cNvSpPr>
          <p:nvPr/>
        </p:nvSpPr>
        <p:spPr bwMode="auto">
          <a:xfrm>
            <a:off x="1515468" y="1898830"/>
            <a:ext cx="540060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     Key enhancements in power management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35481" y="4601966"/>
            <a:ext cx="9082024" cy="216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3" name="Text Box 4"/>
          <p:cNvSpPr txBox="1">
            <a:spLocks noChangeArrowheads="1"/>
          </p:cNvSpPr>
          <p:nvPr/>
        </p:nvSpPr>
        <p:spPr bwMode="auto">
          <a:xfrm>
            <a:off x="100013" y="5574280"/>
            <a:ext cx="1378568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latin typeface="Verdana" pitchFamily="34" charset="0"/>
              </a:rPr>
              <a:t>Servers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74" name="Line 8"/>
          <p:cNvSpPr>
            <a:spLocks noChangeShapeType="1"/>
          </p:cNvSpPr>
          <p:nvPr/>
        </p:nvSpPr>
        <p:spPr bwMode="auto">
          <a:xfrm>
            <a:off x="4883891" y="5003711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5" name="Line 10"/>
          <p:cNvSpPr>
            <a:spLocks noChangeShapeType="1"/>
          </p:cNvSpPr>
          <p:nvPr/>
        </p:nvSpPr>
        <p:spPr bwMode="auto">
          <a:xfrm flipV="1">
            <a:off x="795353" y="5232311"/>
            <a:ext cx="684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6" name="Oval 12"/>
          <p:cNvSpPr>
            <a:spLocks noChangeArrowheads="1"/>
          </p:cNvSpPr>
          <p:nvPr/>
        </p:nvSpPr>
        <p:spPr bwMode="auto">
          <a:xfrm>
            <a:off x="2528844" y="5432336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7" name="Line 13"/>
          <p:cNvSpPr>
            <a:spLocks noChangeShapeType="1"/>
          </p:cNvSpPr>
          <p:nvPr/>
        </p:nvSpPr>
        <p:spPr bwMode="auto">
          <a:xfrm>
            <a:off x="2562182" y="5232311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8" name="Text Box 4"/>
          <p:cNvSpPr txBox="1">
            <a:spLocks noChangeArrowheads="1"/>
          </p:cNvSpPr>
          <p:nvPr/>
        </p:nvSpPr>
        <p:spPr bwMode="auto">
          <a:xfrm>
            <a:off x="1998469" y="4717961"/>
            <a:ext cx="5763202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Recent major processor categories and Intel’s related lines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9" name="Text Box 16"/>
          <p:cNvSpPr txBox="1">
            <a:spLocks noChangeArrowheads="1"/>
          </p:cNvSpPr>
          <p:nvPr/>
        </p:nvSpPr>
        <p:spPr bwMode="auto">
          <a:xfrm>
            <a:off x="7824286" y="6063323"/>
            <a:ext cx="99912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</p:txBody>
      </p:sp>
      <p:sp>
        <p:nvSpPr>
          <p:cNvPr id="80" name="Text Box 17"/>
          <p:cNvSpPr txBox="1">
            <a:spLocks noChangeArrowheads="1"/>
          </p:cNvSpPr>
          <p:nvPr/>
        </p:nvSpPr>
        <p:spPr bwMode="auto">
          <a:xfrm>
            <a:off x="-27798" y="6065955"/>
            <a:ext cx="162256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 Xeon 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E5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E3</a:t>
            </a:r>
            <a:endParaRPr lang="en-US" altLang="en-US" sz="12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Platinum/Gold etc.</a:t>
            </a:r>
          </a:p>
        </p:txBody>
      </p:sp>
      <p:sp>
        <p:nvSpPr>
          <p:cNvPr id="81" name="Text Box 4"/>
          <p:cNvSpPr txBox="1">
            <a:spLocks noChangeArrowheads="1"/>
          </p:cNvSpPr>
          <p:nvPr/>
        </p:nvSpPr>
        <p:spPr bwMode="auto">
          <a:xfrm>
            <a:off x="3792850" y="5576242"/>
            <a:ext cx="2173287" cy="437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Clients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(Desktops/Laptops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2" name="Oval 12"/>
          <p:cNvSpPr>
            <a:spLocks noChangeArrowheads="1"/>
          </p:cNvSpPr>
          <p:nvPr/>
        </p:nvSpPr>
        <p:spPr bwMode="auto">
          <a:xfrm>
            <a:off x="4853544" y="543392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3" name="Line 13"/>
          <p:cNvSpPr>
            <a:spLocks noChangeShapeType="1"/>
          </p:cNvSpPr>
          <p:nvPr/>
        </p:nvSpPr>
        <p:spPr bwMode="auto">
          <a:xfrm>
            <a:off x="4886881" y="5233899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4" name="Text Box 21"/>
          <p:cNvSpPr txBox="1">
            <a:spLocks noChangeArrowheads="1"/>
          </p:cNvSpPr>
          <p:nvPr/>
        </p:nvSpPr>
        <p:spPr bwMode="auto">
          <a:xfrm>
            <a:off x="4011116" y="6067220"/>
            <a:ext cx="178767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i7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i5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i3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(Basic architectures)</a:t>
            </a:r>
          </a:p>
        </p:txBody>
      </p:sp>
      <p:sp>
        <p:nvSpPr>
          <p:cNvPr id="85" name="Text Box 23"/>
          <p:cNvSpPr txBox="1">
            <a:spLocks noChangeArrowheads="1"/>
          </p:cNvSpPr>
          <p:nvPr/>
        </p:nvSpPr>
        <p:spPr bwMode="auto">
          <a:xfrm>
            <a:off x="6166582" y="6062081"/>
            <a:ext cx="1702709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(+ LP Core models)</a:t>
            </a:r>
          </a:p>
        </p:txBody>
      </p:sp>
      <p:sp>
        <p:nvSpPr>
          <p:cNvPr id="86" name="Text Box 4"/>
          <p:cNvSpPr txBox="1">
            <a:spLocks noChangeArrowheads="1"/>
          </p:cNvSpPr>
          <p:nvPr/>
        </p:nvSpPr>
        <p:spPr bwMode="auto">
          <a:xfrm>
            <a:off x="1430988" y="5577179"/>
            <a:ext cx="2342848" cy="450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HEDTs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(High-End Desktops)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7" name="Text Box 21"/>
          <p:cNvSpPr txBox="1">
            <a:spLocks noChangeArrowheads="1"/>
          </p:cNvSpPr>
          <p:nvPr/>
        </p:nvSpPr>
        <p:spPr bwMode="auto">
          <a:xfrm>
            <a:off x="1815800" y="6067339"/>
            <a:ext cx="1486304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i7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i9</a:t>
            </a:r>
            <a:endParaRPr lang="en-US" altLang="en-US" sz="12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(Extreme Edition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 or X models)</a:t>
            </a:r>
          </a:p>
        </p:txBody>
      </p:sp>
      <p:sp>
        <p:nvSpPr>
          <p:cNvPr id="88" name="Oval 12"/>
          <p:cNvSpPr>
            <a:spLocks noChangeArrowheads="1"/>
          </p:cNvSpPr>
          <p:nvPr/>
        </p:nvSpPr>
        <p:spPr bwMode="auto">
          <a:xfrm>
            <a:off x="758501" y="542648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9" name="Line 13"/>
          <p:cNvSpPr>
            <a:spLocks noChangeShapeType="1"/>
          </p:cNvSpPr>
          <p:nvPr/>
        </p:nvSpPr>
        <p:spPr bwMode="auto">
          <a:xfrm>
            <a:off x="791839" y="522646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90" name="Group 89"/>
          <p:cNvGrpSpPr/>
          <p:nvPr/>
        </p:nvGrpSpPr>
        <p:grpSpPr>
          <a:xfrm>
            <a:off x="6325704" y="5227549"/>
            <a:ext cx="2603535" cy="793876"/>
            <a:chOff x="6378955" y="1246938"/>
            <a:chExt cx="2603535" cy="793876"/>
          </a:xfrm>
        </p:grpSpPr>
        <p:sp>
          <p:nvSpPr>
            <p:cNvPr id="91" name="Oval 7"/>
            <p:cNvSpPr>
              <a:spLocks noChangeArrowheads="1"/>
            </p:cNvSpPr>
            <p:nvPr/>
          </p:nvSpPr>
          <p:spPr bwMode="auto">
            <a:xfrm>
              <a:off x="7632958" y="1439024"/>
              <a:ext cx="72000" cy="720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92" name="Line 11"/>
            <p:cNvSpPr>
              <a:spLocks noChangeShapeType="1"/>
            </p:cNvSpPr>
            <p:nvPr/>
          </p:nvSpPr>
          <p:spPr bwMode="auto">
            <a:xfrm flipH="1">
              <a:off x="7677345" y="1246938"/>
              <a:ext cx="1588" cy="1889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" name="Text Box 4"/>
            <p:cNvSpPr txBox="1">
              <a:spLocks noChangeArrowheads="1"/>
            </p:cNvSpPr>
            <p:nvPr/>
          </p:nvSpPr>
          <p:spPr bwMode="auto">
            <a:xfrm>
              <a:off x="6378955" y="1605570"/>
              <a:ext cx="2603535" cy="4247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800100" indent="-3429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257300" indent="-3429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714500" indent="-3429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171700" indent="-3429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6289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30861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5433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40005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00" b="1" dirty="0">
                  <a:solidFill>
                    <a:srgbClr val="000000"/>
                  </a:solidFill>
                  <a:latin typeface="Verdana" pitchFamily="34" charset="0"/>
                </a:rPr>
                <a:t>Mobiles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00" b="1" dirty="0">
                  <a:solidFill>
                    <a:srgbClr val="000000"/>
                  </a:solidFill>
                  <a:latin typeface="Verdana" pitchFamily="34" charset="0"/>
                </a:rPr>
                <a:t>(Tablets/Smartphones)</a:t>
              </a:r>
              <a:endParaRPr lang="hu-HU" altLang="en-US" sz="12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7092280" y="1763815"/>
              <a:ext cx="1847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200" b="1" dirty="0">
                <a:solidFill>
                  <a:schemeClr val="accent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152038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936685"/>
            <a:ext cx="7750176" cy="4572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 Evolution of client processors</a:t>
            </a:r>
          </a:p>
        </p:txBody>
      </p:sp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524724" y="2785653"/>
            <a:ext cx="8098175" cy="504000"/>
            <a:chOff x="472" y="2160"/>
            <a:chExt cx="4630" cy="386"/>
          </a:xfrm>
        </p:grpSpPr>
        <p:sp>
          <p:nvSpPr>
            <p:cNvPr id="4" name="AutoShape 11"/>
            <p:cNvSpPr>
              <a:spLocks noChangeArrowheads="1"/>
            </p:cNvSpPr>
            <p:nvPr/>
          </p:nvSpPr>
          <p:spPr bwMode="auto">
            <a:xfrm>
              <a:off x="658" y="2160"/>
              <a:ext cx="4444" cy="386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2.1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Overview of Intel’s Core 2-based client processors </a:t>
              </a:r>
            </a:p>
          </p:txBody>
        </p:sp>
        <p:sp>
          <p:nvSpPr>
            <p:cNvPr id="5" name="Text Box 12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6" name="Group 14"/>
          <p:cNvGrpSpPr>
            <a:grpSpLocks/>
          </p:cNvGrpSpPr>
          <p:nvPr/>
        </p:nvGrpSpPr>
        <p:grpSpPr bwMode="auto">
          <a:xfrm>
            <a:off x="524724" y="3338990"/>
            <a:ext cx="8098175" cy="720000"/>
            <a:chOff x="472" y="2160"/>
            <a:chExt cx="4630" cy="288"/>
          </a:xfrm>
        </p:grpSpPr>
        <p:sp>
          <p:nvSpPr>
            <p:cNvPr id="7" name="AutoShape 15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2.2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Evolution of core counts and memory support in Intel’s </a:t>
              </a:r>
            </a:p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   Core 2-based client 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8" name="Text Box 16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9" name="Group 20"/>
          <p:cNvGrpSpPr>
            <a:grpSpLocks/>
          </p:cNvGrpSpPr>
          <p:nvPr/>
        </p:nvGrpSpPr>
        <p:grpSpPr bwMode="auto">
          <a:xfrm>
            <a:off x="524725" y="4132784"/>
            <a:ext cx="8097852" cy="720728"/>
            <a:chOff x="472" y="2160"/>
            <a:chExt cx="4990" cy="454"/>
          </a:xfrm>
        </p:grpSpPr>
        <p:sp>
          <p:nvSpPr>
            <p:cNvPr id="10" name="AutoShape 21"/>
            <p:cNvSpPr>
              <a:spLocks noChangeArrowheads="1"/>
            </p:cNvSpPr>
            <p:nvPr/>
          </p:nvSpPr>
          <p:spPr bwMode="auto">
            <a:xfrm>
              <a:off x="658" y="2160"/>
              <a:ext cx="4804" cy="45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</a:t>
              </a:r>
              <a:r>
                <a:rPr lang="en-US" altLang="en-US" sz="20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2.3 Evolution of key features of integrated graphics</a:t>
              </a:r>
            </a:p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20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  in </a:t>
              </a:r>
              <a:r>
                <a:rPr lang="en-US" altLang="en-US" sz="20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Intel’s Core 2 line</a:t>
              </a:r>
            </a:p>
          </p:txBody>
        </p:sp>
        <p:sp>
          <p:nvSpPr>
            <p:cNvPr id="11" name="Text Box 22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444488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 Evolution of client processors (1)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-105914" y="3438653"/>
            <a:ext cx="9144000" cy="2096932"/>
            <a:chOff x="161510" y="2888940"/>
            <a:chExt cx="8960696" cy="209693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/>
            <a:srcRect l="59862" t="12793" r="-132"/>
            <a:stretch/>
          </p:blipFill>
          <p:spPr>
            <a:xfrm>
              <a:off x="6732240" y="2971916"/>
              <a:ext cx="2335754" cy="1840812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6955832" y="2967168"/>
              <a:ext cx="1859564" cy="780107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974305" y="2965503"/>
              <a:ext cx="1170130" cy="539849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-131" t="-4317" r="97982" b="1118"/>
            <a:stretch/>
          </p:blipFill>
          <p:spPr>
            <a:xfrm>
              <a:off x="161510" y="2888940"/>
              <a:ext cx="4739884" cy="1998000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96725" y="3184633"/>
              <a:ext cx="1310346" cy="1083960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618225" y="4636005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Servers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876216" y="4636005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High-End Desktops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897269" y="459913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Desktops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097734" y="455412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Laptops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216205" y="4464115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Tablets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635263" y="4403498"/>
              <a:ext cx="121219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Smarphones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2"/>
            <a:srcRect r="59040"/>
            <a:stretch/>
          </p:blipFill>
          <p:spPr>
            <a:xfrm>
              <a:off x="3982816" y="2960647"/>
              <a:ext cx="2243040" cy="1909388"/>
            </a:xfrm>
            <a:prstGeom prst="rect">
              <a:avLst/>
            </a:prstGeom>
          </p:spPr>
        </p:pic>
        <p:pic>
          <p:nvPicPr>
            <p:cNvPr id="17" name="Picture 16"/>
            <p:cNvPicPr>
              <a:picLocks noChangeAspect="1"/>
            </p:cNvPicPr>
            <p:nvPr/>
          </p:nvPicPr>
          <p:blipFill rotWithShape="1">
            <a:blip r:embed="rId2"/>
            <a:srcRect l="2" t="66962" r="97982" b="14418"/>
            <a:stretch/>
          </p:blipFill>
          <p:spPr>
            <a:xfrm>
              <a:off x="443230" y="4441581"/>
              <a:ext cx="8614420" cy="544291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618225" y="4582337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Servers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88569" y="4583010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High-End Desktops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105835" y="458301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D</a:t>
              </a: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esktops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241700" y="458471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Laptops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912260" y="4582001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Tablets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845895" y="4583010"/>
              <a:ext cx="127631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Smartphones</a:t>
              </a: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888" t="7794" r="3735" b="15934"/>
            <a:stretch/>
          </p:blipFill>
          <p:spPr>
            <a:xfrm>
              <a:off x="521550" y="3113965"/>
              <a:ext cx="987406" cy="1327353"/>
            </a:xfrm>
            <a:prstGeom prst="rect">
              <a:avLst/>
            </a:prstGeom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598877" y="2965825"/>
              <a:ext cx="1170130" cy="539849"/>
            </a:xfrm>
            <a:prstGeom prst="rect">
              <a:avLst/>
            </a:prstGeom>
          </p:spPr>
        </p:pic>
        <p:pic>
          <p:nvPicPr>
            <p:cNvPr id="26" name="Picture 25"/>
            <p:cNvPicPr>
              <a:picLocks noChangeAspect="1"/>
            </p:cNvPicPr>
            <p:nvPr/>
          </p:nvPicPr>
          <p:blipFill rotWithShape="1">
            <a:blip r:embed="rId2"/>
            <a:srcRect l="38904" t="11098" r="59040"/>
            <a:stretch/>
          </p:blipFill>
          <p:spPr>
            <a:xfrm>
              <a:off x="6222323" y="3203975"/>
              <a:ext cx="575152" cy="1697481"/>
            </a:xfrm>
            <a:prstGeom prst="rect">
              <a:avLst/>
            </a:prstGeom>
          </p:spPr>
        </p:pic>
      </p:grpSp>
      <p:sp>
        <p:nvSpPr>
          <p:cNvPr id="30" name="TextBox 29"/>
          <p:cNvSpPr txBox="1"/>
          <p:nvPr/>
        </p:nvSpPr>
        <p:spPr>
          <a:xfrm>
            <a:off x="5034965" y="2232089"/>
            <a:ext cx="808235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Desktops</a:t>
            </a:r>
            <a:endParaRPr kumimoji="0" lang="en-US" sz="12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5" name="Text Box 4"/>
          <p:cNvSpPr txBox="1">
            <a:spLocks noChangeArrowheads="1"/>
          </p:cNvSpPr>
          <p:nvPr/>
        </p:nvSpPr>
        <p:spPr bwMode="auto">
          <a:xfrm>
            <a:off x="139272" y="1945059"/>
            <a:ext cx="1378568" cy="2654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Servers</a:t>
            </a:r>
            <a:endParaRPr kumimoji="0" lang="hu-HU" altLang="en-US" sz="12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37" name="Line 8"/>
          <p:cNvSpPr>
            <a:spLocks noChangeShapeType="1"/>
          </p:cNvSpPr>
          <p:nvPr/>
        </p:nvSpPr>
        <p:spPr bwMode="auto">
          <a:xfrm>
            <a:off x="4923150" y="1374490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8" name="Line 10"/>
          <p:cNvSpPr>
            <a:spLocks noChangeShapeType="1"/>
          </p:cNvSpPr>
          <p:nvPr/>
        </p:nvSpPr>
        <p:spPr bwMode="auto">
          <a:xfrm flipV="1">
            <a:off x="834612" y="1603090"/>
            <a:ext cx="684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2568103" y="180311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1" name="Line 13"/>
          <p:cNvSpPr>
            <a:spLocks noChangeShapeType="1"/>
          </p:cNvSpPr>
          <p:nvPr/>
        </p:nvSpPr>
        <p:spPr bwMode="auto">
          <a:xfrm>
            <a:off x="2601441" y="160309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2947806" y="1088740"/>
            <a:ext cx="3934736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Recent major processor categories of Intel</a:t>
            </a:r>
            <a:endParaRPr kumimoji="0" lang="hu-HU" altLang="en-US" sz="12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7" name="Text Box 17"/>
          <p:cNvSpPr txBox="1">
            <a:spLocks noChangeArrowheads="1"/>
          </p:cNvSpPr>
          <p:nvPr/>
        </p:nvSpPr>
        <p:spPr bwMode="auto">
          <a:xfrm>
            <a:off x="-15790" y="2436734"/>
            <a:ext cx="1677062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Xeon </a:t>
            </a:r>
            <a:r>
              <a:rPr kumimoji="0" lang="en-US" altLang="en-US" sz="125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E7</a:t>
            </a: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/</a:t>
            </a:r>
            <a:r>
              <a:rPr kumimoji="0" lang="en-US" altLang="en-US" sz="125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E5</a:t>
            </a: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/</a:t>
            </a:r>
            <a:r>
              <a:rPr kumimoji="0" lang="en-US" altLang="en-US" sz="125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E3</a:t>
            </a:r>
            <a:endParaRPr kumimoji="0" lang="en-US" altLang="en-US" sz="125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Platinum/Gold etc.</a:t>
            </a:r>
          </a:p>
        </p:txBody>
      </p:sp>
      <p:sp>
        <p:nvSpPr>
          <p:cNvPr id="48" name="Text Box 4"/>
          <p:cNvSpPr txBox="1">
            <a:spLocks noChangeArrowheads="1"/>
          </p:cNvSpPr>
          <p:nvPr/>
        </p:nvSpPr>
        <p:spPr bwMode="auto">
          <a:xfrm>
            <a:off x="3845053" y="1947021"/>
            <a:ext cx="2173287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Clients</a:t>
            </a:r>
          </a:p>
          <a:p>
            <a:pPr marL="342900" marR="0" lvl="0" indent="-34290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</a:t>
            </a:r>
            <a:r>
              <a:rPr kumimoji="0" lang="en-US" alt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Desktops/Laptops)</a:t>
            </a:r>
            <a:endParaRPr kumimoji="0" lang="hu-HU" altLang="en-US" sz="12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4892803" y="180470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0" name="Line 13"/>
          <p:cNvSpPr>
            <a:spLocks noChangeShapeType="1"/>
          </p:cNvSpPr>
          <p:nvPr/>
        </p:nvSpPr>
        <p:spPr bwMode="auto">
          <a:xfrm>
            <a:off x="4926140" y="160467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1" name="Text Box 21"/>
          <p:cNvSpPr txBox="1">
            <a:spLocks noChangeArrowheads="1"/>
          </p:cNvSpPr>
          <p:nvPr/>
        </p:nvSpPr>
        <p:spPr bwMode="auto">
          <a:xfrm>
            <a:off x="4019919" y="2437999"/>
            <a:ext cx="1848583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Core </a:t>
            </a:r>
            <a:r>
              <a:rPr kumimoji="0" lang="en-US" altLang="en-US" sz="125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</a:t>
            </a:r>
            <a:r>
              <a:rPr lang="en-US" altLang="en-US" sz="1250" i="1" dirty="0" smtClean="0">
                <a:solidFill>
                  <a:srgbClr val="000000"/>
                </a:solidFill>
                <a:latin typeface="Verdana" pitchFamily="34" charset="0"/>
              </a:rPr>
              <a:t>9/</a:t>
            </a:r>
            <a:r>
              <a:rPr kumimoji="0" lang="en-US" altLang="en-US" sz="125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i7/i5/i3 </a:t>
            </a:r>
            <a:endParaRPr kumimoji="0" lang="en-US" altLang="en-US" sz="125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(Basic architectures)</a:t>
            </a:r>
          </a:p>
        </p:txBody>
      </p:sp>
      <p:sp>
        <p:nvSpPr>
          <p:cNvPr id="54" name="Text Box 4"/>
          <p:cNvSpPr txBox="1">
            <a:spLocks noChangeArrowheads="1"/>
          </p:cNvSpPr>
          <p:nvPr/>
        </p:nvSpPr>
        <p:spPr bwMode="auto">
          <a:xfrm>
            <a:off x="1470247" y="1947958"/>
            <a:ext cx="2342848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HEDTs</a:t>
            </a:r>
          </a:p>
          <a:p>
            <a:pPr marL="342900" marR="0" lvl="0" indent="-34290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(High-End Desktops)</a:t>
            </a:r>
            <a:endParaRPr kumimoji="0" lang="hu-HU" altLang="en-US" sz="12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5" name="Text Box 21"/>
          <p:cNvSpPr txBox="1">
            <a:spLocks noChangeArrowheads="1"/>
          </p:cNvSpPr>
          <p:nvPr/>
        </p:nvSpPr>
        <p:spPr bwMode="auto">
          <a:xfrm>
            <a:off x="1830212" y="2438118"/>
            <a:ext cx="1535998" cy="6694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Core </a:t>
            </a:r>
            <a:r>
              <a:rPr kumimoji="0" lang="en-US" altLang="en-US" sz="125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i7</a:t>
            </a: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/</a:t>
            </a:r>
            <a:r>
              <a:rPr kumimoji="0" lang="en-US" altLang="en-US" sz="125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i9</a:t>
            </a:r>
            <a:endParaRPr kumimoji="0" lang="en-US" altLang="en-US" sz="125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(Extreme Edition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or X models)</a:t>
            </a:r>
          </a:p>
        </p:txBody>
      </p:sp>
      <p:sp>
        <p:nvSpPr>
          <p:cNvPr id="56" name="Oval 12"/>
          <p:cNvSpPr>
            <a:spLocks noChangeArrowheads="1"/>
          </p:cNvSpPr>
          <p:nvPr/>
        </p:nvSpPr>
        <p:spPr bwMode="auto">
          <a:xfrm>
            <a:off x="797760" y="179726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7" name="Line 13"/>
          <p:cNvSpPr>
            <a:spLocks noChangeShapeType="1"/>
          </p:cNvSpPr>
          <p:nvPr/>
        </p:nvSpPr>
        <p:spPr bwMode="auto">
          <a:xfrm>
            <a:off x="831098" y="1597242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7" name="Rounded Rectangle 26"/>
          <p:cNvSpPr/>
          <p:nvPr/>
        </p:nvSpPr>
        <p:spPr bwMode="auto">
          <a:xfrm>
            <a:off x="3698258" y="1620150"/>
            <a:ext cx="2350770" cy="391543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36771" y="458670"/>
            <a:ext cx="3895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 Evolution of client processors</a:t>
            </a:r>
          </a:p>
        </p:txBody>
      </p:sp>
      <p:grpSp>
        <p:nvGrpSpPr>
          <p:cNvPr id="67" name="Group 66"/>
          <p:cNvGrpSpPr/>
          <p:nvPr/>
        </p:nvGrpSpPr>
        <p:grpSpPr>
          <a:xfrm>
            <a:off x="6507215" y="1642869"/>
            <a:ext cx="2368550" cy="737403"/>
            <a:chOff x="6516840" y="1246938"/>
            <a:chExt cx="2368550" cy="737403"/>
          </a:xfrm>
        </p:grpSpPr>
        <p:sp>
          <p:nvSpPr>
            <p:cNvPr id="68" name="Oval 7"/>
            <p:cNvSpPr>
              <a:spLocks noChangeArrowheads="1"/>
            </p:cNvSpPr>
            <p:nvPr/>
          </p:nvSpPr>
          <p:spPr bwMode="auto">
            <a:xfrm>
              <a:off x="7632958" y="1439024"/>
              <a:ext cx="72000" cy="720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69" name="Line 11"/>
            <p:cNvSpPr>
              <a:spLocks noChangeShapeType="1"/>
            </p:cNvSpPr>
            <p:nvPr/>
          </p:nvSpPr>
          <p:spPr bwMode="auto">
            <a:xfrm flipH="1">
              <a:off x="7677345" y="1246938"/>
              <a:ext cx="1588" cy="1889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0" name="Text Box 4"/>
            <p:cNvSpPr txBox="1">
              <a:spLocks noChangeArrowheads="1"/>
            </p:cNvSpPr>
            <p:nvPr/>
          </p:nvSpPr>
          <p:spPr bwMode="auto">
            <a:xfrm>
              <a:off x="6516840" y="1545759"/>
              <a:ext cx="2368550" cy="438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1690688" indent="-3429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2212975" indent="-3429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2735263" indent="-3429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3257550" indent="-3429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37147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41719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46291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50863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Mobiles</a:t>
              </a:r>
            </a:p>
            <a:p>
              <a:pPr marL="342900" marR="0" lvl="0" indent="-34290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(Tablets/Smartphones)</a:t>
              </a:r>
              <a:endParaRPr kumimoji="0" lang="hu-HU" alt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</p:grpSp>
      <p:sp>
        <p:nvSpPr>
          <p:cNvPr id="52" name="Text Box 16"/>
          <p:cNvSpPr txBox="1">
            <a:spLocks noChangeArrowheads="1"/>
          </p:cNvSpPr>
          <p:nvPr/>
        </p:nvSpPr>
        <p:spPr bwMode="auto">
          <a:xfrm>
            <a:off x="7860770" y="2475382"/>
            <a:ext cx="1032655" cy="2846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</p:txBody>
      </p:sp>
      <p:sp>
        <p:nvSpPr>
          <p:cNvPr id="58" name="Text Box 23"/>
          <p:cNvSpPr txBox="1">
            <a:spLocks noChangeArrowheads="1"/>
          </p:cNvSpPr>
          <p:nvPr/>
        </p:nvSpPr>
        <p:spPr bwMode="auto">
          <a:xfrm>
            <a:off x="6188574" y="2463630"/>
            <a:ext cx="1765227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(+ LP Core models)</a:t>
            </a:r>
          </a:p>
        </p:txBody>
      </p:sp>
    </p:spTree>
    <p:extLst>
      <p:ext uri="{BB962C8B-B14F-4D97-AF65-F5344CB8AC3E}">
        <p14:creationId xmlns:p14="http://schemas.microsoft.com/office/powerpoint/2010/main" val="4040305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Introduction </a:t>
            </a:r>
            <a:r>
              <a:rPr lang="en-US" dirty="0" smtClean="0"/>
              <a:t>(6)</a:t>
            </a:r>
            <a:endParaRPr lang="en-US" dirty="0"/>
          </a:p>
        </p:txBody>
      </p:sp>
      <p:pic>
        <p:nvPicPr>
          <p:cNvPr id="2050" name="Picture 2" descr="https://images.anandtech.com/doci/16823/Intel%20Accelerated%20Briefings%20FINAL-page-006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77" t="17819" r="1297" b="11877"/>
          <a:stretch/>
        </p:blipFill>
        <p:spPr bwMode="auto">
          <a:xfrm>
            <a:off x="46545" y="1628801"/>
            <a:ext cx="9025955" cy="39604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15888" y="458670"/>
            <a:ext cx="75614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Intel’s new process naming scheme from 07/2021 []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916704" y="1043735"/>
            <a:ext cx="13501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TSMC</a:t>
            </a:r>
          </a:p>
          <a:p>
            <a:pPr algn="ctr"/>
            <a:r>
              <a:rPr lang="en-US" sz="1400" dirty="0" smtClean="0"/>
              <a:t>10 nm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536884" y="1043735"/>
            <a:ext cx="13501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TSMC</a:t>
            </a:r>
          </a:p>
          <a:p>
            <a:pPr algn="ctr"/>
            <a:r>
              <a:rPr lang="en-US" sz="1400" dirty="0" smtClean="0"/>
              <a:t>7 nm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202069" y="1043735"/>
            <a:ext cx="13501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TSMC</a:t>
            </a:r>
          </a:p>
          <a:p>
            <a:pPr algn="ctr"/>
            <a:r>
              <a:rPr lang="en-US" sz="1400" dirty="0" smtClean="0"/>
              <a:t>5 nm?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-63515" y="1060575"/>
            <a:ext cx="16651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≈ TSMC</a:t>
            </a:r>
          </a:p>
          <a:p>
            <a:pPr algn="ctr"/>
            <a:r>
              <a:rPr lang="en-US" sz="1400" dirty="0" smtClean="0"/>
              <a:t>equivalence  </a:t>
            </a:r>
          </a:p>
        </p:txBody>
      </p:sp>
    </p:spTree>
    <p:extLst>
      <p:ext uri="{BB962C8B-B14F-4D97-AF65-F5344CB8AC3E}">
        <p14:creationId xmlns:p14="http://schemas.microsoft.com/office/powerpoint/2010/main" val="33414408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89885"/>
            <a:ext cx="7404100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Overview of Intel’s Core 2-based client processors 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4953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97894" y="470398"/>
            <a:ext cx="68143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2.1 Overview of Intel’s Core 2-based client processors -1</a:t>
            </a:r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Overview of Intel’s Core 2-based client processors (1)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2177223"/>
              </p:ext>
            </p:extLst>
          </p:nvPr>
        </p:nvGraphicFramePr>
        <p:xfrm>
          <a:off x="84359" y="1225556"/>
          <a:ext cx="8975854" cy="5572332"/>
        </p:xfrm>
        <a:graphic>
          <a:graphicData uri="http://schemas.openxmlformats.org/drawingml/2006/table">
            <a:tbl>
              <a:tblPr firstRow="1" firstCol="1" bandRow="1"/>
              <a:tblGrid>
                <a:gridCol w="3995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7622">
                  <a:extLst>
                    <a:ext uri="{9D8B030D-6E8A-4147-A177-3AD203B41FA5}">
                      <a16:colId xmlns:a16="http://schemas.microsoft.com/office/drawing/2014/main" val="406275548"/>
                    </a:ext>
                  </a:extLst>
                </a:gridCol>
                <a:gridCol w="81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01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8432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Gen</a:t>
                      </a:r>
                      <a:r>
                        <a:rPr lang="en-US" sz="1100" b="1" spc="-1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100" spc="-1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At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0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logy</a:t>
                      </a:r>
                      <a:endParaRPr lang="en-US" sz="1100" b="1" spc="-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Max core </a:t>
                      </a: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count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of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intro.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Socket 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MCH/PCH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(up to) </a:t>
                      </a:r>
                      <a:endParaRPr lang="en-US" sz="1100" spc="-6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channels </a:t>
                      </a:r>
                      <a:endParaRPr lang="en-US" sz="1100" spc="-7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86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1.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to the NB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945-975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DDR2-800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Quad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Penryn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1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die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2. G. 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(Lynnfield)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9/2009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9660">
                <a:tc>
                  <a:txBody>
                    <a:bodyPr/>
                    <a:lstStyle/>
                    <a:p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>
                          <a:latin typeface="+mj-lt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endParaRPr lang="en-US" sz="110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M: </a:t>
                      </a:r>
                      <a:r>
                        <a:rPr lang="en-US" sz="1100" kern="1200" dirty="0" err="1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Arrandale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)</a:t>
                      </a:r>
                      <a:endParaRPr lang="en-US" sz="1100" dirty="0" smtClean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D: Clarkdale/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M:BGA 1288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2C/4C+G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1/2011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PGA 988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 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4/2012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6/2013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1168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Refr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 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4092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5.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DDR3-1866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10/2015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1356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DDR4-2133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655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6.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39167456"/>
                  </a:ext>
                </a:extLst>
              </a:tr>
              <a:tr h="25417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7.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+ 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14741346"/>
                  </a:ext>
                </a:extLst>
              </a:tr>
              <a:tr h="29345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1440 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Amber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LPDDR3-2133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3471966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Whiskey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1528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0295955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9.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22217439"/>
                  </a:ext>
                </a:extLst>
              </a:tr>
              <a:tr h="184778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 R.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18872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Comet Lake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BGA 1528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LGA</a:t>
                      </a:r>
                      <a:r>
                        <a:rPr lang="en-US" sz="1100" b="0" i="0" kern="1200" baseline="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1</a:t>
                      </a: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9901180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554978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Rocket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3/2021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DDR4-3200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104259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014880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Overview of Intel’s Core 2-based client processors (2)</a:t>
            </a:r>
            <a:endParaRPr lang="hu-HU" altLang="en-US" sz="17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7938138"/>
              </p:ext>
            </p:extLst>
          </p:nvPr>
        </p:nvGraphicFramePr>
        <p:xfrm>
          <a:off x="29194" y="1223755"/>
          <a:ext cx="9072001" cy="2242997"/>
        </p:xfrm>
        <a:graphic>
          <a:graphicData uri="http://schemas.openxmlformats.org/drawingml/2006/table">
            <a:tbl>
              <a:tblPr firstRow="1" firstCol="1" bandRow="1"/>
              <a:tblGrid>
                <a:gridCol w="5237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3753">
                  <a:extLst>
                    <a:ext uri="{9D8B030D-6E8A-4147-A177-3AD203B41FA5}">
                      <a16:colId xmlns:a16="http://schemas.microsoft.com/office/drawing/2014/main" val="3366545648"/>
                    </a:ext>
                  </a:extLst>
                </a:gridCol>
                <a:gridCol w="7397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88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36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40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885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2112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453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248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4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830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Gen.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baseline="0" dirty="0">
                          <a:effectLst/>
                          <a:latin typeface="+mn-lt"/>
                          <a:ea typeface="Calibri"/>
                          <a:cs typeface="Times New Roman"/>
                        </a:rPr>
                        <a:t>Attaching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logy</a:t>
                      </a:r>
                      <a:endParaRPr lang="en-US" sz="1100" b="1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core </a:t>
                      </a: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count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intro.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  <a:endParaRPr lang="en-US" sz="11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 (up to)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70" baseline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channels </a:t>
                      </a:r>
                      <a:endParaRPr lang="en-US" sz="2400" spc="-7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Attaching </a:t>
                      </a: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7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processor die</a:t>
                      </a:r>
                      <a:endParaRPr lang="en-US" sz="1100" spc="-7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Cannon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BGA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n.a</a:t>
                      </a: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Ice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Y: BGA 1377 U: BGA 1526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DDR4-3733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72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Tiger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UP3: BGA 1449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UP4: BGA 1598 B/H: BGA 1787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LPDDR4x-4267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LPDDR5x-5400</a:t>
                      </a:r>
                      <a:endParaRPr lang="en-US" sz="1100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982719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Alder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</a:t>
                      </a:r>
                      <a:r>
                        <a:rPr lang="en-US" sz="110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8+8C+G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11/2021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M: BGA 1744</a:t>
                      </a:r>
                      <a:endParaRPr lang="en-US" sz="1100" dirty="0" smtClean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D: LGA 1700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DDR5-4800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32-bit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9885145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13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Raptor Lake 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8+16C+G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09/2022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LGA 1700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700-series 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DDR5-5600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213431"/>
                  </a:ext>
                </a:extLst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75161" y="498617"/>
            <a:ext cx="6354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Overview of Intel’s Core 2-based client processors -2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6495" y="3609020"/>
            <a:ext cx="88209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400"/>
              </a:spcAft>
            </a:pPr>
            <a:r>
              <a:rPr lang="en-US" sz="1600" dirty="0" smtClean="0">
                <a:solidFill>
                  <a:srgbClr val="FF0000"/>
                </a:solidFill>
              </a:rPr>
              <a:t>Remark</a:t>
            </a:r>
            <a:endParaRPr lang="en-US" sz="1600" dirty="0">
              <a:solidFill>
                <a:srgbClr val="FF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481990" y="6274826"/>
            <a:ext cx="13951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M: Mobile </a:t>
            </a:r>
          </a:p>
          <a:p>
            <a:r>
              <a:rPr lang="en-US" sz="1200" dirty="0" smtClean="0"/>
              <a:t>D: Desktop 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-26459" y="3924055"/>
            <a:ext cx="9144000" cy="56701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0006" y="3924100"/>
            <a:ext cx="918098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20" dirty="0" smtClean="0">
                <a:solidFill>
                  <a:srgbClr val="FF0000"/>
                </a:solidFill>
              </a:rPr>
              <a:t>Note </a:t>
            </a:r>
            <a:r>
              <a:rPr lang="en-US" sz="1600" spc="-20" dirty="0" smtClean="0"/>
              <a:t>also</a:t>
            </a:r>
            <a:r>
              <a:rPr lang="en-US" sz="1600" spc="-20" dirty="0" smtClean="0">
                <a:solidFill>
                  <a:srgbClr val="FF0000"/>
                </a:solidFill>
              </a:rPr>
              <a:t> </a:t>
            </a:r>
            <a:r>
              <a:rPr lang="en-US" sz="1600" spc="-20" dirty="0" smtClean="0"/>
              <a:t>that Intel’s </a:t>
            </a:r>
            <a:r>
              <a:rPr lang="en-US" sz="1600" spc="-20" dirty="0">
                <a:solidFill>
                  <a:srgbClr val="0070C0"/>
                </a:solidFill>
              </a:rPr>
              <a:t>mobile (actually laptop)</a:t>
            </a:r>
            <a:r>
              <a:rPr lang="en-US" sz="1600" spc="-20" dirty="0"/>
              <a:t> oriented Core 2 processors </a:t>
            </a:r>
            <a:r>
              <a:rPr lang="en-US" sz="1600" spc="-20" dirty="0" smtClean="0"/>
              <a:t>typically have </a:t>
            </a:r>
            <a:endParaRPr lang="en-US" sz="1600" spc="-20" dirty="0"/>
          </a:p>
          <a:p>
            <a:pPr>
              <a:spcAft>
                <a:spcPts val="600"/>
              </a:spcAft>
            </a:pPr>
            <a:r>
              <a:rPr lang="en-US" sz="1600" dirty="0"/>
              <a:t>   </a:t>
            </a:r>
            <a:r>
              <a:rPr lang="en-US" sz="1600" dirty="0">
                <a:solidFill>
                  <a:srgbClr val="0070C0"/>
                </a:solidFill>
              </a:rPr>
              <a:t>BGA sockets </a:t>
            </a:r>
            <a:r>
              <a:rPr lang="en-US" sz="1600" dirty="0"/>
              <a:t>whereas </a:t>
            </a:r>
            <a:r>
              <a:rPr lang="en-US" sz="1600" dirty="0">
                <a:solidFill>
                  <a:srgbClr val="0070C0"/>
                </a:solidFill>
              </a:rPr>
              <a:t>desktop processors LGA </a:t>
            </a:r>
            <a:r>
              <a:rPr lang="en-US" sz="1600" dirty="0"/>
              <a:t>(in early lines PGA) </a:t>
            </a:r>
            <a:r>
              <a:rPr lang="en-US" sz="1600" dirty="0">
                <a:solidFill>
                  <a:srgbClr val="0070C0"/>
                </a:solidFill>
              </a:rPr>
              <a:t>sockets</a:t>
            </a:r>
            <a:r>
              <a:rPr lang="en-US" sz="1600" dirty="0" smtClean="0">
                <a:solidFill>
                  <a:srgbClr val="0070C0"/>
                </a:solidFill>
              </a:rPr>
              <a:t>.</a:t>
            </a:r>
            <a:endParaRPr lang="en-US" sz="1600" dirty="0">
              <a:solidFill>
                <a:srgbClr val="0070C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19394" y="6015577"/>
            <a:ext cx="3785588" cy="7437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GB" sz="1300" spc="-30" dirty="0">
                <a:latin typeface="Verdana" panose="020B0604030504040204" pitchFamily="34" charset="0"/>
                <a:ea typeface="Verdana" panose="020B0604030504040204" pitchFamily="34" charset="0"/>
              </a:rPr>
              <a:t>BGA: Ball Grid Array (</a:t>
            </a:r>
            <a:r>
              <a:rPr lang="en-GB" sz="1300" spc="-30" dirty="0" err="1">
                <a:latin typeface="Verdana" panose="020B0604030504040204" pitchFamily="34" charset="0"/>
                <a:ea typeface="Verdana" panose="020B0604030504040204" pitchFamily="34" charset="0"/>
              </a:rPr>
              <a:t>forrasztó</a:t>
            </a:r>
            <a:r>
              <a:rPr lang="en-GB" sz="1300" spc="-3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GB" sz="1300" spc="-30" dirty="0" err="1">
                <a:latin typeface="Verdana" panose="020B0604030504040204" pitchFamily="34" charset="0"/>
                <a:ea typeface="Verdana" panose="020B0604030504040204" pitchFamily="34" charset="0"/>
              </a:rPr>
              <a:t>csúcsos</a:t>
            </a:r>
            <a:r>
              <a:rPr lang="en-GB" sz="1300" spc="-3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GB" sz="1300" spc="-30" dirty="0" err="1" smtClean="0">
                <a:latin typeface="Verdana" panose="020B0604030504040204" pitchFamily="34" charset="0"/>
                <a:ea typeface="Verdana" panose="020B0604030504040204" pitchFamily="34" charset="0"/>
              </a:rPr>
              <a:t>tok</a:t>
            </a:r>
            <a:r>
              <a:rPr lang="en-GB" sz="1300" spc="-30" dirty="0" smtClean="0">
                <a:latin typeface="Verdana" panose="020B0604030504040204" pitchFamily="34" charset="0"/>
                <a:ea typeface="Verdana" panose="020B0604030504040204" pitchFamily="34" charset="0"/>
              </a:rPr>
              <a:t>)</a:t>
            </a:r>
          </a:p>
          <a:p>
            <a:pPr>
              <a:spcAft>
                <a:spcPts val="200"/>
              </a:spcAft>
            </a:pPr>
            <a:r>
              <a:rPr lang="en-GB" sz="1300" spc="-30" dirty="0" smtClean="0">
                <a:latin typeface="Verdana" panose="020B0604030504040204" pitchFamily="34" charset="0"/>
                <a:ea typeface="Verdana" panose="020B0604030504040204" pitchFamily="34" charset="0"/>
              </a:rPr>
              <a:t>LGA</a:t>
            </a:r>
            <a:r>
              <a:rPr lang="en-GB" sz="1300" spc="-30" dirty="0">
                <a:latin typeface="Verdana" panose="020B0604030504040204" pitchFamily="34" charset="0"/>
                <a:ea typeface="Verdana" panose="020B0604030504040204" pitchFamily="34" charset="0"/>
              </a:rPr>
              <a:t>: Land Grid </a:t>
            </a:r>
            <a:r>
              <a:rPr lang="en-GB" sz="1300" spc="-30" dirty="0" smtClean="0">
                <a:latin typeface="Verdana" panose="020B0604030504040204" pitchFamily="34" charset="0"/>
                <a:ea typeface="Verdana" panose="020B0604030504040204" pitchFamily="34" charset="0"/>
              </a:rPr>
              <a:t>Array (</a:t>
            </a:r>
            <a:r>
              <a:rPr lang="en-GB" sz="1300" spc="-30" dirty="0" err="1" smtClean="0">
                <a:latin typeface="Verdana" panose="020B0604030504040204" pitchFamily="34" charset="0"/>
                <a:ea typeface="Verdana" panose="020B0604030504040204" pitchFamily="34" charset="0"/>
              </a:rPr>
              <a:t>érintkező</a:t>
            </a:r>
            <a:r>
              <a:rPr lang="en-GB" sz="1300" spc="-30" dirty="0" smtClean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GB" sz="1300" spc="-30" dirty="0" err="1" smtClean="0">
                <a:latin typeface="Verdana" panose="020B0604030504040204" pitchFamily="34" charset="0"/>
                <a:ea typeface="Verdana" panose="020B0604030504040204" pitchFamily="34" charset="0"/>
              </a:rPr>
              <a:t>tüs</a:t>
            </a:r>
            <a:r>
              <a:rPr lang="en-GB" sz="1300" spc="-30" dirty="0" smtClean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GB" sz="1300" spc="-30" dirty="0" err="1" smtClean="0">
                <a:latin typeface="Verdana" panose="020B0604030504040204" pitchFamily="34" charset="0"/>
                <a:ea typeface="Verdana" panose="020B0604030504040204" pitchFamily="34" charset="0"/>
              </a:rPr>
              <a:t>foglalat</a:t>
            </a:r>
            <a:r>
              <a:rPr lang="en-GB" sz="1300" spc="-30" dirty="0" smtClean="0">
                <a:latin typeface="Verdana" panose="020B0604030504040204" pitchFamily="34" charset="0"/>
                <a:ea typeface="Verdana" panose="020B0604030504040204" pitchFamily="34" charset="0"/>
              </a:rPr>
              <a:t>)</a:t>
            </a:r>
          </a:p>
          <a:p>
            <a:pPr>
              <a:spcAft>
                <a:spcPts val="200"/>
              </a:spcAft>
            </a:pPr>
            <a:r>
              <a:rPr lang="en-GB" sz="1300" spc="-30" dirty="0">
                <a:latin typeface="Verdana" panose="020B0604030504040204" pitchFamily="34" charset="0"/>
                <a:ea typeface="Verdana" panose="020B0604030504040204" pitchFamily="34" charset="0"/>
              </a:rPr>
              <a:t>PGA: Pin Grid Array (</a:t>
            </a:r>
            <a:r>
              <a:rPr lang="en-GB" sz="1300" spc="-30" dirty="0" err="1">
                <a:latin typeface="Verdana" panose="020B0604030504040204" pitchFamily="34" charset="0"/>
                <a:ea typeface="Verdana" panose="020B0604030504040204" pitchFamily="34" charset="0"/>
              </a:rPr>
              <a:t>érintkező</a:t>
            </a:r>
            <a:r>
              <a:rPr lang="en-GB" sz="1300" spc="-3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GB" sz="1300" spc="-30" dirty="0" err="1">
                <a:latin typeface="Verdana" panose="020B0604030504040204" pitchFamily="34" charset="0"/>
                <a:ea typeface="Verdana" panose="020B0604030504040204" pitchFamily="34" charset="0"/>
              </a:rPr>
              <a:t>tűs</a:t>
            </a:r>
            <a:r>
              <a:rPr lang="en-GB" sz="1300" spc="-3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GB" sz="1300" spc="-30" dirty="0" err="1">
                <a:latin typeface="Verdana" panose="020B0604030504040204" pitchFamily="34" charset="0"/>
                <a:ea typeface="Verdana" panose="020B0604030504040204" pitchFamily="34" charset="0"/>
              </a:rPr>
              <a:t>tok</a:t>
            </a:r>
            <a:r>
              <a:rPr lang="en-GB" sz="1300" spc="-30" dirty="0" smtClean="0">
                <a:latin typeface="Verdana" panose="020B0604030504040204" pitchFamily="34" charset="0"/>
                <a:ea typeface="Verdana" panose="020B0604030504040204" pitchFamily="34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9988747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animBg="1"/>
      <p:bldP spid="11" grpId="0"/>
      <p:bldP spid="17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782204" y="1187672"/>
            <a:ext cx="21396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base">
              <a:defRPr/>
            </a:pPr>
            <a:r>
              <a:rPr lang="en-US" sz="1600" b="1" dirty="0">
                <a:solidFill>
                  <a:srgbClr val="000000"/>
                </a:solidFill>
                <a:latin typeface="Verdana"/>
              </a:rPr>
              <a:t>PGA</a:t>
            </a:r>
          </a:p>
          <a:p>
            <a:pPr algn="ctr" defTabSz="457200" fontAlgn="base">
              <a:defRPr/>
            </a:pPr>
            <a:r>
              <a:rPr lang="en-US" sz="1600" b="1" dirty="0">
                <a:solidFill>
                  <a:srgbClr val="000000"/>
                </a:solidFill>
                <a:latin typeface="Verdana"/>
              </a:rPr>
              <a:t>(Pin Grid Array)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672540" y="1187671"/>
            <a:ext cx="233938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base">
              <a:defRPr/>
            </a:pPr>
            <a:r>
              <a:rPr lang="en-US" sz="1600" b="1" dirty="0">
                <a:solidFill>
                  <a:srgbClr val="000000"/>
                </a:solidFill>
                <a:latin typeface="Verdana"/>
              </a:rPr>
              <a:t>LGA</a:t>
            </a:r>
          </a:p>
          <a:p>
            <a:pPr algn="ctr" defTabSz="457200" fontAlgn="base">
              <a:defRPr/>
            </a:pPr>
            <a:r>
              <a:rPr lang="en-US" sz="1600" b="1" dirty="0">
                <a:solidFill>
                  <a:srgbClr val="000000"/>
                </a:solidFill>
                <a:latin typeface="Verdana"/>
              </a:rPr>
              <a:t>(Land Grid Array)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07950" y="5570812"/>
            <a:ext cx="9036050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base"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BGA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dirty="0" smtClean="0">
                <a:solidFill>
                  <a:srgbClr val="000000"/>
                </a:solidFill>
                <a:latin typeface="Verdana"/>
              </a:rPr>
              <a:t>packages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are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soldered directly onto the motherboard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so practically they can not</a:t>
            </a:r>
          </a:p>
          <a:p>
            <a:pPr defTabSz="457200" fontAlgn="base"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be replaced without proper equipment</a:t>
            </a:r>
            <a:r>
              <a:rPr lang="en-US" sz="1600" dirty="0" smtClean="0">
                <a:solidFill>
                  <a:srgbClr val="000000"/>
                </a:solidFill>
                <a:latin typeface="Verdana"/>
              </a:rPr>
              <a:t>.</a:t>
            </a:r>
            <a:endParaRPr lang="en-US" sz="1600" dirty="0">
              <a:solidFill>
                <a:srgbClr val="000000"/>
              </a:solidFill>
              <a:latin typeface="Verdana"/>
            </a:endParaRPr>
          </a:p>
          <a:p>
            <a:pPr defTabSz="457200" fontAlgn="base">
              <a:defRPr/>
            </a:pPr>
            <a:r>
              <a:rPr lang="en-US" sz="1600" dirty="0" smtClean="0">
                <a:solidFill>
                  <a:srgbClr val="0070C0"/>
                </a:solidFill>
                <a:latin typeface="Verdana"/>
              </a:rPr>
              <a:t>PGA and LGA packages</a:t>
            </a:r>
            <a:r>
              <a:rPr lang="en-US" sz="1600" dirty="0" smtClean="0">
                <a:solidFill>
                  <a:srgbClr val="000000"/>
                </a:solidFill>
                <a:latin typeface="Verdana"/>
              </a:rPr>
              <a:t> are </a:t>
            </a:r>
            <a:r>
              <a:rPr lang="en-US" sz="1600" dirty="0" smtClean="0">
                <a:solidFill>
                  <a:srgbClr val="0070C0"/>
                </a:solidFill>
                <a:latin typeface="Verdana"/>
              </a:rPr>
              <a:t>inserted</a:t>
            </a:r>
            <a:r>
              <a:rPr lang="en-US" sz="1600" dirty="0" smtClean="0">
                <a:solidFill>
                  <a:srgbClr val="000000"/>
                </a:solidFill>
                <a:latin typeface="Verdana"/>
              </a:rPr>
              <a:t> to their respective sockets.</a:t>
            </a:r>
            <a:endParaRPr lang="en-US" sz="16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4248" y="520653"/>
            <a:ext cx="57295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base"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Recent processor package types</a:t>
            </a:r>
            <a:r>
              <a:rPr lang="hu-HU" dirty="0">
                <a:solidFill>
                  <a:srgbClr val="2D2D8A"/>
                </a:solidFill>
                <a:latin typeface="Verdana"/>
              </a:rPr>
              <a:t> 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[169]</a:t>
            </a:r>
            <a:endParaRPr lang="en-US" dirty="0">
              <a:solidFill>
                <a:srgbClr val="000000"/>
              </a:solidFill>
              <a:latin typeface="Verdana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2"/>
          <a:srcRect l="25296" t="36932" r="57877" b="44208"/>
          <a:stretch/>
        </p:blipFill>
        <p:spPr>
          <a:xfrm>
            <a:off x="254560" y="1843096"/>
            <a:ext cx="3226477" cy="215083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"/>
          <a:srcRect l="60221" t="36932" r="29003" b="44208"/>
          <a:stretch/>
        </p:blipFill>
        <p:spPr>
          <a:xfrm>
            <a:off x="3710920" y="1843096"/>
            <a:ext cx="2066134" cy="2150836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2"/>
          <a:srcRect l="43373" t="36932" r="41564" b="44208"/>
          <a:stretch/>
        </p:blipFill>
        <p:spPr>
          <a:xfrm>
            <a:off x="6035261" y="1843096"/>
            <a:ext cx="2888022" cy="2150836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6431493" y="1182415"/>
            <a:ext cx="21396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base">
              <a:defRPr/>
            </a:pPr>
            <a:r>
              <a:rPr lang="en-US" sz="1600" b="1" dirty="0">
                <a:solidFill>
                  <a:srgbClr val="000000"/>
                </a:solidFill>
                <a:latin typeface="Verdana"/>
              </a:rPr>
              <a:t>BGA</a:t>
            </a:r>
          </a:p>
          <a:p>
            <a:pPr algn="ctr" defTabSz="457200" fontAlgn="base">
              <a:defRPr/>
            </a:pPr>
            <a:r>
              <a:rPr lang="en-US" sz="1600" b="1" dirty="0">
                <a:solidFill>
                  <a:srgbClr val="000000"/>
                </a:solidFill>
                <a:latin typeface="Verdana"/>
              </a:rPr>
              <a:t>(Ball Grid Array)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07950" y="4917172"/>
            <a:ext cx="90360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base"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LGA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packages are essentially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direct opposite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of PGAs, the contact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pins are on the </a:t>
            </a:r>
          </a:p>
          <a:p>
            <a:pPr defTabSz="457200" fontAlgn="base"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socket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</a:t>
            </a:r>
            <a:r>
              <a:rPr lang="en-US" sz="1600" dirty="0" smtClean="0">
                <a:solidFill>
                  <a:srgbClr val="000000"/>
                </a:solidFill>
                <a:latin typeface="Verdana"/>
              </a:rPr>
              <a:t>whereas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contact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pads on the package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provide the connections.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94595" y="4498428"/>
            <a:ext cx="810347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base"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In 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PGA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package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pins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provide the contacts, arranged in a regular array.</a:t>
            </a:r>
          </a:p>
        </p:txBody>
      </p:sp>
      <p:sp>
        <p:nvSpPr>
          <p:cNvPr id="20" name="Cím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lvl="0" eaLnBrk="1" hangingPunct="1">
              <a:defRPr/>
            </a:pP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Overview of Intel’s Core 2-based client processors 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(3)</a:t>
            </a:r>
            <a:endParaRPr lang="hu-HU" altLang="en-US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8775010" y="6390680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355849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  <p:bldP spid="11" grpId="0"/>
      <p:bldP spid="16" grpId="0"/>
      <p:bldP spid="17" grpId="0"/>
      <p:bldP spid="2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89885"/>
            <a:ext cx="74041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Core 2-based client line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9679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(1)</a:t>
            </a:r>
            <a:endParaRPr lang="en-US" altLang="en-US" spc="-6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32673" y="458670"/>
            <a:ext cx="92477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2.2 Evolution of core counts and memory support in Intel’s </a:t>
            </a:r>
            <a:r>
              <a:rPr kumimoji="0" lang="en-US" i="0" u="none" strike="noStrike" kern="1200" cap="none" spc="-7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Core 2based</a:t>
            </a:r>
            <a:r>
              <a:rPr kumimoji="0" lang="en-US" i="0" u="none" strike="noStrike" kern="1200" cap="none" spc="-7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i="0" u="none" strike="noStrike" kern="1200" cap="none" spc="-7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client line</a:t>
            </a:r>
            <a:endParaRPr kumimoji="0" lang="en-US" i="0" u="none" strike="noStrike" kern="1200" cap="none" spc="-7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6505" y="808200"/>
            <a:ext cx="33854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a) Evolution of core counts 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196005" y="1312547"/>
            <a:ext cx="8847137" cy="121513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96005" y="1378745"/>
            <a:ext cx="8947995" cy="1077218"/>
          </a:xfrm>
          <a:prstGeom prst="rect">
            <a:avLst/>
          </a:prstGeom>
          <a:solidFill>
            <a:srgbClr val="DDEEFF"/>
          </a:solidFill>
        </p:spPr>
        <p:txBody>
          <a:bodyPr wrap="square" rtlCol="0">
            <a:spAutoFit/>
          </a:bodyPr>
          <a:lstStyle/>
          <a:p>
            <a:pPr lvl="0">
              <a:spcBef>
                <a:spcPts val="300"/>
              </a:spcBef>
              <a:defRPr/>
            </a:pPr>
            <a:r>
              <a:rPr lang="en-US" sz="1600" dirty="0">
                <a:solidFill>
                  <a:srgbClr val="000000"/>
                </a:solidFill>
              </a:rPr>
              <a:t>Following the </a:t>
            </a:r>
            <a:r>
              <a:rPr lang="en-US" sz="1600" dirty="0" smtClean="0">
                <a:solidFill>
                  <a:srgbClr val="000000"/>
                </a:solidFill>
              </a:rPr>
              <a:t>advances </a:t>
            </a:r>
            <a:r>
              <a:rPr lang="en-US" sz="1600" dirty="0">
                <a:solidFill>
                  <a:srgbClr val="000000"/>
                </a:solidFill>
              </a:rPr>
              <a:t>of the IC </a:t>
            </a:r>
            <a:r>
              <a:rPr lang="en-US" sz="1600" dirty="0" smtClean="0">
                <a:solidFill>
                  <a:srgbClr val="000000"/>
                </a:solidFill>
              </a:rPr>
              <a:t>technology, </a:t>
            </a:r>
            <a:r>
              <a:rPr lang="en-US" sz="1600" dirty="0">
                <a:solidFill>
                  <a:srgbClr val="0070C0"/>
                </a:solidFill>
              </a:rPr>
              <a:t>maximum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>
                <a:solidFill>
                  <a:srgbClr val="0070C0"/>
                </a:solidFill>
              </a:rPr>
              <a:t>core counts </a:t>
            </a:r>
            <a:r>
              <a:rPr lang="en-US" sz="1600" dirty="0"/>
              <a:t>of </a:t>
            </a:r>
            <a:r>
              <a:rPr lang="en-US" sz="1600" dirty="0" smtClean="0"/>
              <a:t>Intel’s</a:t>
            </a:r>
            <a:endParaRPr lang="en-US" sz="1600" dirty="0"/>
          </a:p>
          <a:p>
            <a:pPr lvl="0">
              <a:defRPr/>
            </a:pPr>
            <a:r>
              <a:rPr lang="en-US" sz="1600" dirty="0"/>
              <a:t> </a:t>
            </a:r>
            <a:r>
              <a:rPr lang="en-US" sz="1600" dirty="0" smtClean="0"/>
              <a:t> </a:t>
            </a:r>
            <a:r>
              <a:rPr lang="en-US" sz="1600" spc="-50" dirty="0"/>
              <a:t>client processors </a:t>
            </a:r>
            <a:r>
              <a:rPr lang="en-US" sz="1600" spc="-50" dirty="0">
                <a:solidFill>
                  <a:srgbClr val="0070C0"/>
                </a:solidFill>
              </a:rPr>
              <a:t>rose</a:t>
            </a:r>
            <a:r>
              <a:rPr lang="en-US" sz="1600" spc="-50" dirty="0"/>
              <a:t> </a:t>
            </a:r>
            <a:r>
              <a:rPr lang="en-US" sz="1600" spc="-50" dirty="0">
                <a:solidFill>
                  <a:srgbClr val="000000"/>
                </a:solidFill>
              </a:rPr>
              <a:t>already </a:t>
            </a:r>
            <a:r>
              <a:rPr lang="en-US" sz="1600" spc="-50" dirty="0">
                <a:solidFill>
                  <a:srgbClr val="0070C0"/>
                </a:solidFill>
              </a:rPr>
              <a:t>in 2007 </a:t>
            </a:r>
            <a:r>
              <a:rPr lang="en-US" sz="1600" spc="-50" dirty="0" smtClean="0">
                <a:solidFill>
                  <a:srgbClr val="0070C0"/>
                </a:solidFill>
              </a:rPr>
              <a:t>from 2 to </a:t>
            </a:r>
            <a:r>
              <a:rPr lang="en-US" sz="1600" spc="-50" dirty="0">
                <a:solidFill>
                  <a:srgbClr val="0070C0"/>
                </a:solidFill>
              </a:rPr>
              <a:t>4 and remained so roughly </a:t>
            </a:r>
            <a:r>
              <a:rPr lang="en-US" sz="1600" spc="-50" dirty="0" smtClean="0">
                <a:solidFill>
                  <a:srgbClr val="0070C0"/>
                </a:solidFill>
              </a:rPr>
              <a:t>for 10 years,</a:t>
            </a:r>
            <a:endParaRPr lang="en-US" sz="1600" spc="-50" dirty="0">
              <a:solidFill>
                <a:srgbClr val="0070C0"/>
              </a:solidFill>
            </a:endParaRPr>
          </a:p>
          <a:p>
            <a:pPr lvl="0">
              <a:defRPr/>
            </a:pPr>
            <a:r>
              <a:rPr lang="en-US" sz="1600" dirty="0">
                <a:solidFill>
                  <a:srgbClr val="0070C0"/>
                </a:solidFill>
              </a:rPr>
              <a:t>  </a:t>
            </a:r>
            <a:r>
              <a:rPr lang="en-US" sz="1600" dirty="0" smtClean="0">
                <a:solidFill>
                  <a:srgbClr val="000000"/>
                </a:solidFill>
              </a:rPr>
              <a:t>as most earlier </a:t>
            </a:r>
            <a:r>
              <a:rPr lang="en-US" sz="1600" dirty="0">
                <a:solidFill>
                  <a:srgbClr val="000000"/>
                </a:solidFill>
              </a:rPr>
              <a:t>applications did not </a:t>
            </a:r>
            <a:r>
              <a:rPr lang="en-US" sz="1600" dirty="0" smtClean="0">
                <a:solidFill>
                  <a:srgbClr val="000000"/>
                </a:solidFill>
              </a:rPr>
              <a:t>offer </a:t>
            </a:r>
            <a:r>
              <a:rPr lang="en-US" sz="1600" dirty="0">
                <a:solidFill>
                  <a:srgbClr val="000000"/>
                </a:solidFill>
              </a:rPr>
              <a:t>much more parallelism that </a:t>
            </a:r>
            <a:r>
              <a:rPr lang="en-US" sz="1600" dirty="0" smtClean="0">
                <a:solidFill>
                  <a:srgbClr val="000000"/>
                </a:solidFill>
              </a:rPr>
              <a:t>might </a:t>
            </a:r>
            <a:r>
              <a:rPr lang="en-US" sz="1600" dirty="0">
                <a:solidFill>
                  <a:srgbClr val="000000"/>
                </a:solidFill>
              </a:rPr>
              <a:t>have </a:t>
            </a:r>
            <a:endParaRPr lang="en-US" sz="1600" dirty="0" smtClean="0">
              <a:solidFill>
                <a:srgbClr val="000000"/>
              </a:solidFill>
            </a:endParaRP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smtClean="0">
                <a:solidFill>
                  <a:srgbClr val="000000"/>
                </a:solidFill>
              </a:rPr>
              <a:t> been </a:t>
            </a:r>
            <a:r>
              <a:rPr lang="en-US" sz="1600" dirty="0">
                <a:solidFill>
                  <a:srgbClr val="000000"/>
                </a:solidFill>
              </a:rPr>
              <a:t>utilized (see the next Figure).</a:t>
            </a:r>
          </a:p>
        </p:txBody>
      </p:sp>
    </p:spTree>
    <p:extLst>
      <p:ext uri="{BB962C8B-B14F-4D97-AF65-F5344CB8AC3E}">
        <p14:creationId xmlns:p14="http://schemas.microsoft.com/office/powerpoint/2010/main" val="581273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02929" y="458670"/>
            <a:ext cx="89695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Raising</a:t>
            </a:r>
            <a:r>
              <a:rPr kumimoji="0" lang="en-US" sz="1800" b="0" i="0" u="none" strike="noStrike" kern="1200" cap="none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max. core counts from 2 to 4 in</a:t>
            </a:r>
            <a:r>
              <a:rPr kumimoji="0" lang="en-US" sz="1800" b="0" i="0" u="none" strike="noStrike" kern="1200" cap="none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Core 2-based client platforms -1</a:t>
            </a:r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kern="0" spc="-60" dirty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z="1700" kern="0" spc="-60" dirty="0" smtClean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(2)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878538"/>
              </p:ext>
            </p:extLst>
          </p:nvPr>
        </p:nvGraphicFramePr>
        <p:xfrm>
          <a:off x="84359" y="1225556"/>
          <a:ext cx="8975854" cy="5572332"/>
        </p:xfrm>
        <a:graphic>
          <a:graphicData uri="http://schemas.openxmlformats.org/drawingml/2006/table">
            <a:tbl>
              <a:tblPr firstRow="1" firstCol="1" bandRow="1"/>
              <a:tblGrid>
                <a:gridCol w="3995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7622">
                  <a:extLst>
                    <a:ext uri="{9D8B030D-6E8A-4147-A177-3AD203B41FA5}">
                      <a16:colId xmlns:a16="http://schemas.microsoft.com/office/drawing/2014/main" val="406275548"/>
                    </a:ext>
                  </a:extLst>
                </a:gridCol>
                <a:gridCol w="81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01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8432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Gen</a:t>
                      </a:r>
                      <a:r>
                        <a:rPr lang="en-US" sz="1100" b="1" spc="-1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100" spc="-1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At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0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logy</a:t>
                      </a:r>
                      <a:endParaRPr lang="en-US" sz="1100" b="1" spc="-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Max core </a:t>
                      </a: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count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of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intro.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Socket 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MCH/PCH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(up to) </a:t>
                      </a:r>
                      <a:endParaRPr lang="en-US" sz="1100" spc="-6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channels </a:t>
                      </a:r>
                      <a:endParaRPr lang="en-US" sz="1100" spc="-7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86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1.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to the NB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945-975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DDR2-800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Quad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Penryn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1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die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2. G. 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(Lynnfield)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9/2009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9660">
                <a:tc>
                  <a:txBody>
                    <a:bodyPr/>
                    <a:lstStyle/>
                    <a:p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>
                          <a:latin typeface="+mj-lt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endParaRPr lang="en-US" sz="110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M: </a:t>
                      </a:r>
                      <a:r>
                        <a:rPr lang="en-US" sz="1100" kern="1200" dirty="0" err="1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Arrandale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)</a:t>
                      </a:r>
                      <a:endParaRPr lang="en-US" sz="1100" dirty="0" smtClean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D: Clarkdale/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M:BGA 1288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2C/4C+G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1/2011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PGA 988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 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4/2012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6/2013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1168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Refr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 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4092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5.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DDR3-1866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10/2015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1356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DDR4-2133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655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6.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39167456"/>
                  </a:ext>
                </a:extLst>
              </a:tr>
              <a:tr h="25417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7.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+ 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14741346"/>
                  </a:ext>
                </a:extLst>
              </a:tr>
              <a:tr h="29345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1440 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Amber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LPDDR3-2133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3471966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Whiskey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1528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0295955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9.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22217439"/>
                  </a:ext>
                </a:extLst>
              </a:tr>
              <a:tr h="184778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 R.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18872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Comet Lake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BGA 1528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LGA</a:t>
                      </a:r>
                      <a:r>
                        <a:rPr lang="en-US" sz="1100" b="0" i="0" kern="1200" baseline="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1</a:t>
                      </a: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9901180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554978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Rocket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3/2021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DDR4-3200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1042593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 bwMode="auto">
          <a:xfrm>
            <a:off x="3671900" y="1225556"/>
            <a:ext cx="828000" cy="3688609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36028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16505" y="458670"/>
            <a:ext cx="68063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Key features of the evolution of Core 2-based client </a:t>
            </a:r>
            <a:r>
              <a:rPr kumimoji="0" lang="en-US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line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6505" y="818710"/>
            <a:ext cx="41756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a) Evolution of the core counts -2 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105995" y="1268760"/>
            <a:ext cx="8964000" cy="184520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1000" y="1334957"/>
            <a:ext cx="9117167" cy="16081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</a:rPr>
              <a:t>This situation has </a:t>
            </a:r>
            <a:r>
              <a:rPr lang="en-US" sz="1600" dirty="0" smtClean="0">
                <a:solidFill>
                  <a:srgbClr val="000000"/>
                </a:solidFill>
              </a:rPr>
              <a:t>however changed when </a:t>
            </a:r>
            <a:r>
              <a:rPr lang="en-US" sz="1600" dirty="0">
                <a:solidFill>
                  <a:srgbClr val="000000"/>
                </a:solidFill>
              </a:rPr>
              <a:t>AMD entered the market with 8-core 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      (GPU-less) Zen processors in 2017 followed by 16-core (GPU-less) DT processors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      in 2020.</a:t>
            </a:r>
          </a:p>
          <a:p>
            <a:pPr marL="285750" lvl="0" indent="-285750">
              <a:spcBef>
                <a:spcPts val="300"/>
              </a:spcBef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</a:rPr>
              <a:t>To encounter the competition Intel raised the core count of its client processors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      first to 6 then to 8, subsequently to 10, and in </a:t>
            </a:r>
            <a:r>
              <a:rPr lang="en-US" sz="1600" dirty="0" smtClean="0">
                <a:solidFill>
                  <a:srgbClr val="000000"/>
                </a:solidFill>
              </a:rPr>
              <a:t>2022 </a:t>
            </a:r>
            <a:r>
              <a:rPr lang="en-US" sz="1600" dirty="0">
                <a:solidFill>
                  <a:srgbClr val="000000"/>
                </a:solidFill>
              </a:rPr>
              <a:t>even to </a:t>
            </a:r>
            <a:r>
              <a:rPr lang="en-US" sz="1600" dirty="0" smtClean="0">
                <a:solidFill>
                  <a:srgbClr val="000000"/>
                </a:solidFill>
              </a:rPr>
              <a:t>24 </a:t>
            </a:r>
            <a:r>
              <a:rPr lang="en-US" sz="1600" dirty="0">
                <a:solidFill>
                  <a:srgbClr val="000000"/>
                </a:solidFill>
              </a:rPr>
              <a:t>in their </a:t>
            </a:r>
            <a:r>
              <a:rPr lang="en-US" sz="1600" dirty="0" smtClean="0">
                <a:solidFill>
                  <a:srgbClr val="000000"/>
                </a:solidFill>
              </a:rPr>
              <a:t>13</a:t>
            </a:r>
            <a:r>
              <a:rPr lang="en-US" sz="1600" baseline="30000" dirty="0" smtClean="0">
                <a:solidFill>
                  <a:srgbClr val="000000"/>
                </a:solidFill>
              </a:rPr>
              <a:t>th</a:t>
            </a:r>
            <a:r>
              <a:rPr lang="en-US" sz="1600" dirty="0" smtClean="0">
                <a:solidFill>
                  <a:srgbClr val="000000"/>
                </a:solidFill>
              </a:rPr>
              <a:t> gen</a:t>
            </a:r>
            <a:r>
              <a:rPr lang="en-US" sz="1600" dirty="0">
                <a:solidFill>
                  <a:srgbClr val="000000"/>
                </a:solidFill>
              </a:rPr>
              <a:t>.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      </a:t>
            </a:r>
            <a:r>
              <a:rPr lang="en-US" sz="1600" dirty="0" smtClean="0">
                <a:solidFill>
                  <a:srgbClr val="000000"/>
                </a:solidFill>
              </a:rPr>
              <a:t>Raptor </a:t>
            </a:r>
            <a:r>
              <a:rPr lang="en-US" sz="1600" dirty="0">
                <a:solidFill>
                  <a:srgbClr val="000000"/>
                </a:solidFill>
              </a:rPr>
              <a:t>Lake processor line, as the next Figures indicates.</a:t>
            </a:r>
            <a:endParaRPr lang="en-US" sz="1600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2097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31151" y="458670"/>
            <a:ext cx="84912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Raising</a:t>
            </a:r>
            <a:r>
              <a:rPr kumimoji="0" 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max. core counts beyond 4 in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Core 2-based client platforms -2</a:t>
            </a:r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kern="0" spc="-60" dirty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z="1700" kern="0" spc="-60" dirty="0" smtClean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(4)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6348610"/>
              </p:ext>
            </p:extLst>
          </p:nvPr>
        </p:nvGraphicFramePr>
        <p:xfrm>
          <a:off x="84359" y="1225556"/>
          <a:ext cx="8975854" cy="5572332"/>
        </p:xfrm>
        <a:graphic>
          <a:graphicData uri="http://schemas.openxmlformats.org/drawingml/2006/table">
            <a:tbl>
              <a:tblPr firstRow="1" firstCol="1" bandRow="1"/>
              <a:tblGrid>
                <a:gridCol w="3995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7622">
                  <a:extLst>
                    <a:ext uri="{9D8B030D-6E8A-4147-A177-3AD203B41FA5}">
                      <a16:colId xmlns:a16="http://schemas.microsoft.com/office/drawing/2014/main" val="406275548"/>
                    </a:ext>
                  </a:extLst>
                </a:gridCol>
                <a:gridCol w="81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01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8432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Gen</a:t>
                      </a:r>
                      <a:r>
                        <a:rPr lang="en-US" sz="1100" b="1" spc="-1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100" spc="-1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At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0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logy</a:t>
                      </a:r>
                      <a:endParaRPr lang="en-US" sz="1100" b="1" spc="-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Max core </a:t>
                      </a: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count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of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intro.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Socket 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MCH/PCH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(up to) </a:t>
                      </a:r>
                      <a:endParaRPr lang="en-US" sz="1100" spc="-6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channels </a:t>
                      </a:r>
                      <a:endParaRPr lang="en-US" sz="1100" spc="-7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86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1.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to the NB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945-975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DDR2-800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Quad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Penryn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1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die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2. G. 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(Lynnfield)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9/2009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9660">
                <a:tc>
                  <a:txBody>
                    <a:bodyPr/>
                    <a:lstStyle/>
                    <a:p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>
                          <a:latin typeface="+mj-lt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endParaRPr lang="en-US" sz="110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M: </a:t>
                      </a:r>
                      <a:r>
                        <a:rPr lang="en-US" sz="1100" kern="1200" dirty="0" err="1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Arrandale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)</a:t>
                      </a:r>
                      <a:endParaRPr lang="en-US" sz="1100" dirty="0" smtClean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D: Clarkdale/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M:BGA 1288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2C/4C+G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1/2011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PGA 988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 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4/2012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6/2013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1168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Refr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 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4092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5.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DDR3-1866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10/2015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1356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DDR4-2133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655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6.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39167456"/>
                  </a:ext>
                </a:extLst>
              </a:tr>
              <a:tr h="25417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7.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+ 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14741346"/>
                  </a:ext>
                </a:extLst>
              </a:tr>
              <a:tr h="29345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1440 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Amber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LPDDR3-2133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3471966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Whiskey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1528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0295955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9.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22217439"/>
                  </a:ext>
                </a:extLst>
              </a:tr>
              <a:tr h="184778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 R.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18872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Comet Lake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BGA 1528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LGA</a:t>
                      </a:r>
                      <a:r>
                        <a:rPr lang="en-US" sz="1100" b="0" i="0" kern="1200" baseline="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1</a:t>
                      </a: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9901180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554978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Rocket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3/2021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DDR4-3200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1042593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3671900" y="4959170"/>
            <a:ext cx="828000" cy="1838718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43309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(5)</a:t>
            </a:r>
            <a:endParaRPr lang="hu-HU" altLang="en-US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31151" y="458670"/>
            <a:ext cx="84912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Raising</a:t>
            </a:r>
            <a:r>
              <a:rPr kumimoji="0" 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max. core count beyond 4 in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Core 2-based client platforms -3</a:t>
            </a: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4873122"/>
              </p:ext>
            </p:extLst>
          </p:nvPr>
        </p:nvGraphicFramePr>
        <p:xfrm>
          <a:off x="10512" y="1231008"/>
          <a:ext cx="9072001" cy="2242997"/>
        </p:xfrm>
        <a:graphic>
          <a:graphicData uri="http://schemas.openxmlformats.org/drawingml/2006/table">
            <a:tbl>
              <a:tblPr firstRow="1" firstCol="1" bandRow="1"/>
              <a:tblGrid>
                <a:gridCol w="5237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3753">
                  <a:extLst>
                    <a:ext uri="{9D8B030D-6E8A-4147-A177-3AD203B41FA5}">
                      <a16:colId xmlns:a16="http://schemas.microsoft.com/office/drawing/2014/main" val="3366545648"/>
                    </a:ext>
                  </a:extLst>
                </a:gridCol>
                <a:gridCol w="7397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88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36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2502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5791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2112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453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4354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009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830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Gen.C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baseline="0" dirty="0">
                          <a:effectLst/>
                          <a:latin typeface="+mn-lt"/>
                          <a:ea typeface="Calibri"/>
                          <a:cs typeface="Times New Roman"/>
                        </a:rPr>
                        <a:t>Attaching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logy</a:t>
                      </a:r>
                      <a:endParaRPr lang="en-US" sz="1100" b="1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core </a:t>
                      </a: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count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intro.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  <a:endParaRPr lang="en-US" sz="11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 (up to)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spc="-1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100" baseline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channels </a:t>
                      </a:r>
                      <a:endParaRPr lang="en-US" sz="2400" spc="-10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Attaching </a:t>
                      </a: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7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processor die</a:t>
                      </a:r>
                      <a:endParaRPr lang="en-US" sz="1100" spc="-7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Cannon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BGA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n.a</a:t>
                      </a: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4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1100" spc="-4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Ice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Y: BGA 1377 U: BGA 1526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DDR4-3733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72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Tiger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UP3: BGA 1449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UP4: BGA 1598 B/H: BGA 1787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LPDDR4x-4267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LPDDR5x-5400</a:t>
                      </a:r>
                      <a:endParaRPr lang="en-US" sz="1100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982719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Alder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</a:t>
                      </a:r>
                      <a:r>
                        <a:rPr lang="en-US" sz="110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8C+8C+G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11/2021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M: BGA 1744</a:t>
                      </a:r>
                      <a:endParaRPr lang="en-US" sz="1100" dirty="0" smtClean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D: LGA 1700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DDR5-4800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32-bit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9885145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13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Raptor Lake 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8C+16C+G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09/2022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LGA 1700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700-series 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DDR5-5600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213431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3500063" y="1223755"/>
            <a:ext cx="828000" cy="223200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6342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tabLst>
                <a:tab pos="536575" algn="l"/>
              </a:tabLst>
            </a:pPr>
            <a:r>
              <a:rPr lang="en-US" dirty="0"/>
              <a:t>Introduction </a:t>
            </a:r>
            <a:r>
              <a:rPr lang="en-US" dirty="0" smtClean="0"/>
              <a:t>(7)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8364" y="1281563"/>
            <a:ext cx="8640622" cy="50732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16443" y="458670"/>
            <a:ext cx="94961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Intel’s astonishing process evolution roadmap revealed in 12/2019 [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1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2]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438" y="6669360"/>
            <a:ext cx="1847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600" dirty="0">
              <a:latin typeface="+mj-lt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51520" y="6444335"/>
            <a:ext cx="39665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EUV: Extreme ultraviolet lithography</a:t>
            </a:r>
          </a:p>
        </p:txBody>
      </p:sp>
      <p:sp>
        <p:nvSpPr>
          <p:cNvPr id="6" name="Rectangle 5"/>
          <p:cNvSpPr/>
          <p:nvPr/>
        </p:nvSpPr>
        <p:spPr bwMode="auto">
          <a:xfrm>
            <a:off x="3446875" y="5229200"/>
            <a:ext cx="2970330" cy="405045"/>
          </a:xfrm>
          <a:prstGeom prst="rect">
            <a:avLst/>
          </a:prstGeom>
          <a:solidFill>
            <a:schemeClr val="tx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74498" y="5186807"/>
            <a:ext cx="1261820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>
                <a:solidFill>
                  <a:schemeClr val="bg1"/>
                </a:solidFill>
              </a:rPr>
              <a:t>(Alder Lake</a:t>
            </a:r>
          </a:p>
          <a:p>
            <a:r>
              <a:rPr lang="en-US" sz="1300" dirty="0" smtClean="0">
                <a:solidFill>
                  <a:schemeClr val="bg1"/>
                </a:solidFill>
              </a:rPr>
              <a:t>Raptor Lake)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142350" y="5239710"/>
            <a:ext cx="1361270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>
                <a:solidFill>
                  <a:schemeClr val="bg1"/>
                </a:solidFill>
              </a:rPr>
              <a:t>(Meteor Lake)</a:t>
            </a:r>
          </a:p>
        </p:txBody>
      </p:sp>
    </p:spTree>
    <p:extLst>
      <p:ext uri="{BB962C8B-B14F-4D97-AF65-F5344CB8AC3E}">
        <p14:creationId xmlns:p14="http://schemas.microsoft.com/office/powerpoint/2010/main" val="2029427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(6)</a:t>
            </a:r>
            <a:endParaRPr lang="hu-HU" altLang="en-US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6505" y="458670"/>
            <a:ext cx="70051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b) Evolution of memory support in Intel’s client </a:t>
            </a:r>
            <a:r>
              <a:rPr lang="en-US" dirty="0" smtClean="0">
                <a:solidFill>
                  <a:schemeClr val="accent6"/>
                </a:solidFill>
              </a:rPr>
              <a:t>processors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50480" y="1223755"/>
            <a:ext cx="9046006" cy="76508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1510" y="1289952"/>
            <a:ext cx="91171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Despite rising core counts from 2 to </a:t>
            </a:r>
            <a:r>
              <a:rPr lang="en-US" sz="1600" dirty="0" smtClean="0">
                <a:solidFill>
                  <a:srgbClr val="000000"/>
                </a:solidFill>
              </a:rPr>
              <a:t>24 </a:t>
            </a:r>
            <a:r>
              <a:rPr lang="en-US" sz="1600" dirty="0">
                <a:solidFill>
                  <a:srgbClr val="000000"/>
                </a:solidFill>
              </a:rPr>
              <a:t>Intel remained by implementing dual memory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  channels, as the next two Tables show.</a:t>
            </a:r>
            <a:endParaRPr lang="en-US" sz="1600" b="1" dirty="0">
              <a:solidFill>
                <a:schemeClr val="accent6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500" y="773705"/>
            <a:ext cx="62921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    The </a:t>
            </a:r>
            <a:r>
              <a:rPr lang="en-US" dirty="0">
                <a:solidFill>
                  <a:schemeClr val="accent6"/>
                </a:solidFill>
              </a:rPr>
              <a:t>number of memory channels implemented -1</a:t>
            </a:r>
          </a:p>
        </p:txBody>
      </p:sp>
    </p:spTree>
    <p:extLst>
      <p:ext uri="{BB962C8B-B14F-4D97-AF65-F5344CB8AC3E}">
        <p14:creationId xmlns:p14="http://schemas.microsoft.com/office/powerpoint/2010/main" val="1630326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kern="0" spc="-60" dirty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z="1700" kern="0" spc="-60" dirty="0" smtClean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(7)</a:t>
            </a:r>
            <a:endParaRPr lang="hu-HU" altLang="en-US" sz="17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6505" y="458670"/>
            <a:ext cx="62311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The number of memory channels implemented  -2</a:t>
            </a: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6348610"/>
              </p:ext>
            </p:extLst>
          </p:nvPr>
        </p:nvGraphicFramePr>
        <p:xfrm>
          <a:off x="84359" y="1225556"/>
          <a:ext cx="8975854" cy="5572332"/>
        </p:xfrm>
        <a:graphic>
          <a:graphicData uri="http://schemas.openxmlformats.org/drawingml/2006/table">
            <a:tbl>
              <a:tblPr firstRow="1" firstCol="1" bandRow="1"/>
              <a:tblGrid>
                <a:gridCol w="3995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7622">
                  <a:extLst>
                    <a:ext uri="{9D8B030D-6E8A-4147-A177-3AD203B41FA5}">
                      <a16:colId xmlns:a16="http://schemas.microsoft.com/office/drawing/2014/main" val="406275548"/>
                    </a:ext>
                  </a:extLst>
                </a:gridCol>
                <a:gridCol w="81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01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8432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Gen</a:t>
                      </a:r>
                      <a:r>
                        <a:rPr lang="en-US" sz="1100" b="1" spc="-1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100" spc="-1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At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0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logy</a:t>
                      </a:r>
                      <a:endParaRPr lang="en-US" sz="1100" b="1" spc="-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Max core </a:t>
                      </a: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count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of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intro.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Socket 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MCH/PCH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(up to) </a:t>
                      </a:r>
                      <a:endParaRPr lang="en-US" sz="1100" spc="-6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channels </a:t>
                      </a:r>
                      <a:endParaRPr lang="en-US" sz="1100" spc="-7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86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1.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to the NB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945-975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DDR2-800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Quad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Penryn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1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die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2. G. 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(Lynnfield)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9/2009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9660">
                <a:tc>
                  <a:txBody>
                    <a:bodyPr/>
                    <a:lstStyle/>
                    <a:p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>
                          <a:latin typeface="+mj-lt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endParaRPr lang="en-US" sz="110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M: </a:t>
                      </a:r>
                      <a:r>
                        <a:rPr lang="en-US" sz="1100" kern="1200" dirty="0" err="1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Arrandale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)</a:t>
                      </a:r>
                      <a:endParaRPr lang="en-US" sz="1100" dirty="0" smtClean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D: Clarkdale/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M:BGA 1288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2C/4C+G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1/2011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PGA 988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 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4/2012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6/2013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1168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Refr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 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4092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5.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DDR3-1866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10/2015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1356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DDR4-2133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655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6.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39167456"/>
                  </a:ext>
                </a:extLst>
              </a:tr>
              <a:tr h="25417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7.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+ 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14741346"/>
                  </a:ext>
                </a:extLst>
              </a:tr>
              <a:tr h="29345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1440 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Amber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LPDDR3-2133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3471966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Whiskey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1528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0295955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9.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22217439"/>
                  </a:ext>
                </a:extLst>
              </a:tr>
              <a:tr h="184778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 R.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18872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Comet Lake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BGA 1528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LGA</a:t>
                      </a:r>
                      <a:r>
                        <a:rPr lang="en-US" sz="1100" b="0" i="0" kern="1200" baseline="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1</a:t>
                      </a: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9901180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554978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Rocket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3/2021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DDR4-3200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1042593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 bwMode="auto">
          <a:xfrm>
            <a:off x="8265375" y="1237230"/>
            <a:ext cx="792000" cy="555701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510792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(8)</a:t>
            </a:r>
            <a:endParaRPr lang="hu-HU" altLang="en-US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16505" y="458670"/>
            <a:ext cx="59650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The number of memory channels implemented -3</a:t>
            </a:r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3608023"/>
              </p:ext>
            </p:extLst>
          </p:nvPr>
        </p:nvGraphicFramePr>
        <p:xfrm>
          <a:off x="37661" y="1231008"/>
          <a:ext cx="9072001" cy="2242997"/>
        </p:xfrm>
        <a:graphic>
          <a:graphicData uri="http://schemas.openxmlformats.org/drawingml/2006/table">
            <a:tbl>
              <a:tblPr firstRow="1" firstCol="1" bandRow="1"/>
              <a:tblGrid>
                <a:gridCol w="5237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3753">
                  <a:extLst>
                    <a:ext uri="{9D8B030D-6E8A-4147-A177-3AD203B41FA5}">
                      <a16:colId xmlns:a16="http://schemas.microsoft.com/office/drawing/2014/main" val="3366545648"/>
                    </a:ext>
                  </a:extLst>
                </a:gridCol>
                <a:gridCol w="7397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88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36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40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885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2112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453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1639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724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830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Gen.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baseline="0" dirty="0">
                          <a:effectLst/>
                          <a:latin typeface="+mn-lt"/>
                          <a:ea typeface="Calibri"/>
                          <a:cs typeface="Times New Roman"/>
                        </a:rPr>
                        <a:t>Attaching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logy</a:t>
                      </a:r>
                      <a:endParaRPr lang="en-US" sz="1100" b="1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core </a:t>
                      </a: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count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intro.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  <a:endParaRPr lang="en-US" sz="11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 (up to)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70" baseline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channels</a:t>
                      </a:r>
                      <a:r>
                        <a:rPr lang="en-US" sz="1100" b="1" spc="-40" baseline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endParaRPr lang="en-US" sz="2400" spc="-4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Attaching </a:t>
                      </a: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7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processor die</a:t>
                      </a:r>
                      <a:endParaRPr lang="en-US" sz="1100" spc="-7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Cannon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BGA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n.a</a:t>
                      </a: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Ice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Y: BGA 1377 U: BGA 1526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DDR4-3733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72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Tiger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UP3: BGA 1449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UP4: BGA 1598 B/H: BGA 1787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LPDDR4x-4267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LPDDR5x-5400</a:t>
                      </a:r>
                      <a:endParaRPr lang="en-US" sz="1100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982719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Alder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</a:t>
                      </a:r>
                      <a:r>
                        <a:rPr lang="en-US" sz="110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8C+8C+G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11/2021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M: BGA 1744</a:t>
                      </a:r>
                      <a:endParaRPr lang="en-US" sz="1100" dirty="0" smtClean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D: LGA 1700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DDR5-4800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32-bit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9885145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13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Raptor Lake 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8C+16C+G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09/2022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LGA 1700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700-series 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DDR5-5600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213431"/>
                  </a:ext>
                </a:extLst>
              </a:tr>
            </a:tbl>
          </a:graphicData>
        </a:graphic>
      </p:graphicFrame>
      <p:sp>
        <p:nvSpPr>
          <p:cNvPr id="11" name="Rectangle 10"/>
          <p:cNvSpPr/>
          <p:nvPr/>
        </p:nvSpPr>
        <p:spPr bwMode="auto">
          <a:xfrm>
            <a:off x="8358286" y="1232222"/>
            <a:ext cx="756000" cy="2259558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" name="Rounded Rectangle 6"/>
          <p:cNvSpPr/>
          <p:nvPr/>
        </p:nvSpPr>
        <p:spPr bwMode="auto">
          <a:xfrm>
            <a:off x="26987" y="3654025"/>
            <a:ext cx="9117013" cy="674785"/>
          </a:xfrm>
          <a:prstGeom prst="roundRect">
            <a:avLst/>
          </a:prstGeom>
          <a:solidFill>
            <a:srgbClr val="F3FA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4549" y="3699030"/>
            <a:ext cx="9056645" cy="584775"/>
          </a:xfrm>
          <a:prstGeom prst="rect">
            <a:avLst/>
          </a:prstGeom>
          <a:solidFill>
            <a:srgbClr val="DDEEFF"/>
          </a:solidFill>
          <a:ln>
            <a:solidFill>
              <a:srgbClr val="89A4A7"/>
            </a:solidFill>
          </a:ln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rgbClr val="FF0000"/>
                </a:solidFill>
              </a:rPr>
              <a:t>Note</a:t>
            </a:r>
            <a:r>
              <a:rPr lang="en-US" sz="1600" dirty="0" smtClean="0"/>
              <a:t> that </a:t>
            </a:r>
            <a:r>
              <a:rPr lang="en-US" sz="1600" dirty="0" smtClean="0">
                <a:solidFill>
                  <a:srgbClr val="0070C0"/>
                </a:solidFill>
              </a:rPr>
              <a:t>DDR5 has 32-bit memory channels </a:t>
            </a:r>
            <a:r>
              <a:rPr lang="en-US" sz="1600" dirty="0" smtClean="0"/>
              <a:t>instead of 64-bit memory channels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 as the previous memory generations.</a:t>
            </a:r>
          </a:p>
        </p:txBody>
      </p:sp>
    </p:spTree>
    <p:extLst>
      <p:ext uri="{BB962C8B-B14F-4D97-AF65-F5344CB8AC3E}">
        <p14:creationId xmlns:p14="http://schemas.microsoft.com/office/powerpoint/2010/main" val="2540855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(9)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34024" y="458670"/>
            <a:ext cx="85068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Preserving the per-core memory bandwidth while core counts </a:t>
            </a:r>
            <a:r>
              <a:rPr lang="en-US" dirty="0" smtClean="0">
                <a:solidFill>
                  <a:schemeClr val="accent6"/>
                </a:solidFill>
              </a:rPr>
              <a:t>grow -1  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116505" y="901499"/>
            <a:ext cx="8892480" cy="1582396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6853" y="994411"/>
            <a:ext cx="8685627" cy="1400383"/>
          </a:xfrm>
          <a:prstGeom prst="rect">
            <a:avLst/>
          </a:prstGeom>
          <a:solidFill>
            <a:srgbClr val="DDEEFF"/>
          </a:solidFill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While core counts of Intel’s Core 2-based client processors have grown from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2 to </a:t>
            </a:r>
            <a:r>
              <a:rPr lang="en-US" sz="1600" dirty="0" smtClean="0"/>
              <a:t>24 </a:t>
            </a:r>
            <a:r>
              <a:rPr lang="en-US" sz="1600" dirty="0"/>
              <a:t>Intel did not raise the number of memory channels.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reason for hold on just two memory channels is the fact that memory rates </a:t>
            </a:r>
          </a:p>
          <a:p>
            <a:r>
              <a:rPr lang="en-US" sz="1600" dirty="0"/>
              <a:t>      could be raised fast enough to sustain more or less the per-core memory </a:t>
            </a:r>
          </a:p>
          <a:p>
            <a:r>
              <a:rPr lang="en-US" sz="1600" dirty="0"/>
              <a:t>      bandwidth vs. its value provided in the 1. gen., as the next Table indicates.  </a:t>
            </a:r>
          </a:p>
        </p:txBody>
      </p:sp>
    </p:spTree>
    <p:extLst>
      <p:ext uri="{BB962C8B-B14F-4D97-AF65-F5344CB8AC3E}">
        <p14:creationId xmlns:p14="http://schemas.microsoft.com/office/powerpoint/2010/main" val="24585477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kern="0" spc="-60" dirty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z="1700" kern="0" spc="-60" dirty="0" smtClean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(10)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6505" y="458670"/>
            <a:ext cx="83320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30" dirty="0">
                <a:solidFill>
                  <a:schemeClr val="accent6"/>
                </a:solidFill>
              </a:rPr>
              <a:t>The rate of raising memory speeds in Core 2-based client processors </a:t>
            </a:r>
            <a:r>
              <a:rPr lang="en-US" spc="-30" dirty="0" smtClean="0">
                <a:solidFill>
                  <a:schemeClr val="accent6"/>
                </a:solidFill>
              </a:rPr>
              <a:t>-1</a:t>
            </a:r>
            <a:endParaRPr lang="en-US" spc="-30" dirty="0">
              <a:solidFill>
                <a:schemeClr val="accent6"/>
              </a:solidFill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6348610"/>
              </p:ext>
            </p:extLst>
          </p:nvPr>
        </p:nvGraphicFramePr>
        <p:xfrm>
          <a:off x="84359" y="1225556"/>
          <a:ext cx="8975854" cy="5572332"/>
        </p:xfrm>
        <a:graphic>
          <a:graphicData uri="http://schemas.openxmlformats.org/drawingml/2006/table">
            <a:tbl>
              <a:tblPr firstRow="1" firstCol="1" bandRow="1"/>
              <a:tblGrid>
                <a:gridCol w="3995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7622">
                  <a:extLst>
                    <a:ext uri="{9D8B030D-6E8A-4147-A177-3AD203B41FA5}">
                      <a16:colId xmlns:a16="http://schemas.microsoft.com/office/drawing/2014/main" val="406275548"/>
                    </a:ext>
                  </a:extLst>
                </a:gridCol>
                <a:gridCol w="81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01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8432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Gen</a:t>
                      </a:r>
                      <a:r>
                        <a:rPr lang="en-US" sz="1100" b="1" spc="-1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100" spc="-1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At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0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logy</a:t>
                      </a:r>
                      <a:endParaRPr lang="en-US" sz="1100" b="1" spc="-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Max core </a:t>
                      </a: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count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of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intro.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Socket 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MCH/PCH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(up to) </a:t>
                      </a:r>
                      <a:endParaRPr lang="en-US" sz="1100" spc="-6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channels </a:t>
                      </a:r>
                      <a:endParaRPr lang="en-US" sz="1100" spc="-7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86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1.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to the NB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945-975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DDR2-800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Quad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Penryn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1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die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2. G. 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(Lynnfield)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9/2009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9660">
                <a:tc>
                  <a:txBody>
                    <a:bodyPr/>
                    <a:lstStyle/>
                    <a:p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>
                          <a:latin typeface="+mj-lt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endParaRPr lang="en-US" sz="110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M: </a:t>
                      </a:r>
                      <a:r>
                        <a:rPr lang="en-US" sz="1100" kern="1200" dirty="0" err="1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Arrandale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)</a:t>
                      </a:r>
                      <a:endParaRPr lang="en-US" sz="1100" dirty="0" smtClean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D: Clarkdale/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M:BGA 1288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2C/4C+G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1/2011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PGA 988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 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4/2012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6/2013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1168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Refr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 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4092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5.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DDR3-1866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10/2015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1356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DDR4-2133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655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6.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39167456"/>
                  </a:ext>
                </a:extLst>
              </a:tr>
              <a:tr h="25417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7.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+ 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14741346"/>
                  </a:ext>
                </a:extLst>
              </a:tr>
              <a:tr h="29345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1440 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Amber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LPDDR3-2133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3471966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Whiskey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1528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0295955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9.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22217439"/>
                  </a:ext>
                </a:extLst>
              </a:tr>
              <a:tr h="184778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 R.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18872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Comet Lake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BGA 1528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LGA</a:t>
                      </a:r>
                      <a:r>
                        <a:rPr lang="en-US" sz="1100" b="0" i="0" kern="1200" baseline="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1</a:t>
                      </a: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9901180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554978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Rocket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3/2021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DDR4-3200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1042593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7227295" y="1225556"/>
            <a:ext cx="1035115" cy="5578819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8151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(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11)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16505" y="458670"/>
            <a:ext cx="85594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30" dirty="0">
                <a:solidFill>
                  <a:schemeClr val="accent6"/>
                </a:solidFill>
              </a:rPr>
              <a:t>The rate of raising memory speeds in Core 2-based client processors </a:t>
            </a:r>
            <a:r>
              <a:rPr lang="en-US" spc="-30" dirty="0" smtClean="0">
                <a:solidFill>
                  <a:schemeClr val="accent6"/>
                </a:solidFill>
              </a:rPr>
              <a:t>-2</a:t>
            </a:r>
            <a:endParaRPr lang="en-US" spc="-30" dirty="0">
              <a:solidFill>
                <a:schemeClr val="accent6"/>
              </a:solidFill>
            </a:endParaRPr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8323943"/>
              </p:ext>
            </p:extLst>
          </p:nvPr>
        </p:nvGraphicFramePr>
        <p:xfrm>
          <a:off x="37661" y="1246199"/>
          <a:ext cx="9072001" cy="2242997"/>
        </p:xfrm>
        <a:graphic>
          <a:graphicData uri="http://schemas.openxmlformats.org/drawingml/2006/table">
            <a:tbl>
              <a:tblPr firstRow="1" firstCol="1" bandRow="1"/>
              <a:tblGrid>
                <a:gridCol w="5237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3753">
                  <a:extLst>
                    <a:ext uri="{9D8B030D-6E8A-4147-A177-3AD203B41FA5}">
                      <a16:colId xmlns:a16="http://schemas.microsoft.com/office/drawing/2014/main" val="3366545648"/>
                    </a:ext>
                  </a:extLst>
                </a:gridCol>
                <a:gridCol w="7397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88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36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40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885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2112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453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1639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724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830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Gen.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baseline="0" dirty="0">
                          <a:effectLst/>
                          <a:latin typeface="+mn-lt"/>
                          <a:ea typeface="Calibri"/>
                          <a:cs typeface="Times New Roman"/>
                        </a:rPr>
                        <a:t>Attaching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logy</a:t>
                      </a:r>
                      <a:endParaRPr lang="en-US" sz="1100" b="1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core </a:t>
                      </a: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count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intro.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  <a:endParaRPr lang="en-US" sz="11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 (up to)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60" baseline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channels </a:t>
                      </a:r>
                      <a:endParaRPr lang="en-US" sz="2400" spc="-6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Attaching </a:t>
                      </a: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7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processor die</a:t>
                      </a:r>
                      <a:endParaRPr lang="en-US" sz="1100" spc="-7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Cannon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BGA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n.a</a:t>
                      </a: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Ice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Y: BGA 1377 U: BGA 1526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DDR4-3733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72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Tiger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UP3: BGA 1449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UP4: BGA 1598 B/H: BGA 1787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LPDDR4x-4267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LPDDR5x-5400</a:t>
                      </a:r>
                      <a:endParaRPr lang="en-US" sz="1100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982719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Alder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</a:t>
                      </a:r>
                      <a:r>
                        <a:rPr lang="en-US" sz="110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8C+8C+G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11/2021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M: BGA 1744</a:t>
                      </a:r>
                      <a:endParaRPr lang="en-US" sz="1100" dirty="0" smtClean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D: LGA 1700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DDR5-4800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32-bit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9885145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13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Raptor Lake 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8C+16C+G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09/2022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LGA 1700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700-series 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DDR5-5600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213431"/>
                  </a:ext>
                </a:extLst>
              </a:tr>
            </a:tbl>
          </a:graphicData>
        </a:graphic>
      </p:graphicFrame>
      <p:sp>
        <p:nvSpPr>
          <p:cNvPr id="10" name="Rectangle 9"/>
          <p:cNvSpPr/>
          <p:nvPr/>
        </p:nvSpPr>
        <p:spPr bwMode="auto">
          <a:xfrm>
            <a:off x="7227296" y="1238193"/>
            <a:ext cx="1125124" cy="226800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54418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/>
        </p:nvGrpSpPr>
        <p:grpSpPr>
          <a:xfrm>
            <a:off x="117000" y="1089619"/>
            <a:ext cx="9276402" cy="5274037"/>
            <a:chOff x="117000" y="1619963"/>
            <a:chExt cx="9276402" cy="5274037"/>
          </a:xfrm>
        </p:grpSpPr>
        <p:sp>
          <p:nvSpPr>
            <p:cNvPr id="127" name="Szövegdoboz 79"/>
            <p:cNvSpPr txBox="1"/>
            <p:nvPr/>
          </p:nvSpPr>
          <p:spPr>
            <a:xfrm>
              <a:off x="771683" y="6026166"/>
              <a:ext cx="200801" cy="257743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36000" tIns="0" rIns="36000" bIns="0" rtlCol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/>
                  <a:cs typeface="Verdana"/>
                  <a:sym typeface="Symbol"/>
                </a:rPr>
                <a:t>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97" name="Rectangle 96"/>
            <p:cNvSpPr>
              <a:spLocks noChangeArrowheads="1"/>
            </p:cNvSpPr>
            <p:nvPr/>
          </p:nvSpPr>
          <p:spPr bwMode="auto">
            <a:xfrm>
              <a:off x="1111927" y="6082834"/>
              <a:ext cx="404704" cy="273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99" name="Rectangle 98"/>
            <p:cNvSpPr>
              <a:spLocks noChangeArrowheads="1"/>
            </p:cNvSpPr>
            <p:nvPr/>
          </p:nvSpPr>
          <p:spPr bwMode="auto">
            <a:xfrm>
              <a:off x="217044" y="4004061"/>
              <a:ext cx="375385" cy="324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08" name="Rectangle 107"/>
            <p:cNvSpPr>
              <a:spLocks noChangeArrowheads="1"/>
            </p:cNvSpPr>
            <p:nvPr/>
          </p:nvSpPr>
          <p:spPr bwMode="auto">
            <a:xfrm>
              <a:off x="209963" y="4571513"/>
              <a:ext cx="459563" cy="297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1600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09" name="Rectangle 108"/>
            <p:cNvSpPr>
              <a:spLocks noChangeArrowheads="1"/>
            </p:cNvSpPr>
            <p:nvPr/>
          </p:nvSpPr>
          <p:spPr bwMode="auto">
            <a:xfrm>
              <a:off x="254413" y="2734750"/>
              <a:ext cx="524253" cy="273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3200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234" name="Straight Connector 233"/>
            <p:cNvCxnSpPr/>
            <p:nvPr/>
          </p:nvCxnSpPr>
          <p:spPr bwMode="auto">
            <a:xfrm>
              <a:off x="747000" y="5203250"/>
              <a:ext cx="7987084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5" name="TextBox 234"/>
            <p:cNvSpPr txBox="1"/>
            <p:nvPr/>
          </p:nvSpPr>
          <p:spPr>
            <a:xfrm>
              <a:off x="129038" y="5048501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1333</a:t>
              </a:r>
            </a:p>
          </p:txBody>
        </p:sp>
        <p:cxnSp>
          <p:nvCxnSpPr>
            <p:cNvPr id="237" name="Straight Connector 236"/>
            <p:cNvCxnSpPr/>
            <p:nvPr/>
          </p:nvCxnSpPr>
          <p:spPr bwMode="auto">
            <a:xfrm>
              <a:off x="747000" y="4701700"/>
              <a:ext cx="7987084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8" name="Straight Connector 237"/>
            <p:cNvCxnSpPr/>
            <p:nvPr/>
          </p:nvCxnSpPr>
          <p:spPr bwMode="auto">
            <a:xfrm>
              <a:off x="747000" y="4284000"/>
              <a:ext cx="7987084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9" name="Rectangle 238"/>
            <p:cNvSpPr>
              <a:spLocks noChangeArrowheads="1"/>
            </p:cNvSpPr>
            <p:nvPr/>
          </p:nvSpPr>
          <p:spPr bwMode="auto">
            <a:xfrm>
              <a:off x="209413" y="4191913"/>
              <a:ext cx="459563" cy="297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1862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240" name="Straight Connector 239"/>
            <p:cNvCxnSpPr/>
            <p:nvPr/>
          </p:nvCxnSpPr>
          <p:spPr bwMode="auto">
            <a:xfrm>
              <a:off x="747000" y="3917500"/>
              <a:ext cx="7987084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41" name="Rectangle 240"/>
            <p:cNvSpPr>
              <a:spLocks noChangeArrowheads="1"/>
            </p:cNvSpPr>
            <p:nvPr/>
          </p:nvSpPr>
          <p:spPr bwMode="auto">
            <a:xfrm>
              <a:off x="218976" y="3834000"/>
              <a:ext cx="459563" cy="297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2133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43" name="Rectangle 242"/>
            <p:cNvSpPr>
              <a:spLocks noChangeArrowheads="1"/>
            </p:cNvSpPr>
            <p:nvPr/>
          </p:nvSpPr>
          <p:spPr bwMode="auto">
            <a:xfrm>
              <a:off x="229963" y="3526888"/>
              <a:ext cx="459563" cy="297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2400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244" name="Straight Connector 243"/>
            <p:cNvCxnSpPr/>
            <p:nvPr/>
          </p:nvCxnSpPr>
          <p:spPr bwMode="auto">
            <a:xfrm>
              <a:off x="747000" y="3609000"/>
              <a:ext cx="7987084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5" name="Straight Connector 244"/>
            <p:cNvCxnSpPr/>
            <p:nvPr/>
          </p:nvCxnSpPr>
          <p:spPr bwMode="auto">
            <a:xfrm>
              <a:off x="747000" y="3339000"/>
              <a:ext cx="7987084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46" name="Rectangle 245"/>
            <p:cNvSpPr>
              <a:spLocks noChangeArrowheads="1"/>
            </p:cNvSpPr>
            <p:nvPr/>
          </p:nvSpPr>
          <p:spPr bwMode="auto">
            <a:xfrm>
              <a:off x="221563" y="3216700"/>
              <a:ext cx="459563" cy="297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2666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248" name="Straight Connector 247"/>
            <p:cNvCxnSpPr/>
            <p:nvPr/>
          </p:nvCxnSpPr>
          <p:spPr bwMode="auto">
            <a:xfrm>
              <a:off x="747000" y="3088250"/>
              <a:ext cx="7987084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49" name="Rectangle 248"/>
            <p:cNvSpPr>
              <a:spLocks noChangeArrowheads="1"/>
            </p:cNvSpPr>
            <p:nvPr/>
          </p:nvSpPr>
          <p:spPr bwMode="auto">
            <a:xfrm>
              <a:off x="225876" y="2979000"/>
              <a:ext cx="459563" cy="297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2793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250" name="Straight Connector 249"/>
            <p:cNvCxnSpPr/>
            <p:nvPr/>
          </p:nvCxnSpPr>
          <p:spPr bwMode="auto">
            <a:xfrm>
              <a:off x="747000" y="2834375"/>
              <a:ext cx="7987084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51" name="Rectangle 250"/>
            <p:cNvSpPr>
              <a:spLocks noChangeArrowheads="1"/>
            </p:cNvSpPr>
            <p:nvPr/>
          </p:nvSpPr>
          <p:spPr bwMode="auto">
            <a:xfrm>
              <a:off x="8738196" y="6533669"/>
              <a:ext cx="349929" cy="183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Year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2" name="Rectangle 251"/>
            <p:cNvSpPr>
              <a:spLocks noChangeArrowheads="1"/>
            </p:cNvSpPr>
            <p:nvPr/>
          </p:nvSpPr>
          <p:spPr bwMode="auto">
            <a:xfrm>
              <a:off x="2217355" y="6541412"/>
              <a:ext cx="407505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2010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3" name="Rectangle 252"/>
            <p:cNvSpPr>
              <a:spLocks noChangeArrowheads="1"/>
            </p:cNvSpPr>
            <p:nvPr/>
          </p:nvSpPr>
          <p:spPr bwMode="auto">
            <a:xfrm>
              <a:off x="1642481" y="6544316"/>
              <a:ext cx="400077" cy="345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0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9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4" name="Rectangle 253"/>
            <p:cNvSpPr>
              <a:spLocks noChangeArrowheads="1"/>
            </p:cNvSpPr>
            <p:nvPr/>
          </p:nvSpPr>
          <p:spPr bwMode="auto">
            <a:xfrm>
              <a:off x="2809785" y="6541412"/>
              <a:ext cx="325748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11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5" name="Rectangle 254"/>
            <p:cNvSpPr>
              <a:spLocks noChangeArrowheads="1"/>
            </p:cNvSpPr>
            <p:nvPr/>
          </p:nvSpPr>
          <p:spPr bwMode="auto">
            <a:xfrm>
              <a:off x="3425730" y="6534886"/>
              <a:ext cx="307765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12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6" name="Rectangle 255"/>
            <p:cNvSpPr>
              <a:spLocks noChangeArrowheads="1"/>
            </p:cNvSpPr>
            <p:nvPr/>
          </p:nvSpPr>
          <p:spPr bwMode="auto">
            <a:xfrm>
              <a:off x="4064742" y="6541412"/>
              <a:ext cx="287314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13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7" name="Rectangle 256"/>
            <p:cNvSpPr>
              <a:spLocks noChangeArrowheads="1"/>
            </p:cNvSpPr>
            <p:nvPr/>
          </p:nvSpPr>
          <p:spPr bwMode="auto">
            <a:xfrm>
              <a:off x="4662797" y="6541412"/>
              <a:ext cx="317848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14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8" name="Rectangle 257"/>
            <p:cNvSpPr>
              <a:spLocks noChangeArrowheads="1"/>
            </p:cNvSpPr>
            <p:nvPr/>
          </p:nvSpPr>
          <p:spPr bwMode="auto">
            <a:xfrm>
              <a:off x="5861056" y="6523625"/>
              <a:ext cx="278287" cy="217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6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9" name="Rectangle 258"/>
            <p:cNvSpPr>
              <a:spLocks noChangeArrowheads="1"/>
            </p:cNvSpPr>
            <p:nvPr/>
          </p:nvSpPr>
          <p:spPr bwMode="auto">
            <a:xfrm>
              <a:off x="5196382" y="6541527"/>
              <a:ext cx="447550" cy="2053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201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5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60" name="Rectangle 259"/>
            <p:cNvSpPr>
              <a:spLocks noChangeArrowheads="1"/>
            </p:cNvSpPr>
            <p:nvPr/>
          </p:nvSpPr>
          <p:spPr bwMode="auto">
            <a:xfrm>
              <a:off x="6542283" y="6541412"/>
              <a:ext cx="292968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7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61" name="Rectangle 260"/>
            <p:cNvSpPr>
              <a:spLocks noChangeArrowheads="1"/>
            </p:cNvSpPr>
            <p:nvPr/>
          </p:nvSpPr>
          <p:spPr bwMode="auto">
            <a:xfrm>
              <a:off x="7178105" y="6541412"/>
              <a:ext cx="325012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8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62" name="Rectangle 261"/>
            <p:cNvSpPr>
              <a:spLocks noChangeArrowheads="1"/>
            </p:cNvSpPr>
            <p:nvPr/>
          </p:nvSpPr>
          <p:spPr bwMode="auto">
            <a:xfrm>
              <a:off x="8367135" y="6541412"/>
              <a:ext cx="433855" cy="2723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2020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263" name="Line 15"/>
            <p:cNvCxnSpPr/>
            <p:nvPr/>
          </p:nvCxnSpPr>
          <p:spPr bwMode="auto">
            <a:xfrm flipV="1">
              <a:off x="2048460" y="6437989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4" name="Line 18"/>
            <p:cNvCxnSpPr/>
            <p:nvPr/>
          </p:nvCxnSpPr>
          <p:spPr bwMode="auto">
            <a:xfrm flipV="1">
              <a:off x="2610501" y="6434500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5" name="Line 19"/>
            <p:cNvCxnSpPr/>
            <p:nvPr/>
          </p:nvCxnSpPr>
          <p:spPr bwMode="auto">
            <a:xfrm flipV="1">
              <a:off x="3228746" y="6435235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Line 23"/>
            <p:cNvCxnSpPr/>
            <p:nvPr/>
          </p:nvCxnSpPr>
          <p:spPr bwMode="auto">
            <a:xfrm flipV="1">
              <a:off x="1467686" y="6437989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7" name="Line 66"/>
            <p:cNvCxnSpPr/>
            <p:nvPr/>
          </p:nvCxnSpPr>
          <p:spPr bwMode="auto">
            <a:xfrm flipV="1">
              <a:off x="3846991" y="6434500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8" name="Line 67"/>
            <p:cNvCxnSpPr/>
            <p:nvPr/>
          </p:nvCxnSpPr>
          <p:spPr bwMode="auto">
            <a:xfrm flipV="1">
              <a:off x="4483970" y="6435235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9" name="Line 18"/>
            <p:cNvCxnSpPr/>
            <p:nvPr/>
          </p:nvCxnSpPr>
          <p:spPr bwMode="auto">
            <a:xfrm flipV="1">
              <a:off x="5046010" y="6434500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0" name="Line 19"/>
            <p:cNvCxnSpPr/>
            <p:nvPr/>
          </p:nvCxnSpPr>
          <p:spPr bwMode="auto">
            <a:xfrm flipV="1">
              <a:off x="5682987" y="6432481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1" name="Line 66"/>
            <p:cNvCxnSpPr/>
            <p:nvPr/>
          </p:nvCxnSpPr>
          <p:spPr bwMode="auto">
            <a:xfrm flipV="1">
              <a:off x="6301232" y="6424452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2" name="Line 67"/>
            <p:cNvCxnSpPr/>
            <p:nvPr/>
          </p:nvCxnSpPr>
          <p:spPr bwMode="auto">
            <a:xfrm flipV="1">
              <a:off x="6938211" y="6427457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3" name="Line 18"/>
            <p:cNvCxnSpPr/>
            <p:nvPr/>
          </p:nvCxnSpPr>
          <p:spPr bwMode="auto">
            <a:xfrm flipV="1">
              <a:off x="7556456" y="6419428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4" name="Line 19"/>
            <p:cNvCxnSpPr/>
            <p:nvPr/>
          </p:nvCxnSpPr>
          <p:spPr bwMode="auto">
            <a:xfrm flipV="1">
              <a:off x="8193436" y="6414404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5" name="Line 59"/>
            <p:cNvCxnSpPr/>
            <p:nvPr/>
          </p:nvCxnSpPr>
          <p:spPr bwMode="auto">
            <a:xfrm flipV="1">
              <a:off x="568788" y="6416330"/>
              <a:ext cx="8458212" cy="2085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Line 19"/>
            <p:cNvCxnSpPr/>
            <p:nvPr/>
          </p:nvCxnSpPr>
          <p:spPr bwMode="auto">
            <a:xfrm flipV="1">
              <a:off x="8800990" y="6416091"/>
              <a:ext cx="0" cy="6949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77" name="Rectangle 276"/>
            <p:cNvSpPr>
              <a:spLocks noChangeArrowheads="1"/>
            </p:cNvSpPr>
            <p:nvPr/>
          </p:nvSpPr>
          <p:spPr bwMode="auto">
            <a:xfrm>
              <a:off x="7804517" y="6534648"/>
              <a:ext cx="325012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9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278" name="Line 18"/>
            <p:cNvCxnSpPr/>
            <p:nvPr/>
          </p:nvCxnSpPr>
          <p:spPr bwMode="auto">
            <a:xfrm flipV="1">
              <a:off x="9393402" y="6421099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91" name="Straight Connector 290"/>
            <p:cNvCxnSpPr/>
            <p:nvPr/>
          </p:nvCxnSpPr>
          <p:spPr bwMode="auto">
            <a:xfrm flipH="1">
              <a:off x="852163" y="1619963"/>
              <a:ext cx="10353" cy="446400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arrow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" name="TextBox 2"/>
            <p:cNvSpPr txBox="1"/>
            <p:nvPr/>
          </p:nvSpPr>
          <p:spPr>
            <a:xfrm>
              <a:off x="5337000" y="3808253"/>
              <a:ext cx="31451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99FF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6157115" y="3495446"/>
              <a:ext cx="31451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99FF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6671365" y="3217732"/>
              <a:ext cx="31451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99FF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7767000" y="2709250"/>
              <a:ext cx="2174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99FF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8468240" y="2704552"/>
              <a:ext cx="31451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99FF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2461777" y="5086571"/>
              <a:ext cx="31451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82000" y="5862702"/>
              <a:ext cx="29848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032000" y="4599000"/>
              <a:ext cx="31451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3267000" y="4589375"/>
              <a:ext cx="3096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2364815" y="6093557"/>
              <a:ext cx="43152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SB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3182581" y="6082834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IB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3889708" y="6082834"/>
              <a:ext cx="49725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HW</a:t>
              </a: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5154864" y="6059280"/>
              <a:ext cx="64633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SKL4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6006946" y="6059280"/>
              <a:ext cx="53251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KBL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6670321" y="6059280"/>
              <a:ext cx="51167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CFL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7567231" y="6059280"/>
              <a:ext cx="48442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ICL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8364291" y="6059280"/>
              <a:ext cx="53059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TGL</a:t>
              </a:r>
            </a:p>
          </p:txBody>
        </p:sp>
        <p:cxnSp>
          <p:nvCxnSpPr>
            <p:cNvPr id="84" name="Line 59"/>
            <p:cNvCxnSpPr/>
            <p:nvPr/>
          </p:nvCxnSpPr>
          <p:spPr bwMode="auto">
            <a:xfrm flipV="1">
              <a:off x="747000" y="2574000"/>
              <a:ext cx="795600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6" name="Rectangle 85"/>
            <p:cNvSpPr>
              <a:spLocks noChangeArrowheads="1"/>
            </p:cNvSpPr>
            <p:nvPr/>
          </p:nvSpPr>
          <p:spPr bwMode="auto">
            <a:xfrm>
              <a:off x="248298" y="1899000"/>
              <a:ext cx="524253" cy="273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4266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9" name="Straight Connector 8"/>
            <p:cNvCxnSpPr/>
            <p:nvPr/>
          </p:nvCxnSpPr>
          <p:spPr bwMode="auto">
            <a:xfrm flipV="1">
              <a:off x="5516750" y="2519376"/>
              <a:ext cx="3105150" cy="1414277"/>
            </a:xfrm>
            <a:prstGeom prst="line">
              <a:avLst/>
            </a:prstGeom>
            <a:noFill/>
            <a:ln w="190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7" name="Straight Connector 16"/>
            <p:cNvCxnSpPr/>
            <p:nvPr/>
          </p:nvCxnSpPr>
          <p:spPr bwMode="auto">
            <a:xfrm>
              <a:off x="882000" y="6436666"/>
              <a:ext cx="0" cy="6852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01" name="Rectangle 100"/>
            <p:cNvSpPr>
              <a:spLocks noChangeArrowheads="1"/>
            </p:cNvSpPr>
            <p:nvPr/>
          </p:nvSpPr>
          <p:spPr bwMode="auto">
            <a:xfrm>
              <a:off x="1100817" y="6548984"/>
              <a:ext cx="400077" cy="345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0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8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17000" y="580702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1066</a:t>
              </a:r>
            </a:p>
          </p:txBody>
        </p:sp>
        <p:cxnSp>
          <p:nvCxnSpPr>
            <p:cNvPr id="104" name="Straight Connector 103"/>
            <p:cNvCxnSpPr/>
            <p:nvPr/>
          </p:nvCxnSpPr>
          <p:spPr bwMode="auto">
            <a:xfrm>
              <a:off x="747000" y="5990096"/>
              <a:ext cx="7956000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05" name="TextBox 104"/>
            <p:cNvSpPr txBox="1"/>
            <p:nvPr/>
          </p:nvSpPr>
          <p:spPr>
            <a:xfrm>
              <a:off x="808125" y="6088673"/>
              <a:ext cx="42832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PN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1217278" y="5870727"/>
              <a:ext cx="29848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663520" y="5094000"/>
              <a:ext cx="29848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cxnSp>
          <p:nvCxnSpPr>
            <p:cNvPr id="19" name="Straight Connector 18"/>
            <p:cNvCxnSpPr/>
            <p:nvPr/>
          </p:nvCxnSpPr>
          <p:spPr bwMode="auto">
            <a:xfrm flipV="1">
              <a:off x="1180480" y="4509000"/>
              <a:ext cx="3008775" cy="1417591"/>
            </a:xfrm>
            <a:prstGeom prst="lin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1" name="TextBox 110"/>
            <p:cNvSpPr txBox="1"/>
            <p:nvPr/>
          </p:nvSpPr>
          <p:spPr>
            <a:xfrm>
              <a:off x="1173678" y="6084000"/>
              <a:ext cx="43313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N1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573868" y="6084000"/>
              <a:ext cx="43313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N2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 rot="20137222">
              <a:off x="5643932" y="2931412"/>
              <a:ext cx="200086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DDR4 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Times New Roman" pitchFamily="18" charset="0"/>
                </a:rPr>
                <a:t>~ 2x /8 years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 rot="20118094">
              <a:off x="1819067" y="4640124"/>
              <a:ext cx="200086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DDR3 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Times New Roman" pitchFamily="18" charset="0"/>
                </a:rPr>
                <a:t>~ 2x /8 years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endParaRPr>
            </a:p>
          </p:txBody>
        </p:sp>
        <p:sp>
          <p:nvSpPr>
            <p:cNvPr id="115" name="Rectangle 114"/>
            <p:cNvSpPr>
              <a:spLocks noChangeArrowheads="1"/>
            </p:cNvSpPr>
            <p:nvPr/>
          </p:nvSpPr>
          <p:spPr bwMode="auto">
            <a:xfrm>
              <a:off x="267747" y="2480595"/>
              <a:ext cx="524253" cy="273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3458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116505" y="458670"/>
            <a:ext cx="83320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defRPr/>
            </a:pPr>
            <a:r>
              <a:rPr lang="en-US" spc="-30" dirty="0">
                <a:solidFill>
                  <a:schemeClr val="accent6"/>
                </a:solidFill>
                <a:latin typeface="+mj-lt"/>
              </a:rPr>
              <a:t>The rate of raising memory speeds in Core 2-based client processors </a:t>
            </a:r>
            <a:r>
              <a:rPr lang="en-US" spc="-30" dirty="0" smtClean="0">
                <a:solidFill>
                  <a:schemeClr val="accent6"/>
                </a:solidFill>
                <a:latin typeface="+mj-lt"/>
              </a:rPr>
              <a:t>-3</a:t>
            </a:r>
            <a:endParaRPr lang="en-US" spc="-30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28090" y="954000"/>
            <a:ext cx="110925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MT/s</a:t>
            </a:r>
            <a:endParaRPr kumimoji="0" 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4540938" y="5460536"/>
            <a:ext cx="4860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BW</a:t>
            </a:r>
          </a:p>
        </p:txBody>
      </p:sp>
      <p:cxnSp>
        <p:nvCxnSpPr>
          <p:cNvPr id="118" name="Straight Connector 117"/>
          <p:cNvCxnSpPr/>
          <p:nvPr/>
        </p:nvCxnSpPr>
        <p:spPr bwMode="auto">
          <a:xfrm>
            <a:off x="706968" y="1725536"/>
            <a:ext cx="7987084" cy="0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19" name="Rectangle 118"/>
          <p:cNvSpPr>
            <a:spLocks noChangeArrowheads="1"/>
          </p:cNvSpPr>
          <p:nvPr/>
        </p:nvSpPr>
        <p:spPr bwMode="auto">
          <a:xfrm>
            <a:off x="247343" y="1625911"/>
            <a:ext cx="524253" cy="2734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3733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 pitchFamily="18" charset="0"/>
            </a:endParaRPr>
          </a:p>
        </p:txBody>
      </p:sp>
      <p:cxnSp>
        <p:nvCxnSpPr>
          <p:cNvPr id="116" name="Line 59"/>
          <p:cNvCxnSpPr/>
          <p:nvPr/>
        </p:nvCxnSpPr>
        <p:spPr bwMode="auto">
          <a:xfrm flipV="1">
            <a:off x="706968" y="1365536"/>
            <a:ext cx="7956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(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12)</a:t>
            </a:r>
            <a:endParaRPr lang="en-US" dirty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493" y="6309320"/>
            <a:ext cx="9117012" cy="432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247343" y="6368622"/>
            <a:ext cx="87751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As the Figure indicates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DDR3/4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memory</a:t>
            </a:r>
            <a:r>
              <a:rPr kumimoji="0" lang="en-US" sz="1400" b="0" i="0" u="none" strike="noStrike" kern="1200" cap="none" spc="0" normalizeH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speeds could be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doubles roughly in every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8 years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9338947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3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(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13)</a:t>
            </a:r>
            <a:endParaRPr lang="en-US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5286078"/>
              </p:ext>
            </p:extLst>
          </p:nvPr>
        </p:nvGraphicFramePr>
        <p:xfrm>
          <a:off x="232678" y="1225671"/>
          <a:ext cx="8595617" cy="30046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04808">
                  <a:extLst>
                    <a:ext uri="{9D8B030D-6E8A-4147-A177-3AD203B41FA5}">
                      <a16:colId xmlns:a16="http://schemas.microsoft.com/office/drawing/2014/main" val="2089164375"/>
                    </a:ext>
                  </a:extLst>
                </a:gridCol>
                <a:gridCol w="1384324">
                  <a:extLst>
                    <a:ext uri="{9D8B030D-6E8A-4147-A177-3AD203B41FA5}">
                      <a16:colId xmlns:a16="http://schemas.microsoft.com/office/drawing/2014/main" val="3888832757"/>
                    </a:ext>
                  </a:extLst>
                </a:gridCol>
                <a:gridCol w="1608676">
                  <a:extLst>
                    <a:ext uri="{9D8B030D-6E8A-4147-A177-3AD203B41FA5}">
                      <a16:colId xmlns:a16="http://schemas.microsoft.com/office/drawing/2014/main" val="1326573066"/>
                    </a:ext>
                  </a:extLst>
                </a:gridCol>
                <a:gridCol w="1432603">
                  <a:extLst>
                    <a:ext uri="{9D8B030D-6E8A-4147-A177-3AD203B41FA5}">
                      <a16:colId xmlns:a16="http://schemas.microsoft.com/office/drawing/2014/main" val="279240664"/>
                    </a:ext>
                  </a:extLst>
                </a:gridCol>
                <a:gridCol w="1432603">
                  <a:extLst>
                    <a:ext uri="{9D8B030D-6E8A-4147-A177-3AD203B41FA5}">
                      <a16:colId xmlns:a16="http://schemas.microsoft.com/office/drawing/2014/main" val="534786587"/>
                    </a:ext>
                  </a:extLst>
                </a:gridCol>
                <a:gridCol w="1432603">
                  <a:extLst>
                    <a:ext uri="{9D8B030D-6E8A-4147-A177-3AD203B41FA5}">
                      <a16:colId xmlns:a16="http://schemas.microsoft.com/office/drawing/2014/main" val="3154990500"/>
                    </a:ext>
                  </a:extLst>
                </a:gridCol>
              </a:tblGrid>
              <a:tr h="72211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Generation 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Introduced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Processor line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Max.</a:t>
                      </a:r>
                      <a:r>
                        <a:rPr lang="en-US" sz="1300" baseline="0" dirty="0"/>
                        <a:t> </a:t>
                      </a:r>
                    </a:p>
                    <a:p>
                      <a:pPr algn="ctr"/>
                      <a:r>
                        <a:rPr lang="en-US" sz="1300" baseline="0" dirty="0"/>
                        <a:t>core count</a:t>
                      </a:r>
                      <a:endParaRPr lang="en-US" sz="1300" dirty="0"/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Memory rate 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Per-core memory bandwidth</a:t>
                      </a:r>
                    </a:p>
                    <a:p>
                      <a:pPr algn="ctr"/>
                      <a:r>
                        <a:rPr lang="en-US" sz="1300" dirty="0"/>
                        <a:t>GB/s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7786818"/>
                  </a:ext>
                </a:extLst>
              </a:tr>
              <a:tr h="30295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06/2006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Core 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DDR2-800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6.4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33282710"/>
                  </a:ext>
                </a:extLst>
              </a:tr>
              <a:tr h="302956">
                <a:tc>
                  <a:txBody>
                    <a:bodyPr/>
                    <a:lstStyle/>
                    <a:p>
                      <a:pPr algn="ctr"/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06/2009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Nehalem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DDR3-1333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5.4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17260019"/>
                  </a:ext>
                </a:extLst>
              </a:tr>
              <a:tr h="30295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8.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10/2017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Coffee</a:t>
                      </a:r>
                      <a:r>
                        <a:rPr lang="en-US" sz="1300" baseline="0" dirty="0"/>
                        <a:t> Lake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DDR4-2666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7.2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85453397"/>
                  </a:ext>
                </a:extLst>
              </a:tr>
              <a:tr h="30295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9.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10/20118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Coffee Lake R.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DDR4-2666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5.4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95059107"/>
                  </a:ext>
                </a:extLst>
              </a:tr>
              <a:tr h="30295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10.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08/2019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Comet Lake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DDR4-2666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4.2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44558000"/>
                  </a:ext>
                </a:extLst>
              </a:tr>
              <a:tr h="30295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12.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11/2021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Alder Lake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8+824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DDR5-4800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4.8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54236507"/>
                  </a:ext>
                </a:extLst>
              </a:tr>
              <a:tr h="30295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13.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10/2022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Raptor Lake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8+16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DDR5-5600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3.7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551019949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322688" y="4395591"/>
            <a:ext cx="90198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Table: Per-core memory bandwidth of client processors with increased core counts </a:t>
            </a:r>
          </a:p>
        </p:txBody>
      </p:sp>
      <p:sp>
        <p:nvSpPr>
          <p:cNvPr id="5" name="Rectangle 4"/>
          <p:cNvSpPr/>
          <p:nvPr/>
        </p:nvSpPr>
        <p:spPr bwMode="auto">
          <a:xfrm>
            <a:off x="7343468" y="1225669"/>
            <a:ext cx="1484827" cy="302400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4517778" y="1245241"/>
            <a:ext cx="1430535" cy="2985042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34024" y="458670"/>
            <a:ext cx="85068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Preserving the per-core memory bandwidth while core counts </a:t>
            </a:r>
            <a:r>
              <a:rPr lang="en-US" dirty="0" smtClean="0">
                <a:solidFill>
                  <a:schemeClr val="accent6"/>
                </a:solidFill>
              </a:rPr>
              <a:t>grow -1  </a:t>
            </a:r>
            <a:endParaRPr lang="en-US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6708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(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14)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30889" y="458670"/>
            <a:ext cx="81315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way of attaching memory to Core 2-based client platforms -1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16505" y="794725"/>
            <a:ext cx="72004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Options for attaching memory to platforms</a:t>
            </a:r>
          </a:p>
        </p:txBody>
      </p:sp>
      <p:sp>
        <p:nvSpPr>
          <p:cNvPr id="43" name="Rounded Rectangle 42"/>
          <p:cNvSpPr/>
          <p:nvPr/>
        </p:nvSpPr>
        <p:spPr bwMode="auto">
          <a:xfrm>
            <a:off x="422020" y="1622435"/>
            <a:ext cx="8280815" cy="4950988"/>
          </a:xfrm>
          <a:prstGeom prst="roundRect">
            <a:avLst/>
          </a:prstGeom>
          <a:solidFill>
            <a:srgbClr val="DDEE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1877574" y="1718810"/>
            <a:ext cx="420820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Options for attaching memory to platforms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531728" y="2438557"/>
            <a:ext cx="2926349" cy="9310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457200"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lang="en-US" sz="1300" b="1" dirty="0">
                <a:solidFill>
                  <a:srgbClr val="000000"/>
                </a:solidFill>
                <a:latin typeface="Verdana"/>
              </a:rPr>
              <a:t>Attaching memory </a:t>
            </a:r>
          </a:p>
          <a:p>
            <a:pPr lvl="0" algn="ctr" defTabSz="457200">
              <a:spcAft>
                <a:spcPts val="300"/>
              </a:spcAft>
              <a:defRPr/>
            </a:pPr>
            <a:r>
              <a:rPr lang="en-US" sz="1300" b="1" dirty="0">
                <a:solidFill>
                  <a:srgbClr val="000000"/>
                </a:solidFill>
                <a:latin typeface="Verdana"/>
              </a:rPr>
              <a:t>to the NB </a:t>
            </a:r>
            <a:endParaRPr kumimoji="0" 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  <a:p>
            <a:pPr lvl="0" algn="ctr" defTabSz="457200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(MC is integrated</a:t>
            </a:r>
          </a:p>
          <a:p>
            <a:pPr lvl="0" algn="ctr" defTabSz="457200">
              <a:spcAft>
                <a:spcPts val="400"/>
              </a:spcAft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into the NB)</a:t>
            </a:r>
            <a:endParaRPr kumimoji="0" lang="en-US" sz="130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767543" y="2442790"/>
            <a:ext cx="2138727" cy="9310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 defTabSz="457200">
              <a:defRPr/>
            </a:pPr>
            <a:r>
              <a:rPr lang="en-US" sz="1300" b="1" dirty="0">
                <a:solidFill>
                  <a:srgbClr val="000000"/>
                </a:solidFill>
                <a:latin typeface="Verdana"/>
              </a:rPr>
              <a:t>Attaching memory </a:t>
            </a:r>
          </a:p>
          <a:p>
            <a:pPr lvl="0" algn="ctr" defTabSz="457200">
              <a:spcAft>
                <a:spcPts val="300"/>
              </a:spcAft>
              <a:defRPr/>
            </a:pPr>
            <a:r>
              <a:rPr lang="en-US" sz="1300" b="1" dirty="0">
                <a:solidFill>
                  <a:srgbClr val="000000"/>
                </a:solidFill>
                <a:latin typeface="Verdana"/>
              </a:rPr>
              <a:t>to the processor </a:t>
            </a:r>
          </a:p>
          <a:p>
            <a:pPr lvl="0" algn="ctr" defTabSz="457200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(MC is integrated</a:t>
            </a:r>
          </a:p>
          <a:p>
            <a:pPr lvl="0" algn="ctr" defTabSz="457200">
              <a:spcAft>
                <a:spcPts val="400"/>
              </a:spcAft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onto the processor die)</a:t>
            </a:r>
            <a:endParaRPr kumimoji="0" lang="en-US" sz="13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47" name="Line 5"/>
          <p:cNvSpPr>
            <a:spLocks noChangeShapeType="1"/>
          </p:cNvSpPr>
          <p:nvPr/>
        </p:nvSpPr>
        <p:spPr bwMode="auto">
          <a:xfrm flipV="1">
            <a:off x="2041765" y="2142844"/>
            <a:ext cx="1871802" cy="22358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8" name="Line 6"/>
          <p:cNvSpPr>
            <a:spLocks noChangeShapeType="1"/>
          </p:cNvSpPr>
          <p:nvPr/>
        </p:nvSpPr>
        <p:spPr bwMode="auto">
          <a:xfrm flipH="1" flipV="1">
            <a:off x="3913567" y="2142843"/>
            <a:ext cx="1950576" cy="26717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1969765" y="2338303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0" name="Line 42"/>
          <p:cNvSpPr>
            <a:spLocks noChangeShapeType="1"/>
          </p:cNvSpPr>
          <p:nvPr/>
        </p:nvSpPr>
        <p:spPr bwMode="auto">
          <a:xfrm flipH="1">
            <a:off x="3921042" y="1987312"/>
            <a:ext cx="1" cy="1542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1" name="Oval 12"/>
          <p:cNvSpPr>
            <a:spLocks noChangeArrowheads="1"/>
          </p:cNvSpPr>
          <p:nvPr/>
        </p:nvSpPr>
        <p:spPr bwMode="auto">
          <a:xfrm>
            <a:off x="5796492" y="2362688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2" name="Téglalap 46"/>
          <p:cNvSpPr/>
          <p:nvPr/>
        </p:nvSpPr>
        <p:spPr>
          <a:xfrm>
            <a:off x="999383" y="4694433"/>
            <a:ext cx="1389062" cy="48895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NB</a:t>
            </a: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53" name="Egyenes összekötő 48"/>
          <p:cNvCxnSpPr>
            <a:stCxn id="54" idx="0"/>
            <a:endCxn id="52" idx="2"/>
          </p:cNvCxnSpPr>
          <p:nvPr/>
        </p:nvCxnSpPr>
        <p:spPr>
          <a:xfrm rot="5400000" flipH="1" flipV="1">
            <a:off x="1511352" y="5366739"/>
            <a:ext cx="3667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églalap 69"/>
          <p:cNvSpPr/>
          <p:nvPr/>
        </p:nvSpPr>
        <p:spPr>
          <a:xfrm>
            <a:off x="999383" y="5550095"/>
            <a:ext cx="1389062" cy="48895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SB</a:t>
            </a: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5" name="Szövegdoboz 70"/>
          <p:cNvSpPr txBox="1">
            <a:spLocks noChangeArrowheads="1"/>
          </p:cNvSpPr>
          <p:nvPr/>
        </p:nvSpPr>
        <p:spPr bwMode="auto">
          <a:xfrm>
            <a:off x="1683475" y="4397570"/>
            <a:ext cx="4844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FSB</a:t>
            </a:r>
          </a:p>
        </p:txBody>
      </p:sp>
      <p:sp>
        <p:nvSpPr>
          <p:cNvPr id="56" name="Téglalap 49"/>
          <p:cNvSpPr>
            <a:spLocks noChangeArrowheads="1"/>
          </p:cNvSpPr>
          <p:nvPr/>
        </p:nvSpPr>
        <p:spPr bwMode="auto">
          <a:xfrm>
            <a:off x="989858" y="3827658"/>
            <a:ext cx="1398587" cy="48895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Processor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cxnSp>
        <p:nvCxnSpPr>
          <p:cNvPr id="57" name="Egyenes összekötő 48"/>
          <p:cNvCxnSpPr>
            <a:stCxn id="54" idx="0"/>
            <a:endCxn id="52" idx="2"/>
          </p:cNvCxnSpPr>
          <p:nvPr/>
        </p:nvCxnSpPr>
        <p:spPr>
          <a:xfrm rot="5400000" flipH="1" flipV="1">
            <a:off x="1511351" y="4511077"/>
            <a:ext cx="36671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46"/>
          <p:cNvSpPr/>
          <p:nvPr/>
        </p:nvSpPr>
        <p:spPr>
          <a:xfrm>
            <a:off x="5098636" y="4732533"/>
            <a:ext cx="1389062" cy="48736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NB</a:t>
            </a: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59" name="Egyenes összekötő 48"/>
          <p:cNvCxnSpPr>
            <a:stCxn id="54" idx="0"/>
            <a:endCxn id="52" idx="2"/>
          </p:cNvCxnSpPr>
          <p:nvPr/>
        </p:nvCxnSpPr>
        <p:spPr>
          <a:xfrm flipV="1">
            <a:off x="1693914" y="5183383"/>
            <a:ext cx="0" cy="366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églalap 69"/>
          <p:cNvSpPr/>
          <p:nvPr/>
        </p:nvSpPr>
        <p:spPr>
          <a:xfrm>
            <a:off x="5098636" y="5586608"/>
            <a:ext cx="1389062" cy="48895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SB</a:t>
            </a: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1" name="Szövegdoboz 70"/>
          <p:cNvSpPr txBox="1">
            <a:spLocks noChangeArrowheads="1"/>
          </p:cNvSpPr>
          <p:nvPr/>
        </p:nvSpPr>
        <p:spPr bwMode="auto">
          <a:xfrm>
            <a:off x="5782728" y="4434083"/>
            <a:ext cx="4844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FSB</a:t>
            </a:r>
          </a:p>
        </p:txBody>
      </p:sp>
      <p:sp>
        <p:nvSpPr>
          <p:cNvPr id="62" name="Téglalap 49"/>
          <p:cNvSpPr>
            <a:spLocks noChangeArrowheads="1"/>
          </p:cNvSpPr>
          <p:nvPr/>
        </p:nvSpPr>
        <p:spPr bwMode="auto">
          <a:xfrm>
            <a:off x="5089111" y="3864170"/>
            <a:ext cx="1398587" cy="48895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Processor     r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cxnSp>
        <p:nvCxnSpPr>
          <p:cNvPr id="63" name="Egyenes összekötő 48"/>
          <p:cNvCxnSpPr>
            <a:stCxn id="54" idx="0"/>
            <a:endCxn id="52" idx="2"/>
          </p:cNvCxnSpPr>
          <p:nvPr/>
        </p:nvCxnSpPr>
        <p:spPr>
          <a:xfrm flipV="1">
            <a:off x="1693914" y="5183383"/>
            <a:ext cx="0" cy="366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" name="Group 25"/>
          <p:cNvGrpSpPr>
            <a:grpSpLocks/>
          </p:cNvGrpSpPr>
          <p:nvPr/>
        </p:nvGrpSpPr>
        <p:grpSpPr bwMode="auto">
          <a:xfrm>
            <a:off x="2859933" y="4589658"/>
            <a:ext cx="1233487" cy="720725"/>
            <a:chOff x="3123" y="2358"/>
            <a:chExt cx="919" cy="511"/>
          </a:xfrm>
          <a:solidFill>
            <a:srgbClr val="6699FF"/>
          </a:solidFill>
        </p:grpSpPr>
        <p:sp>
          <p:nvSpPr>
            <p:cNvPr id="65" name="Freeform 26"/>
            <p:cNvSpPr>
              <a:spLocks/>
            </p:cNvSpPr>
            <p:nvPr/>
          </p:nvSpPr>
          <p:spPr bwMode="auto">
            <a:xfrm>
              <a:off x="3123" y="2358"/>
              <a:ext cx="919" cy="511"/>
            </a:xfrm>
            <a:custGeom>
              <a:avLst/>
              <a:gdLst>
                <a:gd name="T0" fmla="*/ 152 w 1298"/>
                <a:gd name="T1" fmla="*/ 113 h 797"/>
                <a:gd name="T2" fmla="*/ 146 w 1298"/>
                <a:gd name="T3" fmla="*/ 97 h 797"/>
                <a:gd name="T4" fmla="*/ 163 w 1298"/>
                <a:gd name="T5" fmla="*/ 87 h 797"/>
                <a:gd name="T6" fmla="*/ 180 w 1298"/>
                <a:gd name="T7" fmla="*/ 72 h 797"/>
                <a:gd name="T8" fmla="*/ 282 w 1298"/>
                <a:gd name="T9" fmla="*/ 36 h 797"/>
                <a:gd name="T10" fmla="*/ 367 w 1298"/>
                <a:gd name="T11" fmla="*/ 0 h 797"/>
                <a:gd name="T12" fmla="*/ 639 w 1298"/>
                <a:gd name="T13" fmla="*/ 15 h 797"/>
                <a:gd name="T14" fmla="*/ 656 w 1298"/>
                <a:gd name="T15" fmla="*/ 46 h 797"/>
                <a:gd name="T16" fmla="*/ 707 w 1298"/>
                <a:gd name="T17" fmla="*/ 72 h 797"/>
                <a:gd name="T18" fmla="*/ 786 w 1298"/>
                <a:gd name="T19" fmla="*/ 128 h 797"/>
                <a:gd name="T20" fmla="*/ 871 w 1298"/>
                <a:gd name="T21" fmla="*/ 180 h 797"/>
                <a:gd name="T22" fmla="*/ 843 w 1298"/>
                <a:gd name="T23" fmla="*/ 339 h 797"/>
                <a:gd name="T24" fmla="*/ 820 w 1298"/>
                <a:gd name="T25" fmla="*/ 380 h 797"/>
                <a:gd name="T26" fmla="*/ 797 w 1298"/>
                <a:gd name="T27" fmla="*/ 410 h 797"/>
                <a:gd name="T28" fmla="*/ 695 w 1298"/>
                <a:gd name="T29" fmla="*/ 472 h 797"/>
                <a:gd name="T30" fmla="*/ 661 w 1298"/>
                <a:gd name="T31" fmla="*/ 487 h 797"/>
                <a:gd name="T32" fmla="*/ 576 w 1298"/>
                <a:gd name="T33" fmla="*/ 498 h 797"/>
                <a:gd name="T34" fmla="*/ 452 w 1298"/>
                <a:gd name="T35" fmla="*/ 492 h 797"/>
                <a:gd name="T36" fmla="*/ 418 w 1298"/>
                <a:gd name="T37" fmla="*/ 482 h 797"/>
                <a:gd name="T38" fmla="*/ 384 w 1298"/>
                <a:gd name="T39" fmla="*/ 462 h 797"/>
                <a:gd name="T40" fmla="*/ 140 w 1298"/>
                <a:gd name="T41" fmla="*/ 415 h 797"/>
                <a:gd name="T42" fmla="*/ 101 w 1298"/>
                <a:gd name="T43" fmla="*/ 354 h 797"/>
                <a:gd name="T44" fmla="*/ 50 w 1298"/>
                <a:gd name="T45" fmla="*/ 333 h 797"/>
                <a:gd name="T46" fmla="*/ 27 w 1298"/>
                <a:gd name="T47" fmla="*/ 195 h 797"/>
                <a:gd name="T48" fmla="*/ 50 w 1298"/>
                <a:gd name="T49" fmla="*/ 138 h 797"/>
                <a:gd name="T50" fmla="*/ 89 w 1298"/>
                <a:gd name="T51" fmla="*/ 133 h 797"/>
                <a:gd name="T52" fmla="*/ 152 w 1298"/>
                <a:gd name="T53" fmla="*/ 113 h 7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98"/>
                <a:gd name="T82" fmla="*/ 0 h 797"/>
                <a:gd name="T83" fmla="*/ 1298 w 1298"/>
                <a:gd name="T84" fmla="*/ 797 h 7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98" h="797">
                  <a:moveTo>
                    <a:pt x="214" y="176"/>
                  </a:moveTo>
                  <a:cubicBezTo>
                    <a:pt x="211" y="168"/>
                    <a:pt x="203" y="160"/>
                    <a:pt x="206" y="152"/>
                  </a:cubicBezTo>
                  <a:cubicBezTo>
                    <a:pt x="210" y="143"/>
                    <a:pt x="223" y="142"/>
                    <a:pt x="230" y="136"/>
                  </a:cubicBezTo>
                  <a:cubicBezTo>
                    <a:pt x="239" y="129"/>
                    <a:pt x="244" y="117"/>
                    <a:pt x="254" y="112"/>
                  </a:cubicBezTo>
                  <a:cubicBezTo>
                    <a:pt x="300" y="87"/>
                    <a:pt x="354" y="86"/>
                    <a:pt x="398" y="56"/>
                  </a:cubicBezTo>
                  <a:cubicBezTo>
                    <a:pt x="426" y="14"/>
                    <a:pt x="473" y="15"/>
                    <a:pt x="518" y="0"/>
                  </a:cubicBezTo>
                  <a:cubicBezTo>
                    <a:pt x="658" y="4"/>
                    <a:pt x="770" y="5"/>
                    <a:pt x="902" y="24"/>
                  </a:cubicBezTo>
                  <a:cubicBezTo>
                    <a:pt x="912" y="39"/>
                    <a:pt x="915" y="58"/>
                    <a:pt x="926" y="72"/>
                  </a:cubicBezTo>
                  <a:cubicBezTo>
                    <a:pt x="941" y="91"/>
                    <a:pt x="978" y="99"/>
                    <a:pt x="998" y="112"/>
                  </a:cubicBezTo>
                  <a:cubicBezTo>
                    <a:pt x="1031" y="178"/>
                    <a:pt x="1065" y="163"/>
                    <a:pt x="1110" y="200"/>
                  </a:cubicBezTo>
                  <a:cubicBezTo>
                    <a:pt x="1148" y="231"/>
                    <a:pt x="1183" y="264"/>
                    <a:pt x="1230" y="280"/>
                  </a:cubicBezTo>
                  <a:cubicBezTo>
                    <a:pt x="1298" y="348"/>
                    <a:pt x="1266" y="478"/>
                    <a:pt x="1190" y="528"/>
                  </a:cubicBezTo>
                  <a:cubicBezTo>
                    <a:pt x="1179" y="549"/>
                    <a:pt x="1169" y="571"/>
                    <a:pt x="1158" y="592"/>
                  </a:cubicBezTo>
                  <a:cubicBezTo>
                    <a:pt x="1149" y="609"/>
                    <a:pt x="1126" y="640"/>
                    <a:pt x="1126" y="640"/>
                  </a:cubicBezTo>
                  <a:cubicBezTo>
                    <a:pt x="1105" y="724"/>
                    <a:pt x="1055" y="718"/>
                    <a:pt x="982" y="736"/>
                  </a:cubicBezTo>
                  <a:cubicBezTo>
                    <a:pt x="965" y="740"/>
                    <a:pt x="951" y="756"/>
                    <a:pt x="934" y="760"/>
                  </a:cubicBezTo>
                  <a:cubicBezTo>
                    <a:pt x="895" y="769"/>
                    <a:pt x="854" y="768"/>
                    <a:pt x="814" y="776"/>
                  </a:cubicBezTo>
                  <a:cubicBezTo>
                    <a:pt x="755" y="773"/>
                    <a:pt x="696" y="774"/>
                    <a:pt x="638" y="768"/>
                  </a:cubicBezTo>
                  <a:cubicBezTo>
                    <a:pt x="621" y="766"/>
                    <a:pt x="604" y="761"/>
                    <a:pt x="590" y="752"/>
                  </a:cubicBezTo>
                  <a:cubicBezTo>
                    <a:pt x="574" y="741"/>
                    <a:pt x="542" y="720"/>
                    <a:pt x="542" y="720"/>
                  </a:cubicBezTo>
                  <a:cubicBezTo>
                    <a:pt x="416" y="730"/>
                    <a:pt x="248" y="797"/>
                    <a:pt x="198" y="648"/>
                  </a:cubicBezTo>
                  <a:cubicBezTo>
                    <a:pt x="188" y="565"/>
                    <a:pt x="208" y="596"/>
                    <a:pt x="142" y="552"/>
                  </a:cubicBezTo>
                  <a:cubicBezTo>
                    <a:pt x="120" y="537"/>
                    <a:pt x="70" y="520"/>
                    <a:pt x="70" y="520"/>
                  </a:cubicBezTo>
                  <a:cubicBezTo>
                    <a:pt x="0" y="450"/>
                    <a:pt x="27" y="446"/>
                    <a:pt x="38" y="304"/>
                  </a:cubicBezTo>
                  <a:cubicBezTo>
                    <a:pt x="39" y="297"/>
                    <a:pt x="63" y="220"/>
                    <a:pt x="70" y="216"/>
                  </a:cubicBezTo>
                  <a:cubicBezTo>
                    <a:pt x="87" y="208"/>
                    <a:pt x="107" y="211"/>
                    <a:pt x="126" y="208"/>
                  </a:cubicBezTo>
                  <a:cubicBezTo>
                    <a:pt x="159" y="197"/>
                    <a:pt x="178" y="183"/>
                    <a:pt x="214" y="176"/>
                  </a:cubicBez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6" name="Text Box 27"/>
            <p:cNvSpPr txBox="1">
              <a:spLocks noChangeArrowheads="1"/>
            </p:cNvSpPr>
            <p:nvPr/>
          </p:nvSpPr>
          <p:spPr bwMode="auto">
            <a:xfrm>
              <a:off x="3294" y="2526"/>
              <a:ext cx="655" cy="1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Memory</a:t>
              </a:r>
            </a:p>
          </p:txBody>
        </p:sp>
      </p:grpSp>
      <p:grpSp>
        <p:nvGrpSpPr>
          <p:cNvPr id="67" name="Group 28"/>
          <p:cNvGrpSpPr>
            <a:grpSpLocks/>
          </p:cNvGrpSpPr>
          <p:nvPr/>
        </p:nvGrpSpPr>
        <p:grpSpPr bwMode="auto">
          <a:xfrm>
            <a:off x="6946486" y="3780033"/>
            <a:ext cx="1233487" cy="720725"/>
            <a:chOff x="3123" y="2358"/>
            <a:chExt cx="919" cy="511"/>
          </a:xfrm>
          <a:solidFill>
            <a:srgbClr val="6699FF"/>
          </a:solidFill>
        </p:grpSpPr>
        <p:sp>
          <p:nvSpPr>
            <p:cNvPr id="68" name="Freeform 29"/>
            <p:cNvSpPr>
              <a:spLocks/>
            </p:cNvSpPr>
            <p:nvPr/>
          </p:nvSpPr>
          <p:spPr bwMode="auto">
            <a:xfrm>
              <a:off x="3123" y="2358"/>
              <a:ext cx="919" cy="511"/>
            </a:xfrm>
            <a:custGeom>
              <a:avLst/>
              <a:gdLst>
                <a:gd name="T0" fmla="*/ 152 w 1298"/>
                <a:gd name="T1" fmla="*/ 113 h 797"/>
                <a:gd name="T2" fmla="*/ 146 w 1298"/>
                <a:gd name="T3" fmla="*/ 97 h 797"/>
                <a:gd name="T4" fmla="*/ 163 w 1298"/>
                <a:gd name="T5" fmla="*/ 87 h 797"/>
                <a:gd name="T6" fmla="*/ 180 w 1298"/>
                <a:gd name="T7" fmla="*/ 72 h 797"/>
                <a:gd name="T8" fmla="*/ 282 w 1298"/>
                <a:gd name="T9" fmla="*/ 36 h 797"/>
                <a:gd name="T10" fmla="*/ 367 w 1298"/>
                <a:gd name="T11" fmla="*/ 0 h 797"/>
                <a:gd name="T12" fmla="*/ 639 w 1298"/>
                <a:gd name="T13" fmla="*/ 15 h 797"/>
                <a:gd name="T14" fmla="*/ 656 w 1298"/>
                <a:gd name="T15" fmla="*/ 46 h 797"/>
                <a:gd name="T16" fmla="*/ 707 w 1298"/>
                <a:gd name="T17" fmla="*/ 72 h 797"/>
                <a:gd name="T18" fmla="*/ 786 w 1298"/>
                <a:gd name="T19" fmla="*/ 128 h 797"/>
                <a:gd name="T20" fmla="*/ 871 w 1298"/>
                <a:gd name="T21" fmla="*/ 180 h 797"/>
                <a:gd name="T22" fmla="*/ 843 w 1298"/>
                <a:gd name="T23" fmla="*/ 339 h 797"/>
                <a:gd name="T24" fmla="*/ 820 w 1298"/>
                <a:gd name="T25" fmla="*/ 380 h 797"/>
                <a:gd name="T26" fmla="*/ 797 w 1298"/>
                <a:gd name="T27" fmla="*/ 410 h 797"/>
                <a:gd name="T28" fmla="*/ 695 w 1298"/>
                <a:gd name="T29" fmla="*/ 472 h 797"/>
                <a:gd name="T30" fmla="*/ 661 w 1298"/>
                <a:gd name="T31" fmla="*/ 487 h 797"/>
                <a:gd name="T32" fmla="*/ 576 w 1298"/>
                <a:gd name="T33" fmla="*/ 498 h 797"/>
                <a:gd name="T34" fmla="*/ 452 w 1298"/>
                <a:gd name="T35" fmla="*/ 492 h 797"/>
                <a:gd name="T36" fmla="*/ 418 w 1298"/>
                <a:gd name="T37" fmla="*/ 482 h 797"/>
                <a:gd name="T38" fmla="*/ 384 w 1298"/>
                <a:gd name="T39" fmla="*/ 462 h 797"/>
                <a:gd name="T40" fmla="*/ 140 w 1298"/>
                <a:gd name="T41" fmla="*/ 415 h 797"/>
                <a:gd name="T42" fmla="*/ 101 w 1298"/>
                <a:gd name="T43" fmla="*/ 354 h 797"/>
                <a:gd name="T44" fmla="*/ 50 w 1298"/>
                <a:gd name="T45" fmla="*/ 333 h 797"/>
                <a:gd name="T46" fmla="*/ 27 w 1298"/>
                <a:gd name="T47" fmla="*/ 195 h 797"/>
                <a:gd name="T48" fmla="*/ 50 w 1298"/>
                <a:gd name="T49" fmla="*/ 138 h 797"/>
                <a:gd name="T50" fmla="*/ 89 w 1298"/>
                <a:gd name="T51" fmla="*/ 133 h 797"/>
                <a:gd name="T52" fmla="*/ 152 w 1298"/>
                <a:gd name="T53" fmla="*/ 113 h 7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98"/>
                <a:gd name="T82" fmla="*/ 0 h 797"/>
                <a:gd name="T83" fmla="*/ 1298 w 1298"/>
                <a:gd name="T84" fmla="*/ 797 h 7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98" h="797">
                  <a:moveTo>
                    <a:pt x="214" y="176"/>
                  </a:moveTo>
                  <a:cubicBezTo>
                    <a:pt x="211" y="168"/>
                    <a:pt x="203" y="160"/>
                    <a:pt x="206" y="152"/>
                  </a:cubicBezTo>
                  <a:cubicBezTo>
                    <a:pt x="210" y="143"/>
                    <a:pt x="223" y="142"/>
                    <a:pt x="230" y="136"/>
                  </a:cubicBezTo>
                  <a:cubicBezTo>
                    <a:pt x="239" y="129"/>
                    <a:pt x="244" y="117"/>
                    <a:pt x="254" y="112"/>
                  </a:cubicBezTo>
                  <a:cubicBezTo>
                    <a:pt x="300" y="87"/>
                    <a:pt x="354" y="86"/>
                    <a:pt x="398" y="56"/>
                  </a:cubicBezTo>
                  <a:cubicBezTo>
                    <a:pt x="426" y="14"/>
                    <a:pt x="473" y="15"/>
                    <a:pt x="518" y="0"/>
                  </a:cubicBezTo>
                  <a:cubicBezTo>
                    <a:pt x="658" y="4"/>
                    <a:pt x="770" y="5"/>
                    <a:pt x="902" y="24"/>
                  </a:cubicBezTo>
                  <a:cubicBezTo>
                    <a:pt x="912" y="39"/>
                    <a:pt x="915" y="58"/>
                    <a:pt x="926" y="72"/>
                  </a:cubicBezTo>
                  <a:cubicBezTo>
                    <a:pt x="941" y="91"/>
                    <a:pt x="978" y="99"/>
                    <a:pt x="998" y="112"/>
                  </a:cubicBezTo>
                  <a:cubicBezTo>
                    <a:pt x="1031" y="178"/>
                    <a:pt x="1065" y="163"/>
                    <a:pt x="1110" y="200"/>
                  </a:cubicBezTo>
                  <a:cubicBezTo>
                    <a:pt x="1148" y="231"/>
                    <a:pt x="1183" y="264"/>
                    <a:pt x="1230" y="280"/>
                  </a:cubicBezTo>
                  <a:cubicBezTo>
                    <a:pt x="1298" y="348"/>
                    <a:pt x="1266" y="478"/>
                    <a:pt x="1190" y="528"/>
                  </a:cubicBezTo>
                  <a:cubicBezTo>
                    <a:pt x="1179" y="549"/>
                    <a:pt x="1169" y="571"/>
                    <a:pt x="1158" y="592"/>
                  </a:cubicBezTo>
                  <a:cubicBezTo>
                    <a:pt x="1149" y="609"/>
                    <a:pt x="1126" y="640"/>
                    <a:pt x="1126" y="640"/>
                  </a:cubicBezTo>
                  <a:cubicBezTo>
                    <a:pt x="1105" y="724"/>
                    <a:pt x="1055" y="718"/>
                    <a:pt x="982" y="736"/>
                  </a:cubicBezTo>
                  <a:cubicBezTo>
                    <a:pt x="965" y="740"/>
                    <a:pt x="951" y="756"/>
                    <a:pt x="934" y="760"/>
                  </a:cubicBezTo>
                  <a:cubicBezTo>
                    <a:pt x="895" y="769"/>
                    <a:pt x="854" y="768"/>
                    <a:pt x="814" y="776"/>
                  </a:cubicBezTo>
                  <a:cubicBezTo>
                    <a:pt x="755" y="773"/>
                    <a:pt x="696" y="774"/>
                    <a:pt x="638" y="768"/>
                  </a:cubicBezTo>
                  <a:cubicBezTo>
                    <a:pt x="621" y="766"/>
                    <a:pt x="604" y="761"/>
                    <a:pt x="590" y="752"/>
                  </a:cubicBezTo>
                  <a:cubicBezTo>
                    <a:pt x="574" y="741"/>
                    <a:pt x="542" y="720"/>
                    <a:pt x="542" y="720"/>
                  </a:cubicBezTo>
                  <a:cubicBezTo>
                    <a:pt x="416" y="730"/>
                    <a:pt x="248" y="797"/>
                    <a:pt x="198" y="648"/>
                  </a:cubicBezTo>
                  <a:cubicBezTo>
                    <a:pt x="188" y="565"/>
                    <a:pt x="208" y="596"/>
                    <a:pt x="142" y="552"/>
                  </a:cubicBezTo>
                  <a:cubicBezTo>
                    <a:pt x="120" y="537"/>
                    <a:pt x="70" y="520"/>
                    <a:pt x="70" y="520"/>
                  </a:cubicBezTo>
                  <a:cubicBezTo>
                    <a:pt x="0" y="450"/>
                    <a:pt x="27" y="446"/>
                    <a:pt x="38" y="304"/>
                  </a:cubicBezTo>
                  <a:cubicBezTo>
                    <a:pt x="39" y="297"/>
                    <a:pt x="63" y="220"/>
                    <a:pt x="70" y="216"/>
                  </a:cubicBezTo>
                  <a:cubicBezTo>
                    <a:pt x="87" y="208"/>
                    <a:pt x="107" y="211"/>
                    <a:pt x="126" y="208"/>
                  </a:cubicBezTo>
                  <a:cubicBezTo>
                    <a:pt x="159" y="197"/>
                    <a:pt x="178" y="183"/>
                    <a:pt x="214" y="176"/>
                  </a:cubicBez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" name="Text Box 30"/>
            <p:cNvSpPr txBox="1">
              <a:spLocks noChangeArrowheads="1"/>
            </p:cNvSpPr>
            <p:nvPr/>
          </p:nvSpPr>
          <p:spPr bwMode="auto">
            <a:xfrm>
              <a:off x="3294" y="2526"/>
              <a:ext cx="655" cy="1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Memory</a:t>
              </a:r>
            </a:p>
          </p:txBody>
        </p:sp>
      </p:grpSp>
      <p:sp>
        <p:nvSpPr>
          <p:cNvPr id="70" name="AutoShape 31"/>
          <p:cNvSpPr>
            <a:spLocks noChangeArrowheads="1"/>
          </p:cNvSpPr>
          <p:nvPr/>
        </p:nvSpPr>
        <p:spPr bwMode="auto">
          <a:xfrm>
            <a:off x="2388445" y="4910333"/>
            <a:ext cx="471488" cy="77787"/>
          </a:xfrm>
          <a:prstGeom prst="leftRightArrow">
            <a:avLst>
              <a:gd name="adj1" fmla="val 50000"/>
              <a:gd name="adj2" fmla="val 121225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71" name="AutoShape 32"/>
          <p:cNvSpPr>
            <a:spLocks noChangeArrowheads="1"/>
          </p:cNvSpPr>
          <p:nvPr/>
        </p:nvSpPr>
        <p:spPr bwMode="auto">
          <a:xfrm>
            <a:off x="6474998" y="4094358"/>
            <a:ext cx="471488" cy="77787"/>
          </a:xfrm>
          <a:prstGeom prst="leftRightArrow">
            <a:avLst>
              <a:gd name="adj1" fmla="val 50000"/>
              <a:gd name="adj2" fmla="val 121225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grpSp>
        <p:nvGrpSpPr>
          <p:cNvPr id="72" name="Group 71"/>
          <p:cNvGrpSpPr/>
          <p:nvPr/>
        </p:nvGrpSpPr>
        <p:grpSpPr>
          <a:xfrm>
            <a:off x="1951941" y="4810423"/>
            <a:ext cx="421910" cy="286189"/>
            <a:chOff x="873679" y="3689131"/>
            <a:chExt cx="421910" cy="286189"/>
          </a:xfrm>
        </p:grpSpPr>
        <p:sp>
          <p:nvSpPr>
            <p:cNvPr id="73" name="Rectangle 72"/>
            <p:cNvSpPr/>
            <p:nvPr/>
          </p:nvSpPr>
          <p:spPr bwMode="auto">
            <a:xfrm>
              <a:off x="896918" y="3689131"/>
              <a:ext cx="355598" cy="283779"/>
            </a:xfrm>
            <a:prstGeom prst="rect">
              <a:avLst/>
            </a:prstGeom>
            <a:solidFill>
              <a:srgbClr val="FF0000"/>
            </a:solidFill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873679" y="3698321"/>
              <a:ext cx="4219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MC</a:t>
              </a: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6056216" y="3974849"/>
            <a:ext cx="421910" cy="286189"/>
            <a:chOff x="873679" y="3689131"/>
            <a:chExt cx="421910" cy="286189"/>
          </a:xfrm>
        </p:grpSpPr>
        <p:sp>
          <p:nvSpPr>
            <p:cNvPr id="76" name="Rectangle 75"/>
            <p:cNvSpPr/>
            <p:nvPr/>
          </p:nvSpPr>
          <p:spPr bwMode="auto">
            <a:xfrm>
              <a:off x="896918" y="3689131"/>
              <a:ext cx="355598" cy="283779"/>
            </a:xfrm>
            <a:prstGeom prst="rect">
              <a:avLst/>
            </a:prstGeom>
            <a:solidFill>
              <a:srgbClr val="FF0000"/>
            </a:solidFill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873679" y="3698321"/>
              <a:ext cx="4219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MC</a:t>
              </a:r>
            </a:p>
          </p:txBody>
        </p:sp>
      </p:grpSp>
      <p:cxnSp>
        <p:nvCxnSpPr>
          <p:cNvPr id="78" name="Egyenes összekötő 48"/>
          <p:cNvCxnSpPr/>
          <p:nvPr/>
        </p:nvCxnSpPr>
        <p:spPr>
          <a:xfrm rot="5400000" flipH="1" flipV="1">
            <a:off x="5605115" y="4516333"/>
            <a:ext cx="36671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Egyenes összekötő 48"/>
          <p:cNvCxnSpPr/>
          <p:nvPr/>
        </p:nvCxnSpPr>
        <p:spPr>
          <a:xfrm rot="5400000" flipH="1" flipV="1">
            <a:off x="5599860" y="5393944"/>
            <a:ext cx="36671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ight Arrow 79"/>
          <p:cNvSpPr/>
          <p:nvPr/>
        </p:nvSpPr>
        <p:spPr bwMode="auto">
          <a:xfrm>
            <a:off x="3720903" y="2560891"/>
            <a:ext cx="360000" cy="90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6777245" y="5615141"/>
            <a:ext cx="1636987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NB: North Bridge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SB: South Bridge</a:t>
            </a:r>
          </a:p>
        </p:txBody>
      </p:sp>
    </p:spTree>
    <p:extLst>
      <p:ext uri="{BB962C8B-B14F-4D97-AF65-F5344CB8AC3E}">
        <p14:creationId xmlns:p14="http://schemas.microsoft.com/office/powerpoint/2010/main" val="42771295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8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(</a:t>
            </a:r>
            <a:r>
              <a:rPr lang="en-US" altLang="en-US" spc="-8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14b)</a:t>
            </a:r>
            <a:endParaRPr lang="en-US" spc="-80" dirty="0"/>
          </a:p>
        </p:txBody>
      </p:sp>
      <p:grpSp>
        <p:nvGrpSpPr>
          <p:cNvPr id="39" name="Group 38"/>
          <p:cNvGrpSpPr/>
          <p:nvPr/>
        </p:nvGrpSpPr>
        <p:grpSpPr>
          <a:xfrm>
            <a:off x="72391" y="1210331"/>
            <a:ext cx="9008549" cy="4948726"/>
            <a:chOff x="72391" y="1052681"/>
            <a:chExt cx="9008549" cy="4948726"/>
          </a:xfrm>
        </p:grpSpPr>
        <p:grpSp>
          <p:nvGrpSpPr>
            <p:cNvPr id="37" name="Group 36"/>
            <p:cNvGrpSpPr/>
            <p:nvPr/>
          </p:nvGrpSpPr>
          <p:grpSpPr>
            <a:xfrm>
              <a:off x="72391" y="1366416"/>
              <a:ext cx="5140686" cy="4634991"/>
              <a:chOff x="72391" y="1366416"/>
              <a:chExt cx="5140686" cy="4634991"/>
            </a:xfrm>
          </p:grpSpPr>
          <p:pic>
            <p:nvPicPr>
              <p:cNvPr id="4" name="Picture 3"/>
              <p:cNvPicPr>
                <a:picLocks noChangeAspect="1"/>
              </p:cNvPicPr>
              <p:nvPr/>
            </p:nvPicPr>
            <p:blipFill rotWithShape="1">
              <a:blip r:embed="rId2"/>
              <a:srcRect l="57451" t="48247" r="21517" b="7886"/>
              <a:stretch/>
            </p:blipFill>
            <p:spPr>
              <a:xfrm rot="16200000">
                <a:off x="325238" y="1113569"/>
                <a:ext cx="4634991" cy="5140686"/>
              </a:xfrm>
              <a:prstGeom prst="rect">
                <a:avLst/>
              </a:prstGeom>
            </p:spPr>
          </p:pic>
          <p:sp>
            <p:nvSpPr>
              <p:cNvPr id="5" name="Rectangle 4"/>
              <p:cNvSpPr/>
              <p:nvPr/>
            </p:nvSpPr>
            <p:spPr>
              <a:xfrm>
                <a:off x="3278064" y="3239195"/>
                <a:ext cx="1275497" cy="158807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 anchor="ctr">
                <a:spAutoFit/>
              </a:bodyPr>
              <a:lstStyle/>
              <a:p>
                <a:pPr marL="285750" indent="-285750" algn="ctr" fontAlgn="base">
                  <a:buFont typeface="Arial" panose="020B0604020202020204" pitchFamily="34" charset="0"/>
                  <a:buChar char="•"/>
                </a:pPr>
                <a:endParaRPr lang="en-US" sz="16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" name="Rounded Rectangle 5"/>
              <p:cNvSpPr/>
              <p:nvPr/>
            </p:nvSpPr>
            <p:spPr>
              <a:xfrm>
                <a:off x="2803984" y="3239194"/>
                <a:ext cx="609529" cy="1431438"/>
              </a:xfrm>
              <a:prstGeom prst="roundRect">
                <a:avLst/>
              </a:prstGeom>
              <a:solidFill>
                <a:schemeClr val="bg1"/>
              </a:solidFill>
            </p:spPr>
            <p:txBody>
              <a:bodyPr wrap="square" rtlCol="0" anchor="ctr">
                <a:spAutoFit/>
              </a:bodyPr>
              <a:lstStyle/>
              <a:p>
                <a:pPr marL="285750" indent="-285750" algn="ctr" fontAlgn="base">
                  <a:buFont typeface="Arial" panose="020B0604020202020204" pitchFamily="34" charset="0"/>
                  <a:buChar char="•"/>
                </a:pPr>
                <a:endParaRPr lang="en-US" sz="16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" name="Rounded Rectangle 7"/>
              <p:cNvSpPr/>
              <p:nvPr/>
            </p:nvSpPr>
            <p:spPr>
              <a:xfrm>
                <a:off x="206313" y="3024268"/>
                <a:ext cx="1643063" cy="1958226"/>
              </a:xfrm>
              <a:prstGeom prst="roundRect">
                <a:avLst/>
              </a:prstGeom>
              <a:solidFill>
                <a:schemeClr val="bg1"/>
              </a:solidFill>
            </p:spPr>
            <p:txBody>
              <a:bodyPr wrap="square" rtlCol="0" anchor="ctr">
                <a:spAutoFit/>
              </a:bodyPr>
              <a:lstStyle/>
              <a:p>
                <a:pPr marL="285750" indent="-285750" algn="ctr" fontAlgn="base">
                  <a:buFont typeface="Arial" panose="020B0604020202020204" pitchFamily="34" charset="0"/>
                  <a:buChar char="•"/>
                </a:pPr>
                <a:endParaRPr lang="en-US" sz="16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" name="Rectangle 8"/>
              <p:cNvSpPr/>
              <p:nvPr/>
            </p:nvSpPr>
            <p:spPr>
              <a:xfrm>
                <a:off x="1381750" y="3872036"/>
                <a:ext cx="49100" cy="51940"/>
              </a:xfrm>
              <a:prstGeom prst="rect">
                <a:avLst/>
              </a:prstGeom>
            </p:spPr>
            <p:txBody>
              <a:bodyPr wrap="square" rtlCol="0" anchor="ctr">
                <a:spAutoFit/>
              </a:bodyPr>
              <a:lstStyle/>
              <a:p>
                <a:pPr marL="285750" indent="-285750" algn="ctr" fontAlgn="base">
                  <a:buFont typeface="Arial" panose="020B0604020202020204" pitchFamily="34" charset="0"/>
                  <a:buChar char="•"/>
                </a:pPr>
                <a:endParaRPr lang="en-US" sz="16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" name="Rectangle 9"/>
              <p:cNvSpPr/>
              <p:nvPr/>
            </p:nvSpPr>
            <p:spPr>
              <a:xfrm>
                <a:off x="189180" y="3239194"/>
                <a:ext cx="540000" cy="2220917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 anchor="ctr">
                <a:spAutoFit/>
              </a:bodyPr>
              <a:lstStyle/>
              <a:p>
                <a:pPr marL="285750" indent="-285750" algn="ctr" fontAlgn="base">
                  <a:buFont typeface="Arial" panose="020B0604020202020204" pitchFamily="34" charset="0"/>
                  <a:buChar char="•"/>
                </a:pPr>
                <a:endParaRPr lang="en-US" sz="1600" dirty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1" name="Group 10"/>
              <p:cNvGrpSpPr/>
              <p:nvPr/>
            </p:nvGrpSpPr>
            <p:grpSpPr>
              <a:xfrm>
                <a:off x="722604" y="2910055"/>
                <a:ext cx="1150631" cy="2335724"/>
                <a:chOff x="115615" y="2663687"/>
                <a:chExt cx="1071401" cy="2055983"/>
              </a:xfrm>
            </p:grpSpPr>
            <p:pic>
              <p:nvPicPr>
                <p:cNvPr id="12" name="Picture 11"/>
                <p:cNvPicPr>
                  <a:picLocks noChangeAspect="1"/>
                </p:cNvPicPr>
                <p:nvPr/>
              </p:nvPicPr>
              <p:blipFill rotWithShape="1">
                <a:blip r:embed="rId2"/>
                <a:srcRect l="60880" t="48150" r="28756" b="42031"/>
                <a:stretch/>
              </p:blipFill>
              <p:spPr>
                <a:xfrm rot="16200000">
                  <a:off x="-353958" y="3178695"/>
                  <a:ext cx="2010548" cy="1071401"/>
                </a:xfrm>
                <a:prstGeom prst="rect">
                  <a:avLst/>
                </a:prstGeom>
              </p:spPr>
            </p:pic>
            <p:sp>
              <p:nvSpPr>
                <p:cNvPr id="13" name="Rounded Rectangle 12"/>
                <p:cNvSpPr/>
                <p:nvPr/>
              </p:nvSpPr>
              <p:spPr>
                <a:xfrm>
                  <a:off x="1067747" y="2663687"/>
                  <a:ext cx="119269" cy="107911"/>
                </a:xfrm>
                <a:prstGeom prst="roundRect">
                  <a:avLst/>
                </a:prstGeom>
                <a:solidFill>
                  <a:schemeClr val="bg1"/>
                </a:solidFill>
              </p:spPr>
              <p:txBody>
                <a:bodyPr wrap="square" rtlCol="0" anchor="ctr">
                  <a:spAutoFit/>
                </a:bodyPr>
                <a:lstStyle/>
                <a:p>
                  <a:pPr marL="285750" indent="-285750" algn="ctr" fontAlgn="base">
                    <a:buFont typeface="Arial" panose="020B0604020202020204" pitchFamily="34" charset="0"/>
                    <a:buChar char="•"/>
                  </a:pPr>
                  <a:endParaRPr lang="en-US" sz="1600" dirty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4" name="Rounded Rectangle 13"/>
              <p:cNvSpPr/>
              <p:nvPr/>
            </p:nvSpPr>
            <p:spPr>
              <a:xfrm>
                <a:off x="3887593" y="1963869"/>
                <a:ext cx="1041280" cy="734028"/>
              </a:xfrm>
              <a:prstGeom prst="roundRect">
                <a:avLst/>
              </a:prstGeom>
              <a:solidFill>
                <a:schemeClr val="bg1"/>
              </a:solidFill>
            </p:spPr>
            <p:txBody>
              <a:bodyPr wrap="square" rtlCol="0" anchor="ctr">
                <a:spAutoFit/>
              </a:bodyPr>
              <a:lstStyle/>
              <a:p>
                <a:pPr marL="285750" indent="-285750" algn="ctr" fontAlgn="base">
                  <a:buFont typeface="Arial" panose="020B0604020202020204" pitchFamily="34" charset="0"/>
                  <a:buChar char="•"/>
                </a:pPr>
                <a:endParaRPr lang="en-US" sz="16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5" name="Oval 14"/>
              <p:cNvSpPr/>
              <p:nvPr/>
            </p:nvSpPr>
            <p:spPr>
              <a:xfrm>
                <a:off x="4342389" y="2610831"/>
                <a:ext cx="211172" cy="757469"/>
              </a:xfrm>
              <a:prstGeom prst="ellipse">
                <a:avLst/>
              </a:prstGeom>
              <a:solidFill>
                <a:schemeClr val="bg1"/>
              </a:solidFill>
            </p:spPr>
            <p:txBody>
              <a:bodyPr wrap="square" rtlCol="0" anchor="ctr">
                <a:spAutoFit/>
              </a:bodyPr>
              <a:lstStyle/>
              <a:p>
                <a:pPr marL="285750" indent="-285750" algn="ctr" fontAlgn="base">
                  <a:buFont typeface="Arial" panose="020B0604020202020204" pitchFamily="34" charset="0"/>
                  <a:buChar char="•"/>
                </a:pPr>
                <a:endParaRPr lang="en-US" sz="16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" name="Rectangle 15"/>
              <p:cNvSpPr/>
              <p:nvPr/>
            </p:nvSpPr>
            <p:spPr>
              <a:xfrm>
                <a:off x="1026130" y="1433917"/>
                <a:ext cx="1608910" cy="44830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 anchor="ctr">
                <a:spAutoFit/>
              </a:bodyPr>
              <a:lstStyle/>
              <a:p>
                <a:pPr marL="285750" indent="-285750" algn="ctr" fontAlgn="base">
                  <a:buFont typeface="Arial" panose="020B0604020202020204" pitchFamily="34" charset="0"/>
                  <a:buChar char="•"/>
                </a:pPr>
                <a:endParaRPr lang="en-US" sz="16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" name="Rectangle 16"/>
              <p:cNvSpPr/>
              <p:nvPr/>
            </p:nvSpPr>
            <p:spPr>
              <a:xfrm>
                <a:off x="1760090" y="5142943"/>
                <a:ext cx="49100" cy="51940"/>
              </a:xfrm>
              <a:prstGeom prst="rect">
                <a:avLst/>
              </a:prstGeom>
            </p:spPr>
            <p:txBody>
              <a:bodyPr wrap="square" rtlCol="0" anchor="ctr">
                <a:spAutoFit/>
              </a:bodyPr>
              <a:lstStyle/>
              <a:p>
                <a:pPr marL="285750" indent="-285750" algn="ctr" fontAlgn="base">
                  <a:buFont typeface="Arial" panose="020B0604020202020204" pitchFamily="34" charset="0"/>
                  <a:buChar char="•"/>
                </a:pPr>
                <a:endParaRPr lang="en-US" sz="16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" name="Rectangle 17"/>
              <p:cNvSpPr/>
              <p:nvPr/>
            </p:nvSpPr>
            <p:spPr>
              <a:xfrm>
                <a:off x="1474558" y="5104194"/>
                <a:ext cx="541271" cy="408982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 anchor="ctr">
                <a:spAutoFit/>
              </a:bodyPr>
              <a:lstStyle/>
              <a:p>
                <a:pPr marL="285750" indent="-285750" algn="ctr" fontAlgn="base">
                  <a:buFont typeface="Arial" panose="020B0604020202020204" pitchFamily="34" charset="0"/>
                  <a:buChar char="•"/>
                </a:pPr>
                <a:endParaRPr lang="en-US" sz="1600" dirty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19" name="Picture 18"/>
              <p:cNvPicPr>
                <a:picLocks noChangeAspect="1"/>
              </p:cNvPicPr>
              <p:nvPr/>
            </p:nvPicPr>
            <p:blipFill rotWithShape="1">
              <a:blip r:embed="rId2"/>
              <a:srcRect l="59677" t="59079" r="38686" b="34985"/>
              <a:stretch/>
            </p:blipFill>
            <p:spPr>
              <a:xfrm rot="16200000">
                <a:off x="1547120" y="5026745"/>
                <a:ext cx="320772" cy="618595"/>
              </a:xfrm>
              <a:prstGeom prst="rect">
                <a:avLst/>
              </a:prstGeom>
            </p:spPr>
          </p:pic>
          <p:sp>
            <p:nvSpPr>
              <p:cNvPr id="20" name="Rectangle 19"/>
              <p:cNvSpPr/>
              <p:nvPr/>
            </p:nvSpPr>
            <p:spPr>
              <a:xfrm>
                <a:off x="448409" y="4679444"/>
                <a:ext cx="982020" cy="1038815"/>
              </a:xfrm>
              <a:prstGeom prst="rect">
                <a:avLst/>
              </a:prstGeom>
            </p:spPr>
            <p:txBody>
              <a:bodyPr wrap="square" rtlCol="0" anchor="ctr">
                <a:spAutoFit/>
              </a:bodyPr>
              <a:lstStyle/>
              <a:p>
                <a:pPr marL="285750" indent="-285750" algn="ctr" fontAlgn="base">
                  <a:buFont typeface="Arial" panose="020B0604020202020204" pitchFamily="34" charset="0"/>
                  <a:buChar char="•"/>
                </a:pPr>
                <a:endParaRPr lang="en-US" sz="16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1" name="Rectangle 20"/>
              <p:cNvSpPr/>
              <p:nvPr/>
            </p:nvSpPr>
            <p:spPr>
              <a:xfrm>
                <a:off x="1246300" y="5718259"/>
                <a:ext cx="2407312" cy="19532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 anchor="ctr">
                <a:spAutoFit/>
              </a:bodyPr>
              <a:lstStyle/>
              <a:p>
                <a:pPr marL="285750" indent="-285750" algn="ctr" fontAlgn="base">
                  <a:buFont typeface="Arial" panose="020B0604020202020204" pitchFamily="34" charset="0"/>
                  <a:buChar char="•"/>
                </a:pPr>
                <a:endParaRPr lang="en-US" sz="16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3012571" y="4573037"/>
                <a:ext cx="400942" cy="254231"/>
              </a:xfrm>
              <a:prstGeom prst="ellipse">
                <a:avLst/>
              </a:prstGeom>
              <a:solidFill>
                <a:schemeClr val="bg1"/>
              </a:solidFill>
            </p:spPr>
            <p:txBody>
              <a:bodyPr wrap="square" rtlCol="0" anchor="ctr">
                <a:spAutoFit/>
              </a:bodyPr>
              <a:lstStyle/>
              <a:p>
                <a:pPr marL="285750" indent="-285750" algn="ctr" fontAlgn="base">
                  <a:buFont typeface="Arial" panose="020B0604020202020204" pitchFamily="34" charset="0"/>
                  <a:buChar char="•"/>
                </a:pPr>
                <a:endParaRPr lang="en-US" sz="1600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4" name="Group 33"/>
            <p:cNvGrpSpPr/>
            <p:nvPr/>
          </p:nvGrpSpPr>
          <p:grpSpPr>
            <a:xfrm>
              <a:off x="4218742" y="1052681"/>
              <a:ext cx="4862198" cy="4545312"/>
              <a:chOff x="4764257" y="852983"/>
              <a:chExt cx="4527399" cy="4000937"/>
            </a:xfrm>
          </p:grpSpPr>
          <p:pic>
            <p:nvPicPr>
              <p:cNvPr id="3" name="Picture 2"/>
              <p:cNvPicPr>
                <a:picLocks noChangeAspect="1"/>
              </p:cNvPicPr>
              <p:nvPr/>
            </p:nvPicPr>
            <p:blipFill rotWithShape="1">
              <a:blip r:embed="rId3"/>
              <a:srcRect l="62414" t="38151" r="20794" b="17837"/>
              <a:stretch/>
            </p:blipFill>
            <p:spPr>
              <a:xfrm rot="16200000">
                <a:off x="5492447" y="184209"/>
                <a:ext cx="3071019" cy="4527399"/>
              </a:xfrm>
              <a:prstGeom prst="rect">
                <a:avLst/>
              </a:prstGeom>
            </p:spPr>
          </p:pic>
          <p:sp>
            <p:nvSpPr>
              <p:cNvPr id="7" name="Rectangle 6"/>
              <p:cNvSpPr/>
              <p:nvPr/>
            </p:nvSpPr>
            <p:spPr>
              <a:xfrm>
                <a:off x="5969874" y="2974432"/>
                <a:ext cx="683173" cy="1481958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 anchor="ctr">
                <a:spAutoFit/>
              </a:bodyPr>
              <a:lstStyle/>
              <a:p>
                <a:pPr marL="285750" indent="-285750" algn="ctr" fontAlgn="base">
                  <a:buFont typeface="Arial" panose="020B0604020202020204" pitchFamily="34" charset="0"/>
                  <a:buChar char="•"/>
                </a:pPr>
                <a:endParaRPr lang="en-US" sz="16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5" name="Rectangle 24"/>
              <p:cNvSpPr/>
              <p:nvPr/>
            </p:nvSpPr>
            <p:spPr>
              <a:xfrm>
                <a:off x="5244989" y="3563010"/>
                <a:ext cx="1408058" cy="82800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 anchor="ctr">
                <a:spAutoFit/>
              </a:bodyPr>
              <a:lstStyle/>
              <a:p>
                <a:pPr marL="285750" indent="-285750" algn="ctr" fontAlgn="base">
                  <a:buFont typeface="Arial" panose="020B0604020202020204" pitchFamily="34" charset="0"/>
                  <a:buChar char="•"/>
                </a:pPr>
                <a:endParaRPr lang="en-US" sz="16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6" name="Rectangle 25"/>
              <p:cNvSpPr/>
              <p:nvPr/>
            </p:nvSpPr>
            <p:spPr>
              <a:xfrm>
                <a:off x="4981902" y="852983"/>
                <a:ext cx="1187669" cy="723572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 anchor="ctr">
                <a:spAutoFit/>
              </a:bodyPr>
              <a:lstStyle/>
              <a:p>
                <a:pPr marL="285750" indent="-285750" algn="ctr" fontAlgn="base">
                  <a:buFont typeface="Arial" panose="020B0604020202020204" pitchFamily="34" charset="0"/>
                  <a:buChar char="•"/>
                </a:pPr>
                <a:endParaRPr lang="en-US" sz="16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" name="Rectangle 26"/>
              <p:cNvSpPr/>
              <p:nvPr/>
            </p:nvSpPr>
            <p:spPr>
              <a:xfrm>
                <a:off x="6064467" y="1410410"/>
                <a:ext cx="504497" cy="32305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 marL="285750" indent="-285750" algn="ctr" fontAlgn="base">
                  <a:buFont typeface="Arial" panose="020B0604020202020204" pitchFamily="34" charset="0"/>
                  <a:buChar char="•"/>
                </a:pPr>
                <a:endParaRPr lang="en-US" sz="16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" name="Rectangle 28"/>
              <p:cNvSpPr/>
              <p:nvPr/>
            </p:nvSpPr>
            <p:spPr>
              <a:xfrm>
                <a:off x="7294178" y="3563010"/>
                <a:ext cx="1154386" cy="47296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 anchor="ctr">
                <a:spAutoFit/>
              </a:bodyPr>
              <a:lstStyle/>
              <a:p>
                <a:pPr marL="285750" indent="-285750" algn="ctr" fontAlgn="base">
                  <a:buFont typeface="Arial" panose="020B0604020202020204" pitchFamily="34" charset="0"/>
                  <a:buChar char="•"/>
                </a:pPr>
                <a:endParaRPr lang="en-US" sz="1600" dirty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30" name="Picture 29"/>
              <p:cNvPicPr>
                <a:picLocks noChangeAspect="1"/>
              </p:cNvPicPr>
              <p:nvPr/>
            </p:nvPicPr>
            <p:blipFill rotWithShape="1">
              <a:blip r:embed="rId3"/>
              <a:srcRect l="59023" t="56512" r="38563" b="26220"/>
              <a:stretch/>
            </p:blipFill>
            <p:spPr>
              <a:xfrm rot="16200000">
                <a:off x="7320455" y="2895604"/>
                <a:ext cx="441434" cy="1776248"/>
              </a:xfrm>
              <a:prstGeom prst="rect">
                <a:avLst/>
              </a:prstGeom>
            </p:spPr>
          </p:pic>
          <p:sp>
            <p:nvSpPr>
              <p:cNvPr id="31" name="Rectangle 30"/>
              <p:cNvSpPr/>
              <p:nvPr/>
            </p:nvSpPr>
            <p:spPr>
              <a:xfrm>
                <a:off x="6568964" y="3953920"/>
                <a:ext cx="1965434" cy="90000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 anchor="ctr">
                <a:spAutoFit/>
              </a:bodyPr>
              <a:lstStyle/>
              <a:p>
                <a:pPr marL="285750" indent="-285750" algn="ctr" fontAlgn="base">
                  <a:buFont typeface="Arial" panose="020B0604020202020204" pitchFamily="34" charset="0"/>
                  <a:buChar char="•"/>
                </a:pPr>
                <a:endParaRPr lang="en-US" sz="16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2" name="TextBox 31"/>
              <p:cNvSpPr txBox="1"/>
              <p:nvPr/>
            </p:nvSpPr>
            <p:spPr>
              <a:xfrm>
                <a:off x="8113990" y="3610309"/>
                <a:ext cx="612672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00" spc="-30" dirty="0" smtClean="0">
                    <a:latin typeface="Verdana" panose="020B0604030504040204" pitchFamily="34" charset="0"/>
                    <a:ea typeface="Verdana" panose="020B0604030504040204" pitchFamily="34" charset="0"/>
                  </a:rPr>
                  <a:t>PCI</a:t>
                </a:r>
              </a:p>
            </p:txBody>
          </p:sp>
        </p:grpSp>
      </p:grpSp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2"/>
          <a:srcRect l="57072" t="30523" r="39118" b="54837"/>
          <a:stretch/>
        </p:blipFill>
        <p:spPr>
          <a:xfrm rot="16200000">
            <a:off x="5882821" y="4543402"/>
            <a:ext cx="827685" cy="1788744"/>
          </a:xfrm>
          <a:prstGeom prst="rect">
            <a:avLst/>
          </a:prstGeom>
        </p:spPr>
      </p:pic>
      <p:sp>
        <p:nvSpPr>
          <p:cNvPr id="23" name="TextBox 22"/>
          <p:cNvSpPr txBox="1"/>
          <p:nvPr/>
        </p:nvSpPr>
        <p:spPr>
          <a:xfrm>
            <a:off x="189180" y="472967"/>
            <a:ext cx="90704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30" dirty="0" smtClean="0">
                <a:solidFill>
                  <a:schemeClr val="accent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Memory bandwidth benefit while attaching memory to a 4S server directly via</a:t>
            </a:r>
          </a:p>
          <a:p>
            <a:r>
              <a:rPr lang="en-US" spc="-50" dirty="0">
                <a:solidFill>
                  <a:schemeClr val="accent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pc="-50" dirty="0" smtClean="0">
                <a:solidFill>
                  <a:schemeClr val="accent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the MCH or directly to the processor rather than via the MCH (based on [228])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2661" y="6179210"/>
            <a:ext cx="91673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30" dirty="0" smtClean="0">
                <a:latin typeface="Verdana" panose="020B0604030504040204" pitchFamily="34" charset="0"/>
                <a:ea typeface="Verdana" panose="020B0604030504040204" pitchFamily="34" charset="0"/>
              </a:rPr>
              <a:t>As the Figure shows, direct attaching memory to the processor</a:t>
            </a:r>
            <a:r>
              <a:rPr lang="en-US" sz="1600" spc="-30" dirty="0" smtClean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greatly relieves bandwidth</a:t>
            </a:r>
          </a:p>
          <a:p>
            <a:r>
              <a:rPr lang="en-US" sz="1600" spc="-3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1600" spc="-30" dirty="0" smtClean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limitations of platforms where memory is attached via the MCH</a:t>
            </a:r>
            <a:r>
              <a:rPr lang="en-US" sz="1600" spc="-30" dirty="0" smtClean="0">
                <a:latin typeface="Verdana" panose="020B0604030504040204" pitchFamily="34" charset="0"/>
                <a:ea typeface="Verdana" panose="020B060403050404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368302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Introduction </a:t>
            </a:r>
            <a:r>
              <a:rPr lang="en-US" sz="1700" dirty="0" smtClean="0"/>
              <a:t>(8)</a:t>
            </a:r>
            <a:endParaRPr lang="en-US" sz="1700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2"/>
          <a:srcRect t="27250" b="18064"/>
          <a:stretch/>
        </p:blipFill>
        <p:spPr>
          <a:xfrm>
            <a:off x="73153" y="1358770"/>
            <a:ext cx="9070847" cy="2790310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101729" y="494383"/>
            <a:ext cx="91770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110" dirty="0" smtClean="0">
                <a:solidFill>
                  <a:schemeClr val="accent6"/>
                </a:solidFill>
              </a:rPr>
              <a:t>AMD’s contra: Zen4-based Ryzen 7000 DTs on TSMC’s 5 nm technology (2022) [45 ]-1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15888" y="4554125"/>
            <a:ext cx="37810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Core i9-12900K: Alder Lake DT</a:t>
            </a:r>
          </a:p>
          <a:p>
            <a:r>
              <a:rPr lang="en-US" sz="1400" dirty="0" smtClean="0"/>
              <a:t>Ryzen 9-7950X: Ryzen 9000 DT</a:t>
            </a:r>
          </a:p>
        </p:txBody>
      </p:sp>
    </p:spTree>
    <p:extLst>
      <p:ext uri="{BB962C8B-B14F-4D97-AF65-F5344CB8AC3E}">
        <p14:creationId xmlns:p14="http://schemas.microsoft.com/office/powerpoint/2010/main" val="29380192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kern="0" spc="-60" dirty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2.2 Evolution of core counts and memory support in Intel’s Core 2-based client line (</a:t>
            </a:r>
            <a:r>
              <a:rPr lang="en-US" altLang="en-US" sz="1700" kern="0" spc="-60" dirty="0" smtClean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15)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6505" y="458670"/>
            <a:ext cx="87770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way of attaching memory to Intel’s Core 2-based client platforms -2</a:t>
            </a: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6348610"/>
              </p:ext>
            </p:extLst>
          </p:nvPr>
        </p:nvGraphicFramePr>
        <p:xfrm>
          <a:off x="84359" y="1225556"/>
          <a:ext cx="8975854" cy="5572332"/>
        </p:xfrm>
        <a:graphic>
          <a:graphicData uri="http://schemas.openxmlformats.org/drawingml/2006/table">
            <a:tbl>
              <a:tblPr firstRow="1" firstCol="1" bandRow="1"/>
              <a:tblGrid>
                <a:gridCol w="3995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7622">
                  <a:extLst>
                    <a:ext uri="{9D8B030D-6E8A-4147-A177-3AD203B41FA5}">
                      <a16:colId xmlns:a16="http://schemas.microsoft.com/office/drawing/2014/main" val="406275548"/>
                    </a:ext>
                  </a:extLst>
                </a:gridCol>
                <a:gridCol w="81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01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8432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Gen</a:t>
                      </a:r>
                      <a:r>
                        <a:rPr lang="en-US" sz="1100" b="1" spc="-1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100" spc="-1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At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0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logy</a:t>
                      </a:r>
                      <a:endParaRPr lang="en-US" sz="1100" b="1" spc="-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Max core </a:t>
                      </a: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count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of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intro.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Socket 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MCH/PCH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(up to) </a:t>
                      </a:r>
                      <a:endParaRPr lang="en-US" sz="1100" spc="-6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channels </a:t>
                      </a:r>
                      <a:endParaRPr lang="en-US" sz="1100" spc="-7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86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1.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to the NB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945-975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DDR2-800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Quad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Penryn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1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die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2. G. 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(Lynnfield)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9/2009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9660">
                <a:tc>
                  <a:txBody>
                    <a:bodyPr/>
                    <a:lstStyle/>
                    <a:p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>
                          <a:latin typeface="+mj-lt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endParaRPr lang="en-US" sz="110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M: </a:t>
                      </a:r>
                      <a:r>
                        <a:rPr lang="en-US" sz="1100" kern="1200" dirty="0" err="1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Arrandale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)</a:t>
                      </a:r>
                      <a:endParaRPr lang="en-US" sz="1100" dirty="0" smtClean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D: Clarkdale/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M:BGA 1288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2C/4C+G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1/2011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PGA 988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 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4/2012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6/2013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1168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Refr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 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4092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5.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DDR3-1866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10/2015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1356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DDR4-2133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655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6.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39167456"/>
                  </a:ext>
                </a:extLst>
              </a:tr>
              <a:tr h="25417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7.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+ 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14741346"/>
                  </a:ext>
                </a:extLst>
              </a:tr>
              <a:tr h="29345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1440 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Amber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LPDDR3-2133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3471966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Whiskey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1528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0295955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9.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22217439"/>
                  </a:ext>
                </a:extLst>
              </a:tr>
              <a:tr h="184778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 R.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18872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Comet Lake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BGA 1528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LGA</a:t>
                      </a:r>
                      <a:r>
                        <a:rPr lang="en-US" sz="1100" b="0" i="0" kern="1200" baseline="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1</a:t>
                      </a: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9901180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554978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Rocket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3/2021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DDR4-3200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1042593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1016001" y="1225556"/>
            <a:ext cx="828000" cy="5578819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6225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(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16)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16505" y="458670"/>
            <a:ext cx="87770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way of attaching memory to Intel’s Core 2-based client platforms -3</a:t>
            </a: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549125"/>
              </p:ext>
            </p:extLst>
          </p:nvPr>
        </p:nvGraphicFramePr>
        <p:xfrm>
          <a:off x="29194" y="1240316"/>
          <a:ext cx="9072001" cy="2242997"/>
        </p:xfrm>
        <a:graphic>
          <a:graphicData uri="http://schemas.openxmlformats.org/drawingml/2006/table">
            <a:tbl>
              <a:tblPr firstRow="1" firstCol="1" bandRow="1"/>
              <a:tblGrid>
                <a:gridCol w="5237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3753">
                  <a:extLst>
                    <a:ext uri="{9D8B030D-6E8A-4147-A177-3AD203B41FA5}">
                      <a16:colId xmlns:a16="http://schemas.microsoft.com/office/drawing/2014/main" val="3366545648"/>
                    </a:ext>
                  </a:extLst>
                </a:gridCol>
                <a:gridCol w="7397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88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36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40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885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2112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453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248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4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830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Gen.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baseline="0" dirty="0">
                          <a:effectLst/>
                          <a:latin typeface="+mn-lt"/>
                          <a:ea typeface="Calibri"/>
                          <a:cs typeface="Times New Roman"/>
                        </a:rPr>
                        <a:t>Attaching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logy</a:t>
                      </a:r>
                      <a:endParaRPr lang="en-US" sz="1100" b="1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core </a:t>
                      </a: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count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intro.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  <a:endParaRPr lang="en-US" sz="11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 (up to)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80" baseline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channels</a:t>
                      </a:r>
                      <a:r>
                        <a:rPr lang="en-US" sz="1100" b="1" spc="-140" baseline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endParaRPr lang="en-US" sz="2400" spc="-14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Attaching </a:t>
                      </a: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7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processor die</a:t>
                      </a:r>
                      <a:endParaRPr lang="en-US" sz="1100" spc="-7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Cannon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BGA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n.a</a:t>
                      </a: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Ice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Y: BGA 1377 U: BGA 1526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DDR4-3733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72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Tiger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UP3: BGA 1449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UP4: BGA 1598 B/H: BGA 1787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LPDDR4x-4267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LPDDR5x-5400</a:t>
                      </a:r>
                      <a:endParaRPr lang="en-US" sz="1100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982719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Alder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</a:t>
                      </a:r>
                      <a:r>
                        <a:rPr lang="en-US" sz="110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8C+8C+G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11/2021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M: BGA 1744</a:t>
                      </a:r>
                      <a:endParaRPr lang="en-US" sz="1100" dirty="0" smtClean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D: LGA 1700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DDR5-4800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32-bit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9885145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13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Raptor Lake 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 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8C+16C+G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09/2022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LGA 1700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700-series 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DDR5-5600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213431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1081214" y="1223755"/>
            <a:ext cx="720080" cy="2259558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871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(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17)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31530" y="458670"/>
            <a:ext cx="81308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dirty="0">
                <a:solidFill>
                  <a:srgbClr val="2D2D8A"/>
                </a:solidFill>
                <a:latin typeface="Verdana"/>
              </a:rPr>
              <a:t>The way of attaching memory to *Core 2-based client platforms -4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131530" y="947795"/>
            <a:ext cx="8980675" cy="972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73474" y="1009298"/>
            <a:ext cx="880901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As the previous Tables show, in early Core 2-based client platforms memory was</a:t>
            </a:r>
          </a:p>
          <a:p>
            <a:r>
              <a:rPr lang="en-US" sz="1600" dirty="0">
                <a:latin typeface="+mj-lt"/>
              </a:rPr>
              <a:t> attached to the NB, but </a:t>
            </a:r>
            <a:r>
              <a:rPr lang="en-US" sz="1600" dirty="0" smtClean="0">
                <a:latin typeface="+mj-lt"/>
              </a:rPr>
              <a:t>soon, </a:t>
            </a: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beginning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with the Nehalem processors </a:t>
            </a:r>
            <a:r>
              <a:rPr lang="en-US" sz="1600" dirty="0">
                <a:latin typeface="+mj-lt"/>
              </a:rPr>
              <a:t>Intel </a:t>
            </a:r>
            <a:r>
              <a:rPr lang="en-US" sz="1600" dirty="0" smtClean="0">
                <a:latin typeface="+mj-lt"/>
              </a:rPr>
              <a:t>began</a:t>
            </a:r>
            <a:endParaRPr lang="en-US" sz="1600" dirty="0">
              <a:latin typeface="+mj-lt"/>
            </a:endParaRPr>
          </a:p>
          <a:p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attaching memory immediately to the processor die</a:t>
            </a:r>
            <a:r>
              <a:rPr lang="en-US" sz="1600" dirty="0">
                <a:latin typeface="+mj-lt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73474" y="2155330"/>
            <a:ext cx="18473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1600" dirty="0">
              <a:latin typeface="+mj-lt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5129" y="2020315"/>
            <a:ext cx="8987076" cy="1969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  <a:p>
            <a:pPr marL="342900" marR="0" lvl="0" indent="-34290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he Table providing an overview of Intel’s Core 2-based client processors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doesn’t </a:t>
            </a:r>
          </a:p>
          <a:p>
            <a:pPr marR="0" lvl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 enlist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1. gen.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Nehalem-based client processors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since this line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targeted actually</a:t>
            </a: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servers, nevertheless by deactivating server related parts of the dies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Intel sold </a:t>
            </a: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 1. gen. Nehalem dies also as high-performance DT processors (in 2008).</a:t>
            </a: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 was quite late in switching to direct attached memory,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as the subsequent</a:t>
            </a: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 retrospect reveals.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6574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(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18)</a:t>
            </a:r>
            <a:endParaRPr lang="en-US" altLang="en-US" dirty="0"/>
          </a:p>
        </p:txBody>
      </p:sp>
      <p:sp>
        <p:nvSpPr>
          <p:cNvPr id="37" name="TextBox 36"/>
          <p:cNvSpPr txBox="1"/>
          <p:nvPr/>
        </p:nvSpPr>
        <p:spPr>
          <a:xfrm>
            <a:off x="98986" y="458670"/>
            <a:ext cx="79834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dirty="0">
                <a:solidFill>
                  <a:srgbClr val="2D2D8A"/>
                </a:solidFill>
                <a:latin typeface="Verdana"/>
              </a:rPr>
              <a:t>The way of attaching memory to Core 2-based client platforms -5</a:t>
            </a:r>
          </a:p>
        </p:txBody>
      </p:sp>
      <p:sp>
        <p:nvSpPr>
          <p:cNvPr id="36" name="Rectangle 3"/>
          <p:cNvSpPr>
            <a:spLocks noChangeArrowheads="1"/>
          </p:cNvSpPr>
          <p:nvPr/>
        </p:nvSpPr>
        <p:spPr bwMode="auto">
          <a:xfrm>
            <a:off x="1344420" y="1070890"/>
            <a:ext cx="6994525" cy="1656000"/>
          </a:xfrm>
          <a:prstGeom prst="rect">
            <a:avLst/>
          </a:prstGeom>
          <a:solidFill>
            <a:srgbClr val="DDF2FF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38" name="Rectangle 4"/>
          <p:cNvSpPr>
            <a:spLocks noChangeArrowheads="1"/>
          </p:cNvSpPr>
          <p:nvPr/>
        </p:nvSpPr>
        <p:spPr bwMode="auto">
          <a:xfrm>
            <a:off x="2920253" y="1365741"/>
            <a:ext cx="402353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33400" algn="l"/>
              </a:tabLst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Options for attaching memory to platforms</a:t>
            </a:r>
            <a:endParaRPr kumimoji="0" lang="hu-HU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39" name="Rectangle 5"/>
          <p:cNvSpPr>
            <a:spLocks noChangeArrowheads="1"/>
          </p:cNvSpPr>
          <p:nvPr/>
        </p:nvSpPr>
        <p:spPr bwMode="auto">
          <a:xfrm>
            <a:off x="4609545" y="2211878"/>
            <a:ext cx="371415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Attaching memory to the processor die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endParaRPr kumimoji="0" lang="hu-HU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0" name="Oval 6"/>
          <p:cNvSpPr>
            <a:spLocks noChangeArrowheads="1"/>
          </p:cNvSpPr>
          <p:nvPr/>
        </p:nvSpPr>
        <p:spPr bwMode="auto">
          <a:xfrm>
            <a:off x="3073845" y="2053127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1" name="Oval 7"/>
          <p:cNvSpPr>
            <a:spLocks noChangeArrowheads="1"/>
          </p:cNvSpPr>
          <p:nvPr/>
        </p:nvSpPr>
        <p:spPr bwMode="auto">
          <a:xfrm>
            <a:off x="6471096" y="2053127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2" name="Rectangle 8"/>
          <p:cNvSpPr>
            <a:spLocks noChangeArrowheads="1"/>
          </p:cNvSpPr>
          <p:nvPr/>
        </p:nvSpPr>
        <p:spPr bwMode="auto">
          <a:xfrm>
            <a:off x="1716648" y="2200766"/>
            <a:ext cx="266258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Attaching memory to the NB</a:t>
            </a:r>
            <a:endParaRPr kumimoji="0" lang="hu-HU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3" name="Line 9"/>
          <p:cNvSpPr>
            <a:spLocks noChangeShapeType="1"/>
          </p:cNvSpPr>
          <p:nvPr/>
        </p:nvSpPr>
        <p:spPr bwMode="auto">
          <a:xfrm rot="-5400000" flipH="1" flipV="1">
            <a:off x="3728689" y="1028397"/>
            <a:ext cx="427038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44" name="Line 10"/>
          <p:cNvSpPr>
            <a:spLocks noChangeShapeType="1"/>
          </p:cNvSpPr>
          <p:nvPr/>
        </p:nvSpPr>
        <p:spPr bwMode="auto">
          <a:xfrm rot="5400000" flipV="1">
            <a:off x="5401243" y="1000493"/>
            <a:ext cx="423618" cy="17160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1375950" y="2726890"/>
            <a:ext cx="6935980" cy="3744000"/>
          </a:xfrm>
          <a:prstGeom prst="rect">
            <a:avLst/>
          </a:prstGeom>
          <a:solidFill>
            <a:srgbClr val="F2F2F2"/>
          </a:solidFill>
        </p:spPr>
        <p:txBody>
          <a:bodyPr wrap="square" rtlCol="0" anchor="ctr">
            <a:spAutoFit/>
          </a:bodyPr>
          <a:lstStyle/>
          <a:p>
            <a:pPr marL="285750" indent="-285750" algn="ctr" fontAlgn="base">
              <a:buFont typeface="Arial" panose="020B0604020202020204" pitchFamily="34" charset="0"/>
              <a:buChar char="•"/>
            </a:pPr>
            <a:endParaRPr lang="en-US" sz="1600" dirty="0">
              <a:solidFill>
                <a:srgbClr val="000000"/>
              </a:solidFill>
            </a:endParaRPr>
          </a:p>
        </p:txBody>
      </p:sp>
      <p:sp>
        <p:nvSpPr>
          <p:cNvPr id="46" name="Rectangle 11"/>
          <p:cNvSpPr>
            <a:spLocks noChangeArrowheads="1"/>
          </p:cNvSpPr>
          <p:nvPr/>
        </p:nvSpPr>
        <p:spPr bwMode="auto">
          <a:xfrm>
            <a:off x="2305123" y="4677318"/>
            <a:ext cx="1790555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POWER4 (2C) (2001)</a:t>
            </a:r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7" name="Rectangle 12"/>
          <p:cNvSpPr>
            <a:spLocks noChangeArrowheads="1"/>
          </p:cNvSpPr>
          <p:nvPr/>
        </p:nvSpPr>
        <p:spPr bwMode="auto">
          <a:xfrm>
            <a:off x="5239113" y="4623783"/>
            <a:ext cx="271548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POWER5 (2C) (2005)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subsequent POWER families</a:t>
            </a:r>
            <a:endParaRPr kumimoji="0" lang="en-US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8" name="Rectangle 13"/>
          <p:cNvSpPr>
            <a:spLocks noChangeArrowheads="1"/>
          </p:cNvSpPr>
          <p:nvPr/>
        </p:nvSpPr>
        <p:spPr bwMode="auto">
          <a:xfrm>
            <a:off x="2244372" y="6094741"/>
            <a:ext cx="1878719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Montecito (2C) (2006)</a:t>
            </a:r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9" name="Line 15"/>
          <p:cNvSpPr>
            <a:spLocks noChangeShapeType="1"/>
          </p:cNvSpPr>
          <p:nvPr/>
        </p:nvSpPr>
        <p:spPr bwMode="auto">
          <a:xfrm>
            <a:off x="1520288" y="6480208"/>
            <a:ext cx="6662738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grpSp>
        <p:nvGrpSpPr>
          <p:cNvPr id="50" name="Group 16"/>
          <p:cNvGrpSpPr>
            <a:grpSpLocks/>
          </p:cNvGrpSpPr>
          <p:nvPr/>
        </p:nvGrpSpPr>
        <p:grpSpPr bwMode="auto">
          <a:xfrm>
            <a:off x="1525588" y="2915720"/>
            <a:ext cx="6677025" cy="3675097"/>
            <a:chOff x="752" y="2566"/>
            <a:chExt cx="4202" cy="2518"/>
          </a:xfrm>
        </p:grpSpPr>
        <p:sp>
          <p:nvSpPr>
            <p:cNvPr id="51" name="Line 17"/>
            <p:cNvSpPr>
              <a:spLocks noChangeShapeType="1"/>
            </p:cNvSpPr>
            <p:nvPr/>
          </p:nvSpPr>
          <p:spPr bwMode="auto">
            <a:xfrm flipV="1">
              <a:off x="752" y="2568"/>
              <a:ext cx="1" cy="25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52" name="Line 18"/>
            <p:cNvSpPr>
              <a:spLocks noChangeShapeType="1"/>
            </p:cNvSpPr>
            <p:nvPr/>
          </p:nvSpPr>
          <p:spPr bwMode="auto">
            <a:xfrm flipV="1">
              <a:off x="4953" y="2584"/>
              <a:ext cx="1" cy="24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53" name="Line 19"/>
            <p:cNvSpPr>
              <a:spLocks noChangeShapeType="1"/>
            </p:cNvSpPr>
            <p:nvPr/>
          </p:nvSpPr>
          <p:spPr bwMode="auto">
            <a:xfrm flipV="1">
              <a:off x="2793" y="2566"/>
              <a:ext cx="1" cy="25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</p:grpSp>
      <p:sp>
        <p:nvSpPr>
          <p:cNvPr id="54" name="Rectangle 20"/>
          <p:cNvSpPr>
            <a:spLocks noChangeArrowheads="1"/>
          </p:cNvSpPr>
          <p:nvPr/>
        </p:nvSpPr>
        <p:spPr bwMode="auto">
          <a:xfrm>
            <a:off x="5358411" y="4086328"/>
            <a:ext cx="283090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Opteron  server lines</a:t>
            </a:r>
            <a:r>
              <a:rPr kumimoji="0" lang="hu-HU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(2C) (2003)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all subsequent AMD lines</a:t>
            </a:r>
            <a:endParaRPr kumimoji="0" lang="en-US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55" name="Rectangle 22"/>
          <p:cNvSpPr>
            <a:spLocks noChangeArrowheads="1"/>
          </p:cNvSpPr>
          <p:nvPr/>
        </p:nvSpPr>
        <p:spPr bwMode="auto">
          <a:xfrm>
            <a:off x="1590377" y="5093028"/>
            <a:ext cx="3180359" cy="9028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Core</a:t>
            </a:r>
            <a:r>
              <a:rPr kumimoji="0" lang="hu-HU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 </a:t>
            </a:r>
            <a:r>
              <a:rPr kumimoji="0" lang="hu-HU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Duo line</a:t>
            </a: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(2C) (2006)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all preceding Intel lines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Core 2 Quad line (2x2C) (2006/2007)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Penryn line (2x2C) (2008)</a:t>
            </a:r>
            <a:endParaRPr kumimoji="0" lang="en-US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56" name="Text Box 25"/>
          <p:cNvSpPr txBox="1">
            <a:spLocks noChangeArrowheads="1"/>
          </p:cNvSpPr>
          <p:nvPr/>
        </p:nvSpPr>
        <p:spPr bwMode="auto">
          <a:xfrm>
            <a:off x="5514975" y="5234316"/>
            <a:ext cx="2659702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Nehalem lines (4) (2008)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all subsequent Intel lines</a:t>
            </a:r>
          </a:p>
        </p:txBody>
      </p:sp>
      <p:sp>
        <p:nvSpPr>
          <p:cNvPr id="57" name="AutoShape 26"/>
          <p:cNvSpPr>
            <a:spLocks noChangeArrowheads="1"/>
          </p:cNvSpPr>
          <p:nvPr/>
        </p:nvSpPr>
        <p:spPr bwMode="auto">
          <a:xfrm>
            <a:off x="4570413" y="4759868"/>
            <a:ext cx="461962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58" name="AutoShape 27"/>
          <p:cNvSpPr>
            <a:spLocks noChangeArrowheads="1"/>
          </p:cNvSpPr>
          <p:nvPr/>
        </p:nvSpPr>
        <p:spPr bwMode="auto">
          <a:xfrm>
            <a:off x="4570413" y="5382669"/>
            <a:ext cx="461962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59" name="Text Box 28"/>
          <p:cNvSpPr txBox="1">
            <a:spLocks noChangeArrowheads="1"/>
          </p:cNvSpPr>
          <p:nvPr/>
        </p:nvSpPr>
        <p:spPr bwMode="auto">
          <a:xfrm>
            <a:off x="318837" y="2803600"/>
            <a:ext cx="987771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Examples</a:t>
            </a:r>
          </a:p>
        </p:txBody>
      </p:sp>
      <p:sp>
        <p:nvSpPr>
          <p:cNvPr id="60" name="Text Box 29"/>
          <p:cNvSpPr txBox="1">
            <a:spLocks noChangeArrowheads="1"/>
          </p:cNvSpPr>
          <p:nvPr/>
        </p:nvSpPr>
        <p:spPr bwMode="auto">
          <a:xfrm>
            <a:off x="5422900" y="6046351"/>
            <a:ext cx="188545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Tukwila (4C) (2010)</a:t>
            </a:r>
          </a:p>
        </p:txBody>
      </p:sp>
      <p:sp>
        <p:nvSpPr>
          <p:cNvPr id="61" name="AutoShape 30"/>
          <p:cNvSpPr>
            <a:spLocks noChangeArrowheads="1"/>
          </p:cNvSpPr>
          <p:nvPr/>
        </p:nvSpPr>
        <p:spPr bwMode="auto">
          <a:xfrm>
            <a:off x="4572000" y="6143953"/>
            <a:ext cx="461963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62" name="AutoShape 31"/>
          <p:cNvSpPr>
            <a:spLocks noChangeArrowheads="1"/>
          </p:cNvSpPr>
          <p:nvPr/>
        </p:nvSpPr>
        <p:spPr bwMode="auto">
          <a:xfrm>
            <a:off x="4572000" y="4161381"/>
            <a:ext cx="461963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63" name="Text Box 32"/>
          <p:cNvSpPr txBox="1">
            <a:spLocks noChangeArrowheads="1"/>
          </p:cNvSpPr>
          <p:nvPr/>
        </p:nvSpPr>
        <p:spPr bwMode="auto">
          <a:xfrm>
            <a:off x="2276745" y="4054682"/>
            <a:ext cx="1850891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AMD’s K7 lines (1C</a:t>
            </a:r>
            <a:r>
              <a:rPr kumimoji="0" lang="en-US" alt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(1999-2003)</a:t>
            </a:r>
          </a:p>
        </p:txBody>
      </p:sp>
      <p:sp>
        <p:nvSpPr>
          <p:cNvPr id="64" name="Rectangle 33"/>
          <p:cNvSpPr>
            <a:spLocks noChangeArrowheads="1"/>
          </p:cNvSpPr>
          <p:nvPr/>
        </p:nvSpPr>
        <p:spPr bwMode="auto">
          <a:xfrm>
            <a:off x="5276053" y="3608653"/>
            <a:ext cx="26273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UltraSPARC</a:t>
            </a: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III (2001)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all subsequent Sun </a:t>
            </a:r>
            <a:r>
              <a:rPr kumimoji="0" lang="en-US" altLang="en-US" sz="13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models</a:t>
            </a:r>
            <a:endParaRPr kumimoji="0" lang="en-US" alt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65" name="Text Box 34"/>
          <p:cNvSpPr txBox="1">
            <a:spLocks noChangeArrowheads="1"/>
          </p:cNvSpPr>
          <p:nvPr/>
        </p:nvSpPr>
        <p:spPr bwMode="auto">
          <a:xfrm>
            <a:off x="1871663" y="3601701"/>
            <a:ext cx="2552302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UltraSPARC II (1C) (~1997)</a:t>
            </a:r>
          </a:p>
        </p:txBody>
      </p:sp>
      <p:sp>
        <p:nvSpPr>
          <p:cNvPr id="66" name="AutoShape 35"/>
          <p:cNvSpPr>
            <a:spLocks noChangeArrowheads="1"/>
          </p:cNvSpPr>
          <p:nvPr/>
        </p:nvSpPr>
        <p:spPr bwMode="auto">
          <a:xfrm>
            <a:off x="4572000" y="3727333"/>
            <a:ext cx="461963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67" name="Rectangle 21"/>
          <p:cNvSpPr>
            <a:spLocks noChangeArrowheads="1"/>
          </p:cNvSpPr>
          <p:nvPr/>
        </p:nvSpPr>
        <p:spPr bwMode="auto">
          <a:xfrm>
            <a:off x="5378510" y="2890942"/>
            <a:ext cx="2351606" cy="6386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ts val="300"/>
              </a:spcAft>
              <a:buNone/>
              <a:defRPr/>
            </a:pPr>
            <a:r>
              <a:rPr lang="en-US" altLang="en-US" sz="1300" i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HP PA-7100 (1992)</a:t>
            </a:r>
            <a:endParaRPr kumimoji="0" lang="en-US" alt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HP PA-7150 (1994)</a:t>
            </a:r>
            <a:endParaRPr kumimoji="0" lang="en-US" alt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</a:t>
            </a:r>
            <a:r>
              <a:rPr kumimoji="0" lang="en-US" altLang="en-US" sz="13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subsequent </a:t>
            </a: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PA </a:t>
            </a:r>
            <a:r>
              <a:rPr kumimoji="0" lang="en-US" altLang="en-US" sz="13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models</a:t>
            </a:r>
            <a:endParaRPr kumimoji="0" lang="en-US" alt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2378694" y="3068114"/>
            <a:ext cx="1743041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spc="-30" dirty="0" smtClean="0">
                <a:latin typeface="Verdana" panose="020B0604030504040204" pitchFamily="34" charset="0"/>
                <a:ea typeface="Verdana" panose="020B0604030504040204" pitchFamily="34" charset="0"/>
              </a:rPr>
              <a:t>HP PA-7000 (1991)</a:t>
            </a:r>
          </a:p>
        </p:txBody>
      </p:sp>
      <p:sp>
        <p:nvSpPr>
          <p:cNvPr id="69" name="AutoShape 35"/>
          <p:cNvSpPr>
            <a:spLocks noChangeArrowheads="1"/>
          </p:cNvSpPr>
          <p:nvPr/>
        </p:nvSpPr>
        <p:spPr bwMode="auto">
          <a:xfrm>
            <a:off x="4608790" y="3186048"/>
            <a:ext cx="461963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70" name="Rectangle 69"/>
          <p:cNvSpPr/>
          <p:nvPr/>
        </p:nvSpPr>
        <p:spPr>
          <a:xfrm>
            <a:off x="1386460" y="2782579"/>
            <a:ext cx="6935980" cy="363600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285750" indent="-285750" algn="ctr" fontAlgn="base">
              <a:buFont typeface="Arial" panose="020B0604020202020204" pitchFamily="34" charset="0"/>
              <a:buChar char="•"/>
            </a:pPr>
            <a:endParaRPr lang="en-US" sz="16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4514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(19)</a:t>
            </a:r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99660" y="808200"/>
            <a:ext cx="33854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a) Evolution of core counts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6505" y="3839563"/>
            <a:ext cx="48526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b) Implementing dual memory channels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71501" y="458670"/>
            <a:ext cx="92260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70" dirty="0">
                <a:solidFill>
                  <a:schemeClr val="accent6"/>
                </a:solidFill>
                <a:latin typeface="+mj-lt"/>
              </a:rPr>
              <a:t>Summing up key issues of the evolution of Intel’s Core 2-based client processors -1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15985" y="1218763"/>
            <a:ext cx="9144000" cy="248050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50388" y="1218763"/>
            <a:ext cx="8847137" cy="13619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spcBef>
                <a:spcPts val="300"/>
              </a:spcBef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</a:rPr>
              <a:t>Following the advances of the IC technology, </a:t>
            </a:r>
            <a:r>
              <a:rPr lang="en-US" sz="1600" dirty="0">
                <a:solidFill>
                  <a:srgbClr val="0070C0"/>
                </a:solidFill>
              </a:rPr>
              <a:t>maximum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>
                <a:solidFill>
                  <a:srgbClr val="0070C0"/>
                </a:solidFill>
              </a:rPr>
              <a:t>core counts </a:t>
            </a:r>
            <a:r>
              <a:rPr lang="en-US" sz="1600" dirty="0"/>
              <a:t>of Intel’s</a:t>
            </a:r>
          </a:p>
          <a:p>
            <a:pPr lvl="0">
              <a:defRPr/>
            </a:pPr>
            <a:r>
              <a:rPr lang="en-US" sz="1600" dirty="0"/>
              <a:t>  </a:t>
            </a:r>
            <a:r>
              <a:rPr lang="en-US" sz="1600" dirty="0" smtClean="0"/>
              <a:t>    </a:t>
            </a:r>
            <a:r>
              <a:rPr lang="en-US" sz="1600" spc="-50" dirty="0" smtClean="0"/>
              <a:t>client </a:t>
            </a:r>
            <a:r>
              <a:rPr lang="en-US" sz="1600" spc="-50" dirty="0"/>
              <a:t>processors </a:t>
            </a:r>
            <a:r>
              <a:rPr lang="en-US" sz="1600" spc="-50" dirty="0">
                <a:solidFill>
                  <a:srgbClr val="0070C0"/>
                </a:solidFill>
              </a:rPr>
              <a:t>rose</a:t>
            </a:r>
            <a:r>
              <a:rPr lang="en-US" sz="1600" spc="-50" dirty="0"/>
              <a:t> </a:t>
            </a:r>
            <a:r>
              <a:rPr lang="en-US" sz="1600" spc="-50" dirty="0">
                <a:solidFill>
                  <a:srgbClr val="000000"/>
                </a:solidFill>
              </a:rPr>
              <a:t>already </a:t>
            </a:r>
            <a:r>
              <a:rPr lang="en-US" sz="1600" spc="-50" dirty="0">
                <a:solidFill>
                  <a:srgbClr val="0070C0"/>
                </a:solidFill>
              </a:rPr>
              <a:t>in 2007 to 4 and remained so roughly for 10 years,</a:t>
            </a:r>
          </a:p>
          <a:p>
            <a:pPr lvl="0">
              <a:defRPr/>
            </a:pPr>
            <a:r>
              <a:rPr lang="en-US" sz="1600" spc="-50" dirty="0">
                <a:solidFill>
                  <a:srgbClr val="0070C0"/>
                </a:solidFill>
              </a:rPr>
              <a:t>  </a:t>
            </a:r>
            <a:r>
              <a:rPr lang="en-US" sz="1600" spc="-50" dirty="0" smtClean="0">
                <a:solidFill>
                  <a:srgbClr val="0070C0"/>
                </a:solidFill>
              </a:rPr>
              <a:t>    </a:t>
            </a:r>
            <a:r>
              <a:rPr lang="en-US" sz="1600" spc="-50" dirty="0" smtClean="0">
                <a:solidFill>
                  <a:srgbClr val="000000"/>
                </a:solidFill>
              </a:rPr>
              <a:t>as </a:t>
            </a:r>
            <a:r>
              <a:rPr lang="en-US" sz="1600" spc="-50" dirty="0">
                <a:solidFill>
                  <a:srgbClr val="000000"/>
                </a:solidFill>
              </a:rPr>
              <a:t>most earlier applications did not offer much more parallelism that might have 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smtClean="0">
                <a:solidFill>
                  <a:srgbClr val="000000"/>
                </a:solidFill>
              </a:rPr>
              <a:t>     </a:t>
            </a:r>
            <a:r>
              <a:rPr lang="en-US" sz="1600" dirty="0">
                <a:solidFill>
                  <a:srgbClr val="000000"/>
                </a:solidFill>
              </a:rPr>
              <a:t>been utilized (see the next Figure).</a:t>
            </a:r>
          </a:p>
          <a:p>
            <a:pPr marL="285750" indent="-285750">
              <a:spcBef>
                <a:spcPts val="300"/>
              </a:spcBef>
              <a:buFont typeface="Arial" panose="020B0604020202020204" pitchFamily="34" charset="0"/>
              <a:buChar char="•"/>
              <a:defRPr/>
            </a:pPr>
            <a:endParaRPr lang="en-US" sz="16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05383" y="2298883"/>
            <a:ext cx="8738617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+mj-lt"/>
              </a:rPr>
              <a:t>This situation has changed however, when AMD entered the market with 8-core 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j-lt"/>
              </a:rPr>
              <a:t>      and later 16-core (GPU-less) Zen processors in 2017 and 2020, respectively. 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  <a:latin typeface="+mj-lt"/>
              </a:rPr>
              <a:t>    To encounter the competition,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raised the core count 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of its client processors</a:t>
            </a:r>
          </a:p>
          <a:p>
            <a:pPr lvl="0">
              <a:defRPr/>
            </a:pPr>
            <a:r>
              <a:rPr lang="en-US" sz="1600" spc="-30" dirty="0">
                <a:solidFill>
                  <a:srgbClr val="000000"/>
                </a:solidFill>
                <a:latin typeface="+mj-lt"/>
              </a:rPr>
              <a:t>      first to 6 then to 8 subsequently to 10, and in </a:t>
            </a:r>
            <a:r>
              <a:rPr lang="en-US" sz="1600" spc="-30" dirty="0" smtClean="0">
                <a:solidFill>
                  <a:srgbClr val="000000"/>
                </a:solidFill>
                <a:latin typeface="+mj-lt"/>
              </a:rPr>
              <a:t>2022 </a:t>
            </a:r>
            <a:r>
              <a:rPr lang="en-US" sz="1600" spc="-30" dirty="0">
                <a:solidFill>
                  <a:srgbClr val="000000"/>
                </a:solidFill>
                <a:latin typeface="+mj-lt"/>
              </a:rPr>
              <a:t>even to </a:t>
            </a:r>
            <a:r>
              <a:rPr lang="en-US" sz="1600" spc="-30" dirty="0" smtClean="0">
                <a:solidFill>
                  <a:srgbClr val="000000"/>
                </a:solidFill>
                <a:latin typeface="+mj-lt"/>
              </a:rPr>
              <a:t>24 </a:t>
            </a:r>
            <a:r>
              <a:rPr lang="en-US" sz="1600" spc="-30" dirty="0">
                <a:solidFill>
                  <a:srgbClr val="000000"/>
                </a:solidFill>
                <a:latin typeface="+mj-lt"/>
              </a:rPr>
              <a:t>in their </a:t>
            </a:r>
            <a:r>
              <a:rPr lang="en-US" sz="1600" spc="-30" dirty="0" smtClean="0">
                <a:solidFill>
                  <a:srgbClr val="000000"/>
                </a:solidFill>
                <a:latin typeface="+mj-lt"/>
              </a:rPr>
              <a:t>13th </a:t>
            </a:r>
            <a:r>
              <a:rPr lang="en-US" sz="1600" spc="-30" dirty="0">
                <a:solidFill>
                  <a:srgbClr val="000000"/>
                </a:solidFill>
                <a:latin typeface="+mj-lt"/>
              </a:rPr>
              <a:t>gen.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  <a:latin typeface="+mj-lt"/>
              </a:rPr>
              <a:t>      </a:t>
            </a:r>
            <a:r>
              <a:rPr lang="en-US" sz="1600" dirty="0" smtClean="0">
                <a:solidFill>
                  <a:srgbClr val="000000"/>
                </a:solidFill>
                <a:latin typeface="+mj-lt"/>
              </a:rPr>
              <a:t>Raptor 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Lake processor line.</a:t>
            </a:r>
            <a:endParaRPr lang="en-US" sz="1600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-8000" y="4239090"/>
            <a:ext cx="9117012" cy="1524942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66373" y="4824445"/>
            <a:ext cx="89556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40" dirty="0">
                <a:solidFill>
                  <a:srgbClr val="000000"/>
                </a:solidFill>
                <a:latin typeface="Verdana"/>
              </a:rPr>
              <a:t>The reason for holding on just two memory channels is the fact that memory rates 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    could be raised fast enough to sustain more or less the per-core memory 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    bandwidth vs. its early value provided in the 1. gen.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95394" y="4239380"/>
            <a:ext cx="853210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Despite rising core counts from 2 to </a:t>
            </a:r>
            <a:r>
              <a:rPr lang="en-US" sz="1600" dirty="0" smtClean="0">
                <a:solidFill>
                  <a:srgbClr val="000000"/>
                </a:solidFill>
                <a:latin typeface="Verdana"/>
              </a:rPr>
              <a:t>24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Intel remained by implementing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dual </a:t>
            </a:r>
          </a:p>
          <a:p>
            <a:pPr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memory channels.</a:t>
            </a:r>
            <a:endParaRPr lang="en-US" sz="1600" b="1" dirty="0">
              <a:solidFill>
                <a:srgbClr val="0070C0"/>
              </a:solidFill>
              <a:latin typeface="Verdana"/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-8000" y="5859270"/>
            <a:ext cx="9125505" cy="67478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05382" y="5949280"/>
            <a:ext cx="8487097" cy="584775"/>
          </a:xfrm>
          <a:prstGeom prst="rect">
            <a:avLst/>
          </a:prstGeom>
          <a:solidFill>
            <a:srgbClr val="DDEEFF"/>
          </a:solidFill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rgbClr val="FF0000"/>
                </a:solidFill>
              </a:rPr>
              <a:t>Note</a:t>
            </a:r>
            <a:r>
              <a:rPr lang="en-US" sz="1600" dirty="0" smtClean="0"/>
              <a:t> that </a:t>
            </a:r>
            <a:r>
              <a:rPr lang="en-US" sz="1600" dirty="0" smtClean="0">
                <a:solidFill>
                  <a:srgbClr val="0070C0"/>
                </a:solidFill>
              </a:rPr>
              <a:t>DDR5 has 32-bit memory channels </a:t>
            </a:r>
            <a:r>
              <a:rPr lang="en-US" sz="1600" dirty="0" smtClean="0"/>
              <a:t>instead of 64-bit memory channels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 as the previous memory generations.</a:t>
            </a:r>
          </a:p>
        </p:txBody>
      </p:sp>
    </p:spTree>
    <p:extLst>
      <p:ext uri="{BB962C8B-B14F-4D97-AF65-F5344CB8AC3E}">
        <p14:creationId xmlns:p14="http://schemas.microsoft.com/office/powerpoint/2010/main" val="5483349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(20)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71501" y="458670"/>
            <a:ext cx="92260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70" dirty="0">
                <a:solidFill>
                  <a:schemeClr val="accent6"/>
                </a:solidFill>
                <a:latin typeface="+mj-lt"/>
              </a:rPr>
              <a:t>Summing up key issues of the evolution of Intel’s Core 2-based client processors </a:t>
            </a:r>
            <a:r>
              <a:rPr lang="en-US" spc="-70" dirty="0" smtClean="0">
                <a:solidFill>
                  <a:schemeClr val="accent6"/>
                </a:solidFill>
                <a:latin typeface="+mj-lt"/>
              </a:rPr>
              <a:t>-2</a:t>
            </a:r>
            <a:endParaRPr lang="en-US" spc="-70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18510" y="908720"/>
            <a:ext cx="9144000" cy="56701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6505" y="908765"/>
            <a:ext cx="88209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/>
              <a:t>Note </a:t>
            </a:r>
            <a:r>
              <a:rPr lang="en-US" sz="1600" dirty="0"/>
              <a:t>that typically, Intel’s </a:t>
            </a:r>
            <a:r>
              <a:rPr lang="en-US" sz="1600" dirty="0">
                <a:solidFill>
                  <a:srgbClr val="0070C0"/>
                </a:solidFill>
              </a:rPr>
              <a:t>mobile (actually laptop)</a:t>
            </a:r>
            <a:r>
              <a:rPr lang="en-US" sz="1600" dirty="0"/>
              <a:t> oriented Core 2 processors have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</a:t>
            </a:r>
            <a:r>
              <a:rPr lang="en-US" sz="1600" dirty="0">
                <a:solidFill>
                  <a:srgbClr val="0070C0"/>
                </a:solidFill>
              </a:rPr>
              <a:t>BGA sockets </a:t>
            </a:r>
            <a:r>
              <a:rPr lang="en-US" sz="1600" dirty="0"/>
              <a:t>whereas </a:t>
            </a:r>
            <a:r>
              <a:rPr lang="en-US" sz="1600" dirty="0">
                <a:solidFill>
                  <a:srgbClr val="0070C0"/>
                </a:solidFill>
              </a:rPr>
              <a:t>desktop processors LGA </a:t>
            </a:r>
            <a:r>
              <a:rPr lang="en-US" sz="1600" dirty="0"/>
              <a:t>(in early lines PGA) </a:t>
            </a:r>
            <a:r>
              <a:rPr lang="en-US" sz="1600" dirty="0">
                <a:solidFill>
                  <a:srgbClr val="0070C0"/>
                </a:solidFill>
              </a:rPr>
              <a:t>sockets</a:t>
            </a:r>
            <a:r>
              <a:rPr lang="en-US" sz="1600" dirty="0" smtClean="0">
                <a:solidFill>
                  <a:srgbClr val="0070C0"/>
                </a:solidFill>
              </a:rPr>
              <a:t>.</a:t>
            </a:r>
            <a:endParaRPr lang="en-US" sz="16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86314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(21)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1196625" y="3195370"/>
            <a:ext cx="6840000" cy="3564000"/>
            <a:chOff x="222322" y="3101830"/>
            <a:chExt cx="8888932" cy="5025971"/>
          </a:xfrm>
        </p:grpSpPr>
        <p:sp>
          <p:nvSpPr>
            <p:cNvPr id="8" name="Rounded Rectangle 7"/>
            <p:cNvSpPr/>
            <p:nvPr/>
          </p:nvSpPr>
          <p:spPr bwMode="auto">
            <a:xfrm>
              <a:off x="222322" y="3101830"/>
              <a:ext cx="8888932" cy="5025971"/>
            </a:xfrm>
            <a:prstGeom prst="roundRect">
              <a:avLst/>
            </a:prstGeom>
            <a:solidFill>
              <a:srgbClr val="DDEEFF"/>
            </a:solidFill>
            <a:ln w="19050" cap="flat" cmpd="sng" algn="ctr">
              <a:solidFill>
                <a:srgbClr val="89A4A7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877574" y="3294423"/>
              <a:ext cx="4208203" cy="292388"/>
            </a:xfrm>
            <a:prstGeom prst="rect">
              <a:avLst/>
            </a:prstGeom>
            <a:noFill/>
            <a:ln>
              <a:solidFill>
                <a:srgbClr val="89A4A7"/>
              </a:solidFill>
            </a:ln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Options for attaching memory to platforms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97781" y="4014171"/>
              <a:ext cx="2926349" cy="1312935"/>
            </a:xfrm>
            <a:prstGeom prst="rect">
              <a:avLst/>
            </a:prstGeom>
            <a:noFill/>
            <a:ln>
              <a:solidFill>
                <a:srgbClr val="89A4A7"/>
              </a:solidFill>
            </a:ln>
          </p:spPr>
          <p:txBody>
            <a:bodyPr wrap="square" rtlCol="0">
              <a:spAutoFit/>
            </a:bodyPr>
            <a:lstStyle/>
            <a:p>
              <a:pPr lvl="0" algn="ctr" defTabSz="457200"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  <a:r>
                <a:rPr lang="en-US" sz="1300" b="1" dirty="0">
                  <a:solidFill>
                    <a:srgbClr val="000000"/>
                  </a:solidFill>
                  <a:latin typeface="Verdana"/>
                </a:rPr>
                <a:t>Attaching memory </a:t>
              </a:r>
            </a:p>
            <a:p>
              <a:pPr lvl="0" algn="ctr" defTabSz="457200">
                <a:spcAft>
                  <a:spcPts val="300"/>
                </a:spcAft>
                <a:defRPr/>
              </a:pPr>
              <a:r>
                <a:rPr lang="en-US" sz="1300" b="1" dirty="0">
                  <a:solidFill>
                    <a:srgbClr val="000000"/>
                  </a:solidFill>
                  <a:latin typeface="Verdana"/>
                </a:rPr>
                <a:t>to the NB </a:t>
              </a:r>
              <a:endPara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endParaRPr>
            </a:p>
            <a:p>
              <a:pPr lvl="0" defTabSz="457200">
                <a:defRPr/>
              </a:pPr>
              <a:r>
                <a:rPr lang="en-US" sz="1300" dirty="0">
                  <a:solidFill>
                    <a:srgbClr val="000000"/>
                  </a:solidFill>
                  <a:latin typeface="Verdana"/>
                </a:rPr>
                <a:t>  </a:t>
              </a:r>
              <a:r>
                <a:rPr lang="en-US" sz="1300" dirty="0" smtClean="0">
                  <a:solidFill>
                    <a:srgbClr val="000000"/>
                  </a:solidFill>
                  <a:latin typeface="Verdana"/>
                </a:rPr>
                <a:t>   (</a:t>
              </a:r>
              <a:r>
                <a:rPr lang="en-US" sz="1300" dirty="0">
                  <a:solidFill>
                    <a:srgbClr val="000000"/>
                  </a:solidFill>
                  <a:latin typeface="Verdana"/>
                </a:rPr>
                <a:t>MC is integrated</a:t>
              </a:r>
            </a:p>
            <a:p>
              <a:pPr lvl="0" defTabSz="457200">
                <a:spcAft>
                  <a:spcPts val="400"/>
                </a:spcAft>
                <a:defRPr/>
              </a:pPr>
              <a:r>
                <a:rPr lang="en-US" sz="1300" dirty="0">
                  <a:solidFill>
                    <a:srgbClr val="000000"/>
                  </a:solidFill>
                  <a:latin typeface="Verdana"/>
                </a:rPr>
                <a:t>      </a:t>
              </a:r>
              <a:r>
                <a:rPr lang="en-US" sz="1300" dirty="0" smtClean="0">
                  <a:solidFill>
                    <a:srgbClr val="000000"/>
                  </a:solidFill>
                  <a:latin typeface="Verdana"/>
                </a:rPr>
                <a:t>  into </a:t>
              </a:r>
              <a:r>
                <a:rPr lang="en-US" sz="1300" dirty="0">
                  <a:solidFill>
                    <a:srgbClr val="000000"/>
                  </a:solidFill>
                  <a:latin typeface="Verdana"/>
                </a:rPr>
                <a:t>the NB)</a:t>
              </a:r>
              <a:endParaRPr kumimoji="0" lang="en-US" sz="130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767543" y="4018403"/>
              <a:ext cx="2138727" cy="931024"/>
            </a:xfrm>
            <a:prstGeom prst="rect">
              <a:avLst/>
            </a:prstGeom>
            <a:noFill/>
            <a:ln>
              <a:solidFill>
                <a:srgbClr val="89A4A7"/>
              </a:solidFill>
            </a:ln>
          </p:spPr>
          <p:txBody>
            <a:bodyPr wrap="none" rtlCol="0">
              <a:spAutoFit/>
            </a:bodyPr>
            <a:lstStyle/>
            <a:p>
              <a:pPr lvl="0" algn="ctr" defTabSz="457200">
                <a:defRPr/>
              </a:pPr>
              <a:r>
                <a:rPr lang="en-US" sz="1300" b="1" dirty="0">
                  <a:solidFill>
                    <a:srgbClr val="000000"/>
                  </a:solidFill>
                  <a:latin typeface="Verdana"/>
                </a:rPr>
                <a:t>Attaching memory </a:t>
              </a:r>
            </a:p>
            <a:p>
              <a:pPr lvl="0" algn="ctr" defTabSz="457200">
                <a:spcAft>
                  <a:spcPts val="300"/>
                </a:spcAft>
                <a:defRPr/>
              </a:pPr>
              <a:r>
                <a:rPr lang="en-US" sz="1300" b="1" dirty="0">
                  <a:solidFill>
                    <a:srgbClr val="000000"/>
                  </a:solidFill>
                  <a:latin typeface="Verdana"/>
                </a:rPr>
                <a:t>to the processor </a:t>
              </a:r>
            </a:p>
            <a:p>
              <a:pPr lvl="0" algn="ctr" defTabSz="457200">
                <a:defRPr/>
              </a:pPr>
              <a:r>
                <a:rPr lang="en-US" sz="1300" dirty="0">
                  <a:solidFill>
                    <a:srgbClr val="000000"/>
                  </a:solidFill>
                  <a:latin typeface="Verdana"/>
                </a:rPr>
                <a:t>(MC is integrated</a:t>
              </a:r>
            </a:p>
            <a:p>
              <a:pPr lvl="0" algn="ctr" defTabSz="457200">
                <a:spcAft>
                  <a:spcPts val="400"/>
                </a:spcAft>
                <a:defRPr/>
              </a:pPr>
              <a:r>
                <a:rPr lang="en-US" sz="1300" dirty="0">
                  <a:solidFill>
                    <a:srgbClr val="000000"/>
                  </a:solidFill>
                  <a:latin typeface="Verdana"/>
                </a:rPr>
                <a:t>onto the processor die)</a:t>
              </a:r>
              <a:endParaRPr kumimoji="0" lang="en-US" sz="13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endParaRPr>
            </a:p>
          </p:txBody>
        </p:sp>
        <p:sp>
          <p:nvSpPr>
            <p:cNvPr id="13" name="Line 5"/>
            <p:cNvSpPr>
              <a:spLocks noChangeShapeType="1"/>
            </p:cNvSpPr>
            <p:nvPr/>
          </p:nvSpPr>
          <p:spPr bwMode="auto">
            <a:xfrm flipV="1">
              <a:off x="2041765" y="3718457"/>
              <a:ext cx="1871802" cy="223586"/>
            </a:xfrm>
            <a:prstGeom prst="line">
              <a:avLst/>
            </a:prstGeom>
            <a:noFill/>
            <a:ln w="0">
              <a:solidFill>
                <a:srgbClr val="89A4A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14" name="Line 6"/>
            <p:cNvSpPr>
              <a:spLocks noChangeShapeType="1"/>
            </p:cNvSpPr>
            <p:nvPr/>
          </p:nvSpPr>
          <p:spPr bwMode="auto">
            <a:xfrm flipH="1" flipV="1">
              <a:off x="3913567" y="3718456"/>
              <a:ext cx="1950576" cy="267171"/>
            </a:xfrm>
            <a:prstGeom prst="line">
              <a:avLst/>
            </a:prstGeom>
            <a:noFill/>
            <a:ln w="0">
              <a:solidFill>
                <a:srgbClr val="89A4A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15" name="Oval 12"/>
            <p:cNvSpPr>
              <a:spLocks noChangeArrowheads="1"/>
            </p:cNvSpPr>
            <p:nvPr/>
          </p:nvSpPr>
          <p:spPr bwMode="auto">
            <a:xfrm>
              <a:off x="1969765" y="3913916"/>
              <a:ext cx="72000" cy="720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89A4A7"/>
              </a:solidFill>
              <a:round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16" name="Line 42"/>
            <p:cNvSpPr>
              <a:spLocks noChangeShapeType="1"/>
            </p:cNvSpPr>
            <p:nvPr/>
          </p:nvSpPr>
          <p:spPr bwMode="auto">
            <a:xfrm flipH="1">
              <a:off x="3921042" y="3562925"/>
              <a:ext cx="1" cy="154201"/>
            </a:xfrm>
            <a:prstGeom prst="line">
              <a:avLst/>
            </a:prstGeom>
            <a:noFill/>
            <a:ln w="9525">
              <a:solidFill>
                <a:srgbClr val="89A4A7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18" name="Oval 12"/>
            <p:cNvSpPr>
              <a:spLocks noChangeArrowheads="1"/>
            </p:cNvSpPr>
            <p:nvPr/>
          </p:nvSpPr>
          <p:spPr bwMode="auto">
            <a:xfrm>
              <a:off x="5796492" y="3938301"/>
              <a:ext cx="72000" cy="720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89A4A7"/>
              </a:solidFill>
              <a:round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20" name="Téglalap 46"/>
            <p:cNvSpPr/>
            <p:nvPr/>
          </p:nvSpPr>
          <p:spPr>
            <a:xfrm>
              <a:off x="999383" y="6270046"/>
              <a:ext cx="1389062" cy="488950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 w="6350">
              <a:solidFill>
                <a:srgbClr val="89A4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NB</a:t>
              </a:r>
              <a:endPara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21" name="Egyenes összekötő 48"/>
            <p:cNvCxnSpPr>
              <a:stCxn id="22" idx="0"/>
              <a:endCxn id="20" idx="2"/>
            </p:cNvCxnSpPr>
            <p:nvPr/>
          </p:nvCxnSpPr>
          <p:spPr>
            <a:xfrm rot="5400000" flipH="1" flipV="1">
              <a:off x="1511352" y="6942352"/>
              <a:ext cx="366712" cy="0"/>
            </a:xfrm>
            <a:prstGeom prst="line">
              <a:avLst/>
            </a:prstGeom>
            <a:ln>
              <a:solidFill>
                <a:srgbClr val="89A4A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Téglalap 69"/>
            <p:cNvSpPr/>
            <p:nvPr/>
          </p:nvSpPr>
          <p:spPr>
            <a:xfrm>
              <a:off x="999383" y="7125708"/>
              <a:ext cx="1389062" cy="488950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6350">
              <a:solidFill>
                <a:srgbClr val="89A4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SB</a:t>
              </a:r>
              <a:endPara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23" name="Szövegdoboz 70"/>
            <p:cNvSpPr txBox="1">
              <a:spLocks noChangeArrowheads="1"/>
            </p:cNvSpPr>
            <p:nvPr/>
          </p:nvSpPr>
          <p:spPr bwMode="auto">
            <a:xfrm>
              <a:off x="1765425" y="5899076"/>
              <a:ext cx="484429" cy="277000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FSB</a:t>
              </a:r>
            </a:p>
          </p:txBody>
        </p:sp>
        <p:sp>
          <p:nvSpPr>
            <p:cNvPr id="24" name="Téglalap 49"/>
            <p:cNvSpPr>
              <a:spLocks noChangeArrowheads="1"/>
            </p:cNvSpPr>
            <p:nvPr/>
          </p:nvSpPr>
          <p:spPr bwMode="auto">
            <a:xfrm>
              <a:off x="989858" y="5403271"/>
              <a:ext cx="1398587" cy="48895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rgbClr val="89A4A7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Processor</a:t>
              </a:r>
              <a:endPara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cxnSp>
          <p:nvCxnSpPr>
            <p:cNvPr id="25" name="Egyenes összekötő 48"/>
            <p:cNvCxnSpPr>
              <a:stCxn id="22" idx="0"/>
              <a:endCxn id="20" idx="2"/>
            </p:cNvCxnSpPr>
            <p:nvPr/>
          </p:nvCxnSpPr>
          <p:spPr>
            <a:xfrm rot="5400000" flipH="1" flipV="1">
              <a:off x="1511351" y="6086690"/>
              <a:ext cx="366713" cy="0"/>
            </a:xfrm>
            <a:prstGeom prst="line">
              <a:avLst/>
            </a:prstGeom>
            <a:ln>
              <a:solidFill>
                <a:srgbClr val="89A4A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Téglalap 46"/>
            <p:cNvSpPr/>
            <p:nvPr/>
          </p:nvSpPr>
          <p:spPr>
            <a:xfrm>
              <a:off x="5098636" y="6308146"/>
              <a:ext cx="1389062" cy="487362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 w="6350">
              <a:solidFill>
                <a:srgbClr val="89A4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NB</a:t>
              </a:r>
              <a:endPara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27" name="Egyenes összekötő 48"/>
            <p:cNvCxnSpPr>
              <a:stCxn id="22" idx="0"/>
              <a:endCxn id="20" idx="2"/>
            </p:cNvCxnSpPr>
            <p:nvPr/>
          </p:nvCxnSpPr>
          <p:spPr>
            <a:xfrm flipV="1">
              <a:off x="1693914" y="6758996"/>
              <a:ext cx="0" cy="366712"/>
            </a:xfrm>
            <a:prstGeom prst="line">
              <a:avLst/>
            </a:prstGeom>
            <a:ln>
              <a:solidFill>
                <a:srgbClr val="89A4A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Téglalap 69"/>
            <p:cNvSpPr/>
            <p:nvPr/>
          </p:nvSpPr>
          <p:spPr>
            <a:xfrm>
              <a:off x="5098636" y="7162221"/>
              <a:ext cx="1389062" cy="488950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6350">
              <a:solidFill>
                <a:srgbClr val="89A4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SB</a:t>
              </a:r>
              <a:endPara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29" name="Szövegdoboz 70"/>
            <p:cNvSpPr txBox="1">
              <a:spLocks noChangeArrowheads="1"/>
            </p:cNvSpPr>
            <p:nvPr/>
          </p:nvSpPr>
          <p:spPr bwMode="auto">
            <a:xfrm>
              <a:off x="5851019" y="5935589"/>
              <a:ext cx="484429" cy="277000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FSB</a:t>
              </a:r>
            </a:p>
          </p:txBody>
        </p:sp>
        <p:sp>
          <p:nvSpPr>
            <p:cNvPr id="30" name="Téglalap 49"/>
            <p:cNvSpPr>
              <a:spLocks noChangeArrowheads="1"/>
            </p:cNvSpPr>
            <p:nvPr/>
          </p:nvSpPr>
          <p:spPr bwMode="auto">
            <a:xfrm>
              <a:off x="5089111" y="5439783"/>
              <a:ext cx="1398587" cy="48895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rgbClr val="89A4A7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Processor     r</a:t>
              </a:r>
              <a:endPara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cxnSp>
          <p:nvCxnSpPr>
            <p:cNvPr id="31" name="Egyenes összekötő 48"/>
            <p:cNvCxnSpPr>
              <a:stCxn id="22" idx="0"/>
              <a:endCxn id="20" idx="2"/>
            </p:cNvCxnSpPr>
            <p:nvPr/>
          </p:nvCxnSpPr>
          <p:spPr>
            <a:xfrm flipV="1">
              <a:off x="1693914" y="6758996"/>
              <a:ext cx="0" cy="366712"/>
            </a:xfrm>
            <a:prstGeom prst="line">
              <a:avLst/>
            </a:prstGeom>
            <a:ln>
              <a:solidFill>
                <a:srgbClr val="89A4A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2" name="Group 25"/>
            <p:cNvGrpSpPr>
              <a:grpSpLocks/>
            </p:cNvGrpSpPr>
            <p:nvPr/>
          </p:nvGrpSpPr>
          <p:grpSpPr bwMode="auto">
            <a:xfrm>
              <a:off x="2859933" y="6165271"/>
              <a:ext cx="1233487" cy="720725"/>
              <a:chOff x="3123" y="2358"/>
              <a:chExt cx="919" cy="511"/>
            </a:xfrm>
            <a:solidFill>
              <a:srgbClr val="6699FF"/>
            </a:solidFill>
          </p:grpSpPr>
          <p:sp>
            <p:nvSpPr>
              <p:cNvPr id="33" name="Freeform 26"/>
              <p:cNvSpPr>
                <a:spLocks/>
              </p:cNvSpPr>
              <p:nvPr/>
            </p:nvSpPr>
            <p:spPr bwMode="auto">
              <a:xfrm>
                <a:off x="3123" y="2358"/>
                <a:ext cx="919" cy="511"/>
              </a:xfrm>
              <a:custGeom>
                <a:avLst/>
                <a:gdLst>
                  <a:gd name="T0" fmla="*/ 152 w 1298"/>
                  <a:gd name="T1" fmla="*/ 113 h 797"/>
                  <a:gd name="T2" fmla="*/ 146 w 1298"/>
                  <a:gd name="T3" fmla="*/ 97 h 797"/>
                  <a:gd name="T4" fmla="*/ 163 w 1298"/>
                  <a:gd name="T5" fmla="*/ 87 h 797"/>
                  <a:gd name="T6" fmla="*/ 180 w 1298"/>
                  <a:gd name="T7" fmla="*/ 72 h 797"/>
                  <a:gd name="T8" fmla="*/ 282 w 1298"/>
                  <a:gd name="T9" fmla="*/ 36 h 797"/>
                  <a:gd name="T10" fmla="*/ 367 w 1298"/>
                  <a:gd name="T11" fmla="*/ 0 h 797"/>
                  <a:gd name="T12" fmla="*/ 639 w 1298"/>
                  <a:gd name="T13" fmla="*/ 15 h 797"/>
                  <a:gd name="T14" fmla="*/ 656 w 1298"/>
                  <a:gd name="T15" fmla="*/ 46 h 797"/>
                  <a:gd name="T16" fmla="*/ 707 w 1298"/>
                  <a:gd name="T17" fmla="*/ 72 h 797"/>
                  <a:gd name="T18" fmla="*/ 786 w 1298"/>
                  <a:gd name="T19" fmla="*/ 128 h 797"/>
                  <a:gd name="T20" fmla="*/ 871 w 1298"/>
                  <a:gd name="T21" fmla="*/ 180 h 797"/>
                  <a:gd name="T22" fmla="*/ 843 w 1298"/>
                  <a:gd name="T23" fmla="*/ 339 h 797"/>
                  <a:gd name="T24" fmla="*/ 820 w 1298"/>
                  <a:gd name="T25" fmla="*/ 380 h 797"/>
                  <a:gd name="T26" fmla="*/ 797 w 1298"/>
                  <a:gd name="T27" fmla="*/ 410 h 797"/>
                  <a:gd name="T28" fmla="*/ 695 w 1298"/>
                  <a:gd name="T29" fmla="*/ 472 h 797"/>
                  <a:gd name="T30" fmla="*/ 661 w 1298"/>
                  <a:gd name="T31" fmla="*/ 487 h 797"/>
                  <a:gd name="T32" fmla="*/ 576 w 1298"/>
                  <a:gd name="T33" fmla="*/ 498 h 797"/>
                  <a:gd name="T34" fmla="*/ 452 w 1298"/>
                  <a:gd name="T35" fmla="*/ 492 h 797"/>
                  <a:gd name="T36" fmla="*/ 418 w 1298"/>
                  <a:gd name="T37" fmla="*/ 482 h 797"/>
                  <a:gd name="T38" fmla="*/ 384 w 1298"/>
                  <a:gd name="T39" fmla="*/ 462 h 797"/>
                  <a:gd name="T40" fmla="*/ 140 w 1298"/>
                  <a:gd name="T41" fmla="*/ 415 h 797"/>
                  <a:gd name="T42" fmla="*/ 101 w 1298"/>
                  <a:gd name="T43" fmla="*/ 354 h 797"/>
                  <a:gd name="T44" fmla="*/ 50 w 1298"/>
                  <a:gd name="T45" fmla="*/ 333 h 797"/>
                  <a:gd name="T46" fmla="*/ 27 w 1298"/>
                  <a:gd name="T47" fmla="*/ 195 h 797"/>
                  <a:gd name="T48" fmla="*/ 50 w 1298"/>
                  <a:gd name="T49" fmla="*/ 138 h 797"/>
                  <a:gd name="T50" fmla="*/ 89 w 1298"/>
                  <a:gd name="T51" fmla="*/ 133 h 797"/>
                  <a:gd name="T52" fmla="*/ 152 w 1298"/>
                  <a:gd name="T53" fmla="*/ 113 h 79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98"/>
                  <a:gd name="T82" fmla="*/ 0 h 797"/>
                  <a:gd name="T83" fmla="*/ 1298 w 1298"/>
                  <a:gd name="T84" fmla="*/ 797 h 79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98" h="797">
                    <a:moveTo>
                      <a:pt x="214" y="176"/>
                    </a:moveTo>
                    <a:cubicBezTo>
                      <a:pt x="211" y="168"/>
                      <a:pt x="203" y="160"/>
                      <a:pt x="206" y="152"/>
                    </a:cubicBezTo>
                    <a:cubicBezTo>
                      <a:pt x="210" y="143"/>
                      <a:pt x="223" y="142"/>
                      <a:pt x="230" y="136"/>
                    </a:cubicBezTo>
                    <a:cubicBezTo>
                      <a:pt x="239" y="129"/>
                      <a:pt x="244" y="117"/>
                      <a:pt x="254" y="112"/>
                    </a:cubicBezTo>
                    <a:cubicBezTo>
                      <a:pt x="300" y="87"/>
                      <a:pt x="354" y="86"/>
                      <a:pt x="398" y="56"/>
                    </a:cubicBezTo>
                    <a:cubicBezTo>
                      <a:pt x="426" y="14"/>
                      <a:pt x="473" y="15"/>
                      <a:pt x="518" y="0"/>
                    </a:cubicBezTo>
                    <a:cubicBezTo>
                      <a:pt x="658" y="4"/>
                      <a:pt x="770" y="5"/>
                      <a:pt x="902" y="24"/>
                    </a:cubicBezTo>
                    <a:cubicBezTo>
                      <a:pt x="912" y="39"/>
                      <a:pt x="915" y="58"/>
                      <a:pt x="926" y="72"/>
                    </a:cubicBezTo>
                    <a:cubicBezTo>
                      <a:pt x="941" y="91"/>
                      <a:pt x="978" y="99"/>
                      <a:pt x="998" y="112"/>
                    </a:cubicBezTo>
                    <a:cubicBezTo>
                      <a:pt x="1031" y="178"/>
                      <a:pt x="1065" y="163"/>
                      <a:pt x="1110" y="200"/>
                    </a:cubicBezTo>
                    <a:cubicBezTo>
                      <a:pt x="1148" y="231"/>
                      <a:pt x="1183" y="264"/>
                      <a:pt x="1230" y="280"/>
                    </a:cubicBezTo>
                    <a:cubicBezTo>
                      <a:pt x="1298" y="348"/>
                      <a:pt x="1266" y="478"/>
                      <a:pt x="1190" y="528"/>
                    </a:cubicBezTo>
                    <a:cubicBezTo>
                      <a:pt x="1179" y="549"/>
                      <a:pt x="1169" y="571"/>
                      <a:pt x="1158" y="592"/>
                    </a:cubicBezTo>
                    <a:cubicBezTo>
                      <a:pt x="1149" y="609"/>
                      <a:pt x="1126" y="640"/>
                      <a:pt x="1126" y="640"/>
                    </a:cubicBezTo>
                    <a:cubicBezTo>
                      <a:pt x="1105" y="724"/>
                      <a:pt x="1055" y="718"/>
                      <a:pt x="982" y="736"/>
                    </a:cubicBezTo>
                    <a:cubicBezTo>
                      <a:pt x="965" y="740"/>
                      <a:pt x="951" y="756"/>
                      <a:pt x="934" y="760"/>
                    </a:cubicBezTo>
                    <a:cubicBezTo>
                      <a:pt x="895" y="769"/>
                      <a:pt x="854" y="768"/>
                      <a:pt x="814" y="776"/>
                    </a:cubicBezTo>
                    <a:cubicBezTo>
                      <a:pt x="755" y="773"/>
                      <a:pt x="696" y="774"/>
                      <a:pt x="638" y="768"/>
                    </a:cubicBezTo>
                    <a:cubicBezTo>
                      <a:pt x="621" y="766"/>
                      <a:pt x="604" y="761"/>
                      <a:pt x="590" y="752"/>
                    </a:cubicBezTo>
                    <a:cubicBezTo>
                      <a:pt x="574" y="741"/>
                      <a:pt x="542" y="720"/>
                      <a:pt x="542" y="720"/>
                    </a:cubicBezTo>
                    <a:cubicBezTo>
                      <a:pt x="416" y="730"/>
                      <a:pt x="248" y="797"/>
                      <a:pt x="198" y="648"/>
                    </a:cubicBezTo>
                    <a:cubicBezTo>
                      <a:pt x="188" y="565"/>
                      <a:pt x="208" y="596"/>
                      <a:pt x="142" y="552"/>
                    </a:cubicBezTo>
                    <a:cubicBezTo>
                      <a:pt x="120" y="537"/>
                      <a:pt x="70" y="520"/>
                      <a:pt x="70" y="520"/>
                    </a:cubicBezTo>
                    <a:cubicBezTo>
                      <a:pt x="0" y="450"/>
                      <a:pt x="27" y="446"/>
                      <a:pt x="38" y="304"/>
                    </a:cubicBezTo>
                    <a:cubicBezTo>
                      <a:pt x="39" y="297"/>
                      <a:pt x="63" y="220"/>
                      <a:pt x="70" y="216"/>
                    </a:cubicBezTo>
                    <a:cubicBezTo>
                      <a:pt x="87" y="208"/>
                      <a:pt x="107" y="211"/>
                      <a:pt x="126" y="208"/>
                    </a:cubicBezTo>
                    <a:cubicBezTo>
                      <a:pt x="159" y="197"/>
                      <a:pt x="178" y="183"/>
                      <a:pt x="214" y="176"/>
                    </a:cubicBezTo>
                    <a:close/>
                  </a:path>
                </a:pathLst>
              </a:custGeom>
              <a:grpFill/>
              <a:ln w="9525">
                <a:solidFill>
                  <a:srgbClr val="89A4A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" name="Text Box 27"/>
              <p:cNvSpPr txBox="1">
                <a:spLocks noChangeArrowheads="1"/>
              </p:cNvSpPr>
              <p:nvPr/>
            </p:nvSpPr>
            <p:spPr bwMode="auto">
              <a:xfrm>
                <a:off x="3202" y="2460"/>
                <a:ext cx="655" cy="196"/>
              </a:xfrm>
              <a:prstGeom prst="rect">
                <a:avLst/>
              </a:prstGeom>
              <a:grp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/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 panose="020B0604030504040204" pitchFamily="34" charset="0"/>
                    <a:ea typeface="+mn-ea"/>
                    <a:cs typeface="+mn-cs"/>
                  </a:rPr>
                  <a:t>Memory</a:t>
                </a:r>
              </a:p>
            </p:txBody>
          </p:sp>
        </p:grpSp>
        <p:grpSp>
          <p:nvGrpSpPr>
            <p:cNvPr id="35" name="Group 28"/>
            <p:cNvGrpSpPr>
              <a:grpSpLocks/>
            </p:cNvGrpSpPr>
            <p:nvPr/>
          </p:nvGrpSpPr>
          <p:grpSpPr bwMode="auto">
            <a:xfrm>
              <a:off x="6946486" y="5355646"/>
              <a:ext cx="1233487" cy="720725"/>
              <a:chOff x="3123" y="2358"/>
              <a:chExt cx="919" cy="511"/>
            </a:xfrm>
            <a:solidFill>
              <a:srgbClr val="6699FF"/>
            </a:solidFill>
          </p:grpSpPr>
          <p:sp>
            <p:nvSpPr>
              <p:cNvPr id="36" name="Freeform 29"/>
              <p:cNvSpPr>
                <a:spLocks/>
              </p:cNvSpPr>
              <p:nvPr/>
            </p:nvSpPr>
            <p:spPr bwMode="auto">
              <a:xfrm>
                <a:off x="3123" y="2358"/>
                <a:ext cx="919" cy="511"/>
              </a:xfrm>
              <a:custGeom>
                <a:avLst/>
                <a:gdLst>
                  <a:gd name="T0" fmla="*/ 152 w 1298"/>
                  <a:gd name="T1" fmla="*/ 113 h 797"/>
                  <a:gd name="T2" fmla="*/ 146 w 1298"/>
                  <a:gd name="T3" fmla="*/ 97 h 797"/>
                  <a:gd name="T4" fmla="*/ 163 w 1298"/>
                  <a:gd name="T5" fmla="*/ 87 h 797"/>
                  <a:gd name="T6" fmla="*/ 180 w 1298"/>
                  <a:gd name="T7" fmla="*/ 72 h 797"/>
                  <a:gd name="T8" fmla="*/ 282 w 1298"/>
                  <a:gd name="T9" fmla="*/ 36 h 797"/>
                  <a:gd name="T10" fmla="*/ 367 w 1298"/>
                  <a:gd name="T11" fmla="*/ 0 h 797"/>
                  <a:gd name="T12" fmla="*/ 639 w 1298"/>
                  <a:gd name="T13" fmla="*/ 15 h 797"/>
                  <a:gd name="T14" fmla="*/ 656 w 1298"/>
                  <a:gd name="T15" fmla="*/ 46 h 797"/>
                  <a:gd name="T16" fmla="*/ 707 w 1298"/>
                  <a:gd name="T17" fmla="*/ 72 h 797"/>
                  <a:gd name="T18" fmla="*/ 786 w 1298"/>
                  <a:gd name="T19" fmla="*/ 128 h 797"/>
                  <a:gd name="T20" fmla="*/ 871 w 1298"/>
                  <a:gd name="T21" fmla="*/ 180 h 797"/>
                  <a:gd name="T22" fmla="*/ 843 w 1298"/>
                  <a:gd name="T23" fmla="*/ 339 h 797"/>
                  <a:gd name="T24" fmla="*/ 820 w 1298"/>
                  <a:gd name="T25" fmla="*/ 380 h 797"/>
                  <a:gd name="T26" fmla="*/ 797 w 1298"/>
                  <a:gd name="T27" fmla="*/ 410 h 797"/>
                  <a:gd name="T28" fmla="*/ 695 w 1298"/>
                  <a:gd name="T29" fmla="*/ 472 h 797"/>
                  <a:gd name="T30" fmla="*/ 661 w 1298"/>
                  <a:gd name="T31" fmla="*/ 487 h 797"/>
                  <a:gd name="T32" fmla="*/ 576 w 1298"/>
                  <a:gd name="T33" fmla="*/ 498 h 797"/>
                  <a:gd name="T34" fmla="*/ 452 w 1298"/>
                  <a:gd name="T35" fmla="*/ 492 h 797"/>
                  <a:gd name="T36" fmla="*/ 418 w 1298"/>
                  <a:gd name="T37" fmla="*/ 482 h 797"/>
                  <a:gd name="T38" fmla="*/ 384 w 1298"/>
                  <a:gd name="T39" fmla="*/ 462 h 797"/>
                  <a:gd name="T40" fmla="*/ 140 w 1298"/>
                  <a:gd name="T41" fmla="*/ 415 h 797"/>
                  <a:gd name="T42" fmla="*/ 101 w 1298"/>
                  <a:gd name="T43" fmla="*/ 354 h 797"/>
                  <a:gd name="T44" fmla="*/ 50 w 1298"/>
                  <a:gd name="T45" fmla="*/ 333 h 797"/>
                  <a:gd name="T46" fmla="*/ 27 w 1298"/>
                  <a:gd name="T47" fmla="*/ 195 h 797"/>
                  <a:gd name="T48" fmla="*/ 50 w 1298"/>
                  <a:gd name="T49" fmla="*/ 138 h 797"/>
                  <a:gd name="T50" fmla="*/ 89 w 1298"/>
                  <a:gd name="T51" fmla="*/ 133 h 797"/>
                  <a:gd name="T52" fmla="*/ 152 w 1298"/>
                  <a:gd name="T53" fmla="*/ 113 h 79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98"/>
                  <a:gd name="T82" fmla="*/ 0 h 797"/>
                  <a:gd name="T83" fmla="*/ 1298 w 1298"/>
                  <a:gd name="T84" fmla="*/ 797 h 79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98" h="797">
                    <a:moveTo>
                      <a:pt x="214" y="176"/>
                    </a:moveTo>
                    <a:cubicBezTo>
                      <a:pt x="211" y="168"/>
                      <a:pt x="203" y="160"/>
                      <a:pt x="206" y="152"/>
                    </a:cubicBezTo>
                    <a:cubicBezTo>
                      <a:pt x="210" y="143"/>
                      <a:pt x="223" y="142"/>
                      <a:pt x="230" y="136"/>
                    </a:cubicBezTo>
                    <a:cubicBezTo>
                      <a:pt x="239" y="129"/>
                      <a:pt x="244" y="117"/>
                      <a:pt x="254" y="112"/>
                    </a:cubicBezTo>
                    <a:cubicBezTo>
                      <a:pt x="300" y="87"/>
                      <a:pt x="354" y="86"/>
                      <a:pt x="398" y="56"/>
                    </a:cubicBezTo>
                    <a:cubicBezTo>
                      <a:pt x="426" y="14"/>
                      <a:pt x="473" y="15"/>
                      <a:pt x="518" y="0"/>
                    </a:cubicBezTo>
                    <a:cubicBezTo>
                      <a:pt x="658" y="4"/>
                      <a:pt x="770" y="5"/>
                      <a:pt x="902" y="24"/>
                    </a:cubicBezTo>
                    <a:cubicBezTo>
                      <a:pt x="912" y="39"/>
                      <a:pt x="915" y="58"/>
                      <a:pt x="926" y="72"/>
                    </a:cubicBezTo>
                    <a:cubicBezTo>
                      <a:pt x="941" y="91"/>
                      <a:pt x="978" y="99"/>
                      <a:pt x="998" y="112"/>
                    </a:cubicBezTo>
                    <a:cubicBezTo>
                      <a:pt x="1031" y="178"/>
                      <a:pt x="1065" y="163"/>
                      <a:pt x="1110" y="200"/>
                    </a:cubicBezTo>
                    <a:cubicBezTo>
                      <a:pt x="1148" y="231"/>
                      <a:pt x="1183" y="264"/>
                      <a:pt x="1230" y="280"/>
                    </a:cubicBezTo>
                    <a:cubicBezTo>
                      <a:pt x="1298" y="348"/>
                      <a:pt x="1266" y="478"/>
                      <a:pt x="1190" y="528"/>
                    </a:cubicBezTo>
                    <a:cubicBezTo>
                      <a:pt x="1179" y="549"/>
                      <a:pt x="1169" y="571"/>
                      <a:pt x="1158" y="592"/>
                    </a:cubicBezTo>
                    <a:cubicBezTo>
                      <a:pt x="1149" y="609"/>
                      <a:pt x="1126" y="640"/>
                      <a:pt x="1126" y="640"/>
                    </a:cubicBezTo>
                    <a:cubicBezTo>
                      <a:pt x="1105" y="724"/>
                      <a:pt x="1055" y="718"/>
                      <a:pt x="982" y="736"/>
                    </a:cubicBezTo>
                    <a:cubicBezTo>
                      <a:pt x="965" y="740"/>
                      <a:pt x="951" y="756"/>
                      <a:pt x="934" y="760"/>
                    </a:cubicBezTo>
                    <a:cubicBezTo>
                      <a:pt x="895" y="769"/>
                      <a:pt x="854" y="768"/>
                      <a:pt x="814" y="776"/>
                    </a:cubicBezTo>
                    <a:cubicBezTo>
                      <a:pt x="755" y="773"/>
                      <a:pt x="696" y="774"/>
                      <a:pt x="638" y="768"/>
                    </a:cubicBezTo>
                    <a:cubicBezTo>
                      <a:pt x="621" y="766"/>
                      <a:pt x="604" y="761"/>
                      <a:pt x="590" y="752"/>
                    </a:cubicBezTo>
                    <a:cubicBezTo>
                      <a:pt x="574" y="741"/>
                      <a:pt x="542" y="720"/>
                      <a:pt x="542" y="720"/>
                    </a:cubicBezTo>
                    <a:cubicBezTo>
                      <a:pt x="416" y="730"/>
                      <a:pt x="248" y="797"/>
                      <a:pt x="198" y="648"/>
                    </a:cubicBezTo>
                    <a:cubicBezTo>
                      <a:pt x="188" y="565"/>
                      <a:pt x="208" y="596"/>
                      <a:pt x="142" y="552"/>
                    </a:cubicBezTo>
                    <a:cubicBezTo>
                      <a:pt x="120" y="537"/>
                      <a:pt x="70" y="520"/>
                      <a:pt x="70" y="520"/>
                    </a:cubicBezTo>
                    <a:cubicBezTo>
                      <a:pt x="0" y="450"/>
                      <a:pt x="27" y="446"/>
                      <a:pt x="38" y="304"/>
                    </a:cubicBezTo>
                    <a:cubicBezTo>
                      <a:pt x="39" y="297"/>
                      <a:pt x="63" y="220"/>
                      <a:pt x="70" y="216"/>
                    </a:cubicBezTo>
                    <a:cubicBezTo>
                      <a:pt x="87" y="208"/>
                      <a:pt x="107" y="211"/>
                      <a:pt x="126" y="208"/>
                    </a:cubicBezTo>
                    <a:cubicBezTo>
                      <a:pt x="159" y="197"/>
                      <a:pt x="178" y="183"/>
                      <a:pt x="214" y="176"/>
                    </a:cubicBezTo>
                    <a:close/>
                  </a:path>
                </a:pathLst>
              </a:custGeom>
              <a:grpFill/>
              <a:ln w="9525">
                <a:solidFill>
                  <a:srgbClr val="89A4A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" name="Text Box 30"/>
              <p:cNvSpPr txBox="1">
                <a:spLocks noChangeArrowheads="1"/>
              </p:cNvSpPr>
              <p:nvPr/>
            </p:nvSpPr>
            <p:spPr bwMode="auto">
              <a:xfrm>
                <a:off x="3202" y="2471"/>
                <a:ext cx="655" cy="196"/>
              </a:xfrm>
              <a:prstGeom prst="rect">
                <a:avLst/>
              </a:prstGeom>
              <a:grp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/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 panose="020B0604030504040204" pitchFamily="34" charset="0"/>
                    <a:ea typeface="+mn-ea"/>
                    <a:cs typeface="+mn-cs"/>
                  </a:rPr>
                  <a:t>Memory</a:t>
                </a:r>
              </a:p>
            </p:txBody>
          </p:sp>
        </p:grpSp>
        <p:sp>
          <p:nvSpPr>
            <p:cNvPr id="38" name="AutoShape 31"/>
            <p:cNvSpPr>
              <a:spLocks noChangeArrowheads="1"/>
            </p:cNvSpPr>
            <p:nvPr/>
          </p:nvSpPr>
          <p:spPr bwMode="auto">
            <a:xfrm>
              <a:off x="2388445" y="6485946"/>
              <a:ext cx="471488" cy="77787"/>
            </a:xfrm>
            <a:prstGeom prst="leftRightArrow">
              <a:avLst>
                <a:gd name="adj1" fmla="val 50000"/>
                <a:gd name="adj2" fmla="val 121225"/>
              </a:avLst>
            </a:prstGeom>
            <a:solidFill>
              <a:srgbClr val="FF0000"/>
            </a:solidFill>
            <a:ln w="9525">
              <a:solidFill>
                <a:srgbClr val="89A4A7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39" name="AutoShape 32"/>
            <p:cNvSpPr>
              <a:spLocks noChangeArrowheads="1"/>
            </p:cNvSpPr>
            <p:nvPr/>
          </p:nvSpPr>
          <p:spPr bwMode="auto">
            <a:xfrm>
              <a:off x="6474998" y="5669971"/>
              <a:ext cx="471488" cy="77787"/>
            </a:xfrm>
            <a:prstGeom prst="leftRightArrow">
              <a:avLst>
                <a:gd name="adj1" fmla="val 50000"/>
                <a:gd name="adj2" fmla="val 121225"/>
              </a:avLst>
            </a:prstGeom>
            <a:solidFill>
              <a:srgbClr val="FF0000"/>
            </a:solidFill>
            <a:ln w="9525">
              <a:solidFill>
                <a:srgbClr val="89A4A7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grpSp>
          <p:nvGrpSpPr>
            <p:cNvPr id="40" name="Group 39"/>
            <p:cNvGrpSpPr/>
            <p:nvPr/>
          </p:nvGrpSpPr>
          <p:grpSpPr>
            <a:xfrm>
              <a:off x="1951941" y="6386036"/>
              <a:ext cx="421910" cy="286189"/>
              <a:chOff x="873679" y="3689131"/>
              <a:chExt cx="421910" cy="286189"/>
            </a:xfrm>
          </p:grpSpPr>
          <p:sp>
            <p:nvSpPr>
              <p:cNvPr id="41" name="Rectangle 40"/>
              <p:cNvSpPr/>
              <p:nvPr/>
            </p:nvSpPr>
            <p:spPr bwMode="auto">
              <a:xfrm>
                <a:off x="896918" y="3689131"/>
                <a:ext cx="355598" cy="283779"/>
              </a:xfrm>
              <a:prstGeom prst="rect">
                <a:avLst/>
              </a:prstGeom>
              <a:solidFill>
                <a:srgbClr val="FF0000"/>
              </a:solidFill>
              <a:ln w="15875" cap="flat" cmpd="sng" algn="ctr">
                <a:solidFill>
                  <a:srgbClr val="89A4A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42" name="TextBox 41"/>
              <p:cNvSpPr txBox="1"/>
              <p:nvPr/>
            </p:nvSpPr>
            <p:spPr>
              <a:xfrm>
                <a:off x="873679" y="3698321"/>
                <a:ext cx="421910" cy="276999"/>
              </a:xfrm>
              <a:prstGeom prst="rect">
                <a:avLst/>
              </a:prstGeom>
              <a:noFill/>
              <a:ln>
                <a:solidFill>
                  <a:srgbClr val="89A4A7"/>
                </a:solidFill>
              </a:ln>
            </p:spPr>
            <p:txBody>
              <a:bodyPr wrap="none" rtlCol="0">
                <a:spAutoFit/>
              </a:bodyPr>
              <a:lstStyle/>
              <a:p>
                <a:pPr marL="0" marR="0" lvl="0" indent="0" algn="l" defTabSz="4572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MC</a:t>
                </a:r>
              </a:p>
            </p:txBody>
          </p:sp>
        </p:grpSp>
        <p:grpSp>
          <p:nvGrpSpPr>
            <p:cNvPr id="43" name="Group 42"/>
            <p:cNvGrpSpPr/>
            <p:nvPr/>
          </p:nvGrpSpPr>
          <p:grpSpPr>
            <a:xfrm>
              <a:off x="6056216" y="5550462"/>
              <a:ext cx="421910" cy="286189"/>
              <a:chOff x="873679" y="3689131"/>
              <a:chExt cx="421910" cy="286189"/>
            </a:xfrm>
          </p:grpSpPr>
          <p:sp>
            <p:nvSpPr>
              <p:cNvPr id="44" name="Rectangle 43"/>
              <p:cNvSpPr/>
              <p:nvPr/>
            </p:nvSpPr>
            <p:spPr bwMode="auto">
              <a:xfrm>
                <a:off x="896918" y="3689131"/>
                <a:ext cx="355598" cy="283779"/>
              </a:xfrm>
              <a:prstGeom prst="rect">
                <a:avLst/>
              </a:prstGeom>
              <a:solidFill>
                <a:srgbClr val="FF0000"/>
              </a:solidFill>
              <a:ln w="15875" cap="flat" cmpd="sng" algn="ctr">
                <a:solidFill>
                  <a:srgbClr val="89A4A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873679" y="3698321"/>
                <a:ext cx="421910" cy="276999"/>
              </a:xfrm>
              <a:prstGeom prst="rect">
                <a:avLst/>
              </a:prstGeom>
              <a:noFill/>
              <a:ln>
                <a:solidFill>
                  <a:srgbClr val="89A4A7"/>
                </a:solidFill>
              </a:ln>
            </p:spPr>
            <p:txBody>
              <a:bodyPr wrap="none" rtlCol="0">
                <a:spAutoFit/>
              </a:bodyPr>
              <a:lstStyle/>
              <a:p>
                <a:pPr marL="0" marR="0" lvl="0" indent="0" algn="l" defTabSz="4572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MC</a:t>
                </a:r>
              </a:p>
            </p:txBody>
          </p:sp>
        </p:grpSp>
        <p:cxnSp>
          <p:nvCxnSpPr>
            <p:cNvPr id="46" name="Egyenes összekötő 48"/>
            <p:cNvCxnSpPr/>
            <p:nvPr/>
          </p:nvCxnSpPr>
          <p:spPr>
            <a:xfrm rot="5400000" flipH="1" flipV="1">
              <a:off x="5605115" y="6091946"/>
              <a:ext cx="366713" cy="0"/>
            </a:xfrm>
            <a:prstGeom prst="line">
              <a:avLst/>
            </a:prstGeom>
            <a:ln>
              <a:solidFill>
                <a:srgbClr val="89A4A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Egyenes összekötő 48"/>
            <p:cNvCxnSpPr/>
            <p:nvPr/>
          </p:nvCxnSpPr>
          <p:spPr>
            <a:xfrm rot="5400000" flipH="1" flipV="1">
              <a:off x="5599860" y="6969557"/>
              <a:ext cx="366713" cy="0"/>
            </a:xfrm>
            <a:prstGeom prst="line">
              <a:avLst/>
            </a:prstGeom>
            <a:ln>
              <a:solidFill>
                <a:srgbClr val="89A4A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Right Arrow 47"/>
            <p:cNvSpPr/>
            <p:nvPr/>
          </p:nvSpPr>
          <p:spPr bwMode="auto">
            <a:xfrm>
              <a:off x="3720901" y="4180967"/>
              <a:ext cx="467838" cy="152302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89A4A7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777245" y="7190754"/>
              <a:ext cx="1636987" cy="492443"/>
            </a:xfrm>
            <a:prstGeom prst="rect">
              <a:avLst/>
            </a:prstGeom>
            <a:noFill/>
            <a:ln>
              <a:solidFill>
                <a:srgbClr val="89A4A7"/>
              </a:solidFill>
            </a:ln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NB: North Bridge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SB: South Bridge</a:t>
              </a:r>
            </a:p>
          </p:txBody>
        </p:sp>
      </p:grpSp>
      <p:sp>
        <p:nvSpPr>
          <p:cNvPr id="3" name="Rounded Rectangle 2"/>
          <p:cNvSpPr/>
          <p:nvPr/>
        </p:nvSpPr>
        <p:spPr bwMode="auto">
          <a:xfrm>
            <a:off x="26988" y="1237856"/>
            <a:ext cx="9117012" cy="575852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75947" y="797690"/>
            <a:ext cx="9311588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pc="-30" dirty="0">
                <a:solidFill>
                  <a:schemeClr val="accent6"/>
                </a:solidFill>
                <a:latin typeface="+mj-lt"/>
              </a:rPr>
              <a:t>c) The rate of raising memory speeds in Intel’s Core 2-based client processors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360039" y="1205700"/>
            <a:ext cx="893748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As shown, memory speeds in Intel’s Core 2-based client processors could be</a:t>
            </a:r>
          </a:p>
          <a:p>
            <a:r>
              <a:rPr lang="en-US" sz="1600" dirty="0">
                <a:latin typeface="+mj-lt"/>
              </a:rPr>
              <a:t> 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doubled roughly in every 8 years. 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39970" y="1790765"/>
            <a:ext cx="88555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dirty="0">
                <a:solidFill>
                  <a:srgbClr val="2D2D8A"/>
                </a:solidFill>
                <a:latin typeface="Verdana"/>
              </a:rPr>
              <a:t>d) The way of attaching memory to Intel’s Core 2-based client platforms 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71500" y="458670"/>
            <a:ext cx="91929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70" dirty="0">
                <a:solidFill>
                  <a:schemeClr val="accent6"/>
                </a:solidFill>
                <a:latin typeface="+mj-lt"/>
              </a:rPr>
              <a:t>Summing up key issues of the evolution of Intel’s Core 2-based client processors </a:t>
            </a:r>
            <a:r>
              <a:rPr lang="en-US" spc="-70" dirty="0" smtClean="0">
                <a:solidFill>
                  <a:schemeClr val="accent6"/>
                </a:solidFill>
                <a:latin typeface="+mj-lt"/>
              </a:rPr>
              <a:t>-3</a:t>
            </a:r>
            <a:endParaRPr lang="en-US" spc="-70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-18510" y="2237787"/>
            <a:ext cx="9144000" cy="848397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296525" y="2227453"/>
            <a:ext cx="897052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In early Core 2-based client platforms memory was attached to the NB, but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beginning with the Nehalem line </a:t>
            </a:r>
            <a:r>
              <a:rPr lang="en-US" sz="1600" dirty="0">
                <a:latin typeface="+mj-lt"/>
              </a:rPr>
              <a:t>Intel began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attaching memory immediately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to the processor die in 2008</a:t>
            </a:r>
            <a:r>
              <a:rPr lang="en-US" sz="1600" dirty="0">
                <a:latin typeface="+mj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069789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521550" y="1313765"/>
            <a:ext cx="8101027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2.3 Evolution of key features of integrated graphics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 Intel’s </a:t>
            </a:r>
            <a:r>
              <a:rPr kumimoji="0" lang="en-US" altLang="en-US" sz="1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Core 2 line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524724" y="2515623"/>
            <a:ext cx="8098175" cy="720000"/>
            <a:chOff x="472" y="2160"/>
            <a:chExt cx="4630" cy="386"/>
          </a:xfrm>
        </p:grpSpPr>
        <p:sp>
          <p:nvSpPr>
            <p:cNvPr id="4" name="AutoShape 11"/>
            <p:cNvSpPr>
              <a:spLocks noChangeArrowheads="1"/>
            </p:cNvSpPr>
            <p:nvPr/>
          </p:nvSpPr>
          <p:spPr bwMode="auto">
            <a:xfrm>
              <a:off x="658" y="2160"/>
              <a:ext cx="4444" cy="386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2.3.1 Overview of the evolution of integrated graphics</a:t>
              </a:r>
            </a:p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      in the Core 2 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5" name="Text Box 12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6" name="Group 14"/>
          <p:cNvGrpSpPr>
            <a:grpSpLocks/>
          </p:cNvGrpSpPr>
          <p:nvPr/>
        </p:nvGrpSpPr>
        <p:grpSpPr bwMode="auto">
          <a:xfrm>
            <a:off x="524724" y="4104155"/>
            <a:ext cx="8098175" cy="720000"/>
            <a:chOff x="472" y="2160"/>
            <a:chExt cx="4630" cy="288"/>
          </a:xfrm>
        </p:grpSpPr>
        <p:sp>
          <p:nvSpPr>
            <p:cNvPr id="7" name="AutoShape 15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2.3.3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Overview of the implementation of integrated graphics </a:t>
              </a:r>
              <a:endPara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    in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the Core 2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8" name="Text Box 16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13" name="Group 20"/>
          <p:cNvGrpSpPr>
            <a:grpSpLocks/>
          </p:cNvGrpSpPr>
          <p:nvPr/>
        </p:nvGrpSpPr>
        <p:grpSpPr bwMode="auto">
          <a:xfrm>
            <a:off x="506891" y="4868002"/>
            <a:ext cx="8112510" cy="802409"/>
            <a:chOff x="556" y="2160"/>
            <a:chExt cx="4906" cy="454"/>
          </a:xfrm>
        </p:grpSpPr>
        <p:sp>
          <p:nvSpPr>
            <p:cNvPr id="14" name="AutoShape 21"/>
            <p:cNvSpPr>
              <a:spLocks noChangeArrowheads="1"/>
            </p:cNvSpPr>
            <p:nvPr/>
          </p:nvSpPr>
          <p:spPr bwMode="auto">
            <a:xfrm>
              <a:off x="658" y="2160"/>
              <a:ext cx="4804" cy="45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2.3.4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Evolution of the performance of integrated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graphics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      in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the Core 2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15" name="Text Box 22"/>
            <p:cNvSpPr txBox="1">
              <a:spLocks noChangeArrowheads="1"/>
            </p:cNvSpPr>
            <p:nvPr/>
          </p:nvSpPr>
          <p:spPr bwMode="auto">
            <a:xfrm>
              <a:off x="556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16" name="Group 20"/>
          <p:cNvGrpSpPr>
            <a:grpSpLocks/>
          </p:cNvGrpSpPr>
          <p:nvPr/>
        </p:nvGrpSpPr>
        <p:grpSpPr bwMode="auto">
          <a:xfrm>
            <a:off x="524725" y="3338990"/>
            <a:ext cx="8097852" cy="720728"/>
            <a:chOff x="472" y="2160"/>
            <a:chExt cx="4990" cy="454"/>
          </a:xfrm>
        </p:grpSpPr>
        <p:sp>
          <p:nvSpPr>
            <p:cNvPr id="17" name="AutoShape 21"/>
            <p:cNvSpPr>
              <a:spLocks noChangeArrowheads="1"/>
            </p:cNvSpPr>
            <p:nvPr/>
          </p:nvSpPr>
          <p:spPr bwMode="auto">
            <a:xfrm>
              <a:off x="658" y="2160"/>
              <a:ext cx="4804" cy="45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</a:t>
              </a:r>
              <a:r>
                <a:rPr lang="en-US" altLang="en-US" sz="2000" spc="-4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2.3.2 Case example: The </a:t>
              </a:r>
              <a:r>
                <a:rPr lang="en-US" altLang="en-US" sz="2000" spc="-4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12th gen. </a:t>
              </a:r>
              <a:r>
                <a:rPr lang="en-US" altLang="en-US" sz="2000" spc="-40" dirty="0" err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Xe</a:t>
              </a:r>
              <a:r>
                <a:rPr lang="en-US" altLang="en-US" sz="2000" spc="-4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LP GPU of 11th gen</a:t>
              </a:r>
              <a:r>
                <a:rPr lang="en-US" altLang="en-US" sz="2000" spc="-4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.</a:t>
              </a:r>
            </a:p>
            <a:p>
              <a:pPr>
                <a:buNone/>
              </a:pPr>
              <a:r>
                <a:rPr lang="en-US" altLang="en-US" sz="2000" spc="-4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en-US" altLang="en-US" sz="2000" spc="-4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    </a:t>
              </a:r>
              <a:r>
                <a:rPr lang="en-US" altLang="en-US" sz="2000" spc="-4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Tiger Lake processors </a:t>
              </a:r>
              <a:endParaRPr lang="en-US" sz="2000" dirty="0"/>
            </a:p>
          </p:txBody>
        </p:sp>
        <p:sp>
          <p:nvSpPr>
            <p:cNvPr id="18" name="Text Box 22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231739" y="5994285"/>
            <a:ext cx="418546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chemeClr val="bg1"/>
                </a:solidFill>
              </a:rPr>
              <a:t>Section 2.3.3 is only optional reading.</a:t>
            </a:r>
          </a:p>
        </p:txBody>
      </p:sp>
    </p:spTree>
    <p:extLst>
      <p:ext uri="{BB962C8B-B14F-4D97-AF65-F5344CB8AC3E}">
        <p14:creationId xmlns:p14="http://schemas.microsoft.com/office/powerpoint/2010/main" val="5890578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89885"/>
            <a:ext cx="74041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2.3.1 Overview of the evolution of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integrated graphics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 the Core 2 line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7291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</a:t>
            </a:r>
            <a:r>
              <a:rPr lang="en-US" altLang="en-US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graphics in </a:t>
            </a:r>
            <a:r>
              <a:rPr lang="en-US" altLang="en-US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Core 2 </a:t>
            </a:r>
            <a:r>
              <a:rPr lang="en-US" altLang="en-US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line (1)</a:t>
            </a:r>
            <a:endParaRPr lang="en-US" altLang="en-US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16505" y="458670"/>
            <a:ext cx="84936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30" dirty="0">
                <a:solidFill>
                  <a:schemeClr val="accent6"/>
                </a:solidFill>
                <a:latin typeface="+mj-lt"/>
              </a:rPr>
              <a:t>2.3.1 Overview of the evolution of integrated </a:t>
            </a:r>
            <a:r>
              <a:rPr lang="en-US" spc="-30" dirty="0" smtClean="0">
                <a:solidFill>
                  <a:schemeClr val="accent6"/>
                </a:solidFill>
                <a:latin typeface="+mj-lt"/>
              </a:rPr>
              <a:t>graphics in </a:t>
            </a:r>
            <a:r>
              <a:rPr lang="en-US" spc="-30" dirty="0">
                <a:solidFill>
                  <a:schemeClr val="accent6"/>
                </a:solidFill>
                <a:latin typeface="+mj-lt"/>
              </a:rPr>
              <a:t>the Core 2 line </a:t>
            </a:r>
          </a:p>
        </p:txBody>
      </p:sp>
      <p:sp>
        <p:nvSpPr>
          <p:cNvPr id="12" name="Rounded Rectangle 11"/>
          <p:cNvSpPr/>
          <p:nvPr/>
        </p:nvSpPr>
        <p:spPr bwMode="auto">
          <a:xfrm>
            <a:off x="0" y="908720"/>
            <a:ext cx="9117485" cy="2663841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dirty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96863" y="2505507"/>
            <a:ext cx="81454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For their Core 2 processors Intel developed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two GPU families</a:t>
            </a:r>
            <a:r>
              <a:rPr lang="en-US" sz="1600" dirty="0">
                <a:latin typeface="+mj-lt"/>
              </a:rPr>
              <a:t>: 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714190" y="2820542"/>
            <a:ext cx="2417650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HD family </a:t>
            </a:r>
            <a:r>
              <a:rPr lang="en-US" sz="1600" dirty="0">
                <a:latin typeface="+mj-lt"/>
              </a:rPr>
              <a:t>and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 err="1">
                <a:solidFill>
                  <a:srgbClr val="0070C0"/>
                </a:solidFill>
                <a:latin typeface="+mj-lt"/>
              </a:rPr>
              <a:t>Xe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family</a:t>
            </a:r>
            <a:r>
              <a:rPr lang="en-US" sz="1600" dirty="0">
                <a:latin typeface="+mj-lt"/>
              </a:rPr>
              <a:t>.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16505" y="952979"/>
            <a:ext cx="59919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Overview of Intel’s </a:t>
            </a:r>
            <a:r>
              <a:rPr lang="en-US" dirty="0" smtClean="0">
                <a:solidFill>
                  <a:schemeClr val="accent6"/>
                </a:solidFill>
                <a:latin typeface="+mj-lt"/>
              </a:rPr>
              <a:t>integrated graphics 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families -1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96862" y="1335377"/>
            <a:ext cx="9000663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 smtClean="0">
                <a:solidFill>
                  <a:srgbClr val="0070C0"/>
                </a:solidFill>
                <a:latin typeface="+mj-lt"/>
              </a:rPr>
              <a:t>Intel’s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client processors for laptops </a:t>
            </a:r>
            <a:r>
              <a:rPr lang="en-US" sz="1600" spc="-20" dirty="0">
                <a:latin typeface="+mj-lt"/>
              </a:rPr>
              <a:t>and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general purpose </a:t>
            </a:r>
            <a:r>
              <a:rPr lang="en-US" sz="1600" spc="-20" dirty="0" smtClean="0">
                <a:solidFill>
                  <a:srgbClr val="0070C0"/>
                </a:solidFill>
                <a:latin typeface="+mj-lt"/>
              </a:rPr>
              <a:t>desktops typically </a:t>
            </a:r>
            <a:r>
              <a:rPr lang="en-US" sz="1600" spc="-20" dirty="0" smtClean="0">
                <a:latin typeface="+mj-lt"/>
              </a:rPr>
              <a:t>include</a:t>
            </a:r>
            <a:endParaRPr lang="en-US" sz="1600" spc="-20" dirty="0">
              <a:latin typeface="+mj-lt"/>
            </a:endParaRPr>
          </a:p>
          <a:p>
            <a:r>
              <a:rPr lang="en-US" sz="1600" spc="-20" dirty="0">
                <a:latin typeface="+mj-lt"/>
              </a:rPr>
              <a:t>      </a:t>
            </a:r>
            <a:r>
              <a:rPr lang="en-US" sz="1600" spc="-20" dirty="0" smtClean="0">
                <a:solidFill>
                  <a:srgbClr val="FF0000"/>
                </a:solidFill>
                <a:latin typeface="+mj-lt"/>
              </a:rPr>
              <a:t>integrated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GPUs </a:t>
            </a:r>
            <a:r>
              <a:rPr lang="en-US" sz="1600" spc="-20" dirty="0">
                <a:latin typeface="+mj-lt"/>
              </a:rPr>
              <a:t>whereas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desktop processors </a:t>
            </a:r>
            <a:r>
              <a:rPr lang="en-US" sz="1600" spc="-20" dirty="0" smtClean="0">
                <a:latin typeface="+mj-lt"/>
              </a:rPr>
              <a:t>designed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for </a:t>
            </a:r>
            <a:r>
              <a:rPr lang="en-US" sz="1600" spc="-20" dirty="0" smtClean="0">
                <a:solidFill>
                  <a:srgbClr val="0070C0"/>
                </a:solidFill>
                <a:latin typeface="+mj-lt"/>
              </a:rPr>
              <a:t>gaming </a:t>
            </a:r>
            <a:r>
              <a:rPr lang="en-US" sz="1600" dirty="0" smtClean="0">
                <a:latin typeface="+mj-lt"/>
              </a:rPr>
              <a:t>usually have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</a:t>
            </a:r>
            <a:r>
              <a:rPr lang="en-US" sz="1600" dirty="0" smtClean="0">
                <a:latin typeface="+mj-lt"/>
              </a:rPr>
              <a:t>     </a:t>
            </a:r>
            <a:r>
              <a:rPr lang="en-US" sz="1600" dirty="0">
                <a:latin typeface="+mj-lt"/>
              </a:rPr>
              <a:t>only discrete graphics and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do not include integrated GPUs</a:t>
            </a:r>
            <a:r>
              <a:rPr lang="en-US" sz="1600" dirty="0">
                <a:latin typeface="+mj-lt"/>
              </a:rPr>
              <a:t>.</a:t>
            </a:r>
          </a:p>
          <a:p>
            <a:r>
              <a:rPr lang="en-US" sz="1600" dirty="0">
                <a:latin typeface="+mj-lt"/>
              </a:rPr>
              <a:t>    Similarly,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HEDTs and servers do not need integrated GPUs. </a:t>
            </a:r>
          </a:p>
        </p:txBody>
      </p:sp>
    </p:spTree>
    <p:extLst>
      <p:ext uri="{BB962C8B-B14F-4D97-AF65-F5344CB8AC3E}">
        <p14:creationId xmlns:p14="http://schemas.microsoft.com/office/powerpoint/2010/main" val="4196278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  <p:bldP spid="14" grpId="0"/>
    </p:bldLst>
  </p:timing>
</p:sld>
</file>

<file path=ppt/theme/theme1.xml><?xml version="1.0" encoding="utf-8"?>
<a:theme xmlns:a="http://schemas.openxmlformats.org/drawingml/2006/main" name="8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1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1600" dirty="0" smtClean="0"/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5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2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1600" dirty="0" smtClean="0">
            <a:solidFill>
              <a:schemeClr val="accent6"/>
            </a:solidFill>
          </a:defRPr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9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sz="1600" dirty="0" smtClean="0">
            <a:latin typeface="+mj-lt"/>
          </a:defRPr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3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2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1400" dirty="0"/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kumentum" ma:contentTypeID="0x010100F57F55E438109E48B6391729A5612895" ma:contentTypeVersion="11" ma:contentTypeDescription="Új dokumentum létrehozása." ma:contentTypeScope="" ma:versionID="6799ee667cbdf3c801b890cdaf82f340">
  <xsd:schema xmlns:xsd="http://www.w3.org/2001/XMLSchema" xmlns:xs="http://www.w3.org/2001/XMLSchema" xmlns:p="http://schemas.microsoft.com/office/2006/metadata/properties" xmlns:ns3="f743888c-3ec0-442a-bfd6-6c7a23bdab96" targetNamespace="http://schemas.microsoft.com/office/2006/metadata/properties" ma:root="true" ma:fieldsID="1dabecf181e67d368fe81f8b232ae595" ns3:_="">
    <xsd:import namespace="f743888c-3ec0-442a-bfd6-6c7a23bdab96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MediaServiceAutoKeyPoints" minOccurs="0"/>
                <xsd:element ref="ns3:MediaServiceKeyPoints" minOccurs="0"/>
                <xsd:element ref="ns3:MediaServiceDateTaken" minOccurs="0"/>
                <xsd:element ref="ns3:MediaLengthInSeconds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OCR" minOccurs="0"/>
                <xsd:element ref="ns3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743888c-3ec0-442a-bfd6-6c7a23bdab96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3" nillable="true" ma:displayName="Length (seconds)" ma:internalName="MediaLengthInSeconds" ma:readOnly="true">
      <xsd:simpleType>
        <xsd:restriction base="dms:Unknown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8" nillable="true" ma:displayName="Location" ma:internalName="MediaServiceLocation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artalomtípus"/>
        <xsd:element ref="dc:title" minOccurs="0" maxOccurs="1" ma:index="4" ma:displayName="Cím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071E4FFF-0753-4003-96F3-68A8E8D4F2E6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F7D70B76-DB02-46A5-B50F-9C3AB4DB1B52}">
  <ds:schemaRefs>
    <ds:schemaRef ds:uri="http://schemas.microsoft.com/office/infopath/2007/PartnerControls"/>
    <ds:schemaRef ds:uri="http://purl.org/dc/dcmitype/"/>
    <ds:schemaRef ds:uri="f743888c-3ec0-442a-bfd6-6c7a23bdab96"/>
    <ds:schemaRef ds:uri="http://purl.org/dc/terms/"/>
    <ds:schemaRef ds:uri="http://schemas.microsoft.com/office/2006/metadata/properties"/>
    <ds:schemaRef ds:uri="http://schemas.microsoft.com/office/2006/documentManagement/types"/>
    <ds:schemaRef ds:uri="http://purl.org/dc/elements/1.1/"/>
    <ds:schemaRef ds:uri="http://schemas.openxmlformats.org/package/2006/metadata/core-properties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1E7A5362-ECE9-4149-89B6-89929310F5E5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f743888c-3ec0-442a-bfd6-6c7a23bdab96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413342</TotalTime>
  <Words>31815</Words>
  <Application>Microsoft Office PowerPoint</Application>
  <PresentationFormat>On-screen Show (4:3)</PresentationFormat>
  <Paragraphs>8157</Paragraphs>
  <Slides>240</Slides>
  <Notes>24</Notes>
  <HiddenSlides>0</HiddenSlides>
  <MMClips>0</MMClips>
  <ScaleCrop>false</ScaleCrop>
  <HeadingPairs>
    <vt:vector size="8" baseType="variant">
      <vt:variant>
        <vt:lpstr>Fonts Used</vt:lpstr>
      </vt:variant>
      <vt:variant>
        <vt:i4>10</vt:i4>
      </vt:variant>
      <vt:variant>
        <vt:lpstr>Theme</vt:lpstr>
      </vt:variant>
      <vt:variant>
        <vt:i4>4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240</vt:i4>
      </vt:variant>
    </vt:vector>
  </HeadingPairs>
  <TitlesOfParts>
    <vt:vector size="255" baseType="lpstr">
      <vt:lpstr>Arial</vt:lpstr>
      <vt:lpstr>Arial Rounded MT Bold</vt:lpstr>
      <vt:lpstr>Bodoni MT Condensed</vt:lpstr>
      <vt:lpstr>Calibri</vt:lpstr>
      <vt:lpstr>Cambria Math</vt:lpstr>
      <vt:lpstr>MS Mincho</vt:lpstr>
      <vt:lpstr>Symbol</vt:lpstr>
      <vt:lpstr>Times New Roman</vt:lpstr>
      <vt:lpstr>Verdana</vt:lpstr>
      <vt:lpstr>Wingdings</vt:lpstr>
      <vt:lpstr>8_Default Design</vt:lpstr>
      <vt:lpstr>5_Default Design</vt:lpstr>
      <vt:lpstr>9_Default Design</vt:lpstr>
      <vt:lpstr>3_Default Design</vt:lpstr>
      <vt:lpstr>Microsoft Drawing</vt:lpstr>
      <vt:lpstr>PowerPoint Presentation</vt:lpstr>
      <vt:lpstr>Introduction (1)</vt:lpstr>
      <vt:lpstr>Introduction (2)</vt:lpstr>
      <vt:lpstr>Introduction (3)</vt:lpstr>
      <vt:lpstr>Introduction (4)</vt:lpstr>
      <vt:lpstr>Introduction (5)</vt:lpstr>
      <vt:lpstr>Introduction (6)</vt:lpstr>
      <vt:lpstr>Introduction (7)</vt:lpstr>
      <vt:lpstr>Introduction (8)</vt:lpstr>
      <vt:lpstr>Introduction (9)</vt:lpstr>
      <vt:lpstr>Introduction (10)</vt:lpstr>
      <vt:lpstr>Introduction (11)</vt:lpstr>
      <vt:lpstr>Introduction (12)</vt:lpstr>
      <vt:lpstr>PowerPoint Presentation</vt:lpstr>
      <vt:lpstr>PowerPoint Presentation</vt:lpstr>
      <vt:lpstr>1.1 Overview of the evolution of Intel's Pentium 4 family (1)</vt:lpstr>
      <vt:lpstr>1.1 Overview of the evolution of Intel's Pentium 4 family (2)</vt:lpstr>
      <vt:lpstr>1.1 Overview of the evolution of Intel's Pentium 4 family (3)</vt:lpstr>
      <vt:lpstr> 1.1 Overview of the evolution of Intel's Pentium 4 family (4)</vt:lpstr>
      <vt:lpstr>1.1 Overview of the evolution of Intel's Pentium 4 family (5)</vt:lpstr>
      <vt:lpstr>1.1 Overview of the evolution of Intel's Pentium 4 family (6)</vt:lpstr>
      <vt:lpstr>1.1 Overview of the evolution of Intel's Pentium 4 family (7)</vt:lpstr>
      <vt:lpstr> 1.1 Overview of the evolution of Intel's Pentium 4 family (8)</vt:lpstr>
      <vt:lpstr>PowerPoint Presentation</vt:lpstr>
      <vt:lpstr>PowerPoint Presentation</vt:lpstr>
      <vt:lpstr> 1.1 Overview of the evolution of Intel's Pentium 4 family (11)</vt:lpstr>
      <vt:lpstr>1.1 Overview of the evolution of Intel's Pentium 4 family (12)</vt:lpstr>
      <vt:lpstr>1.1 Overview of the evolution of Intel's Pentium 4 family (13)</vt:lpstr>
      <vt:lpstr> 1.1 Overview of the evolution of Intel's Pentium 4 family (14)</vt:lpstr>
      <vt:lpstr>PowerPoint Presentation</vt:lpstr>
      <vt:lpstr>1.2 Overview of the evolution of Intel's Core 2 family (1)</vt:lpstr>
      <vt:lpstr>1.2 Overview of the evolution of Intel's Core 2 family (2)</vt:lpstr>
      <vt:lpstr>1.2 Overview of the evolution of Intel's Core 2 family (3)</vt:lpstr>
      <vt:lpstr>1.2 Overview of the evolution of Intel's Core 2 family (3b)</vt:lpstr>
      <vt:lpstr>1.2 Overview of the evolution of Intel's Core 2 family (4)</vt:lpstr>
      <vt:lpstr>1.2 Overview of the evolution of Intel's Core 2 family (5)</vt:lpstr>
      <vt:lpstr>1.2 Overview of the evolution of Intel's Core 2 family (6)</vt:lpstr>
      <vt:lpstr>1.2 Overview of the evolution of Intel's Core 2 family (7)</vt:lpstr>
      <vt:lpstr>1.2 Overview of the evolution of Intel's Core 2 family (8)</vt:lpstr>
      <vt:lpstr>1.2 Overview of the evolution of Intel's Core 2 family (9)</vt:lpstr>
      <vt:lpstr>1.2 Overview of the evolution of Intel's Core 2 family (10)</vt:lpstr>
      <vt:lpstr>PowerPoint Presentation</vt:lpstr>
      <vt:lpstr>1.2 Overview of the evolution of Intel's Core 2 family (12)</vt:lpstr>
      <vt:lpstr>1.2 Overview of the evolution of Intel's Core 2 family (13)</vt:lpstr>
      <vt:lpstr>1.2 Overview of the evolution of Intel's Core 2 family (14)</vt:lpstr>
      <vt:lpstr>1.2 Overview of the evolution of Intel's Core 2 family (15)</vt:lpstr>
      <vt:lpstr>1.2 Overview of the evolution of Intel's Core 2 family (16)</vt:lpstr>
      <vt:lpstr>1.2 Overview of the evolution of Intel's Core 2 family (17)</vt:lpstr>
      <vt:lpstr>1.2 Overview of the evolution of Intel's Core 2 family (18)</vt:lpstr>
      <vt:lpstr>1.2 Overview of the evolution of Intel's Core 2 family (19)</vt:lpstr>
      <vt:lpstr>1.2 Overview of the evolution of Intel's Core 2 family (20)</vt:lpstr>
      <vt:lpstr>1.2 Overview of the evolution of Intel's Core 2 family (21)</vt:lpstr>
      <vt:lpstr>1.2 Overview of the evolution of Intel's Core 2 family (22)</vt:lpstr>
      <vt:lpstr>1.2 Overview of the evolution of Intel's Core 2 family (23)</vt:lpstr>
      <vt:lpstr>1.2 Overview of the evolution of Intel's Core 2 family (24)</vt:lpstr>
      <vt:lpstr>1.2 Overview of the evolution of Intel's Core 2 family (25)</vt:lpstr>
      <vt:lpstr>1.2 Overview of the evolution of Intel's Core 2 family (26)</vt:lpstr>
      <vt:lpstr>1.2 Overview of the evolution of Intel's Core 2 family (27)</vt:lpstr>
      <vt:lpstr>1.2 Overview of the evolution of Intel's Core 2 family (28)</vt:lpstr>
      <vt:lpstr>1.2 Overview of the evolution of Intel's Core 2 family (29)</vt:lpstr>
      <vt:lpstr>1.2 Overview of the evolution of Intel's Core 2 family (30)</vt:lpstr>
      <vt:lpstr>1.2 Overview of the evolution of Intel's Core 2 family (31)</vt:lpstr>
      <vt:lpstr>1.2 Overview of the evolution of Intel's Core 2 family (32)</vt:lpstr>
      <vt:lpstr>1.2 Overview of the evolution of Intel's Core 2 family (33)</vt:lpstr>
      <vt:lpstr>1.2 Overview of the evolution of Intel's Core 2 family (34)</vt:lpstr>
      <vt:lpstr>1.2 Overview of the evolution of Intel's Core 2 family (35)</vt:lpstr>
      <vt:lpstr>1.2 Overview of the evolution of Intel's Core 2 family (36)</vt:lpstr>
      <vt:lpstr>PowerPoint Presentation</vt:lpstr>
      <vt:lpstr>2. Evolution of client processors (1)</vt:lpstr>
      <vt:lpstr>PowerPoint Presentation</vt:lpstr>
      <vt:lpstr>PowerPoint Presentation</vt:lpstr>
      <vt:lpstr>PowerPoint Presentation</vt:lpstr>
      <vt:lpstr>2.1 Overview of Intel’s Core 2-based client processors (3)</vt:lpstr>
      <vt:lpstr>PowerPoint Presentation</vt:lpstr>
      <vt:lpstr>2.2 Evolution of core counts and memory support in Intel’s Core 2-based client line (1)</vt:lpstr>
      <vt:lpstr>PowerPoint Presentation</vt:lpstr>
      <vt:lpstr>2.2 Evolution of core counts and memory support in Intel’s Core 2-based client line (3)</vt:lpstr>
      <vt:lpstr>PowerPoint Presentation</vt:lpstr>
      <vt:lpstr>2.2 Evolution of core counts and memory support in Intel’s Core 2-based client line (5)</vt:lpstr>
      <vt:lpstr>2.2 Evolution of core counts and memory support in Intel’s Core 2-based client line (6)</vt:lpstr>
      <vt:lpstr>PowerPoint Presentation</vt:lpstr>
      <vt:lpstr>2.2 Evolution of core counts and memory support in Intel’s Core 2-based client line (8)</vt:lpstr>
      <vt:lpstr>2.2 Evolution of core counts and memory support in Intel’s Core 2-based client line (9)</vt:lpstr>
      <vt:lpstr>PowerPoint Presentation</vt:lpstr>
      <vt:lpstr>2.2 Evolution of core counts and memory support in Intel’s Core 2-based client line (11)</vt:lpstr>
      <vt:lpstr>2.2 Evolution of core counts and memory support in Intel’s Core 2-based client line (12)</vt:lpstr>
      <vt:lpstr>2.2 Evolution of core counts and memory support in Intel’s Core 2-based client line (13)</vt:lpstr>
      <vt:lpstr>2.2 Evolution of core counts and memory support in Intel’s Core 2-based client line (14)</vt:lpstr>
      <vt:lpstr>2.2 Evolution of core counts and memory support in Intel’s Core 2-based client line (14b)</vt:lpstr>
      <vt:lpstr>PowerPoint Presentation</vt:lpstr>
      <vt:lpstr>2.2 Evolution of core counts and memory support in Intel’s Core 2-based client line (16)</vt:lpstr>
      <vt:lpstr>2.2 Evolution of core counts and memory support in Intel’s Core 2-based client line (17)</vt:lpstr>
      <vt:lpstr>2.2 Evolution of core counts and memory support in Intel’s Core 2-based client line (18)</vt:lpstr>
      <vt:lpstr>2.2 Evolution of core counts and memory support in Intel’s Core 2-based client line (19)</vt:lpstr>
      <vt:lpstr>2.2 Evolution of core counts and memory support in Intel’s Core 2-based client line (20)</vt:lpstr>
      <vt:lpstr>2.2 Evolution of core counts and memory support in Intel’s Core 2-based client line (21)</vt:lpstr>
      <vt:lpstr>PowerPoint Presentation</vt:lpstr>
      <vt:lpstr>PowerPoint Presentation</vt:lpstr>
      <vt:lpstr>2.3.1 Overview of the evolution of integrated graphics in the Core 2 line (1)</vt:lpstr>
      <vt:lpstr>2.3.1 Overview of the evolution of integrated graphics in the Core 2 line (2)</vt:lpstr>
      <vt:lpstr>PowerPoint Presentation</vt:lpstr>
      <vt:lpstr>2.3.1 Overview of the evolution of integrated graphics in the Core 2 line (4)</vt:lpstr>
      <vt:lpstr>PowerPoint Presentation</vt:lpstr>
      <vt:lpstr>PowerPoint Presentation</vt:lpstr>
      <vt:lpstr>2.3.1 Overview of the evolution of integrated graphics in the Core 2 line (7)</vt:lpstr>
      <vt:lpstr>PowerPoint Presentation</vt:lpstr>
      <vt:lpstr>PowerPoint Presentation</vt:lpstr>
      <vt:lpstr>2.3.1 Overview of the evolution of integrated graphics in the Core 2 line (10)</vt:lpstr>
      <vt:lpstr>PowerPoint Presentation</vt:lpstr>
      <vt:lpstr>2.3.1 Overview of the evolution of integrated graphics in the Core 2 line (12)</vt:lpstr>
      <vt:lpstr>2.3.1 Overview of the evolution of integrated graphics in the Core 2 line (13)</vt:lpstr>
      <vt:lpstr>2.3.1 Overview of the evolution of integrated graphics in the Core 2 line (14)</vt:lpstr>
      <vt:lpstr>PowerPoint Presentation</vt:lpstr>
      <vt:lpstr>2.3.2 Case example: The 12th gen. Xe LP GPU of 11th gen. Tiger Lake processors (1)</vt:lpstr>
      <vt:lpstr>2.3.2 Case example: The 12th gen. Xe LP GPU of 11th gen. Tiger Lake processors (2)</vt:lpstr>
      <vt:lpstr>2.3.2 Case example: The 12th gen. Xe LP GPU of 11th gen. Tiger Lake processors (3)</vt:lpstr>
      <vt:lpstr>2.3.2 Case example: The 12th gen. Xe LP GPU of 11th gen. Tiger Lake processors (4)</vt:lpstr>
      <vt:lpstr>PowerPoint Presentation</vt:lpstr>
      <vt:lpstr>2.3.3 Overview of the implementation of integrated graphics in the Core 2 line (1)</vt:lpstr>
      <vt:lpstr>2.3.3 Overview of the implementation of integrated graphics in the Core 2 line (2)</vt:lpstr>
      <vt:lpstr>2.3.3 Overview of the implementation of integrated graphics in the Core 2 line (3)</vt:lpstr>
      <vt:lpstr>2.3.3 Overview of the implementation of integrated graphics in the Core 2 line (4)</vt:lpstr>
      <vt:lpstr>2.3.3 Overview of the implementation of integrated graphics in the Core 2 line (5)</vt:lpstr>
      <vt:lpstr>2.3.3 Overview of the implementation of integrated graphics in the Core 2 line (6)</vt:lpstr>
      <vt:lpstr>2.3.3 Overview of the implementation of integrated graphics in the Core 2 line (7)</vt:lpstr>
      <vt:lpstr>2.3.3 Overview of the implementation of integrated graphics in the Core 2 line (8)</vt:lpstr>
      <vt:lpstr>2.3.3 Overview of the implementation of integrated graphics in the Core 2 line (9)</vt:lpstr>
      <vt:lpstr>2.3.3 Overview of the implementation of integrated graphics in the Core 2 line (10)</vt:lpstr>
      <vt:lpstr>2.3.3 Overview of the implementation of integrated graphics in the Core 2 line (11)</vt:lpstr>
      <vt:lpstr>2.3.3 Overview of the implementation of integrated graphics in the Core 2 line (12)</vt:lpstr>
      <vt:lpstr>2.3.3 Overview of the implementation of integrated graphics in the Core 2 line (13)</vt:lpstr>
      <vt:lpstr>PowerPoint Presentation</vt:lpstr>
      <vt:lpstr>2.3.4 Evolution of the performance of integrated graphics in the Core 2 line (1)</vt:lpstr>
      <vt:lpstr>2.3.4 Evolution of the performance of integrated graphics in the Core 2 line (2)</vt:lpstr>
      <vt:lpstr>2.3.4 Evolution of the performance of integrated graphics in the Core 2 line (3)</vt:lpstr>
      <vt:lpstr>2.3.4 Evolution of the performance of integrated graphics in the Core 2 line (4)</vt:lpstr>
      <vt:lpstr>2.3 Evolution of key features of integrated graphics in Intel’s client processors (1)</vt:lpstr>
      <vt:lpstr>2.3 Evolution of key features of integrated graphics in Intel’s client processors (2)</vt:lpstr>
      <vt:lpstr>2.3 Evolution of key features of integrated graphics in Intel’s client processors (3)</vt:lpstr>
      <vt:lpstr>2.3 Evolution of key features of integrated graphics in Intel’s client processors (4)</vt:lpstr>
      <vt:lpstr>2.3 Evolution of key features of integrated graphics in Intel’s client processors (5)</vt:lpstr>
      <vt:lpstr>2.3 Evolution of key features of integrated graphics in Intel’s client processors (6)</vt:lpstr>
      <vt:lpstr>PowerPoint Presentation</vt:lpstr>
      <vt:lpstr>3. Evolution of HEDT (High-End Desktop) processors (1)</vt:lpstr>
      <vt:lpstr>3. Evolution of HEDT (High-End Desktop) processors (2)</vt:lpstr>
      <vt:lpstr>3. Evolution of HEDT (High-End Desktop) processors (3)</vt:lpstr>
      <vt:lpstr>3. Evolution of HEDT (High-End Desktop) processors (4)</vt:lpstr>
      <vt:lpstr>3. Evolution of HEDT (High-End Desktop) processors (5)</vt:lpstr>
      <vt:lpstr>3. Evolution of HEDT (High-End Desktop) processors (6)</vt:lpstr>
      <vt:lpstr>3. Evolution of HEDT (High-End Desktop) processors (7)</vt:lpstr>
      <vt:lpstr>3. Evolution of HEDT (High-End Desktop) processors (8)</vt:lpstr>
      <vt:lpstr>3. Evolution of HEDT (High-End Desktop) processors (9)</vt:lpstr>
      <vt:lpstr>3. Evolution of HEDT (High-End Desktop) processors (10)</vt:lpstr>
      <vt:lpstr>3. Evolution of HEDT (High-End Desktop) processors (11)</vt:lpstr>
      <vt:lpstr>3. Evolution of HEDT (High-End Desktop) processors (12)</vt:lpstr>
      <vt:lpstr>3. Evolution of HEDT (High-End Desktop) processors (13)</vt:lpstr>
      <vt:lpstr>3. Evolution of HEDT (High-End Desktop) processors (14)</vt:lpstr>
      <vt:lpstr>3. Evolution of HEDT (High-End Desktop) processors (15)</vt:lpstr>
      <vt:lpstr>3. Evolution of HEDT (High-End Desktop) processors (16)</vt:lpstr>
      <vt:lpstr>3. Evolution of HEDT (High-End Desktop) processors (17)</vt:lpstr>
      <vt:lpstr>3. Evolution of HEDT (High-End Desktop) processors (18)</vt:lpstr>
      <vt:lpstr>3. Evolution of HEDT (High-End Desktop) processors (19)</vt:lpstr>
      <vt:lpstr>3. Evolution of HEDT (High-End Desktop) processors (20)</vt:lpstr>
      <vt:lpstr>3. Evolution of HEDT (High-End Desktop) processors (21)</vt:lpstr>
      <vt:lpstr>3. Evolution of HEDT (High-End Desktop) processors (22)</vt:lpstr>
      <vt:lpstr>PowerPoint Presentation</vt:lpstr>
      <vt:lpstr>4. Evolution of high-end 2S server processors (1)</vt:lpstr>
      <vt:lpstr>4. Evolution of high-end 2S server processors (2)</vt:lpstr>
      <vt:lpstr>4. Evolution of high-end 2S server processors (3)</vt:lpstr>
      <vt:lpstr>4. Evolution of high-end 2S server processors (4)</vt:lpstr>
      <vt:lpstr>4. Evolution of high-end 2S server processors (5)</vt:lpstr>
      <vt:lpstr>4. Evolution of high-end 2S server processors (6)</vt:lpstr>
      <vt:lpstr>4. Evolution of high-end 2S server processors (7)</vt:lpstr>
      <vt:lpstr>4. Evolution of high-end 2S server processors (8)</vt:lpstr>
      <vt:lpstr>4. Evolution of high-end 2S server processors (9)</vt:lpstr>
      <vt:lpstr>4. Evolution of high-end 2S server processors (9b)</vt:lpstr>
      <vt:lpstr>4. Evolution of high-end 2S server processors (9c)</vt:lpstr>
      <vt:lpstr>4. Evolution of high-end 2S server processors (10)</vt:lpstr>
      <vt:lpstr>4. Evolution of high-end 2S server processors (11)</vt:lpstr>
      <vt:lpstr>4. Evolution of high-end 2S server processors (12)</vt:lpstr>
      <vt:lpstr>4. Evolution of high-end 2S server processors (13)</vt:lpstr>
      <vt:lpstr>4. Evolution of high-end 2S server processors (14)</vt:lpstr>
      <vt:lpstr>4. Evolution of high-end 2S server processors (15)</vt:lpstr>
      <vt:lpstr>4. Evolution of high-end 2S server processors (16)</vt:lpstr>
      <vt:lpstr>4. Evolution of high-end 2S server processors (17)</vt:lpstr>
      <vt:lpstr>4. Evolution of high-end 2S server processors (18)</vt:lpstr>
      <vt:lpstr>4. Evolution of high-end 2S server processors (19)</vt:lpstr>
      <vt:lpstr>4. Evolution of high-end 2S server processors (20)</vt:lpstr>
      <vt:lpstr>4. Evolution of high-end 2S server processors (21)</vt:lpstr>
      <vt:lpstr>4. Evolution of high-end 2S server processors (22)</vt:lpstr>
      <vt:lpstr>4. Evolution of high-end 2S server processors (23)</vt:lpstr>
      <vt:lpstr>4. Evolution of high-end 2S server processors (24)</vt:lpstr>
      <vt:lpstr>4. Evolution of high-end 2S server processors (25)</vt:lpstr>
      <vt:lpstr>4. Evolution of high-end 2S server processors (26)</vt:lpstr>
      <vt:lpstr>4. Evolution of high-end 2S server processors (27)</vt:lpstr>
      <vt:lpstr>4. Evolution of high-end 2S server processors (27)</vt:lpstr>
      <vt:lpstr>4. Evolution of high-end 2S server processors (28)</vt:lpstr>
      <vt:lpstr>4. Evolution of high-end 2S server processors (29)</vt:lpstr>
      <vt:lpstr>4. Evolution of high-end 2S server processors (30)</vt:lpstr>
      <vt:lpstr>4. Evolution of high-end 2S server processors (31)</vt:lpstr>
      <vt:lpstr>4. Evolution of high-end 2S server processors (32)</vt:lpstr>
      <vt:lpstr>PowerPoint Presentation</vt:lpstr>
      <vt:lpstr>5. Evolution of tablet and smartphone processors (1)</vt:lpstr>
      <vt:lpstr>5. Evolution of tablet and smartphone processors (2)</vt:lpstr>
      <vt:lpstr>5. Evolution of tablet and smartphone processors (3)</vt:lpstr>
      <vt:lpstr>5. Evolution of tablet and smartphone processors (4)</vt:lpstr>
      <vt:lpstr>5. Evolution of tablet and smartphone processors (5)</vt:lpstr>
      <vt:lpstr>5. Evolution of tablet and smartphone processors (6)</vt:lpstr>
      <vt:lpstr>5. Evolution of tablet and smartphone processors (7)</vt:lpstr>
      <vt:lpstr>5. Evolution of tablet and smartphone processors (8)</vt:lpstr>
      <vt:lpstr>5. Evolution of tablet and smartphone processors (9)</vt:lpstr>
      <vt:lpstr>PowerPoint Presentation</vt:lpstr>
      <vt:lpstr>5. Evolution of tablet and smartphone processors (11)</vt:lpstr>
      <vt:lpstr>PowerPoint Presentation</vt:lpstr>
      <vt:lpstr>5. Evolution of tablet and smartphone processors (13)</vt:lpstr>
      <vt:lpstr>5. Evolution of tablet and smartphone processors (14)</vt:lpstr>
      <vt:lpstr>5. Evolution of tablet and smartphone processors (15)</vt:lpstr>
      <vt:lpstr>5. Evolution of tablet and smartphone processors (16)</vt:lpstr>
      <vt:lpstr>5. Evolution of tablet and smartphone processors (17)</vt:lpstr>
      <vt:lpstr>5. Evolution of tablet and smartphone processors (18)</vt:lpstr>
      <vt:lpstr>5. Evolution of tablet and smartphone processors (19)</vt:lpstr>
      <vt:lpstr>5. Evolution of tablet and smartphone processors (20)</vt:lpstr>
      <vt:lpstr>5. Evolution of tablet and smartphone processors (21)</vt:lpstr>
      <vt:lpstr>5. Evolution of tablet and smartphone processors (22)</vt:lpstr>
      <vt:lpstr>5. Evolution of tablet and smartphone processors (23)</vt:lpstr>
      <vt:lpstr>5. Evolution of tablet and smartphone processors (24)</vt:lpstr>
      <vt:lpstr>5. Evolution of tablet and smartphone processors (25)</vt:lpstr>
      <vt:lpstr>5. Evolution of tablet and smartphone processors (26)</vt:lpstr>
      <vt:lpstr>5. Evolution of tablet and smartphone processors (27)</vt:lpstr>
      <vt:lpstr>5. Evolution of tablet and smartphone processors (28)</vt:lpstr>
      <vt:lpstr>5. Evolution of tablet and smartphone processors (29)</vt:lpstr>
      <vt:lpstr>5. Evolution of tablet and smartphone processors (30)</vt:lpstr>
      <vt:lpstr>5. Evolution of tablet and smartphone processors (31)</vt:lpstr>
      <vt:lpstr>PowerPoint Presentation</vt:lpstr>
      <vt:lpstr>6. References (1)</vt:lpstr>
      <vt:lpstr>6. References (2)</vt:lpstr>
      <vt:lpstr>6. References (3)</vt:lpstr>
      <vt:lpstr>6. References (4)</vt:lpstr>
      <vt:lpstr>6. References (5)</vt:lpstr>
      <vt:lpstr>6. References (5)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Sima Dezső</dc:creator>
  <cp:lastModifiedBy>Prof. Dr. Sima Dezső</cp:lastModifiedBy>
  <cp:revision>4053</cp:revision>
  <cp:lastPrinted>2022-09-05T06:03:34Z</cp:lastPrinted>
  <dcterms:created xsi:type="dcterms:W3CDTF">2014-10-25T02:34:30Z</dcterms:created>
  <dcterms:modified xsi:type="dcterms:W3CDTF">2022-09-20T18:48:45Z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0x010100F57F55E438109E48B6391729A5612895</vt:lpwstr>
  </property>
</Properties>
</file>