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4"/>
    <p:sldMasterId id="2147483673" r:id="rId5"/>
    <p:sldMasterId id="2147483711" r:id="rId6"/>
    <p:sldMasterId id="2147483724" r:id="rId7"/>
    <p:sldMasterId id="2147483737" r:id="rId8"/>
    <p:sldMasterId id="2147483762" r:id="rId9"/>
    <p:sldMasterId id="2147483775" r:id="rId10"/>
    <p:sldMasterId id="2147483788" r:id="rId11"/>
    <p:sldMasterId id="2147483801" r:id="rId12"/>
    <p:sldMasterId id="2147483814" r:id="rId13"/>
    <p:sldMasterId id="2147483827" r:id="rId14"/>
    <p:sldMasterId id="2147483840" r:id="rId15"/>
    <p:sldMasterId id="2147483852" r:id="rId16"/>
    <p:sldMasterId id="2147483865" r:id="rId17"/>
    <p:sldMasterId id="2147483877" r:id="rId18"/>
  </p:sldMasterIdLst>
  <p:notesMasterIdLst>
    <p:notesMasterId r:id="rId370"/>
  </p:notesMasterIdLst>
  <p:sldIdLst>
    <p:sldId id="2266" r:id="rId19"/>
    <p:sldId id="463" r:id="rId20"/>
    <p:sldId id="1908" r:id="rId21"/>
    <p:sldId id="1988" r:id="rId22"/>
    <p:sldId id="2295" r:id="rId23"/>
    <p:sldId id="1989" r:id="rId24"/>
    <p:sldId id="1990" r:id="rId25"/>
    <p:sldId id="1991" r:id="rId26"/>
    <p:sldId id="1992" r:id="rId27"/>
    <p:sldId id="2323" r:id="rId28"/>
    <p:sldId id="2483" r:id="rId29"/>
    <p:sldId id="2484" r:id="rId30"/>
    <p:sldId id="2354" r:id="rId31"/>
    <p:sldId id="2129" r:id="rId32"/>
    <p:sldId id="1996" r:id="rId33"/>
    <p:sldId id="2355" r:id="rId34"/>
    <p:sldId id="2356" r:id="rId35"/>
    <p:sldId id="1924" r:id="rId36"/>
    <p:sldId id="2357" r:id="rId37"/>
    <p:sldId id="1925" r:id="rId38"/>
    <p:sldId id="2358" r:id="rId39"/>
    <p:sldId id="2359" r:id="rId40"/>
    <p:sldId id="2363" r:id="rId41"/>
    <p:sldId id="2360" r:id="rId42"/>
    <p:sldId id="1926" r:id="rId43"/>
    <p:sldId id="2364" r:id="rId44"/>
    <p:sldId id="1927" r:id="rId45"/>
    <p:sldId id="2361" r:id="rId46"/>
    <p:sldId id="1995" r:id="rId47"/>
    <p:sldId id="2001" r:id="rId48"/>
    <p:sldId id="1984" r:id="rId49"/>
    <p:sldId id="1983" r:id="rId50"/>
    <p:sldId id="2174" r:id="rId51"/>
    <p:sldId id="1929" r:id="rId52"/>
    <p:sldId id="2306" r:id="rId53"/>
    <p:sldId id="2307" r:id="rId54"/>
    <p:sldId id="2294" r:id="rId55"/>
    <p:sldId id="2376" r:id="rId56"/>
    <p:sldId id="2497" r:id="rId57"/>
    <p:sldId id="2362" r:id="rId58"/>
    <p:sldId id="1994" r:id="rId59"/>
    <p:sldId id="2170" r:id="rId60"/>
    <p:sldId id="1939" r:id="rId61"/>
    <p:sldId id="1933" r:id="rId62"/>
    <p:sldId id="1934" r:id="rId63"/>
    <p:sldId id="1938" r:id="rId64"/>
    <p:sldId id="1949" r:id="rId65"/>
    <p:sldId id="1940" r:id="rId66"/>
    <p:sldId id="1941" r:id="rId67"/>
    <p:sldId id="1942" r:id="rId68"/>
    <p:sldId id="2004" r:id="rId69"/>
    <p:sldId id="1943" r:id="rId70"/>
    <p:sldId id="2372" r:id="rId71"/>
    <p:sldId id="2556" r:id="rId72"/>
    <p:sldId id="1946" r:id="rId73"/>
    <p:sldId id="1952" r:id="rId74"/>
    <p:sldId id="1953" r:id="rId75"/>
    <p:sldId id="1954" r:id="rId76"/>
    <p:sldId id="1951" r:id="rId77"/>
    <p:sldId id="1955" r:id="rId78"/>
    <p:sldId id="2377" r:id="rId79"/>
    <p:sldId id="2378" r:id="rId80"/>
    <p:sldId id="2550" r:id="rId81"/>
    <p:sldId id="2413" r:id="rId82"/>
    <p:sldId id="2414" r:id="rId83"/>
    <p:sldId id="2381" r:id="rId84"/>
    <p:sldId id="2382" r:id="rId85"/>
    <p:sldId id="2551" r:id="rId86"/>
    <p:sldId id="2384" r:id="rId87"/>
    <p:sldId id="2385" r:id="rId88"/>
    <p:sldId id="2386" r:id="rId89"/>
    <p:sldId id="2403" r:id="rId90"/>
    <p:sldId id="2442" r:id="rId91"/>
    <p:sldId id="2443" r:id="rId92"/>
    <p:sldId id="2417" r:id="rId93"/>
    <p:sldId id="2552" r:id="rId94"/>
    <p:sldId id="2568" r:id="rId95"/>
    <p:sldId id="2554" r:id="rId96"/>
    <p:sldId id="2569" r:id="rId97"/>
    <p:sldId id="2589" r:id="rId98"/>
    <p:sldId id="2574" r:id="rId99"/>
    <p:sldId id="2592" r:id="rId100"/>
    <p:sldId id="2577" r:id="rId101"/>
    <p:sldId id="2593" r:id="rId102"/>
    <p:sldId id="2596" r:id="rId103"/>
    <p:sldId id="2597" r:id="rId104"/>
    <p:sldId id="2598" r:id="rId105"/>
    <p:sldId id="2594" r:id="rId106"/>
    <p:sldId id="2595" r:id="rId107"/>
    <p:sldId id="2586" r:id="rId108"/>
    <p:sldId id="2587" r:id="rId109"/>
    <p:sldId id="2580" r:id="rId110"/>
    <p:sldId id="2590" r:id="rId111"/>
    <p:sldId id="2591" r:id="rId112"/>
    <p:sldId id="2014" r:id="rId113"/>
    <p:sldId id="2017" r:id="rId114"/>
    <p:sldId id="2018" r:id="rId115"/>
    <p:sldId id="2019" r:id="rId116"/>
    <p:sldId id="2023" r:id="rId117"/>
    <p:sldId id="2020" r:id="rId118"/>
    <p:sldId id="2446" r:id="rId119"/>
    <p:sldId id="2021" r:id="rId120"/>
    <p:sldId id="2557" r:id="rId121"/>
    <p:sldId id="2022" r:id="rId122"/>
    <p:sldId id="2265" r:id="rId123"/>
    <p:sldId id="2031" r:id="rId124"/>
    <p:sldId id="2032" r:id="rId125"/>
    <p:sldId id="1956" r:id="rId126"/>
    <p:sldId id="1957" r:id="rId127"/>
    <p:sldId id="2076" r:id="rId128"/>
    <p:sldId id="2013" r:id="rId129"/>
    <p:sldId id="2024" r:id="rId130"/>
    <p:sldId id="2025" r:id="rId131"/>
    <p:sldId id="2026" r:id="rId132"/>
    <p:sldId id="2027" r:id="rId133"/>
    <p:sldId id="2028" r:id="rId134"/>
    <p:sldId id="2029" r:id="rId135"/>
    <p:sldId id="2447" r:id="rId136"/>
    <p:sldId id="2030" r:id="rId137"/>
    <p:sldId id="2175" r:id="rId138"/>
    <p:sldId id="2075" r:id="rId139"/>
    <p:sldId id="2012" r:id="rId140"/>
    <p:sldId id="2034" r:id="rId141"/>
    <p:sldId id="2179" r:id="rId142"/>
    <p:sldId id="2035" r:id="rId143"/>
    <p:sldId id="2036" r:id="rId144"/>
    <p:sldId id="2177" r:id="rId145"/>
    <p:sldId id="2178" r:id="rId146"/>
    <p:sldId id="2038" r:id="rId147"/>
    <p:sldId id="2039" r:id="rId148"/>
    <p:sldId id="2040" r:id="rId149"/>
    <p:sldId id="2041" r:id="rId150"/>
    <p:sldId id="2042" r:id="rId151"/>
    <p:sldId id="2043" r:id="rId152"/>
    <p:sldId id="2053" r:id="rId153"/>
    <p:sldId id="2054" r:id="rId154"/>
    <p:sldId id="2055" r:id="rId155"/>
    <p:sldId id="2056" r:id="rId156"/>
    <p:sldId id="2057" r:id="rId157"/>
    <p:sldId id="2058" r:id="rId158"/>
    <p:sldId id="2059" r:id="rId159"/>
    <p:sldId id="2060" r:id="rId160"/>
    <p:sldId id="2061" r:id="rId161"/>
    <p:sldId id="2062" r:id="rId162"/>
    <p:sldId id="2063" r:id="rId163"/>
    <p:sldId id="2064" r:id="rId164"/>
    <p:sldId id="2065" r:id="rId165"/>
    <p:sldId id="2066" r:id="rId166"/>
    <p:sldId id="2067" r:id="rId167"/>
    <p:sldId id="2068" r:id="rId168"/>
    <p:sldId id="2069" r:id="rId169"/>
    <p:sldId id="2070" r:id="rId170"/>
    <p:sldId id="2071" r:id="rId171"/>
    <p:sldId id="2072" r:id="rId172"/>
    <p:sldId id="2073" r:id="rId173"/>
    <p:sldId id="2077" r:id="rId174"/>
    <p:sldId id="2172" r:id="rId175"/>
    <p:sldId id="2078" r:id="rId176"/>
    <p:sldId id="2079" r:id="rId177"/>
    <p:sldId id="2080" r:id="rId178"/>
    <p:sldId id="2090" r:id="rId179"/>
    <p:sldId id="2091" r:id="rId180"/>
    <p:sldId id="2092" r:id="rId181"/>
    <p:sldId id="2093" r:id="rId182"/>
    <p:sldId id="2561" r:id="rId183"/>
    <p:sldId id="2560" r:id="rId184"/>
    <p:sldId id="2096" r:id="rId185"/>
    <p:sldId id="1769" r:id="rId186"/>
    <p:sldId id="1775" r:id="rId187"/>
    <p:sldId id="2081" r:id="rId188"/>
    <p:sldId id="1782" r:id="rId189"/>
    <p:sldId id="1827" r:id="rId190"/>
    <p:sldId id="2082" r:id="rId191"/>
    <p:sldId id="1783" r:id="rId192"/>
    <p:sldId id="2084" r:id="rId193"/>
    <p:sldId id="2085" r:id="rId194"/>
    <p:sldId id="2086" r:id="rId195"/>
    <p:sldId id="2089" r:id="rId196"/>
    <p:sldId id="2088" r:id="rId197"/>
    <p:sldId id="2288" r:id="rId198"/>
    <p:sldId id="1771" r:id="rId199"/>
    <p:sldId id="2300" r:id="rId200"/>
    <p:sldId id="1877" r:id="rId201"/>
    <p:sldId id="1878" r:id="rId202"/>
    <p:sldId id="1879" r:id="rId203"/>
    <p:sldId id="2302" r:id="rId204"/>
    <p:sldId id="2338" r:id="rId205"/>
    <p:sldId id="2339" r:id="rId206"/>
    <p:sldId id="1882" r:id="rId207"/>
    <p:sldId id="2301" r:id="rId208"/>
    <p:sldId id="1883" r:id="rId209"/>
    <p:sldId id="1887" r:id="rId210"/>
    <p:sldId id="1888" r:id="rId211"/>
    <p:sldId id="1889" r:id="rId212"/>
    <p:sldId id="1890" r:id="rId213"/>
    <p:sldId id="1891" r:id="rId214"/>
    <p:sldId id="2182" r:id="rId215"/>
    <p:sldId id="2099" r:id="rId216"/>
    <p:sldId id="2100" r:id="rId217"/>
    <p:sldId id="2101" r:id="rId218"/>
    <p:sldId id="2102" r:id="rId219"/>
    <p:sldId id="2103" r:id="rId220"/>
    <p:sldId id="2104" r:id="rId221"/>
    <p:sldId id="1835" r:id="rId222"/>
    <p:sldId id="1836" r:id="rId223"/>
    <p:sldId id="2289" r:id="rId224"/>
    <p:sldId id="2105" r:id="rId225"/>
    <p:sldId id="2106" r:id="rId226"/>
    <p:sldId id="2290" r:id="rId227"/>
    <p:sldId id="2124" r:id="rId228"/>
    <p:sldId id="2303" r:id="rId229"/>
    <p:sldId id="2448" r:id="rId230"/>
    <p:sldId id="2341" r:id="rId231"/>
    <p:sldId id="2340" r:id="rId232"/>
    <p:sldId id="2342" r:id="rId233"/>
    <p:sldId id="2183" r:id="rId234"/>
    <p:sldId id="2109" r:id="rId235"/>
    <p:sldId id="2293" r:id="rId236"/>
    <p:sldId id="1838" r:id="rId237"/>
    <p:sldId id="2111" r:id="rId238"/>
    <p:sldId id="2118" r:id="rId239"/>
    <p:sldId id="2113" r:id="rId240"/>
    <p:sldId id="2119" r:id="rId241"/>
    <p:sldId id="2114" r:id="rId242"/>
    <p:sldId id="1868" r:id="rId243"/>
    <p:sldId id="1869" r:id="rId244"/>
    <p:sldId id="1870" r:id="rId245"/>
    <p:sldId id="1871" r:id="rId246"/>
    <p:sldId id="1872" r:id="rId247"/>
    <p:sldId id="1873" r:id="rId248"/>
    <p:sldId id="1874" r:id="rId249"/>
    <p:sldId id="1875" r:id="rId250"/>
    <p:sldId id="1876" r:id="rId251"/>
    <p:sldId id="2126" r:id="rId252"/>
    <p:sldId id="2127" r:id="rId253"/>
    <p:sldId id="1907" r:id="rId254"/>
    <p:sldId id="2184" r:id="rId255"/>
    <p:sldId id="2173" r:id="rId256"/>
    <p:sldId id="2345" r:id="rId257"/>
    <p:sldId id="2346" r:id="rId258"/>
    <p:sldId id="2347" r:id="rId259"/>
    <p:sldId id="2348" r:id="rId260"/>
    <p:sldId id="2186" r:id="rId261"/>
    <p:sldId id="1894" r:id="rId262"/>
    <p:sldId id="1900" r:id="rId263"/>
    <p:sldId id="2564" r:id="rId264"/>
    <p:sldId id="2499" r:id="rId265"/>
    <p:sldId id="1899" r:id="rId266"/>
    <p:sldId id="2167" r:id="rId267"/>
    <p:sldId id="2566" r:id="rId268"/>
    <p:sldId id="2279" r:id="rId269"/>
    <p:sldId id="2280" r:id="rId270"/>
    <p:sldId id="2185" r:id="rId271"/>
    <p:sldId id="2144" r:id="rId272"/>
    <p:sldId id="2282" r:id="rId273"/>
    <p:sldId id="2134" r:id="rId274"/>
    <p:sldId id="2168" r:id="rId275"/>
    <p:sldId id="2143" r:id="rId276"/>
    <p:sldId id="2449" r:id="rId277"/>
    <p:sldId id="2567" r:id="rId278"/>
    <p:sldId id="2504" r:id="rId279"/>
    <p:sldId id="2503" r:id="rId280"/>
    <p:sldId id="2283" r:id="rId281"/>
    <p:sldId id="2493" r:id="rId282"/>
    <p:sldId id="2485" r:id="rId283"/>
    <p:sldId id="2286" r:id="rId284"/>
    <p:sldId id="2490" r:id="rId285"/>
    <p:sldId id="2491" r:id="rId286"/>
    <p:sldId id="2492" r:id="rId287"/>
    <p:sldId id="2140" r:id="rId288"/>
    <p:sldId id="2479" r:id="rId289"/>
    <p:sldId id="2141" r:id="rId290"/>
    <p:sldId id="2476" r:id="rId291"/>
    <p:sldId id="2480" r:id="rId292"/>
    <p:sldId id="2146" r:id="rId293"/>
    <p:sldId id="2150" r:id="rId294"/>
    <p:sldId id="2151" r:id="rId295"/>
    <p:sldId id="2152" r:id="rId296"/>
    <p:sldId id="2469" r:id="rId297"/>
    <p:sldId id="2495" r:id="rId298"/>
    <p:sldId id="2451" r:id="rId299"/>
    <p:sldId id="2456" r:id="rId300"/>
    <p:sldId id="2189" r:id="rId301"/>
    <p:sldId id="2258" r:id="rId302"/>
    <p:sldId id="2259" r:id="rId303"/>
    <p:sldId id="2190" r:id="rId304"/>
    <p:sldId id="2237" r:id="rId305"/>
    <p:sldId id="2231" r:id="rId306"/>
    <p:sldId id="2235" r:id="rId307"/>
    <p:sldId id="2232" r:id="rId308"/>
    <p:sldId id="2233" r:id="rId309"/>
    <p:sldId id="2234" r:id="rId310"/>
    <p:sldId id="2191" r:id="rId311"/>
    <p:sldId id="2192" r:id="rId312"/>
    <p:sldId id="2193" r:id="rId313"/>
    <p:sldId id="2260" r:id="rId314"/>
    <p:sldId id="2236" r:id="rId315"/>
    <p:sldId id="2241" r:id="rId316"/>
    <p:sldId id="2242" r:id="rId317"/>
    <p:sldId id="2243" r:id="rId318"/>
    <p:sldId id="2245" r:id="rId319"/>
    <p:sldId id="2250" r:id="rId320"/>
    <p:sldId id="2261" r:id="rId321"/>
    <p:sldId id="2197" r:id="rId322"/>
    <p:sldId id="2514" r:id="rId323"/>
    <p:sldId id="2515" r:id="rId324"/>
    <p:sldId id="2516" r:id="rId325"/>
    <p:sldId id="2517" r:id="rId326"/>
    <p:sldId id="2518" r:id="rId327"/>
    <p:sldId id="2519" r:id="rId328"/>
    <p:sldId id="2520" r:id="rId329"/>
    <p:sldId id="2521" r:id="rId330"/>
    <p:sldId id="2522" r:id="rId331"/>
    <p:sldId id="2523" r:id="rId332"/>
    <p:sldId id="2524" r:id="rId333"/>
    <p:sldId id="2525" r:id="rId334"/>
    <p:sldId id="2526" r:id="rId335"/>
    <p:sldId id="2527" r:id="rId336"/>
    <p:sldId id="2528" r:id="rId337"/>
    <p:sldId id="2529" r:id="rId338"/>
    <p:sldId id="2530" r:id="rId339"/>
    <p:sldId id="2531" r:id="rId340"/>
    <p:sldId id="2532" r:id="rId341"/>
    <p:sldId id="2533" r:id="rId342"/>
    <p:sldId id="2534" r:id="rId343"/>
    <p:sldId id="2535" r:id="rId344"/>
    <p:sldId id="2536" r:id="rId345"/>
    <p:sldId id="2537" r:id="rId346"/>
    <p:sldId id="2538" r:id="rId347"/>
    <p:sldId id="2539" r:id="rId348"/>
    <p:sldId id="2540" r:id="rId349"/>
    <p:sldId id="2541" r:id="rId350"/>
    <p:sldId id="2542" r:id="rId351"/>
    <p:sldId id="2543" r:id="rId352"/>
    <p:sldId id="2544" r:id="rId353"/>
    <p:sldId id="2545" r:id="rId354"/>
    <p:sldId id="2546" r:id="rId355"/>
    <p:sldId id="2496" r:id="rId356"/>
    <p:sldId id="2506" r:id="rId357"/>
    <p:sldId id="2507" r:id="rId358"/>
    <p:sldId id="2508" r:id="rId359"/>
    <p:sldId id="2509" r:id="rId360"/>
    <p:sldId id="2510" r:id="rId361"/>
    <p:sldId id="2513" r:id="rId362"/>
    <p:sldId id="2512" r:id="rId363"/>
    <p:sldId id="2511" r:id="rId364"/>
    <p:sldId id="2547" r:id="rId365"/>
    <p:sldId id="2548" r:id="rId366"/>
    <p:sldId id="2549" r:id="rId367"/>
    <p:sldId id="2555" r:id="rId368"/>
    <p:sldId id="2410" r:id="rId36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43B284-05C1-4ADE-B66F-498B437E93F5}">
          <p14:sldIdLst>
            <p14:sldId id="2266"/>
            <p14:sldId id="463"/>
          </p14:sldIdLst>
        </p14:section>
        <p14:section name="Untitled Section" id="{C502D39B-7B0F-408B-9318-C54260733FCA}">
          <p14:sldIdLst>
            <p14:sldId id="1908"/>
            <p14:sldId id="1988"/>
            <p14:sldId id="2295"/>
            <p14:sldId id="1989"/>
            <p14:sldId id="1990"/>
            <p14:sldId id="1991"/>
            <p14:sldId id="1992"/>
            <p14:sldId id="2323"/>
            <p14:sldId id="2483"/>
            <p14:sldId id="2484"/>
            <p14:sldId id="2354"/>
            <p14:sldId id="2129"/>
            <p14:sldId id="1996"/>
            <p14:sldId id="2355"/>
            <p14:sldId id="2356"/>
            <p14:sldId id="1924"/>
            <p14:sldId id="2357"/>
            <p14:sldId id="1925"/>
            <p14:sldId id="2358"/>
            <p14:sldId id="2359"/>
            <p14:sldId id="2363"/>
            <p14:sldId id="2360"/>
            <p14:sldId id="1926"/>
            <p14:sldId id="2364"/>
            <p14:sldId id="1927"/>
            <p14:sldId id="2361"/>
            <p14:sldId id="1995"/>
            <p14:sldId id="2001"/>
            <p14:sldId id="1984"/>
            <p14:sldId id="1983"/>
            <p14:sldId id="2174"/>
            <p14:sldId id="1929"/>
            <p14:sldId id="2306"/>
            <p14:sldId id="2307"/>
            <p14:sldId id="2294"/>
            <p14:sldId id="2376"/>
            <p14:sldId id="2497"/>
            <p14:sldId id="2362"/>
            <p14:sldId id="1994"/>
            <p14:sldId id="2170"/>
            <p14:sldId id="1939"/>
            <p14:sldId id="1933"/>
            <p14:sldId id="1934"/>
            <p14:sldId id="1938"/>
            <p14:sldId id="1949"/>
            <p14:sldId id="1940"/>
            <p14:sldId id="1941"/>
            <p14:sldId id="1942"/>
            <p14:sldId id="2004"/>
            <p14:sldId id="1943"/>
            <p14:sldId id="2372"/>
            <p14:sldId id="2556"/>
            <p14:sldId id="1946"/>
            <p14:sldId id="1952"/>
            <p14:sldId id="1953"/>
            <p14:sldId id="1954"/>
            <p14:sldId id="1951"/>
            <p14:sldId id="1955"/>
            <p14:sldId id="2377"/>
            <p14:sldId id="2378"/>
            <p14:sldId id="2550"/>
            <p14:sldId id="2413"/>
            <p14:sldId id="2414"/>
            <p14:sldId id="2381"/>
            <p14:sldId id="2382"/>
            <p14:sldId id="2551"/>
            <p14:sldId id="2384"/>
            <p14:sldId id="2385"/>
            <p14:sldId id="2386"/>
            <p14:sldId id="2403"/>
            <p14:sldId id="2442"/>
            <p14:sldId id="2443"/>
            <p14:sldId id="2417"/>
            <p14:sldId id="2552"/>
            <p14:sldId id="2568"/>
            <p14:sldId id="2554"/>
            <p14:sldId id="2569"/>
            <p14:sldId id="2589"/>
            <p14:sldId id="2574"/>
            <p14:sldId id="2592"/>
            <p14:sldId id="2577"/>
            <p14:sldId id="2593"/>
            <p14:sldId id="2596"/>
            <p14:sldId id="2597"/>
            <p14:sldId id="2598"/>
            <p14:sldId id="2594"/>
            <p14:sldId id="2595"/>
            <p14:sldId id="2586"/>
            <p14:sldId id="2587"/>
            <p14:sldId id="2580"/>
            <p14:sldId id="2590"/>
            <p14:sldId id="2591"/>
            <p14:sldId id="2014"/>
            <p14:sldId id="2017"/>
            <p14:sldId id="2018"/>
            <p14:sldId id="2019"/>
            <p14:sldId id="2023"/>
            <p14:sldId id="2020"/>
            <p14:sldId id="2446"/>
            <p14:sldId id="2021"/>
            <p14:sldId id="2557"/>
            <p14:sldId id="2022"/>
            <p14:sldId id="2265"/>
            <p14:sldId id="2031"/>
            <p14:sldId id="2032"/>
            <p14:sldId id="1956"/>
            <p14:sldId id="1957"/>
            <p14:sldId id="2076"/>
            <p14:sldId id="2013"/>
            <p14:sldId id="2024"/>
            <p14:sldId id="2025"/>
            <p14:sldId id="2026"/>
            <p14:sldId id="2027"/>
            <p14:sldId id="2028"/>
            <p14:sldId id="2029"/>
            <p14:sldId id="2447"/>
            <p14:sldId id="2030"/>
            <p14:sldId id="2175"/>
            <p14:sldId id="2075"/>
            <p14:sldId id="2012"/>
            <p14:sldId id="2034"/>
            <p14:sldId id="2179"/>
            <p14:sldId id="2035"/>
            <p14:sldId id="2036"/>
            <p14:sldId id="2177"/>
            <p14:sldId id="2178"/>
            <p14:sldId id="2038"/>
            <p14:sldId id="2039"/>
            <p14:sldId id="2040"/>
            <p14:sldId id="2041"/>
            <p14:sldId id="2042"/>
            <p14:sldId id="2043"/>
            <p14:sldId id="2053"/>
            <p14:sldId id="2054"/>
            <p14:sldId id="2055"/>
            <p14:sldId id="2056"/>
            <p14:sldId id="2057"/>
            <p14:sldId id="2058"/>
            <p14:sldId id="2059"/>
            <p14:sldId id="2060"/>
            <p14:sldId id="2061"/>
            <p14:sldId id="2062"/>
            <p14:sldId id="2063"/>
            <p14:sldId id="2064"/>
            <p14:sldId id="2065"/>
            <p14:sldId id="2066"/>
            <p14:sldId id="2067"/>
            <p14:sldId id="2068"/>
            <p14:sldId id="2069"/>
            <p14:sldId id="2070"/>
            <p14:sldId id="2071"/>
            <p14:sldId id="2072"/>
            <p14:sldId id="2073"/>
            <p14:sldId id="2077"/>
            <p14:sldId id="2172"/>
            <p14:sldId id="2078"/>
            <p14:sldId id="2079"/>
            <p14:sldId id="2080"/>
            <p14:sldId id="2090"/>
            <p14:sldId id="2091"/>
            <p14:sldId id="2092"/>
            <p14:sldId id="2093"/>
            <p14:sldId id="2561"/>
            <p14:sldId id="2560"/>
            <p14:sldId id="2096"/>
            <p14:sldId id="1769"/>
            <p14:sldId id="1775"/>
            <p14:sldId id="2081"/>
            <p14:sldId id="1782"/>
            <p14:sldId id="1827"/>
            <p14:sldId id="2082"/>
            <p14:sldId id="1783"/>
            <p14:sldId id="2084"/>
            <p14:sldId id="2085"/>
            <p14:sldId id="2086"/>
            <p14:sldId id="2089"/>
            <p14:sldId id="2088"/>
            <p14:sldId id="2288"/>
            <p14:sldId id="1771"/>
            <p14:sldId id="2300"/>
            <p14:sldId id="1877"/>
            <p14:sldId id="1878"/>
            <p14:sldId id="1879"/>
            <p14:sldId id="2302"/>
            <p14:sldId id="2338"/>
            <p14:sldId id="2339"/>
            <p14:sldId id="1882"/>
            <p14:sldId id="2301"/>
            <p14:sldId id="1883"/>
            <p14:sldId id="1887"/>
            <p14:sldId id="1888"/>
            <p14:sldId id="1889"/>
            <p14:sldId id="1890"/>
            <p14:sldId id="1891"/>
            <p14:sldId id="2182"/>
            <p14:sldId id="2099"/>
            <p14:sldId id="2100"/>
            <p14:sldId id="2101"/>
            <p14:sldId id="2102"/>
            <p14:sldId id="2103"/>
            <p14:sldId id="2104"/>
            <p14:sldId id="1835"/>
            <p14:sldId id="1836"/>
            <p14:sldId id="2289"/>
            <p14:sldId id="2105"/>
            <p14:sldId id="2106"/>
            <p14:sldId id="2290"/>
            <p14:sldId id="2124"/>
            <p14:sldId id="2303"/>
            <p14:sldId id="2448"/>
            <p14:sldId id="2341"/>
            <p14:sldId id="2340"/>
            <p14:sldId id="2342"/>
            <p14:sldId id="2183"/>
            <p14:sldId id="2109"/>
            <p14:sldId id="2293"/>
            <p14:sldId id="1838"/>
            <p14:sldId id="2111"/>
            <p14:sldId id="2118"/>
            <p14:sldId id="2113"/>
            <p14:sldId id="2119"/>
            <p14:sldId id="2114"/>
            <p14:sldId id="1868"/>
            <p14:sldId id="1869"/>
            <p14:sldId id="1870"/>
            <p14:sldId id="1871"/>
            <p14:sldId id="1872"/>
            <p14:sldId id="1873"/>
            <p14:sldId id="1874"/>
            <p14:sldId id="1875"/>
            <p14:sldId id="1876"/>
            <p14:sldId id="2126"/>
            <p14:sldId id="2127"/>
            <p14:sldId id="1907"/>
            <p14:sldId id="2184"/>
            <p14:sldId id="2173"/>
            <p14:sldId id="2345"/>
            <p14:sldId id="2346"/>
            <p14:sldId id="2347"/>
            <p14:sldId id="2348"/>
            <p14:sldId id="2186"/>
            <p14:sldId id="1894"/>
            <p14:sldId id="1900"/>
            <p14:sldId id="2564"/>
            <p14:sldId id="2499"/>
            <p14:sldId id="1899"/>
            <p14:sldId id="2167"/>
            <p14:sldId id="2566"/>
            <p14:sldId id="2279"/>
            <p14:sldId id="2280"/>
            <p14:sldId id="2185"/>
            <p14:sldId id="2144"/>
            <p14:sldId id="2282"/>
            <p14:sldId id="2134"/>
            <p14:sldId id="2168"/>
            <p14:sldId id="2143"/>
            <p14:sldId id="2449"/>
            <p14:sldId id="2567"/>
            <p14:sldId id="2504"/>
            <p14:sldId id="2503"/>
            <p14:sldId id="2283"/>
            <p14:sldId id="2493"/>
            <p14:sldId id="2485"/>
            <p14:sldId id="2286"/>
            <p14:sldId id="2490"/>
            <p14:sldId id="2491"/>
            <p14:sldId id="2492"/>
            <p14:sldId id="2140"/>
            <p14:sldId id="2479"/>
            <p14:sldId id="2141"/>
            <p14:sldId id="2476"/>
            <p14:sldId id="2480"/>
            <p14:sldId id="2146"/>
            <p14:sldId id="2150"/>
            <p14:sldId id="2151"/>
            <p14:sldId id="2152"/>
            <p14:sldId id="2469"/>
            <p14:sldId id="2495"/>
            <p14:sldId id="2451"/>
            <p14:sldId id="2456"/>
            <p14:sldId id="2189"/>
            <p14:sldId id="2258"/>
            <p14:sldId id="2259"/>
            <p14:sldId id="2190"/>
            <p14:sldId id="2237"/>
            <p14:sldId id="2231"/>
            <p14:sldId id="2235"/>
            <p14:sldId id="2232"/>
            <p14:sldId id="2233"/>
            <p14:sldId id="2234"/>
            <p14:sldId id="2191"/>
            <p14:sldId id="2192"/>
            <p14:sldId id="2193"/>
            <p14:sldId id="2260"/>
            <p14:sldId id="2236"/>
            <p14:sldId id="2241"/>
            <p14:sldId id="2242"/>
            <p14:sldId id="2243"/>
            <p14:sldId id="2245"/>
            <p14:sldId id="2250"/>
            <p14:sldId id="2261"/>
            <p14:sldId id="2197"/>
            <p14:sldId id="2514"/>
            <p14:sldId id="2515"/>
            <p14:sldId id="2516"/>
            <p14:sldId id="2517"/>
            <p14:sldId id="2518"/>
            <p14:sldId id="2519"/>
            <p14:sldId id="2520"/>
            <p14:sldId id="2521"/>
            <p14:sldId id="2522"/>
            <p14:sldId id="2523"/>
            <p14:sldId id="2524"/>
            <p14:sldId id="2525"/>
            <p14:sldId id="2526"/>
            <p14:sldId id="2527"/>
            <p14:sldId id="2528"/>
            <p14:sldId id="2529"/>
            <p14:sldId id="2530"/>
            <p14:sldId id="2531"/>
            <p14:sldId id="2532"/>
            <p14:sldId id="2533"/>
            <p14:sldId id="2534"/>
            <p14:sldId id="2535"/>
            <p14:sldId id="2536"/>
            <p14:sldId id="2537"/>
            <p14:sldId id="2538"/>
            <p14:sldId id="2539"/>
            <p14:sldId id="2540"/>
            <p14:sldId id="2541"/>
            <p14:sldId id="2542"/>
            <p14:sldId id="2543"/>
            <p14:sldId id="2544"/>
            <p14:sldId id="2545"/>
            <p14:sldId id="2546"/>
            <p14:sldId id="2496"/>
            <p14:sldId id="2506"/>
            <p14:sldId id="2507"/>
            <p14:sldId id="2508"/>
            <p14:sldId id="2509"/>
            <p14:sldId id="2510"/>
            <p14:sldId id="2513"/>
            <p14:sldId id="2512"/>
            <p14:sldId id="2511"/>
            <p14:sldId id="2547"/>
            <p14:sldId id="2548"/>
            <p14:sldId id="2549"/>
            <p14:sldId id="2555"/>
            <p14:sldId id="24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81" userDrawn="1">
          <p15:clr>
            <a:srgbClr val="A4A3A4"/>
          </p15:clr>
        </p15:guide>
        <p15:guide id="2" orient="horz" pos="1763" userDrawn="1">
          <p15:clr>
            <a:srgbClr val="A4A3A4"/>
          </p15:clr>
        </p15:guide>
        <p15:guide id="3" orient="horz" pos="1054" userDrawn="1">
          <p15:clr>
            <a:srgbClr val="A4A3A4"/>
          </p15:clr>
        </p15:guide>
        <p15:guide id="4" pos="1406" userDrawn="1">
          <p15:clr>
            <a:srgbClr val="A4A3A4"/>
          </p15:clr>
        </p15:guide>
        <p15:guide id="6" pos="499" userDrawn="1">
          <p15:clr>
            <a:srgbClr val="A4A3A4"/>
          </p15:clr>
        </p15:guide>
        <p15:guide id="7" pos="5658" userDrawn="1">
          <p15:clr>
            <a:srgbClr val="A4A3A4"/>
          </p15:clr>
        </p15:guide>
        <p15:guide id="8" pos="385" userDrawn="1">
          <p15:clr>
            <a:srgbClr val="A4A3A4"/>
          </p15:clr>
        </p15:guide>
        <p15:guide id="9" orient="horz" pos="2699" userDrawn="1">
          <p15:clr>
            <a:srgbClr val="A4A3A4"/>
          </p15:clr>
        </p15:guide>
        <p15:guide id="10" orient="horz" pos="771" userDrawn="1">
          <p15:clr>
            <a:srgbClr val="A4A3A4"/>
          </p15:clr>
        </p15:guide>
        <p15:guide id="11" orient="horz" pos="289" userDrawn="1">
          <p15:clr>
            <a:srgbClr val="A4A3A4"/>
          </p15:clr>
        </p15:guide>
        <p15:guide id="12" pos="187">
          <p15:clr>
            <a:srgbClr val="A4A3A4"/>
          </p15:clr>
        </p15:guide>
        <p15:guide id="14" pos="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4A7"/>
    <a:srgbClr val="DDF2FF"/>
    <a:srgbClr val="DDEEFF"/>
    <a:srgbClr val="DDEBFF"/>
    <a:srgbClr val="00CC99"/>
    <a:srgbClr val="DDEFFF"/>
    <a:srgbClr val="CCECFF"/>
    <a:srgbClr val="4C5CD4"/>
    <a:srgbClr val="3333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1" autoAdjust="0"/>
    <p:restoredTop sz="86257" autoAdjust="0"/>
  </p:normalViewPr>
  <p:slideViewPr>
    <p:cSldViewPr snapToObjects="1" showGuides="1">
      <p:cViewPr varScale="1">
        <p:scale>
          <a:sx n="56" d="100"/>
          <a:sy n="56" d="100"/>
        </p:scale>
        <p:origin x="1304" y="48"/>
      </p:cViewPr>
      <p:guideLst>
        <p:guide orient="horz" pos="1281"/>
        <p:guide orient="horz" pos="1763"/>
        <p:guide orient="horz" pos="1054"/>
        <p:guide pos="1406"/>
        <p:guide pos="499"/>
        <p:guide pos="5658"/>
        <p:guide pos="385"/>
        <p:guide orient="horz" pos="2699"/>
        <p:guide orient="horz" pos="771"/>
        <p:guide orient="horz" pos="289"/>
        <p:guide pos="187"/>
        <p:guide pos="45"/>
      </p:guideLst>
    </p:cSldViewPr>
  </p:slideViewPr>
  <p:outlineViewPr>
    <p:cViewPr>
      <p:scale>
        <a:sx n="33" d="100"/>
        <a:sy n="33" d="100"/>
      </p:scale>
      <p:origin x="0" y="-30894"/>
    </p:cViewPr>
  </p:outlineViewPr>
  <p:notesTextViewPr>
    <p:cViewPr>
      <p:scale>
        <a:sx n="3" d="2"/>
        <a:sy n="3" d="2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9.xml"/><Relationship Id="rId299" Type="http://schemas.openxmlformats.org/officeDocument/2006/relationships/slide" Target="slides/slide281.xml"/><Relationship Id="rId21" Type="http://schemas.openxmlformats.org/officeDocument/2006/relationships/slide" Target="slides/slide3.xml"/><Relationship Id="rId63" Type="http://schemas.openxmlformats.org/officeDocument/2006/relationships/slide" Target="slides/slide45.xml"/><Relationship Id="rId159" Type="http://schemas.openxmlformats.org/officeDocument/2006/relationships/slide" Target="slides/slide141.xml"/><Relationship Id="rId324" Type="http://schemas.openxmlformats.org/officeDocument/2006/relationships/slide" Target="slides/slide306.xml"/><Relationship Id="rId366" Type="http://schemas.openxmlformats.org/officeDocument/2006/relationships/slide" Target="slides/slide348.xml"/><Relationship Id="rId170" Type="http://schemas.openxmlformats.org/officeDocument/2006/relationships/slide" Target="slides/slide152.xml"/><Relationship Id="rId226" Type="http://schemas.openxmlformats.org/officeDocument/2006/relationships/slide" Target="slides/slide208.xml"/><Relationship Id="rId268" Type="http://schemas.openxmlformats.org/officeDocument/2006/relationships/slide" Target="slides/slide250.xml"/><Relationship Id="rId32" Type="http://schemas.openxmlformats.org/officeDocument/2006/relationships/slide" Target="slides/slide14.xml"/><Relationship Id="rId74" Type="http://schemas.openxmlformats.org/officeDocument/2006/relationships/slide" Target="slides/slide56.xml"/><Relationship Id="rId128" Type="http://schemas.openxmlformats.org/officeDocument/2006/relationships/slide" Target="slides/slide110.xml"/><Relationship Id="rId335" Type="http://schemas.openxmlformats.org/officeDocument/2006/relationships/slide" Target="slides/slide317.xml"/><Relationship Id="rId5" Type="http://schemas.openxmlformats.org/officeDocument/2006/relationships/slideMaster" Target="slideMasters/slideMaster2.xml"/><Relationship Id="rId181" Type="http://schemas.openxmlformats.org/officeDocument/2006/relationships/slide" Target="slides/slide163.xml"/><Relationship Id="rId237" Type="http://schemas.openxmlformats.org/officeDocument/2006/relationships/slide" Target="slides/slide219.xml"/><Relationship Id="rId279" Type="http://schemas.openxmlformats.org/officeDocument/2006/relationships/slide" Target="slides/slide261.xml"/><Relationship Id="rId43" Type="http://schemas.openxmlformats.org/officeDocument/2006/relationships/slide" Target="slides/slide25.xml"/><Relationship Id="rId139" Type="http://schemas.openxmlformats.org/officeDocument/2006/relationships/slide" Target="slides/slide121.xml"/><Relationship Id="rId290" Type="http://schemas.openxmlformats.org/officeDocument/2006/relationships/slide" Target="slides/slide272.xml"/><Relationship Id="rId304" Type="http://schemas.openxmlformats.org/officeDocument/2006/relationships/slide" Target="slides/slide286.xml"/><Relationship Id="rId346" Type="http://schemas.openxmlformats.org/officeDocument/2006/relationships/slide" Target="slides/slide328.xml"/><Relationship Id="rId85" Type="http://schemas.openxmlformats.org/officeDocument/2006/relationships/slide" Target="slides/slide67.xml"/><Relationship Id="rId150" Type="http://schemas.openxmlformats.org/officeDocument/2006/relationships/slide" Target="slides/slide132.xml"/><Relationship Id="rId192" Type="http://schemas.openxmlformats.org/officeDocument/2006/relationships/slide" Target="slides/slide174.xml"/><Relationship Id="rId206" Type="http://schemas.openxmlformats.org/officeDocument/2006/relationships/slide" Target="slides/slide188.xml"/><Relationship Id="rId248" Type="http://schemas.openxmlformats.org/officeDocument/2006/relationships/slide" Target="slides/slide230.xml"/><Relationship Id="rId12" Type="http://schemas.openxmlformats.org/officeDocument/2006/relationships/slideMaster" Target="slideMasters/slideMaster9.xml"/><Relationship Id="rId108" Type="http://schemas.openxmlformats.org/officeDocument/2006/relationships/slide" Target="slides/slide90.xml"/><Relationship Id="rId315" Type="http://schemas.openxmlformats.org/officeDocument/2006/relationships/slide" Target="slides/slide297.xml"/><Relationship Id="rId357" Type="http://schemas.openxmlformats.org/officeDocument/2006/relationships/slide" Target="slides/slide339.xml"/><Relationship Id="rId54" Type="http://schemas.openxmlformats.org/officeDocument/2006/relationships/slide" Target="slides/slide36.xml"/><Relationship Id="rId96" Type="http://schemas.openxmlformats.org/officeDocument/2006/relationships/slide" Target="slides/slide78.xml"/><Relationship Id="rId161" Type="http://schemas.openxmlformats.org/officeDocument/2006/relationships/slide" Target="slides/slide143.xml"/><Relationship Id="rId217" Type="http://schemas.openxmlformats.org/officeDocument/2006/relationships/slide" Target="slides/slide199.xml"/><Relationship Id="rId259" Type="http://schemas.openxmlformats.org/officeDocument/2006/relationships/slide" Target="slides/slide241.xml"/><Relationship Id="rId23" Type="http://schemas.openxmlformats.org/officeDocument/2006/relationships/slide" Target="slides/slide5.xml"/><Relationship Id="rId119" Type="http://schemas.openxmlformats.org/officeDocument/2006/relationships/slide" Target="slides/slide101.xml"/><Relationship Id="rId270" Type="http://schemas.openxmlformats.org/officeDocument/2006/relationships/slide" Target="slides/slide252.xml"/><Relationship Id="rId326" Type="http://schemas.openxmlformats.org/officeDocument/2006/relationships/slide" Target="slides/slide308.xml"/><Relationship Id="rId65" Type="http://schemas.openxmlformats.org/officeDocument/2006/relationships/slide" Target="slides/slide47.xml"/><Relationship Id="rId130" Type="http://schemas.openxmlformats.org/officeDocument/2006/relationships/slide" Target="slides/slide112.xml"/><Relationship Id="rId368" Type="http://schemas.openxmlformats.org/officeDocument/2006/relationships/slide" Target="slides/slide350.xml"/><Relationship Id="rId172" Type="http://schemas.openxmlformats.org/officeDocument/2006/relationships/slide" Target="slides/slide154.xml"/><Relationship Id="rId228" Type="http://schemas.openxmlformats.org/officeDocument/2006/relationships/slide" Target="slides/slide210.xml"/><Relationship Id="rId281" Type="http://schemas.openxmlformats.org/officeDocument/2006/relationships/slide" Target="slides/slide263.xml"/><Relationship Id="rId337" Type="http://schemas.openxmlformats.org/officeDocument/2006/relationships/slide" Target="slides/slide319.xml"/><Relationship Id="rId34" Type="http://schemas.openxmlformats.org/officeDocument/2006/relationships/slide" Target="slides/slide16.xml"/><Relationship Id="rId76" Type="http://schemas.openxmlformats.org/officeDocument/2006/relationships/slide" Target="slides/slide58.xml"/><Relationship Id="rId141" Type="http://schemas.openxmlformats.org/officeDocument/2006/relationships/slide" Target="slides/slide123.xml"/><Relationship Id="rId7" Type="http://schemas.openxmlformats.org/officeDocument/2006/relationships/slideMaster" Target="slideMasters/slideMaster4.xml"/><Relationship Id="rId183" Type="http://schemas.openxmlformats.org/officeDocument/2006/relationships/slide" Target="slides/slide165.xml"/><Relationship Id="rId239" Type="http://schemas.openxmlformats.org/officeDocument/2006/relationships/slide" Target="slides/slide221.xml"/><Relationship Id="rId250" Type="http://schemas.openxmlformats.org/officeDocument/2006/relationships/slide" Target="slides/slide232.xml"/><Relationship Id="rId292" Type="http://schemas.openxmlformats.org/officeDocument/2006/relationships/slide" Target="slides/slide274.xml"/><Relationship Id="rId306" Type="http://schemas.openxmlformats.org/officeDocument/2006/relationships/slide" Target="slides/slide288.xml"/><Relationship Id="rId45" Type="http://schemas.openxmlformats.org/officeDocument/2006/relationships/slide" Target="slides/slide27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348" Type="http://schemas.openxmlformats.org/officeDocument/2006/relationships/slide" Target="slides/slide330.xml"/><Relationship Id="rId152" Type="http://schemas.openxmlformats.org/officeDocument/2006/relationships/slide" Target="slides/slide134.xml"/><Relationship Id="rId194" Type="http://schemas.openxmlformats.org/officeDocument/2006/relationships/slide" Target="slides/slide176.xml"/><Relationship Id="rId208" Type="http://schemas.openxmlformats.org/officeDocument/2006/relationships/slide" Target="slides/slide190.xml"/><Relationship Id="rId261" Type="http://schemas.openxmlformats.org/officeDocument/2006/relationships/slide" Target="slides/slide243.xml"/><Relationship Id="rId14" Type="http://schemas.openxmlformats.org/officeDocument/2006/relationships/slideMaster" Target="slideMasters/slideMaster11.xml"/><Relationship Id="rId56" Type="http://schemas.openxmlformats.org/officeDocument/2006/relationships/slide" Target="slides/slide38.xml"/><Relationship Id="rId317" Type="http://schemas.openxmlformats.org/officeDocument/2006/relationships/slide" Target="slides/slide299.xml"/><Relationship Id="rId359" Type="http://schemas.openxmlformats.org/officeDocument/2006/relationships/slide" Target="slides/slide341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63" Type="http://schemas.openxmlformats.org/officeDocument/2006/relationships/slide" Target="slides/slide145.xml"/><Relationship Id="rId219" Type="http://schemas.openxmlformats.org/officeDocument/2006/relationships/slide" Target="slides/slide201.xml"/><Relationship Id="rId370" Type="http://schemas.openxmlformats.org/officeDocument/2006/relationships/notesMaster" Target="notesMasters/notesMaster1.xml"/><Relationship Id="rId230" Type="http://schemas.openxmlformats.org/officeDocument/2006/relationships/slide" Target="slides/slide212.xml"/><Relationship Id="rId25" Type="http://schemas.openxmlformats.org/officeDocument/2006/relationships/slide" Target="slides/slide7.xml"/><Relationship Id="rId67" Type="http://schemas.openxmlformats.org/officeDocument/2006/relationships/slide" Target="slides/slide49.xml"/><Relationship Id="rId272" Type="http://schemas.openxmlformats.org/officeDocument/2006/relationships/slide" Target="slides/slide254.xml"/><Relationship Id="rId328" Type="http://schemas.openxmlformats.org/officeDocument/2006/relationships/slide" Target="slides/slide310.xml"/><Relationship Id="rId132" Type="http://schemas.openxmlformats.org/officeDocument/2006/relationships/slide" Target="slides/slide114.xml"/><Relationship Id="rId174" Type="http://schemas.openxmlformats.org/officeDocument/2006/relationships/slide" Target="slides/slide156.xml"/><Relationship Id="rId241" Type="http://schemas.openxmlformats.org/officeDocument/2006/relationships/slide" Target="slides/slide223.xml"/><Relationship Id="rId36" Type="http://schemas.openxmlformats.org/officeDocument/2006/relationships/slide" Target="slides/slide18.xml"/><Relationship Id="rId283" Type="http://schemas.openxmlformats.org/officeDocument/2006/relationships/slide" Target="slides/slide265.xml"/><Relationship Id="rId339" Type="http://schemas.openxmlformats.org/officeDocument/2006/relationships/slide" Target="slides/slide321.xml"/><Relationship Id="rId78" Type="http://schemas.openxmlformats.org/officeDocument/2006/relationships/slide" Target="slides/slide60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43" Type="http://schemas.openxmlformats.org/officeDocument/2006/relationships/slide" Target="slides/slide125.xml"/><Relationship Id="rId164" Type="http://schemas.openxmlformats.org/officeDocument/2006/relationships/slide" Target="slides/slide146.xml"/><Relationship Id="rId185" Type="http://schemas.openxmlformats.org/officeDocument/2006/relationships/slide" Target="slides/slide167.xml"/><Relationship Id="rId350" Type="http://schemas.openxmlformats.org/officeDocument/2006/relationships/slide" Target="slides/slide332.xml"/><Relationship Id="rId371" Type="http://schemas.openxmlformats.org/officeDocument/2006/relationships/presProps" Target="presProps.xml"/><Relationship Id="rId9" Type="http://schemas.openxmlformats.org/officeDocument/2006/relationships/slideMaster" Target="slideMasters/slideMaster6.xml"/><Relationship Id="rId210" Type="http://schemas.openxmlformats.org/officeDocument/2006/relationships/slide" Target="slides/slide192.xml"/><Relationship Id="rId26" Type="http://schemas.openxmlformats.org/officeDocument/2006/relationships/slide" Target="slides/slide8.xml"/><Relationship Id="rId231" Type="http://schemas.openxmlformats.org/officeDocument/2006/relationships/slide" Target="slides/slide213.xml"/><Relationship Id="rId252" Type="http://schemas.openxmlformats.org/officeDocument/2006/relationships/slide" Target="slides/slide234.xml"/><Relationship Id="rId273" Type="http://schemas.openxmlformats.org/officeDocument/2006/relationships/slide" Target="slides/slide255.xml"/><Relationship Id="rId294" Type="http://schemas.openxmlformats.org/officeDocument/2006/relationships/slide" Target="slides/slide276.xml"/><Relationship Id="rId308" Type="http://schemas.openxmlformats.org/officeDocument/2006/relationships/slide" Target="slides/slide290.xml"/><Relationship Id="rId329" Type="http://schemas.openxmlformats.org/officeDocument/2006/relationships/slide" Target="slides/slide311.xml"/><Relationship Id="rId47" Type="http://schemas.openxmlformats.org/officeDocument/2006/relationships/slide" Target="slides/slide29.xml"/><Relationship Id="rId68" Type="http://schemas.openxmlformats.org/officeDocument/2006/relationships/slide" Target="slides/slide50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54" Type="http://schemas.openxmlformats.org/officeDocument/2006/relationships/slide" Target="slides/slide136.xml"/><Relationship Id="rId175" Type="http://schemas.openxmlformats.org/officeDocument/2006/relationships/slide" Target="slides/slide157.xml"/><Relationship Id="rId340" Type="http://schemas.openxmlformats.org/officeDocument/2006/relationships/slide" Target="slides/slide322.xml"/><Relationship Id="rId361" Type="http://schemas.openxmlformats.org/officeDocument/2006/relationships/slide" Target="slides/slide343.xml"/><Relationship Id="rId196" Type="http://schemas.openxmlformats.org/officeDocument/2006/relationships/slide" Target="slides/slide178.xml"/><Relationship Id="rId200" Type="http://schemas.openxmlformats.org/officeDocument/2006/relationships/slide" Target="slides/slide182.xml"/><Relationship Id="rId16" Type="http://schemas.openxmlformats.org/officeDocument/2006/relationships/slideMaster" Target="slideMasters/slideMaster13.xml"/><Relationship Id="rId221" Type="http://schemas.openxmlformats.org/officeDocument/2006/relationships/slide" Target="slides/slide203.xml"/><Relationship Id="rId242" Type="http://schemas.openxmlformats.org/officeDocument/2006/relationships/slide" Target="slides/slide224.xml"/><Relationship Id="rId263" Type="http://schemas.openxmlformats.org/officeDocument/2006/relationships/slide" Target="slides/slide245.xml"/><Relationship Id="rId284" Type="http://schemas.openxmlformats.org/officeDocument/2006/relationships/slide" Target="slides/slide266.xml"/><Relationship Id="rId319" Type="http://schemas.openxmlformats.org/officeDocument/2006/relationships/slide" Target="slides/slide301.xml"/><Relationship Id="rId37" Type="http://schemas.openxmlformats.org/officeDocument/2006/relationships/slide" Target="slides/slide19.xml"/><Relationship Id="rId58" Type="http://schemas.openxmlformats.org/officeDocument/2006/relationships/slide" Target="slides/slide40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44" Type="http://schemas.openxmlformats.org/officeDocument/2006/relationships/slide" Target="slides/slide126.xml"/><Relationship Id="rId330" Type="http://schemas.openxmlformats.org/officeDocument/2006/relationships/slide" Target="slides/slide312.xml"/><Relationship Id="rId90" Type="http://schemas.openxmlformats.org/officeDocument/2006/relationships/slide" Target="slides/slide72.xml"/><Relationship Id="rId165" Type="http://schemas.openxmlformats.org/officeDocument/2006/relationships/slide" Target="slides/slide147.xml"/><Relationship Id="rId186" Type="http://schemas.openxmlformats.org/officeDocument/2006/relationships/slide" Target="slides/slide168.xml"/><Relationship Id="rId351" Type="http://schemas.openxmlformats.org/officeDocument/2006/relationships/slide" Target="slides/slide333.xml"/><Relationship Id="rId372" Type="http://schemas.openxmlformats.org/officeDocument/2006/relationships/viewProps" Target="viewProps.xml"/><Relationship Id="rId211" Type="http://schemas.openxmlformats.org/officeDocument/2006/relationships/slide" Target="slides/slide193.xml"/><Relationship Id="rId232" Type="http://schemas.openxmlformats.org/officeDocument/2006/relationships/slide" Target="slides/slide214.xml"/><Relationship Id="rId253" Type="http://schemas.openxmlformats.org/officeDocument/2006/relationships/slide" Target="slides/slide235.xml"/><Relationship Id="rId274" Type="http://schemas.openxmlformats.org/officeDocument/2006/relationships/slide" Target="slides/slide256.xml"/><Relationship Id="rId295" Type="http://schemas.openxmlformats.org/officeDocument/2006/relationships/slide" Target="slides/slide277.xml"/><Relationship Id="rId309" Type="http://schemas.openxmlformats.org/officeDocument/2006/relationships/slide" Target="slides/slide291.xml"/><Relationship Id="rId27" Type="http://schemas.openxmlformats.org/officeDocument/2006/relationships/slide" Target="slides/slide9.xml"/><Relationship Id="rId48" Type="http://schemas.openxmlformats.org/officeDocument/2006/relationships/slide" Target="slides/slide30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34" Type="http://schemas.openxmlformats.org/officeDocument/2006/relationships/slide" Target="slides/slide116.xml"/><Relationship Id="rId320" Type="http://schemas.openxmlformats.org/officeDocument/2006/relationships/slide" Target="slides/slide302.xml"/><Relationship Id="rId80" Type="http://schemas.openxmlformats.org/officeDocument/2006/relationships/slide" Target="slides/slide62.xml"/><Relationship Id="rId155" Type="http://schemas.openxmlformats.org/officeDocument/2006/relationships/slide" Target="slides/slide137.xml"/><Relationship Id="rId176" Type="http://schemas.openxmlformats.org/officeDocument/2006/relationships/slide" Target="slides/slide158.xml"/><Relationship Id="rId197" Type="http://schemas.openxmlformats.org/officeDocument/2006/relationships/slide" Target="slides/slide179.xml"/><Relationship Id="rId341" Type="http://schemas.openxmlformats.org/officeDocument/2006/relationships/slide" Target="slides/slide323.xml"/><Relationship Id="rId362" Type="http://schemas.openxmlformats.org/officeDocument/2006/relationships/slide" Target="slides/slide344.xml"/><Relationship Id="rId201" Type="http://schemas.openxmlformats.org/officeDocument/2006/relationships/slide" Target="slides/slide183.xml"/><Relationship Id="rId222" Type="http://schemas.openxmlformats.org/officeDocument/2006/relationships/slide" Target="slides/slide204.xml"/><Relationship Id="rId243" Type="http://schemas.openxmlformats.org/officeDocument/2006/relationships/slide" Target="slides/slide225.xml"/><Relationship Id="rId264" Type="http://schemas.openxmlformats.org/officeDocument/2006/relationships/slide" Target="slides/slide246.xml"/><Relationship Id="rId285" Type="http://schemas.openxmlformats.org/officeDocument/2006/relationships/slide" Target="slides/slide267.xml"/><Relationship Id="rId17" Type="http://schemas.openxmlformats.org/officeDocument/2006/relationships/slideMaster" Target="slideMasters/slideMaster14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24" Type="http://schemas.openxmlformats.org/officeDocument/2006/relationships/slide" Target="slides/slide106.xml"/><Relationship Id="rId310" Type="http://schemas.openxmlformats.org/officeDocument/2006/relationships/slide" Target="slides/slide292.xml"/><Relationship Id="rId70" Type="http://schemas.openxmlformats.org/officeDocument/2006/relationships/slide" Target="slides/slide52.xml"/><Relationship Id="rId91" Type="http://schemas.openxmlformats.org/officeDocument/2006/relationships/slide" Target="slides/slide73.xml"/><Relationship Id="rId145" Type="http://schemas.openxmlformats.org/officeDocument/2006/relationships/slide" Target="slides/slide127.xml"/><Relationship Id="rId166" Type="http://schemas.openxmlformats.org/officeDocument/2006/relationships/slide" Target="slides/slide148.xml"/><Relationship Id="rId187" Type="http://schemas.openxmlformats.org/officeDocument/2006/relationships/slide" Target="slides/slide169.xml"/><Relationship Id="rId331" Type="http://schemas.openxmlformats.org/officeDocument/2006/relationships/slide" Target="slides/slide313.xml"/><Relationship Id="rId352" Type="http://schemas.openxmlformats.org/officeDocument/2006/relationships/slide" Target="slides/slide334.xml"/><Relationship Id="rId373" Type="http://schemas.openxmlformats.org/officeDocument/2006/relationships/theme" Target="theme/theme1.xml"/><Relationship Id="rId1" Type="http://schemas.openxmlformats.org/officeDocument/2006/relationships/customXml" Target="../customXml/item1.xml"/><Relationship Id="rId212" Type="http://schemas.openxmlformats.org/officeDocument/2006/relationships/slide" Target="slides/slide194.xml"/><Relationship Id="rId233" Type="http://schemas.openxmlformats.org/officeDocument/2006/relationships/slide" Target="slides/slide215.xml"/><Relationship Id="rId254" Type="http://schemas.openxmlformats.org/officeDocument/2006/relationships/slide" Target="slides/slide236.xml"/><Relationship Id="rId28" Type="http://schemas.openxmlformats.org/officeDocument/2006/relationships/slide" Target="slides/slide10.xml"/><Relationship Id="rId49" Type="http://schemas.openxmlformats.org/officeDocument/2006/relationships/slide" Target="slides/slide31.xml"/><Relationship Id="rId114" Type="http://schemas.openxmlformats.org/officeDocument/2006/relationships/slide" Target="slides/slide96.xml"/><Relationship Id="rId275" Type="http://schemas.openxmlformats.org/officeDocument/2006/relationships/slide" Target="slides/slide257.xml"/><Relationship Id="rId296" Type="http://schemas.openxmlformats.org/officeDocument/2006/relationships/slide" Target="slides/slide278.xml"/><Relationship Id="rId300" Type="http://schemas.openxmlformats.org/officeDocument/2006/relationships/slide" Target="slides/slide282.xml"/><Relationship Id="rId60" Type="http://schemas.openxmlformats.org/officeDocument/2006/relationships/slide" Target="slides/slide42.xml"/><Relationship Id="rId81" Type="http://schemas.openxmlformats.org/officeDocument/2006/relationships/slide" Target="slides/slide63.xml"/><Relationship Id="rId135" Type="http://schemas.openxmlformats.org/officeDocument/2006/relationships/slide" Target="slides/slide117.xml"/><Relationship Id="rId156" Type="http://schemas.openxmlformats.org/officeDocument/2006/relationships/slide" Target="slides/slide138.xml"/><Relationship Id="rId177" Type="http://schemas.openxmlformats.org/officeDocument/2006/relationships/slide" Target="slides/slide159.xml"/><Relationship Id="rId198" Type="http://schemas.openxmlformats.org/officeDocument/2006/relationships/slide" Target="slides/slide180.xml"/><Relationship Id="rId321" Type="http://schemas.openxmlformats.org/officeDocument/2006/relationships/slide" Target="slides/slide303.xml"/><Relationship Id="rId342" Type="http://schemas.openxmlformats.org/officeDocument/2006/relationships/slide" Target="slides/slide324.xml"/><Relationship Id="rId363" Type="http://schemas.openxmlformats.org/officeDocument/2006/relationships/slide" Target="slides/slide345.xml"/><Relationship Id="rId202" Type="http://schemas.openxmlformats.org/officeDocument/2006/relationships/slide" Target="slides/slide184.xml"/><Relationship Id="rId223" Type="http://schemas.openxmlformats.org/officeDocument/2006/relationships/slide" Target="slides/slide205.xml"/><Relationship Id="rId244" Type="http://schemas.openxmlformats.org/officeDocument/2006/relationships/slide" Target="slides/slide226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1.xml"/><Relationship Id="rId265" Type="http://schemas.openxmlformats.org/officeDocument/2006/relationships/slide" Target="slides/slide247.xml"/><Relationship Id="rId286" Type="http://schemas.openxmlformats.org/officeDocument/2006/relationships/slide" Target="slides/slide268.xml"/><Relationship Id="rId50" Type="http://schemas.openxmlformats.org/officeDocument/2006/relationships/slide" Target="slides/slide32.xml"/><Relationship Id="rId104" Type="http://schemas.openxmlformats.org/officeDocument/2006/relationships/slide" Target="slides/slide86.xml"/><Relationship Id="rId125" Type="http://schemas.openxmlformats.org/officeDocument/2006/relationships/slide" Target="slides/slide107.xml"/><Relationship Id="rId146" Type="http://schemas.openxmlformats.org/officeDocument/2006/relationships/slide" Target="slides/slide128.xml"/><Relationship Id="rId167" Type="http://schemas.openxmlformats.org/officeDocument/2006/relationships/slide" Target="slides/slide149.xml"/><Relationship Id="rId188" Type="http://schemas.openxmlformats.org/officeDocument/2006/relationships/slide" Target="slides/slide170.xml"/><Relationship Id="rId311" Type="http://schemas.openxmlformats.org/officeDocument/2006/relationships/slide" Target="slides/slide293.xml"/><Relationship Id="rId332" Type="http://schemas.openxmlformats.org/officeDocument/2006/relationships/slide" Target="slides/slide314.xml"/><Relationship Id="rId353" Type="http://schemas.openxmlformats.org/officeDocument/2006/relationships/slide" Target="slides/slide335.xml"/><Relationship Id="rId374" Type="http://schemas.openxmlformats.org/officeDocument/2006/relationships/tableStyles" Target="tableStyles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13" Type="http://schemas.openxmlformats.org/officeDocument/2006/relationships/slide" Target="slides/slide195.xml"/><Relationship Id="rId234" Type="http://schemas.openxmlformats.org/officeDocument/2006/relationships/slide" Target="slides/slide216.xml"/><Relationship Id="rId2" Type="http://schemas.openxmlformats.org/officeDocument/2006/relationships/customXml" Target="../customXml/item2.xml"/><Relationship Id="rId29" Type="http://schemas.openxmlformats.org/officeDocument/2006/relationships/slide" Target="slides/slide11.xml"/><Relationship Id="rId255" Type="http://schemas.openxmlformats.org/officeDocument/2006/relationships/slide" Target="slides/slide237.xml"/><Relationship Id="rId276" Type="http://schemas.openxmlformats.org/officeDocument/2006/relationships/slide" Target="slides/slide258.xml"/><Relationship Id="rId297" Type="http://schemas.openxmlformats.org/officeDocument/2006/relationships/slide" Target="slides/slide279.xml"/><Relationship Id="rId40" Type="http://schemas.openxmlformats.org/officeDocument/2006/relationships/slide" Target="slides/slide22.xml"/><Relationship Id="rId115" Type="http://schemas.openxmlformats.org/officeDocument/2006/relationships/slide" Target="slides/slide97.xml"/><Relationship Id="rId136" Type="http://schemas.openxmlformats.org/officeDocument/2006/relationships/slide" Target="slides/slide118.xml"/><Relationship Id="rId157" Type="http://schemas.openxmlformats.org/officeDocument/2006/relationships/slide" Target="slides/slide139.xml"/><Relationship Id="rId178" Type="http://schemas.openxmlformats.org/officeDocument/2006/relationships/slide" Target="slides/slide160.xml"/><Relationship Id="rId301" Type="http://schemas.openxmlformats.org/officeDocument/2006/relationships/slide" Target="slides/slide283.xml"/><Relationship Id="rId322" Type="http://schemas.openxmlformats.org/officeDocument/2006/relationships/slide" Target="slides/slide304.xml"/><Relationship Id="rId343" Type="http://schemas.openxmlformats.org/officeDocument/2006/relationships/slide" Target="slides/slide325.xml"/><Relationship Id="rId364" Type="http://schemas.openxmlformats.org/officeDocument/2006/relationships/slide" Target="slides/slide346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9" Type="http://schemas.openxmlformats.org/officeDocument/2006/relationships/slide" Target="slides/slide181.xml"/><Relationship Id="rId203" Type="http://schemas.openxmlformats.org/officeDocument/2006/relationships/slide" Target="slides/slide185.xml"/><Relationship Id="rId19" Type="http://schemas.openxmlformats.org/officeDocument/2006/relationships/slide" Target="slides/slide1.xml"/><Relationship Id="rId224" Type="http://schemas.openxmlformats.org/officeDocument/2006/relationships/slide" Target="slides/slide206.xml"/><Relationship Id="rId245" Type="http://schemas.openxmlformats.org/officeDocument/2006/relationships/slide" Target="slides/slide227.xml"/><Relationship Id="rId266" Type="http://schemas.openxmlformats.org/officeDocument/2006/relationships/slide" Target="slides/slide248.xml"/><Relationship Id="rId287" Type="http://schemas.openxmlformats.org/officeDocument/2006/relationships/slide" Target="slides/slide269.xml"/><Relationship Id="rId30" Type="http://schemas.openxmlformats.org/officeDocument/2006/relationships/slide" Target="slides/slide1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Relationship Id="rId147" Type="http://schemas.openxmlformats.org/officeDocument/2006/relationships/slide" Target="slides/slide129.xml"/><Relationship Id="rId168" Type="http://schemas.openxmlformats.org/officeDocument/2006/relationships/slide" Target="slides/slide150.xml"/><Relationship Id="rId312" Type="http://schemas.openxmlformats.org/officeDocument/2006/relationships/slide" Target="slides/slide294.xml"/><Relationship Id="rId333" Type="http://schemas.openxmlformats.org/officeDocument/2006/relationships/slide" Target="slides/slide315.xml"/><Relationship Id="rId354" Type="http://schemas.openxmlformats.org/officeDocument/2006/relationships/slide" Target="slides/slide336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189" Type="http://schemas.openxmlformats.org/officeDocument/2006/relationships/slide" Target="slides/slide171.xml"/><Relationship Id="rId3" Type="http://schemas.openxmlformats.org/officeDocument/2006/relationships/customXml" Target="../customXml/item3.xml"/><Relationship Id="rId214" Type="http://schemas.openxmlformats.org/officeDocument/2006/relationships/slide" Target="slides/slide196.xml"/><Relationship Id="rId235" Type="http://schemas.openxmlformats.org/officeDocument/2006/relationships/slide" Target="slides/slide217.xml"/><Relationship Id="rId256" Type="http://schemas.openxmlformats.org/officeDocument/2006/relationships/slide" Target="slides/slide238.xml"/><Relationship Id="rId277" Type="http://schemas.openxmlformats.org/officeDocument/2006/relationships/slide" Target="slides/slide259.xml"/><Relationship Id="rId298" Type="http://schemas.openxmlformats.org/officeDocument/2006/relationships/slide" Target="slides/slide280.xml"/><Relationship Id="rId116" Type="http://schemas.openxmlformats.org/officeDocument/2006/relationships/slide" Target="slides/slide98.xml"/><Relationship Id="rId137" Type="http://schemas.openxmlformats.org/officeDocument/2006/relationships/slide" Target="slides/slide119.xml"/><Relationship Id="rId158" Type="http://schemas.openxmlformats.org/officeDocument/2006/relationships/slide" Target="slides/slide140.xml"/><Relationship Id="rId302" Type="http://schemas.openxmlformats.org/officeDocument/2006/relationships/slide" Target="slides/slide284.xml"/><Relationship Id="rId323" Type="http://schemas.openxmlformats.org/officeDocument/2006/relationships/slide" Target="slides/slide305.xml"/><Relationship Id="rId344" Type="http://schemas.openxmlformats.org/officeDocument/2006/relationships/slide" Target="slides/slide326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62" Type="http://schemas.openxmlformats.org/officeDocument/2006/relationships/slide" Target="slides/slide44.xml"/><Relationship Id="rId83" Type="http://schemas.openxmlformats.org/officeDocument/2006/relationships/slide" Target="slides/slide65.xml"/><Relationship Id="rId179" Type="http://schemas.openxmlformats.org/officeDocument/2006/relationships/slide" Target="slides/slide161.xml"/><Relationship Id="rId365" Type="http://schemas.openxmlformats.org/officeDocument/2006/relationships/slide" Target="slides/slide347.xml"/><Relationship Id="rId190" Type="http://schemas.openxmlformats.org/officeDocument/2006/relationships/slide" Target="slides/slide172.xml"/><Relationship Id="rId204" Type="http://schemas.openxmlformats.org/officeDocument/2006/relationships/slide" Target="slides/slide186.xml"/><Relationship Id="rId225" Type="http://schemas.openxmlformats.org/officeDocument/2006/relationships/slide" Target="slides/slide207.xml"/><Relationship Id="rId246" Type="http://schemas.openxmlformats.org/officeDocument/2006/relationships/slide" Target="slides/slide228.xml"/><Relationship Id="rId267" Type="http://schemas.openxmlformats.org/officeDocument/2006/relationships/slide" Target="slides/slide249.xml"/><Relationship Id="rId288" Type="http://schemas.openxmlformats.org/officeDocument/2006/relationships/slide" Target="slides/slide270.xml"/><Relationship Id="rId106" Type="http://schemas.openxmlformats.org/officeDocument/2006/relationships/slide" Target="slides/slide88.xml"/><Relationship Id="rId127" Type="http://schemas.openxmlformats.org/officeDocument/2006/relationships/slide" Target="slides/slide109.xml"/><Relationship Id="rId313" Type="http://schemas.openxmlformats.org/officeDocument/2006/relationships/slide" Target="slides/slide295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3.xml"/><Relationship Id="rId52" Type="http://schemas.openxmlformats.org/officeDocument/2006/relationships/slide" Target="slides/slide34.xml"/><Relationship Id="rId73" Type="http://schemas.openxmlformats.org/officeDocument/2006/relationships/slide" Target="slides/slide55.xml"/><Relationship Id="rId94" Type="http://schemas.openxmlformats.org/officeDocument/2006/relationships/slide" Target="slides/slide76.xml"/><Relationship Id="rId148" Type="http://schemas.openxmlformats.org/officeDocument/2006/relationships/slide" Target="slides/slide130.xml"/><Relationship Id="rId169" Type="http://schemas.openxmlformats.org/officeDocument/2006/relationships/slide" Target="slides/slide151.xml"/><Relationship Id="rId334" Type="http://schemas.openxmlformats.org/officeDocument/2006/relationships/slide" Target="slides/slide316.xml"/><Relationship Id="rId355" Type="http://schemas.openxmlformats.org/officeDocument/2006/relationships/slide" Target="slides/slide337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62.xml"/><Relationship Id="rId215" Type="http://schemas.openxmlformats.org/officeDocument/2006/relationships/slide" Target="slides/slide197.xml"/><Relationship Id="rId236" Type="http://schemas.openxmlformats.org/officeDocument/2006/relationships/slide" Target="slides/slide218.xml"/><Relationship Id="rId257" Type="http://schemas.openxmlformats.org/officeDocument/2006/relationships/slide" Target="slides/slide239.xml"/><Relationship Id="rId278" Type="http://schemas.openxmlformats.org/officeDocument/2006/relationships/slide" Target="slides/slide260.xml"/><Relationship Id="rId303" Type="http://schemas.openxmlformats.org/officeDocument/2006/relationships/slide" Target="slides/slide285.xml"/><Relationship Id="rId42" Type="http://schemas.openxmlformats.org/officeDocument/2006/relationships/slide" Target="slides/slide24.xml"/><Relationship Id="rId84" Type="http://schemas.openxmlformats.org/officeDocument/2006/relationships/slide" Target="slides/slide66.xml"/><Relationship Id="rId138" Type="http://schemas.openxmlformats.org/officeDocument/2006/relationships/slide" Target="slides/slide120.xml"/><Relationship Id="rId345" Type="http://schemas.openxmlformats.org/officeDocument/2006/relationships/slide" Target="slides/slide327.xml"/><Relationship Id="rId191" Type="http://schemas.openxmlformats.org/officeDocument/2006/relationships/slide" Target="slides/slide173.xml"/><Relationship Id="rId205" Type="http://schemas.openxmlformats.org/officeDocument/2006/relationships/slide" Target="slides/slide187.xml"/><Relationship Id="rId247" Type="http://schemas.openxmlformats.org/officeDocument/2006/relationships/slide" Target="slides/slide229.xml"/><Relationship Id="rId107" Type="http://schemas.openxmlformats.org/officeDocument/2006/relationships/slide" Target="slides/slide89.xml"/><Relationship Id="rId289" Type="http://schemas.openxmlformats.org/officeDocument/2006/relationships/slide" Target="slides/slide271.xml"/><Relationship Id="rId11" Type="http://schemas.openxmlformats.org/officeDocument/2006/relationships/slideMaster" Target="slideMasters/slideMaster8.xml"/><Relationship Id="rId53" Type="http://schemas.openxmlformats.org/officeDocument/2006/relationships/slide" Target="slides/slide35.xml"/><Relationship Id="rId149" Type="http://schemas.openxmlformats.org/officeDocument/2006/relationships/slide" Target="slides/slide131.xml"/><Relationship Id="rId314" Type="http://schemas.openxmlformats.org/officeDocument/2006/relationships/slide" Target="slides/slide296.xml"/><Relationship Id="rId356" Type="http://schemas.openxmlformats.org/officeDocument/2006/relationships/slide" Target="slides/slide338.xml"/><Relationship Id="rId95" Type="http://schemas.openxmlformats.org/officeDocument/2006/relationships/slide" Target="slides/slide77.xml"/><Relationship Id="rId160" Type="http://schemas.openxmlformats.org/officeDocument/2006/relationships/slide" Target="slides/slide142.xml"/><Relationship Id="rId216" Type="http://schemas.openxmlformats.org/officeDocument/2006/relationships/slide" Target="slides/slide198.xml"/><Relationship Id="rId258" Type="http://schemas.openxmlformats.org/officeDocument/2006/relationships/slide" Target="slides/slide240.xml"/><Relationship Id="rId22" Type="http://schemas.openxmlformats.org/officeDocument/2006/relationships/slide" Target="slides/slide4.xml"/><Relationship Id="rId64" Type="http://schemas.openxmlformats.org/officeDocument/2006/relationships/slide" Target="slides/slide46.xml"/><Relationship Id="rId118" Type="http://schemas.openxmlformats.org/officeDocument/2006/relationships/slide" Target="slides/slide100.xml"/><Relationship Id="rId325" Type="http://schemas.openxmlformats.org/officeDocument/2006/relationships/slide" Target="slides/slide307.xml"/><Relationship Id="rId367" Type="http://schemas.openxmlformats.org/officeDocument/2006/relationships/slide" Target="slides/slide349.xml"/><Relationship Id="rId171" Type="http://schemas.openxmlformats.org/officeDocument/2006/relationships/slide" Target="slides/slide153.xml"/><Relationship Id="rId227" Type="http://schemas.openxmlformats.org/officeDocument/2006/relationships/slide" Target="slides/slide209.xml"/><Relationship Id="rId269" Type="http://schemas.openxmlformats.org/officeDocument/2006/relationships/slide" Target="slides/slide251.xml"/><Relationship Id="rId33" Type="http://schemas.openxmlformats.org/officeDocument/2006/relationships/slide" Target="slides/slide15.xml"/><Relationship Id="rId129" Type="http://schemas.openxmlformats.org/officeDocument/2006/relationships/slide" Target="slides/slide111.xml"/><Relationship Id="rId280" Type="http://schemas.openxmlformats.org/officeDocument/2006/relationships/slide" Target="slides/slide262.xml"/><Relationship Id="rId336" Type="http://schemas.openxmlformats.org/officeDocument/2006/relationships/slide" Target="slides/slide318.xml"/><Relationship Id="rId75" Type="http://schemas.openxmlformats.org/officeDocument/2006/relationships/slide" Target="slides/slide57.xml"/><Relationship Id="rId140" Type="http://schemas.openxmlformats.org/officeDocument/2006/relationships/slide" Target="slides/slide122.xml"/><Relationship Id="rId182" Type="http://schemas.openxmlformats.org/officeDocument/2006/relationships/slide" Target="slides/slide164.xml"/><Relationship Id="rId6" Type="http://schemas.openxmlformats.org/officeDocument/2006/relationships/slideMaster" Target="slideMasters/slideMaster3.xml"/><Relationship Id="rId238" Type="http://schemas.openxmlformats.org/officeDocument/2006/relationships/slide" Target="slides/slide220.xml"/><Relationship Id="rId291" Type="http://schemas.openxmlformats.org/officeDocument/2006/relationships/slide" Target="slides/slide273.xml"/><Relationship Id="rId305" Type="http://schemas.openxmlformats.org/officeDocument/2006/relationships/slide" Target="slides/slide287.xml"/><Relationship Id="rId347" Type="http://schemas.openxmlformats.org/officeDocument/2006/relationships/slide" Target="slides/slide329.xml"/><Relationship Id="rId44" Type="http://schemas.openxmlformats.org/officeDocument/2006/relationships/slide" Target="slides/slide26.xml"/><Relationship Id="rId86" Type="http://schemas.openxmlformats.org/officeDocument/2006/relationships/slide" Target="slides/slide68.xml"/><Relationship Id="rId151" Type="http://schemas.openxmlformats.org/officeDocument/2006/relationships/slide" Target="slides/slide133.xml"/><Relationship Id="rId193" Type="http://schemas.openxmlformats.org/officeDocument/2006/relationships/slide" Target="slides/slide175.xml"/><Relationship Id="rId207" Type="http://schemas.openxmlformats.org/officeDocument/2006/relationships/slide" Target="slides/slide189.xml"/><Relationship Id="rId249" Type="http://schemas.openxmlformats.org/officeDocument/2006/relationships/slide" Target="slides/slide231.xml"/><Relationship Id="rId13" Type="http://schemas.openxmlformats.org/officeDocument/2006/relationships/slideMaster" Target="slideMasters/slideMaster10.xml"/><Relationship Id="rId109" Type="http://schemas.openxmlformats.org/officeDocument/2006/relationships/slide" Target="slides/slide91.xml"/><Relationship Id="rId260" Type="http://schemas.openxmlformats.org/officeDocument/2006/relationships/slide" Target="slides/slide242.xml"/><Relationship Id="rId316" Type="http://schemas.openxmlformats.org/officeDocument/2006/relationships/slide" Target="slides/slide298.xml"/><Relationship Id="rId55" Type="http://schemas.openxmlformats.org/officeDocument/2006/relationships/slide" Target="slides/slide37.xml"/><Relationship Id="rId97" Type="http://schemas.openxmlformats.org/officeDocument/2006/relationships/slide" Target="slides/slide79.xml"/><Relationship Id="rId120" Type="http://schemas.openxmlformats.org/officeDocument/2006/relationships/slide" Target="slides/slide102.xml"/><Relationship Id="rId358" Type="http://schemas.openxmlformats.org/officeDocument/2006/relationships/slide" Target="slides/slide340.xml"/><Relationship Id="rId162" Type="http://schemas.openxmlformats.org/officeDocument/2006/relationships/slide" Target="slides/slide144.xml"/><Relationship Id="rId218" Type="http://schemas.openxmlformats.org/officeDocument/2006/relationships/slide" Target="slides/slide200.xml"/><Relationship Id="rId271" Type="http://schemas.openxmlformats.org/officeDocument/2006/relationships/slide" Target="slides/slide253.xml"/><Relationship Id="rId24" Type="http://schemas.openxmlformats.org/officeDocument/2006/relationships/slide" Target="slides/slide6.xml"/><Relationship Id="rId66" Type="http://schemas.openxmlformats.org/officeDocument/2006/relationships/slide" Target="slides/slide48.xml"/><Relationship Id="rId131" Type="http://schemas.openxmlformats.org/officeDocument/2006/relationships/slide" Target="slides/slide113.xml"/><Relationship Id="rId327" Type="http://schemas.openxmlformats.org/officeDocument/2006/relationships/slide" Target="slides/slide309.xml"/><Relationship Id="rId369" Type="http://schemas.openxmlformats.org/officeDocument/2006/relationships/slide" Target="slides/slide351.xml"/><Relationship Id="rId173" Type="http://schemas.openxmlformats.org/officeDocument/2006/relationships/slide" Target="slides/slide155.xml"/><Relationship Id="rId229" Type="http://schemas.openxmlformats.org/officeDocument/2006/relationships/slide" Target="slides/slide211.xml"/><Relationship Id="rId240" Type="http://schemas.openxmlformats.org/officeDocument/2006/relationships/slide" Target="slides/slide222.xml"/><Relationship Id="rId35" Type="http://schemas.openxmlformats.org/officeDocument/2006/relationships/slide" Target="slides/slide17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282" Type="http://schemas.openxmlformats.org/officeDocument/2006/relationships/slide" Target="slides/slide264.xml"/><Relationship Id="rId338" Type="http://schemas.openxmlformats.org/officeDocument/2006/relationships/slide" Target="slides/slide320.xml"/><Relationship Id="rId8" Type="http://schemas.openxmlformats.org/officeDocument/2006/relationships/slideMaster" Target="slideMasters/slideMaster5.xml"/><Relationship Id="rId142" Type="http://schemas.openxmlformats.org/officeDocument/2006/relationships/slide" Target="slides/slide124.xml"/><Relationship Id="rId184" Type="http://schemas.openxmlformats.org/officeDocument/2006/relationships/slide" Target="slides/slide166.xml"/><Relationship Id="rId251" Type="http://schemas.openxmlformats.org/officeDocument/2006/relationships/slide" Target="slides/slide233.xml"/><Relationship Id="rId46" Type="http://schemas.openxmlformats.org/officeDocument/2006/relationships/slide" Target="slides/slide28.xml"/><Relationship Id="rId293" Type="http://schemas.openxmlformats.org/officeDocument/2006/relationships/slide" Target="slides/slide275.xml"/><Relationship Id="rId307" Type="http://schemas.openxmlformats.org/officeDocument/2006/relationships/slide" Target="slides/slide289.xml"/><Relationship Id="rId349" Type="http://schemas.openxmlformats.org/officeDocument/2006/relationships/slide" Target="slides/slide331.xml"/><Relationship Id="rId88" Type="http://schemas.openxmlformats.org/officeDocument/2006/relationships/slide" Target="slides/slide70.xml"/><Relationship Id="rId111" Type="http://schemas.openxmlformats.org/officeDocument/2006/relationships/slide" Target="slides/slide93.xml"/><Relationship Id="rId153" Type="http://schemas.openxmlformats.org/officeDocument/2006/relationships/slide" Target="slides/slide135.xml"/><Relationship Id="rId195" Type="http://schemas.openxmlformats.org/officeDocument/2006/relationships/slide" Target="slides/slide177.xml"/><Relationship Id="rId209" Type="http://schemas.openxmlformats.org/officeDocument/2006/relationships/slide" Target="slides/slide191.xml"/><Relationship Id="rId360" Type="http://schemas.openxmlformats.org/officeDocument/2006/relationships/slide" Target="slides/slide342.xml"/><Relationship Id="rId220" Type="http://schemas.openxmlformats.org/officeDocument/2006/relationships/slide" Target="slides/slide202.xml"/><Relationship Id="rId15" Type="http://schemas.openxmlformats.org/officeDocument/2006/relationships/slideMaster" Target="slideMasters/slideMaster12.xml"/><Relationship Id="rId57" Type="http://schemas.openxmlformats.org/officeDocument/2006/relationships/slide" Target="slides/slide39.xml"/><Relationship Id="rId262" Type="http://schemas.openxmlformats.org/officeDocument/2006/relationships/slide" Target="slides/slide244.xml"/><Relationship Id="rId318" Type="http://schemas.openxmlformats.org/officeDocument/2006/relationships/slide" Target="slides/slide30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6CD8F015-447F-47A2-9CB4-05A2ED03C3A9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7713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8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28583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7" y="9428583"/>
            <a:ext cx="2945659" cy="496334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9CBE5971-2EA0-420F-8461-EEE5968F5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4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3199288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664772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53539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777311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800654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54427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17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68167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03893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682606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2854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7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742527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184901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265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74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273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28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346128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748469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743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64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298" indent="-282807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227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718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6209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70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119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681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6172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3DD2BD-F4F7-405A-946A-C52E8DF3E16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36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62525" cy="3722688"/>
          </a:xfrm>
          <a:ln/>
        </p:spPr>
      </p:sp>
      <p:sp>
        <p:nvSpPr>
          <p:cNvPr id="536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389" y="4715496"/>
            <a:ext cx="5436897" cy="44642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44882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224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200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7880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22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D88096-8479-4F22-BB05-C436C5ED56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59" name="Rectangle 7"/>
          <p:cNvSpPr txBox="1">
            <a:spLocks noGrp="1" noChangeArrowheads="1"/>
          </p:cNvSpPr>
          <p:nvPr/>
        </p:nvSpPr>
        <p:spPr bwMode="auto">
          <a:xfrm>
            <a:off x="3850882" y="9429283"/>
            <a:ext cx="2945245" cy="49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72" tIns="46186" rIns="92372" bIns="46186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33E8D7-CA08-46B4-B44D-A69C10ED2B3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2372" tIns="46186" rIns="92372" bIns="46186"/>
          <a:lstStyle/>
          <a:p>
            <a:pPr eaLnBrk="1" hangingPunct="1"/>
            <a:endParaRPr lang="hu-H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537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35414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E5971-2EA0-420F-8461-EEE5968F5B8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99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56380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525046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49688" y="9481864"/>
            <a:ext cx="2946400" cy="4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9300"/>
            <a:ext cx="4989512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8" y="4740126"/>
            <a:ext cx="5438775" cy="449140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875627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4203761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>
              <a:defRPr>
                <a:solidFill>
                  <a:schemeClr val="tx1"/>
                </a:solidFill>
                <a:latin typeface="Arial" charset="0"/>
              </a:defRPr>
            </a:lvl1pPr>
            <a:lvl2pPr marL="757238" indent="-288925" defTabSz="933450">
              <a:defRPr>
                <a:solidFill>
                  <a:schemeClr val="tx1"/>
                </a:solidFill>
                <a:latin typeface="Arial" charset="0"/>
              </a:defRPr>
            </a:lvl2pPr>
            <a:lvl3pPr marL="1165225" indent="-231775" defTabSz="933450">
              <a:defRPr>
                <a:solidFill>
                  <a:schemeClr val="tx1"/>
                </a:solidFill>
                <a:latin typeface="Arial" charset="0"/>
              </a:defRPr>
            </a:lvl3pPr>
            <a:lvl4pPr marL="1631950" indent="-231775" defTabSz="933450">
              <a:defRPr>
                <a:solidFill>
                  <a:schemeClr val="tx1"/>
                </a:solidFill>
                <a:latin typeface="Arial" charset="0"/>
              </a:defRPr>
            </a:lvl4pPr>
            <a:lvl5pPr marL="2100263" indent="-231775" defTabSz="933450">
              <a:defRPr>
                <a:solidFill>
                  <a:schemeClr val="tx1"/>
                </a:solidFill>
                <a:latin typeface="Arial" charset="0"/>
              </a:defRPr>
            </a:lvl5pPr>
            <a:lvl6pPr marL="25574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146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718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9063" indent="-231775" defTabSz="933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24B3E-3495-4A81-9766-EB1C75BD100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5875" name="Rectangle 7"/>
          <p:cNvSpPr txBox="1">
            <a:spLocks noGrp="1" noChangeArrowheads="1"/>
          </p:cNvSpPr>
          <p:nvPr/>
        </p:nvSpPr>
        <p:spPr bwMode="auto">
          <a:xfrm>
            <a:off x="3851489" y="9376045"/>
            <a:ext cx="2947776" cy="491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70" tIns="46685" rIns="93370" bIns="46685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9C8931-3665-4139-92D8-CE1F4C73E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35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5038" y="739775"/>
            <a:ext cx="4935537" cy="3702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5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9" y="4687231"/>
            <a:ext cx="5441316" cy="444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370" tIns="46685" rIns="93370" bIns="4668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468533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47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500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440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960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393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4785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030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82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62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967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6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236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6615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508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272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560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457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438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314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612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539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38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2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168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086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529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875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439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24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82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544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6129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0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B79A414-E239-4197-9C72-BE7E2F0B3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51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8028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3536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066B4-BD23-4447-8031-B78C4CD997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258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ECA2A-7D6A-41E0-AF7A-A27EA842D3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855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BE1E-3072-45D7-90C1-26DC068F2F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825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AF80C-8644-416E-A08D-5AFC793047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744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B1351-0E73-4DF0-A4EF-BEC167556B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3587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498D3-5BBD-4A61-ABB7-66CEECDC28F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3215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9C0E8-5F76-4872-894B-5FAD4AB65BC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82575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2CCD2-21E3-485F-A8D8-BC84621361A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65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40BE07-A114-4229-A434-81848DB19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07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BCD81-3128-45D7-BE00-1F08E96754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992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2B668-F32B-432E-9A5B-573960636EA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584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CD7E1-B434-4502-8756-505E6F9A2F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76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0D152-BA33-4B96-BACC-021488EB78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5372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E2F02-CA17-4DD7-880D-85DC48D21F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402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E74AF-AB51-44F5-90CE-7ADA5C49EF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9073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A4ED3-452F-4ECE-89C3-1443E60FEB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938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F083A-7C0B-4103-97B7-1366005CD2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4284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7D65-54E2-4C3D-B5B5-AC35A48B7F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844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20F9A-EA3E-47F3-943B-AE34750B458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90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93FAE26-13E2-4ED6-8BE1-7D8B1014A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8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33C43-BF0F-40D2-9DB5-0C89A1EC51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8801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246E4-5429-450B-BE00-AB5AF11EE0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0827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AB98E-0A90-4E16-90AA-1346081773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294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639BE-3CC1-4A9B-8155-A38BBF8024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35938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414A6-A215-49BE-989A-8F4BBFC145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956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DA00-5724-482E-9B78-E38D362956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05439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2CCC4-ADB2-4590-874B-C26C275DE8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2496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1F78E-89F7-4F0F-AD65-5B548D51F5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7105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432FD-4418-4278-A2DD-BE3BF810BB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3359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87B31-DD52-4730-BEB9-A1A9546AC93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01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EAFF025-74C9-4082-A1D8-BF8069E86C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915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29EBE-B209-44D5-96D1-FF86A9486DB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2533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225F5-82A6-4D66-B6F8-297F4350FD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934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86923-60A7-4351-BC32-481D5E6358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1458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CBD4D-D8AB-4DD4-9D93-111C645567A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990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B5751-9C19-4E84-AF42-E80454FA24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4207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8950B-8129-46C0-887B-85D158B07D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9161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849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838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079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14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125382A-3DF0-4797-BE0F-445E10A4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786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822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718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366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646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82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7263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336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6098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28281"/>
            <a:ext cx="9144000" cy="393700"/>
          </a:xfrm>
          <a:solidFill>
            <a:srgbClr val="0066FF"/>
          </a:solidFill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C5F-438A-474D-82A8-B9A55BA94F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24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1B349859-308B-44EF-A27B-55BF25424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064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68BD18B-46BE-49D5-8E30-1AECAEBD1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4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79B6EA3-FDDD-438E-9163-541F1F5CE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82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4A9BE35-29C3-4B97-839D-9DE43E662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27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2F286BB-3F6F-42E1-A81B-B15123850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947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8D7AB8CC-E3BB-4996-AEFA-356CB70AC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BBE1E43-4B64-4081-B5EC-220B08B76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35AEA859-1FBD-492C-B728-F9B5FDA394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644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494A8D3E-3776-416F-A664-C25D87E5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79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5D436388-307E-48ED-B679-858C6E56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790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AF9ADC9-3E27-44DA-B2AE-B3C707DCE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40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73758EC6-CCD6-42AC-9823-2B7603B06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9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55FC11D-C778-4699-96C3-8835C197E5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84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3E9B7A-50CC-401A-A1BD-2DD8F55F1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39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449907A-C9DE-436C-8305-5AA11DF95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04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0237561-2B3F-4D72-9FAF-A6F919EB8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03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DE6BB42-0C31-4CFB-B147-1AAE1EDF1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80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F8C9C813-C3EC-49FF-AA04-29CCD43FF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203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A6F0074C-8013-41EE-8EF0-BE450A3791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0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7F05-397B-4DC5-8F6B-4F344128EC3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78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01BC1-466E-4B14-A4B3-BFF37E05939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28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99C08-7164-470D-94A2-7D4AFFEF68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2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662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CD376-6D00-4AB4-9C77-0A968BA7CE9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86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84B06-8737-4A67-B93E-05D9E267CED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214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13FE7-908A-4E36-BBA0-9D794DE438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26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2FF19-E66A-496E-8A10-CCB6A0C2284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20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8991B-3C86-4B79-A1C7-09C5CDB4B28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041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F659E-470C-46A3-80BE-6D139DEFDE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8927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BF971-02CD-4B99-B742-3C7FC7DA6A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87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D879A-199D-4D56-9D3D-DD2FC3D095C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9304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BED6C-E9ED-422D-B6E1-23D9D9F23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2458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87F05-397B-4DC5-8F6B-4F344128EC3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08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838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01BC1-466E-4B14-A4B3-BFF37E05939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9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299C08-7164-470D-94A2-7D4AFFEF68D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9691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CD376-6D00-4AB4-9C77-0A968BA7CE9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86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84B06-8737-4A67-B93E-05D9E267CED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11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13FE7-908A-4E36-BBA0-9D794DE4387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323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2FF19-E66A-496E-8A10-CCB6A0C2284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076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8991B-3C86-4B79-A1C7-09C5CDB4B28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666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F659E-470C-46A3-80BE-6D139DEFDE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37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BF971-02CD-4B99-B742-3C7FC7DA6A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0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8D879A-199D-4D56-9D3D-DD2FC3D095C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0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55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0DAD6-9CE3-4454-B5BF-041EB25A3F8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067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A672B-4EE8-4FAA-A39F-23753E3C5E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901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29E8E-0ACE-4EAB-91DE-5DCBB1890A5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006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14D30-F8FC-4F9E-A9A8-24E16EAB431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222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55D5B-1E79-42EC-B1FE-41D5C5612AE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108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FBFC0-7B3E-43B3-A874-C6820D24D47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08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8CADB-19C2-46D1-B601-DE6C69392C0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241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E16E9-F49D-4CF5-996D-0F7FE60B462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51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4A596-4BF0-43FF-AFBD-49A5F3D47EEE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966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C72BA-2BEF-4F79-953A-33A7472180C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0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986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EDFB-3B3B-4D6E-9B41-204A399314F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662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88DA-3E88-47B4-9C39-18122A035CB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841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703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565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247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455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73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169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712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0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45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067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823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18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092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F5BED-4FE8-4FD4-A19C-067844AB6A24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4204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63725-936F-43ED-86E7-AD54CE8CB13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956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FA57D-8611-446B-BEA2-0EABE992858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106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DFC4A-3FEC-4DAF-B582-61157BC8EF5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254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AF803-A6E6-4FB3-916B-D3A0FE289AB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12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8460B-2401-42E9-A171-D2BFAF73409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3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982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B3C3D-53FA-46E9-9328-464A20C5F5E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229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B08B1-9F09-4527-BB35-686B0DB0E34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274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E3F59-5DF4-47B9-9386-04EC2666668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3169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25298-3260-484B-992B-7A8CEC8E1D20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901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C5285-534F-44FB-847F-156B4DFDE9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645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2DB82-8963-4B43-8472-1AE928F66EE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546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804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148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015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8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46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5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76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50FC77-3E20-45D2-AA49-865EEACCE5D6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9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9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59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59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BDF75B-F83F-43B5-91B9-3CCAD0D97852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0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E9C87-0357-48BC-8E85-840353AF9840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0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3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6F7CB5-7D1B-420E-9AC6-03B292490C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03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85544E-E864-4144-BCE2-0051B2C64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2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ED07B8-72D6-4E96-B547-2E0AE04DB78D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4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5ED07B8-72D6-4E96-B547-2E0AE04DB78D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0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 smtClean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5CE3D2-633A-4BF4-B6C1-E38D29D51E68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97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7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mtClean="0"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EE970B-FD1A-47EA-8D5F-B5885427A9E1}" type="slidenum">
              <a:rPr lang="en-US" alt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77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9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8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8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8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8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0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6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8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4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3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14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4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18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31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5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5.xml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8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8.xml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4.xml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144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144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4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4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8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images.anandtech.com/doci/5831/Screen%20Shot%202012-05-14%20at%2010.39.06%20PM.png" TargetMode="External"/><Relationship Id="rId1" Type="http://schemas.openxmlformats.org/officeDocument/2006/relationships/slideLayout" Target="../slideLayouts/slideLayout156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8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4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144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8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9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3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09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9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09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9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0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8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3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09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9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9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9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09.xml"/></Relationships>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9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9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09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109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hyperlink" Target="https://ieeexplore.ieee.org/xpl/conhome/7196579/proceeding" TargetMode="External"/><Relationship Id="rId1" Type="http://schemas.openxmlformats.org/officeDocument/2006/relationships/slideLayout" Target="../slideLayouts/slideLayout26.xml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tel.com/content/dam/www/public/us/en/documents/datasheets/8th-gen-core-family-datasheet-vol-1.pdf" TargetMode="External"/><Relationship Id="rId1" Type="http://schemas.openxmlformats.org/officeDocument/2006/relationships/slideLayout" Target="../slideLayouts/slideLayout26.xml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0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6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0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4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2303875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endParaRPr lang="en-US" altLang="en-US" dirty="0">
              <a:solidFill>
                <a:schemeClr val="bg1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en-US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 smtClean="0">
                <a:solidFill>
                  <a:schemeClr val="bg1"/>
                </a:solidFill>
                <a:latin typeface="Verdana" pitchFamily="34" charset="0"/>
              </a:rPr>
              <a:t>November </a:t>
            </a:r>
            <a:r>
              <a:rPr lang="hu-HU" altLang="en-US" dirty="0" smtClean="0">
                <a:solidFill>
                  <a:schemeClr val="bg1"/>
                </a:solidFill>
                <a:latin typeface="Verdana" pitchFamily="34" charset="0"/>
              </a:rPr>
              <a:t>20</a:t>
            </a: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22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39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(Ver. </a:t>
            </a:r>
            <a:r>
              <a:rPr lang="en-US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2.3</a:t>
            </a:r>
            <a:r>
              <a:rPr lang="hu-HU" altLang="en-US" sz="14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)</a:t>
            </a:r>
            <a:endParaRPr lang="en-US" altLang="en-US" sz="14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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Sima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hu-HU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Dezső, 20</a:t>
            </a:r>
            <a:r>
              <a:rPr lang="en-US" altLang="en-US" sz="14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22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-19252" y="1193935"/>
            <a:ext cx="9159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400" dirty="0">
                <a:solidFill>
                  <a:srgbClr val="FF0000"/>
                </a:solidFill>
                <a:latin typeface="Verdana" pitchFamily="34" charset="0"/>
                <a:cs typeface="Times New Roman" pitchFamily="18" charset="0"/>
              </a:rPr>
              <a:t>Power management</a:t>
            </a:r>
          </a:p>
        </p:txBody>
      </p:sp>
    </p:spTree>
    <p:extLst>
      <p:ext uri="{BB962C8B-B14F-4D97-AF65-F5344CB8AC3E}">
        <p14:creationId xmlns:p14="http://schemas.microsoft.com/office/powerpoint/2010/main" val="221570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(7)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16221" y="868679"/>
            <a:ext cx="9144000" cy="314538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72411"/>
            <a:ext cx="4628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notion of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cTDP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(configurable TDP)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927" y="822619"/>
            <a:ext cx="894058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by Intel in 2012 </a:t>
            </a:r>
            <a:r>
              <a:rPr lang="en-US" sz="1600" dirty="0">
                <a:latin typeface="+mj-lt"/>
              </a:rPr>
              <a:t>(in their Ivy Bridge line and later on also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by AMD in their </a:t>
            </a:r>
            <a:r>
              <a:rPr lang="en-US" sz="1600" dirty="0" err="1">
                <a:latin typeface="+mj-lt"/>
              </a:rPr>
              <a:t>Kaveri</a:t>
            </a:r>
            <a:r>
              <a:rPr lang="en-US" sz="1600" dirty="0">
                <a:latin typeface="+mj-lt"/>
              </a:rPr>
              <a:t> line in 2014).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cTDP</a:t>
            </a:r>
            <a:r>
              <a:rPr lang="en-US" sz="1600" dirty="0">
                <a:latin typeface="+mj-lt"/>
              </a:rPr>
              <a:t> provides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flexibility for OEMs </a:t>
            </a:r>
            <a:r>
              <a:rPr lang="en-US" sz="1600" dirty="0">
                <a:latin typeface="+mj-lt"/>
              </a:rPr>
              <a:t>to build laptops or desktops compared to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designs based on a processor with a fixed TDP.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cTDP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allows to choose a TDP value for a design from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TDP interval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between a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lowest and highest value</a:t>
            </a:r>
            <a:r>
              <a:rPr lang="en-US" sz="1600" dirty="0">
                <a:latin typeface="+mj-lt"/>
              </a:rPr>
              <a:t>, instead of a fixed figure, e.g. </a:t>
            </a:r>
            <a:r>
              <a:rPr lang="en-US" sz="1600" dirty="0" smtClean="0">
                <a:latin typeface="+mj-lt"/>
              </a:rPr>
              <a:t>any value between 12 W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and </a:t>
            </a:r>
            <a:r>
              <a:rPr lang="en-US" sz="1600" dirty="0">
                <a:latin typeface="+mj-lt"/>
              </a:rPr>
              <a:t>28 W instead </a:t>
            </a:r>
            <a:r>
              <a:rPr lang="en-US" sz="1600" dirty="0" smtClean="0">
                <a:latin typeface="+mj-lt"/>
              </a:rPr>
              <a:t>of </a:t>
            </a:r>
            <a:r>
              <a:rPr lang="en-US" sz="1600" dirty="0">
                <a:latin typeface="+mj-lt"/>
              </a:rPr>
              <a:t>15 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Choosing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lower TDP </a:t>
            </a:r>
            <a:r>
              <a:rPr lang="en-US" sz="1600" dirty="0">
                <a:latin typeface="+mj-lt"/>
              </a:rPr>
              <a:t>will result in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more quiet </a:t>
            </a:r>
            <a:r>
              <a:rPr lang="en-US" sz="1600" dirty="0">
                <a:latin typeface="+mj-lt"/>
              </a:rPr>
              <a:t>device with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less performance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and power consumption </a:t>
            </a:r>
            <a:r>
              <a:rPr lang="en-US" sz="1600" dirty="0">
                <a:latin typeface="+mj-lt"/>
              </a:rPr>
              <a:t>whereas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higher TDP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vice versa.</a:t>
            </a:r>
          </a:p>
          <a:p>
            <a:r>
              <a:rPr lang="en-US" sz="1600" dirty="0">
                <a:latin typeface="+mj-lt"/>
              </a:rPr>
              <a:t>    Nevertheless, if an OEM chooses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higher TDP </a:t>
            </a:r>
            <a:r>
              <a:rPr lang="en-US" sz="1600" dirty="0">
                <a:latin typeface="+mj-lt"/>
              </a:rPr>
              <a:t>it has to provide 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enhanced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cooling solution </a:t>
            </a:r>
            <a:r>
              <a:rPr lang="en-US" sz="1600" dirty="0">
                <a:latin typeface="+mj-lt"/>
              </a:rPr>
              <a:t>as well compared to that the nominal TDP value would require.</a:t>
            </a:r>
          </a:p>
        </p:txBody>
      </p:sp>
    </p:spTree>
    <p:extLst>
      <p:ext uri="{BB962C8B-B14F-4D97-AF65-F5344CB8AC3E}">
        <p14:creationId xmlns:p14="http://schemas.microsoft.com/office/powerpoint/2010/main" val="325638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51520" y="6241455"/>
            <a:ext cx="8666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[</a:t>
            </a:r>
            <a:r>
              <a:rPr lang="hu-HU" altLang="en-US" sz="1400" noProof="0" dirty="0">
                <a:solidFill>
                  <a:srgbClr val="000000"/>
                </a:solidFill>
                <a:latin typeface="Verdana" panose="020B0604030504040204" pitchFamily="34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  SP: Service Pack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1500" y="458670"/>
            <a:ext cx="6227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Emergence of the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 and its OS support</a:t>
            </a:r>
          </a:p>
        </p:txBody>
      </p:sp>
      <p:sp>
        <p:nvSpPr>
          <p:cNvPr id="12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(5)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950" y="980170"/>
            <a:ext cx="9036050" cy="5207424"/>
            <a:chOff x="107950" y="980170"/>
            <a:chExt cx="9036050" cy="520742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5876444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5943119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58112" y="593200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593200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5805006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5805006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593200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984933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264333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173845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980170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259570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169083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059083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338483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247995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015220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294620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204133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158970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438370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347883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015220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294620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204133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158970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438370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347883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023158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302558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212070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166908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446308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355820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023158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302558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212070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191308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260695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/>
              </a:r>
              <a:b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  <a:endParaRPr kumimoji="0" lang="hu-HU" alt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250170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39750" y="3422495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59942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542145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577195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720945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578783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720945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585133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74317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4871556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150956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060469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4871556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150956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060469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4871556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15095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060469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8" name="Oval 106"/>
            <p:cNvSpPr>
              <a:spLocks noChangeArrowheads="1"/>
            </p:cNvSpPr>
            <p:nvPr/>
          </p:nvSpPr>
          <p:spPr bwMode="auto">
            <a:xfrm rot="20362588">
              <a:off x="3995738" y="1921385"/>
              <a:ext cx="1800225" cy="252095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Text Box 101"/>
            <p:cNvSpPr txBox="1">
              <a:spLocks noChangeArrowheads="1"/>
            </p:cNvSpPr>
            <p:nvPr/>
          </p:nvSpPr>
          <p:spPr bwMode="auto">
            <a:xfrm>
              <a:off x="6717050" y="519742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10" name="Text Box 101"/>
            <p:cNvSpPr txBox="1">
              <a:spLocks noChangeArrowheads="1"/>
            </p:cNvSpPr>
            <p:nvPr/>
          </p:nvSpPr>
          <p:spPr bwMode="auto">
            <a:xfrm>
              <a:off x="7863268" y="5197426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.0</a:t>
              </a:r>
            </a:p>
          </p:txBody>
        </p:sp>
        <p:sp>
          <p:nvSpPr>
            <p:cNvPr id="111" name="Text Box 100"/>
            <p:cNvSpPr txBox="1">
              <a:spLocks noChangeArrowheads="1"/>
            </p:cNvSpPr>
            <p:nvPr/>
          </p:nvSpPr>
          <p:spPr bwMode="auto">
            <a:xfrm>
              <a:off x="8169243" y="4897769"/>
              <a:ext cx="6254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/20</a:t>
              </a: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11</a:t>
              </a:r>
              <a:endPara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Text Box 100"/>
            <p:cNvSpPr txBox="1">
              <a:spLocks noChangeArrowheads="1"/>
            </p:cNvSpPr>
            <p:nvPr/>
          </p:nvSpPr>
          <p:spPr bwMode="auto">
            <a:xfrm>
              <a:off x="7169871" y="4893683"/>
              <a:ext cx="62549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06</a:t>
              </a: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/20</a:t>
              </a:r>
              <a:r>
                <a:rPr kumimoji="0" lang="en-US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</a:t>
              </a:r>
              <a:endPara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7459632" y="5078433"/>
              <a:ext cx="40550" cy="40244"/>
              <a:chOff x="7276759" y="5291578"/>
              <a:chExt cx="40550" cy="40244"/>
            </a:xfrm>
          </p:grpSpPr>
          <p:sp>
            <p:nvSpPr>
              <p:cNvPr id="114" name="Line 104"/>
              <p:cNvSpPr>
                <a:spLocks noChangeShapeType="1"/>
              </p:cNvSpPr>
              <p:nvPr/>
            </p:nvSpPr>
            <p:spPr bwMode="auto">
              <a:xfrm>
                <a:off x="7299052" y="5295310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Line 103"/>
              <p:cNvSpPr>
                <a:spLocks noChangeShapeType="1"/>
              </p:cNvSpPr>
              <p:nvPr/>
            </p:nvSpPr>
            <p:spPr bwMode="auto">
              <a:xfrm flipH="1">
                <a:off x="7276759" y="5291578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8459245" y="5081551"/>
              <a:ext cx="40550" cy="40244"/>
              <a:chOff x="7276759" y="5291578"/>
              <a:chExt cx="40550" cy="40244"/>
            </a:xfrm>
          </p:grpSpPr>
          <p:sp>
            <p:nvSpPr>
              <p:cNvPr id="117" name="Line 104"/>
              <p:cNvSpPr>
                <a:spLocks noChangeShapeType="1"/>
              </p:cNvSpPr>
              <p:nvPr/>
            </p:nvSpPr>
            <p:spPr bwMode="auto">
              <a:xfrm>
                <a:off x="7299052" y="5295310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Line 103"/>
              <p:cNvSpPr>
                <a:spLocks noChangeShapeType="1"/>
              </p:cNvSpPr>
              <p:nvPr/>
            </p:nvSpPr>
            <p:spPr bwMode="auto">
              <a:xfrm flipH="1">
                <a:off x="7276759" y="5291578"/>
                <a:ext cx="18257" cy="365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3491880" y="1662234"/>
              <a:ext cx="556915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Introduction of OS support of DVFS (Dynamic Voltage and Frequency Scaling)</a:t>
              </a: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2951820" y="4841890"/>
              <a:ext cx="1566863" cy="855095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92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(6)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2038" y="830139"/>
            <a:ext cx="9144000" cy="603361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611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Emergence and evolution of the ACPI standard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416" y="848726"/>
            <a:ext cx="884908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Subsequently,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ACPI 3.0 </a:t>
            </a:r>
            <a:r>
              <a:rPr lang="en-US" sz="1600" dirty="0">
                <a:latin typeface="+mj-lt"/>
              </a:rPr>
              <a:t>(2004) introduced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multicore and multithreading </a:t>
            </a:r>
            <a:r>
              <a:rPr lang="en-US" sz="1600" dirty="0">
                <a:latin typeface="+mj-lt"/>
              </a:rPr>
              <a:t>support,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assisted by Windows Vista for DTs and Windows Server 2008 for </a:t>
            </a:r>
            <a:r>
              <a:rPr lang="en-US" sz="1600" dirty="0" smtClean="0">
                <a:latin typeface="+mj-lt"/>
              </a:rPr>
              <a:t>servers,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as the next Figure indicates.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931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950" y="1048035"/>
            <a:ext cx="9036050" cy="5324704"/>
            <a:chOff x="107950" y="1102627"/>
            <a:chExt cx="9036050" cy="532470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6116181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618285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19475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110739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386790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296302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110262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382027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291540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2538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533215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442727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137677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326590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542615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13767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326590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542615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1456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334527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36164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641040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550552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145615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334527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313765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455427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372627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66555" y="3617227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7218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6646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69965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9156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701240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915677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70759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9379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300206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300206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5111293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390693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300206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51520" y="6459147"/>
            <a:ext cx="86661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[</a:t>
            </a:r>
            <a:r>
              <a:rPr lang="hu-HU" altLang="en-US" sz="1400" dirty="0">
                <a:solidFill>
                  <a:srgbClr val="000000"/>
                </a:solidFill>
                <a:latin typeface="Verdana" panose="020B0604030504040204" pitchFamily="34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1500" y="458670"/>
            <a:ext cx="862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multicores and multithreading in ACPI 3.0 and its OS support</a:t>
            </a:r>
          </a:p>
        </p:txBody>
      </p:sp>
      <p:sp>
        <p:nvSpPr>
          <p:cNvPr id="109" name="Oval 106"/>
          <p:cNvSpPr>
            <a:spLocks noChangeArrowheads="1"/>
          </p:cNvSpPr>
          <p:nvPr/>
        </p:nvSpPr>
        <p:spPr bwMode="auto">
          <a:xfrm rot="19998359">
            <a:off x="5753553" y="1953511"/>
            <a:ext cx="1800225" cy="25209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0" name="Text Box 101"/>
          <p:cNvSpPr txBox="1">
            <a:spLocks noChangeArrowheads="1"/>
          </p:cNvSpPr>
          <p:nvPr/>
        </p:nvSpPr>
        <p:spPr bwMode="auto">
          <a:xfrm>
            <a:off x="6717050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</a:p>
        </p:txBody>
      </p:sp>
      <p:sp>
        <p:nvSpPr>
          <p:cNvPr id="111" name="Text Box 101"/>
          <p:cNvSpPr txBox="1">
            <a:spLocks noChangeArrowheads="1"/>
          </p:cNvSpPr>
          <p:nvPr/>
        </p:nvSpPr>
        <p:spPr bwMode="auto">
          <a:xfrm>
            <a:off x="7863268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</a:p>
        </p:txBody>
      </p:sp>
      <p:sp>
        <p:nvSpPr>
          <p:cNvPr id="112" name="Text Box 100"/>
          <p:cNvSpPr txBox="1">
            <a:spLocks noChangeArrowheads="1"/>
          </p:cNvSpPr>
          <p:nvPr/>
        </p:nvSpPr>
        <p:spPr bwMode="auto">
          <a:xfrm>
            <a:off x="8169243" y="5060054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12</a:t>
            </a:r>
            <a:r>
              <a: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11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3" name="Text Box 100"/>
          <p:cNvSpPr txBox="1">
            <a:spLocks noChangeArrowheads="1"/>
          </p:cNvSpPr>
          <p:nvPr/>
        </p:nvSpPr>
        <p:spPr bwMode="auto">
          <a:xfrm>
            <a:off x="7169871" y="5055968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06</a:t>
            </a:r>
            <a:r>
              <a: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09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59632" y="5240718"/>
            <a:ext cx="40550" cy="40244"/>
            <a:chOff x="7276759" y="5291578"/>
            <a:chExt cx="40550" cy="40244"/>
          </a:xfrm>
        </p:grpSpPr>
        <p:sp>
          <p:nvSpPr>
            <p:cNvPr id="114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459245" y="5243836"/>
            <a:ext cx="40550" cy="40244"/>
            <a:chOff x="7276759" y="5291578"/>
            <a:chExt cx="40550" cy="40244"/>
          </a:xfrm>
        </p:grpSpPr>
        <p:sp>
          <p:nvSpPr>
            <p:cNvPr id="119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(7)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4977045" y="1678364"/>
            <a:ext cx="30524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multicores and multithreading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4675975" y="5004175"/>
            <a:ext cx="1566863" cy="85509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5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-2038" y="818710"/>
            <a:ext cx="9144000" cy="97868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611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Emergence and evolution of the ACPI standard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416" y="848726"/>
            <a:ext cx="8611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The </a:t>
            </a:r>
            <a:r>
              <a:rPr lang="en-US" sz="1600" dirty="0">
                <a:latin typeface="+mj-lt"/>
              </a:rPr>
              <a:t>last major step in the evolution of ACPI arrived with its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5.0 release </a:t>
            </a:r>
            <a:r>
              <a:rPr lang="en-US" sz="1600" dirty="0">
                <a:latin typeface="+mj-lt"/>
              </a:rPr>
              <a:t>(2011)</a:t>
            </a:r>
          </a:p>
          <a:p>
            <a:r>
              <a:rPr lang="en-US" sz="1600" dirty="0">
                <a:latin typeface="+mj-lt"/>
              </a:rPr>
              <a:t>      providing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Collaborative Processor Performance Control </a:t>
            </a:r>
            <a:r>
              <a:rPr lang="en-US" sz="1600" dirty="0">
                <a:latin typeface="Verdana"/>
              </a:rPr>
              <a:t>support, that will be</a:t>
            </a:r>
          </a:p>
          <a:p>
            <a:r>
              <a:rPr lang="en-US" sz="1600" dirty="0">
                <a:latin typeface="Verdana"/>
              </a:rPr>
              <a:t>      described later, (as </a:t>
            </a:r>
            <a:r>
              <a:rPr lang="en-US" sz="1600" dirty="0" smtClean="0">
                <a:latin typeface="Verdana"/>
              </a:rPr>
              <a:t>shown </a:t>
            </a:r>
            <a:r>
              <a:rPr lang="en-US" sz="1600" dirty="0">
                <a:latin typeface="Verdana"/>
              </a:rPr>
              <a:t>in the </a:t>
            </a:r>
            <a:r>
              <a:rPr lang="en-US" sz="1600" dirty="0" smtClean="0">
                <a:latin typeface="Verdana"/>
              </a:rPr>
              <a:t>next Figure).</a:t>
            </a:r>
            <a:r>
              <a:rPr lang="en-US" sz="1600" dirty="0" smtClean="0">
                <a:latin typeface="+mj-lt"/>
              </a:rPr>
              <a:t> 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003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495" y="1048035"/>
            <a:ext cx="9036050" cy="5324704"/>
            <a:chOff x="107950" y="1102627"/>
            <a:chExt cx="9036050" cy="5324704"/>
          </a:xfrm>
        </p:grpSpPr>
        <p:sp>
          <p:nvSpPr>
            <p:cNvPr id="164868" name="Line 4"/>
            <p:cNvSpPr>
              <a:spLocks noChangeShapeType="1"/>
            </p:cNvSpPr>
            <p:nvPr/>
          </p:nvSpPr>
          <p:spPr bwMode="auto">
            <a:xfrm>
              <a:off x="107950" y="6116181"/>
              <a:ext cx="903605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69" name="Text Box 5"/>
            <p:cNvSpPr txBox="1">
              <a:spLocks noChangeArrowheads="1"/>
            </p:cNvSpPr>
            <p:nvPr/>
          </p:nvSpPr>
          <p:spPr bwMode="auto">
            <a:xfrm>
              <a:off x="1331913" y="6182856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1995</a:t>
              </a:r>
            </a:p>
          </p:txBody>
        </p:sp>
        <p:sp>
          <p:nvSpPr>
            <p:cNvPr id="164870" name="Text Box 6"/>
            <p:cNvSpPr txBox="1">
              <a:spLocks noChangeArrowheads="1"/>
            </p:cNvSpPr>
            <p:nvPr/>
          </p:nvSpPr>
          <p:spPr bwMode="auto">
            <a:xfrm>
              <a:off x="3419475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2000</a:t>
              </a:r>
            </a:p>
          </p:txBody>
        </p:sp>
        <p:sp>
          <p:nvSpPr>
            <p:cNvPr id="164871" name="Text Box 7"/>
            <p:cNvSpPr txBox="1">
              <a:spLocks noChangeArrowheads="1"/>
            </p:cNvSpPr>
            <p:nvPr/>
          </p:nvSpPr>
          <p:spPr bwMode="auto">
            <a:xfrm>
              <a:off x="7640638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164872" name="Line 8"/>
            <p:cNvSpPr>
              <a:spLocks noChangeShapeType="1"/>
            </p:cNvSpPr>
            <p:nvPr/>
          </p:nvSpPr>
          <p:spPr bwMode="auto">
            <a:xfrm>
              <a:off x="8112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3" name="Line 9"/>
            <p:cNvSpPr>
              <a:spLocks noChangeShapeType="1"/>
            </p:cNvSpPr>
            <p:nvPr/>
          </p:nvSpPr>
          <p:spPr bwMode="auto">
            <a:xfrm>
              <a:off x="22304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4" name="Line 10"/>
            <p:cNvSpPr>
              <a:spLocks noChangeShapeType="1"/>
            </p:cNvSpPr>
            <p:nvPr/>
          </p:nvSpPr>
          <p:spPr bwMode="auto">
            <a:xfrm>
              <a:off x="391160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5" name="Line 11"/>
            <p:cNvSpPr>
              <a:spLocks noChangeShapeType="1"/>
            </p:cNvSpPr>
            <p:nvPr/>
          </p:nvSpPr>
          <p:spPr bwMode="auto">
            <a:xfrm>
              <a:off x="6432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6" name="Line 12"/>
            <p:cNvSpPr>
              <a:spLocks noChangeShapeType="1"/>
            </p:cNvSpPr>
            <p:nvPr/>
          </p:nvSpPr>
          <p:spPr bwMode="auto">
            <a:xfrm>
              <a:off x="5591175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7" name="Line 13"/>
            <p:cNvSpPr>
              <a:spLocks noChangeShapeType="1"/>
            </p:cNvSpPr>
            <p:nvPr/>
          </p:nvSpPr>
          <p:spPr bwMode="auto">
            <a:xfrm>
              <a:off x="47529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8" name="Line 14"/>
            <p:cNvSpPr>
              <a:spLocks noChangeShapeType="1"/>
            </p:cNvSpPr>
            <p:nvPr/>
          </p:nvSpPr>
          <p:spPr bwMode="auto">
            <a:xfrm>
              <a:off x="1390650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79" name="Line 15"/>
            <p:cNvSpPr>
              <a:spLocks noChangeShapeType="1"/>
            </p:cNvSpPr>
            <p:nvPr/>
          </p:nvSpPr>
          <p:spPr bwMode="auto">
            <a:xfrm>
              <a:off x="30702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0" name="Line 16"/>
            <p:cNvSpPr>
              <a:spLocks noChangeShapeType="1"/>
            </p:cNvSpPr>
            <p:nvPr/>
          </p:nvSpPr>
          <p:spPr bwMode="auto">
            <a:xfrm>
              <a:off x="72707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1" name="Line 17"/>
            <p:cNvSpPr>
              <a:spLocks noChangeShapeType="1"/>
            </p:cNvSpPr>
            <p:nvPr/>
          </p:nvSpPr>
          <p:spPr bwMode="auto">
            <a:xfrm>
              <a:off x="853281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2" name="Line 18"/>
            <p:cNvSpPr>
              <a:spLocks noChangeShapeType="1"/>
            </p:cNvSpPr>
            <p:nvPr/>
          </p:nvSpPr>
          <p:spPr bwMode="auto">
            <a:xfrm>
              <a:off x="68532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3" name="Line 19"/>
            <p:cNvSpPr>
              <a:spLocks noChangeShapeType="1"/>
            </p:cNvSpPr>
            <p:nvPr/>
          </p:nvSpPr>
          <p:spPr bwMode="auto">
            <a:xfrm>
              <a:off x="6011863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4" name="Line 20"/>
            <p:cNvSpPr>
              <a:spLocks noChangeShapeType="1"/>
            </p:cNvSpPr>
            <p:nvPr/>
          </p:nvSpPr>
          <p:spPr bwMode="auto">
            <a:xfrm>
              <a:off x="517207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5" name="Line 21"/>
            <p:cNvSpPr>
              <a:spLocks noChangeShapeType="1"/>
            </p:cNvSpPr>
            <p:nvPr/>
          </p:nvSpPr>
          <p:spPr bwMode="auto">
            <a:xfrm>
              <a:off x="7691438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6" name="Line 22"/>
            <p:cNvSpPr>
              <a:spLocks noChangeShapeType="1"/>
            </p:cNvSpPr>
            <p:nvPr/>
          </p:nvSpPr>
          <p:spPr bwMode="auto">
            <a:xfrm>
              <a:off x="971550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7" name="Line 23"/>
            <p:cNvSpPr>
              <a:spLocks noChangeShapeType="1"/>
            </p:cNvSpPr>
            <p:nvPr/>
          </p:nvSpPr>
          <p:spPr bwMode="auto">
            <a:xfrm>
              <a:off x="2651125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8" name="Line 24"/>
            <p:cNvSpPr>
              <a:spLocks noChangeShapeType="1"/>
            </p:cNvSpPr>
            <p:nvPr/>
          </p:nvSpPr>
          <p:spPr bwMode="auto">
            <a:xfrm>
              <a:off x="433228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89" name="Line 25"/>
            <p:cNvSpPr>
              <a:spLocks noChangeShapeType="1"/>
            </p:cNvSpPr>
            <p:nvPr/>
          </p:nvSpPr>
          <p:spPr bwMode="auto">
            <a:xfrm>
              <a:off x="1811338" y="6044743"/>
              <a:ext cx="0" cy="14446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0" name="Line 26"/>
            <p:cNvSpPr>
              <a:spLocks noChangeShapeType="1"/>
            </p:cNvSpPr>
            <p:nvPr/>
          </p:nvSpPr>
          <p:spPr bwMode="auto">
            <a:xfrm>
              <a:off x="3490913" y="6044743"/>
              <a:ext cx="0" cy="1444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891" name="Text Box 27"/>
            <p:cNvSpPr txBox="1">
              <a:spLocks noChangeArrowheads="1"/>
            </p:cNvSpPr>
            <p:nvPr/>
          </p:nvSpPr>
          <p:spPr bwMode="auto">
            <a:xfrm>
              <a:off x="5541963" y="6171743"/>
              <a:ext cx="508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2005</a:t>
              </a:r>
            </a:p>
          </p:txBody>
        </p:sp>
        <p:sp>
          <p:nvSpPr>
            <p:cNvPr id="164892" name="Text Box 28"/>
            <p:cNvSpPr txBox="1">
              <a:spLocks noChangeArrowheads="1"/>
            </p:cNvSpPr>
            <p:nvPr/>
          </p:nvSpPr>
          <p:spPr bwMode="auto">
            <a:xfrm>
              <a:off x="1336675" y="110739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08/1995</a:t>
              </a:r>
            </a:p>
          </p:txBody>
        </p:sp>
        <p:sp>
          <p:nvSpPr>
            <p:cNvPr id="164893" name="Text Box 29"/>
            <p:cNvSpPr txBox="1">
              <a:spLocks noChangeArrowheads="1"/>
            </p:cNvSpPr>
            <p:nvPr/>
          </p:nvSpPr>
          <p:spPr bwMode="auto">
            <a:xfrm>
              <a:off x="971550" y="1386790"/>
              <a:ext cx="1258888" cy="252412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95</a:t>
              </a:r>
            </a:p>
          </p:txBody>
        </p:sp>
        <p:grpSp>
          <p:nvGrpSpPr>
            <p:cNvPr id="164894" name="Group 30"/>
            <p:cNvGrpSpPr>
              <a:grpSpLocks/>
            </p:cNvGrpSpPr>
            <p:nvPr/>
          </p:nvGrpSpPr>
          <p:grpSpPr bwMode="auto">
            <a:xfrm>
              <a:off x="1619250" y="1296302"/>
              <a:ext cx="36513" cy="36513"/>
              <a:chOff x="1066" y="799"/>
              <a:chExt cx="90" cy="46"/>
            </a:xfrm>
          </p:grpSpPr>
          <p:sp>
            <p:nvSpPr>
              <p:cNvPr id="164969" name="Line 3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70" name="Line 3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5" name="Text Box 33"/>
            <p:cNvSpPr txBox="1">
              <a:spLocks noChangeArrowheads="1"/>
            </p:cNvSpPr>
            <p:nvPr/>
          </p:nvSpPr>
          <p:spPr bwMode="auto">
            <a:xfrm>
              <a:off x="2989263" y="110262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/199</a:t>
              </a:r>
              <a:r>
                <a:rPr kumimoji="0" lang="en-US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9</a:t>
              </a:r>
              <a:endParaRPr kumimoji="0" lang="hu-HU" alt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896" name="Text Box 34"/>
            <p:cNvSpPr txBox="1">
              <a:spLocks noChangeArrowheads="1"/>
            </p:cNvSpPr>
            <p:nvPr/>
          </p:nvSpPr>
          <p:spPr bwMode="auto">
            <a:xfrm>
              <a:off x="2727325" y="1382027"/>
              <a:ext cx="1258888" cy="252413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98SE</a:t>
              </a:r>
            </a:p>
          </p:txBody>
        </p:sp>
        <p:grpSp>
          <p:nvGrpSpPr>
            <p:cNvPr id="164897" name="Group 35"/>
            <p:cNvGrpSpPr>
              <a:grpSpLocks/>
            </p:cNvGrpSpPr>
            <p:nvPr/>
          </p:nvGrpSpPr>
          <p:grpSpPr bwMode="auto">
            <a:xfrm>
              <a:off x="3271838" y="1291540"/>
              <a:ext cx="36512" cy="36512"/>
              <a:chOff x="1066" y="799"/>
              <a:chExt cx="90" cy="46"/>
            </a:xfrm>
          </p:grpSpPr>
          <p:sp>
            <p:nvSpPr>
              <p:cNvPr id="164967" name="Line 3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8" name="Line 3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898" name="Text Box 38"/>
            <p:cNvSpPr txBox="1">
              <a:spLocks noChangeArrowheads="1"/>
            </p:cNvSpPr>
            <p:nvPr/>
          </p:nvSpPr>
          <p:spPr bwMode="auto">
            <a:xfrm>
              <a:off x="1744663" y="42538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07/1996</a:t>
              </a:r>
            </a:p>
          </p:txBody>
        </p:sp>
        <p:sp>
          <p:nvSpPr>
            <p:cNvPr id="164899" name="Text Box 39"/>
            <p:cNvSpPr txBox="1">
              <a:spLocks noChangeArrowheads="1"/>
            </p:cNvSpPr>
            <p:nvPr/>
          </p:nvSpPr>
          <p:spPr bwMode="auto">
            <a:xfrm>
              <a:off x="1476375" y="4533215"/>
              <a:ext cx="1258888" cy="252412"/>
            </a:xfrm>
            <a:prstGeom prst="rect">
              <a:avLst/>
            </a:prstGeom>
            <a:solidFill>
              <a:srgbClr val="CF660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NT 4.0</a:t>
              </a:r>
            </a:p>
          </p:txBody>
        </p:sp>
        <p:grpSp>
          <p:nvGrpSpPr>
            <p:cNvPr id="164900" name="Group 40"/>
            <p:cNvGrpSpPr>
              <a:grpSpLocks/>
            </p:cNvGrpSpPr>
            <p:nvPr/>
          </p:nvGrpSpPr>
          <p:grpSpPr bwMode="auto">
            <a:xfrm>
              <a:off x="2027238" y="4442727"/>
              <a:ext cx="36512" cy="36513"/>
              <a:chOff x="1066" y="799"/>
              <a:chExt cx="90" cy="46"/>
            </a:xfrm>
          </p:grpSpPr>
          <p:sp>
            <p:nvSpPr>
              <p:cNvPr id="164965" name="Line 4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6" name="Line 4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1" name="Text Box 43"/>
            <p:cNvSpPr txBox="1">
              <a:spLocks noChangeArrowheads="1"/>
            </p:cNvSpPr>
            <p:nvPr/>
          </p:nvSpPr>
          <p:spPr bwMode="auto">
            <a:xfrm>
              <a:off x="3413125" y="2137677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2" name="Text Box 44"/>
            <p:cNvSpPr txBox="1">
              <a:spLocks noChangeArrowheads="1"/>
            </p:cNvSpPr>
            <p:nvPr/>
          </p:nvSpPr>
          <p:spPr bwMode="auto">
            <a:xfrm>
              <a:off x="27733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Prof.</a:t>
              </a:r>
            </a:p>
          </p:txBody>
        </p:sp>
        <p:grpSp>
          <p:nvGrpSpPr>
            <p:cNvPr id="164903" name="Group 45"/>
            <p:cNvGrpSpPr>
              <a:grpSpLocks/>
            </p:cNvGrpSpPr>
            <p:nvPr/>
          </p:nvGrpSpPr>
          <p:grpSpPr bwMode="auto">
            <a:xfrm>
              <a:off x="3695700" y="2326590"/>
              <a:ext cx="36513" cy="36512"/>
              <a:chOff x="1066" y="799"/>
              <a:chExt cx="90" cy="46"/>
            </a:xfrm>
          </p:grpSpPr>
          <p:sp>
            <p:nvSpPr>
              <p:cNvPr id="164963" name="Line 4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4" name="Line 4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4" name="Text Box 48"/>
            <p:cNvSpPr txBox="1">
              <a:spLocks noChangeArrowheads="1"/>
            </p:cNvSpPr>
            <p:nvPr/>
          </p:nvSpPr>
          <p:spPr bwMode="auto">
            <a:xfrm>
              <a:off x="3349625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02/2000</a:t>
              </a:r>
            </a:p>
          </p:txBody>
        </p:sp>
        <p:sp>
          <p:nvSpPr>
            <p:cNvPr id="164905" name="Text Box 49"/>
            <p:cNvSpPr txBox="1">
              <a:spLocks noChangeArrowheads="1"/>
            </p:cNvSpPr>
            <p:nvPr/>
          </p:nvSpPr>
          <p:spPr bwMode="auto">
            <a:xfrm>
              <a:off x="3036888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2000 Server</a:t>
              </a:r>
            </a:p>
          </p:txBody>
        </p:sp>
        <p:grpSp>
          <p:nvGrpSpPr>
            <p:cNvPr id="164906" name="Group 50"/>
            <p:cNvGrpSpPr>
              <a:grpSpLocks/>
            </p:cNvGrpSpPr>
            <p:nvPr/>
          </p:nvGrpSpPr>
          <p:grpSpPr bwMode="auto">
            <a:xfrm>
              <a:off x="3632200" y="3542615"/>
              <a:ext cx="36513" cy="36512"/>
              <a:chOff x="1066" y="799"/>
              <a:chExt cx="90" cy="46"/>
            </a:xfrm>
          </p:grpSpPr>
          <p:sp>
            <p:nvSpPr>
              <p:cNvPr id="164961" name="Line 5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2" name="Line 5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07" name="Text Box 53"/>
            <p:cNvSpPr txBox="1">
              <a:spLocks noChangeArrowheads="1"/>
            </p:cNvSpPr>
            <p:nvPr/>
          </p:nvSpPr>
          <p:spPr bwMode="auto">
            <a:xfrm>
              <a:off x="3976688" y="2137677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10/2001</a:t>
              </a:r>
            </a:p>
          </p:txBody>
        </p:sp>
        <p:sp>
          <p:nvSpPr>
            <p:cNvPr id="164908" name="Text Box 54"/>
            <p:cNvSpPr txBox="1">
              <a:spLocks noChangeArrowheads="1"/>
            </p:cNvSpPr>
            <p:nvPr/>
          </p:nvSpPr>
          <p:spPr bwMode="auto">
            <a:xfrm>
              <a:off x="4106863" y="2417077"/>
              <a:ext cx="1258887" cy="252413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XP</a:t>
              </a:r>
            </a:p>
          </p:txBody>
        </p:sp>
        <p:grpSp>
          <p:nvGrpSpPr>
            <p:cNvPr id="164909" name="Group 55"/>
            <p:cNvGrpSpPr>
              <a:grpSpLocks/>
            </p:cNvGrpSpPr>
            <p:nvPr/>
          </p:nvGrpSpPr>
          <p:grpSpPr bwMode="auto">
            <a:xfrm>
              <a:off x="4259263" y="2326590"/>
              <a:ext cx="36512" cy="36512"/>
              <a:chOff x="1066" y="799"/>
              <a:chExt cx="90" cy="46"/>
            </a:xfrm>
          </p:grpSpPr>
          <p:sp>
            <p:nvSpPr>
              <p:cNvPr id="164959" name="Line 5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60" name="Line 5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0" name="Text Box 58"/>
            <p:cNvSpPr txBox="1">
              <a:spLocks noChangeArrowheads="1"/>
            </p:cNvSpPr>
            <p:nvPr/>
          </p:nvSpPr>
          <p:spPr bwMode="auto">
            <a:xfrm>
              <a:off x="4597400" y="3353702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04/2003</a:t>
              </a:r>
            </a:p>
          </p:txBody>
        </p:sp>
        <p:sp>
          <p:nvSpPr>
            <p:cNvPr id="164911" name="Text Box 59"/>
            <p:cNvSpPr txBox="1">
              <a:spLocks noChangeArrowheads="1"/>
            </p:cNvSpPr>
            <p:nvPr/>
          </p:nvSpPr>
          <p:spPr bwMode="auto">
            <a:xfrm>
              <a:off x="4475163" y="3633102"/>
              <a:ext cx="1258887" cy="252413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2003</a:t>
              </a:r>
            </a:p>
          </p:txBody>
        </p:sp>
        <p:grpSp>
          <p:nvGrpSpPr>
            <p:cNvPr id="164912" name="Group 60"/>
            <p:cNvGrpSpPr>
              <a:grpSpLocks/>
            </p:cNvGrpSpPr>
            <p:nvPr/>
          </p:nvGrpSpPr>
          <p:grpSpPr bwMode="auto">
            <a:xfrm>
              <a:off x="4879975" y="3542615"/>
              <a:ext cx="36513" cy="36512"/>
              <a:chOff x="1066" y="799"/>
              <a:chExt cx="90" cy="46"/>
            </a:xfrm>
          </p:grpSpPr>
          <p:sp>
            <p:nvSpPr>
              <p:cNvPr id="164957" name="Line 6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8" name="Line 6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3" name="Text Box 63"/>
            <p:cNvSpPr txBox="1">
              <a:spLocks noChangeArrowheads="1"/>
            </p:cNvSpPr>
            <p:nvPr/>
          </p:nvSpPr>
          <p:spPr bwMode="auto">
            <a:xfrm>
              <a:off x="6215063" y="2145615"/>
              <a:ext cx="620712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01/2007</a:t>
              </a:r>
            </a:p>
          </p:txBody>
        </p:sp>
        <p:sp>
          <p:nvSpPr>
            <p:cNvPr id="164914" name="Text Box 64"/>
            <p:cNvSpPr txBox="1">
              <a:spLocks noChangeArrowheads="1"/>
            </p:cNvSpPr>
            <p:nvPr/>
          </p:nvSpPr>
          <p:spPr bwMode="auto">
            <a:xfrm>
              <a:off x="57959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Vista</a:t>
              </a:r>
            </a:p>
          </p:txBody>
        </p:sp>
        <p:grpSp>
          <p:nvGrpSpPr>
            <p:cNvPr id="164915" name="Group 65"/>
            <p:cNvGrpSpPr>
              <a:grpSpLocks/>
            </p:cNvGrpSpPr>
            <p:nvPr/>
          </p:nvGrpSpPr>
          <p:grpSpPr bwMode="auto">
            <a:xfrm>
              <a:off x="6497638" y="2334527"/>
              <a:ext cx="36512" cy="36513"/>
              <a:chOff x="1066" y="799"/>
              <a:chExt cx="90" cy="46"/>
            </a:xfrm>
          </p:grpSpPr>
          <p:sp>
            <p:nvSpPr>
              <p:cNvPr id="164955" name="Line 6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6" name="Line 6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6" name="Text Box 68"/>
            <p:cNvSpPr txBox="1">
              <a:spLocks noChangeArrowheads="1"/>
            </p:cNvSpPr>
            <p:nvPr/>
          </p:nvSpPr>
          <p:spPr bwMode="auto">
            <a:xfrm>
              <a:off x="6629400" y="3361640"/>
              <a:ext cx="620713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02/2008</a:t>
              </a:r>
            </a:p>
          </p:txBody>
        </p:sp>
        <p:sp>
          <p:nvSpPr>
            <p:cNvPr id="164917" name="Text Box 69"/>
            <p:cNvSpPr txBox="1">
              <a:spLocks noChangeArrowheads="1"/>
            </p:cNvSpPr>
            <p:nvPr/>
          </p:nvSpPr>
          <p:spPr bwMode="auto">
            <a:xfrm>
              <a:off x="6319838" y="3641040"/>
              <a:ext cx="1258887" cy="252412"/>
            </a:xfrm>
            <a:prstGeom prst="rect">
              <a:avLst/>
            </a:prstGeom>
            <a:solidFill>
              <a:srgbClr val="F5AE7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Server 2008</a:t>
              </a:r>
            </a:p>
          </p:txBody>
        </p:sp>
        <p:grpSp>
          <p:nvGrpSpPr>
            <p:cNvPr id="164918" name="Group 70"/>
            <p:cNvGrpSpPr>
              <a:grpSpLocks/>
            </p:cNvGrpSpPr>
            <p:nvPr/>
          </p:nvGrpSpPr>
          <p:grpSpPr bwMode="auto">
            <a:xfrm>
              <a:off x="6911975" y="3550552"/>
              <a:ext cx="36513" cy="36513"/>
              <a:chOff x="1066" y="799"/>
              <a:chExt cx="90" cy="46"/>
            </a:xfrm>
          </p:grpSpPr>
          <p:sp>
            <p:nvSpPr>
              <p:cNvPr id="164953" name="Line 71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4" name="Line 72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19" name="Text Box 73"/>
            <p:cNvSpPr txBox="1">
              <a:spLocks noChangeArrowheads="1"/>
            </p:cNvSpPr>
            <p:nvPr/>
          </p:nvSpPr>
          <p:spPr bwMode="auto">
            <a:xfrm>
              <a:off x="7250113" y="2145615"/>
              <a:ext cx="80803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End of 2009</a:t>
              </a:r>
            </a:p>
          </p:txBody>
        </p:sp>
        <p:sp>
          <p:nvSpPr>
            <p:cNvPr id="164920" name="Text Box 74"/>
            <p:cNvSpPr txBox="1">
              <a:spLocks noChangeArrowheads="1"/>
            </p:cNvSpPr>
            <p:nvPr/>
          </p:nvSpPr>
          <p:spPr bwMode="auto">
            <a:xfrm>
              <a:off x="7129463" y="2425015"/>
              <a:ext cx="1258887" cy="25241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 7</a:t>
              </a:r>
            </a:p>
          </p:txBody>
        </p:sp>
        <p:grpSp>
          <p:nvGrpSpPr>
            <p:cNvPr id="164921" name="Group 75"/>
            <p:cNvGrpSpPr>
              <a:grpSpLocks/>
            </p:cNvGrpSpPr>
            <p:nvPr/>
          </p:nvGrpSpPr>
          <p:grpSpPr bwMode="auto">
            <a:xfrm>
              <a:off x="7626350" y="2334527"/>
              <a:ext cx="36513" cy="36513"/>
              <a:chOff x="1066" y="799"/>
              <a:chExt cx="90" cy="46"/>
            </a:xfrm>
          </p:grpSpPr>
          <p:sp>
            <p:nvSpPr>
              <p:cNvPr id="164951" name="Line 76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2" name="Line 77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22" name="Text Box 78"/>
            <p:cNvSpPr txBox="1">
              <a:spLocks noChangeArrowheads="1"/>
            </p:cNvSpPr>
            <p:nvPr/>
          </p:nvSpPr>
          <p:spPr bwMode="auto">
            <a:xfrm>
              <a:off x="128588" y="1313765"/>
              <a:ext cx="8334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Consumer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3" name="Text Box 79"/>
            <p:cNvSpPr txBox="1">
              <a:spLocks noChangeArrowheads="1"/>
            </p:cNvSpPr>
            <p:nvPr/>
          </p:nvSpPr>
          <p:spPr bwMode="auto">
            <a:xfrm>
              <a:off x="150813" y="4455427"/>
              <a:ext cx="8191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Corporate</a:t>
              </a:r>
              <a:b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products</a:t>
              </a:r>
            </a:p>
          </p:txBody>
        </p:sp>
        <p:sp>
          <p:nvSpPr>
            <p:cNvPr id="164924" name="Text Box 80"/>
            <p:cNvSpPr txBox="1">
              <a:spLocks noChangeArrowheads="1"/>
            </p:cNvSpPr>
            <p:nvPr/>
          </p:nvSpPr>
          <p:spPr bwMode="auto">
            <a:xfrm>
              <a:off x="544513" y="2372627"/>
              <a:ext cx="831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Desktops/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Laptops</a:t>
              </a:r>
            </a:p>
          </p:txBody>
        </p:sp>
        <p:sp>
          <p:nvSpPr>
            <p:cNvPr id="164925" name="Text Box 81"/>
            <p:cNvSpPr txBox="1">
              <a:spLocks noChangeArrowheads="1"/>
            </p:cNvSpPr>
            <p:nvPr/>
          </p:nvSpPr>
          <p:spPr bwMode="auto">
            <a:xfrm>
              <a:off x="566555" y="3617227"/>
              <a:ext cx="673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Servers</a:t>
              </a:r>
            </a:p>
          </p:txBody>
        </p:sp>
        <p:sp>
          <p:nvSpPr>
            <p:cNvPr id="164926" name="Text Box 82"/>
            <p:cNvSpPr txBox="1">
              <a:spLocks noChangeArrowheads="1"/>
            </p:cNvSpPr>
            <p:nvPr/>
          </p:nvSpPr>
          <p:spPr bwMode="auto">
            <a:xfrm>
              <a:off x="7381875" y="27218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27" name="Text Box 83"/>
            <p:cNvSpPr txBox="1">
              <a:spLocks noChangeArrowheads="1"/>
            </p:cNvSpPr>
            <p:nvPr/>
          </p:nvSpPr>
          <p:spPr bwMode="auto">
            <a:xfrm>
              <a:off x="2930525" y="16646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8" name="Text Box 84"/>
            <p:cNvSpPr txBox="1">
              <a:spLocks noChangeArrowheads="1"/>
            </p:cNvSpPr>
            <p:nvPr/>
          </p:nvSpPr>
          <p:spPr bwMode="auto">
            <a:xfrm>
              <a:off x="2967038" y="269965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29" name="Text Box 85"/>
            <p:cNvSpPr txBox="1">
              <a:spLocks noChangeArrowheads="1"/>
            </p:cNvSpPr>
            <p:nvPr/>
          </p:nvSpPr>
          <p:spPr bwMode="auto">
            <a:xfrm>
              <a:off x="3287713" y="3915677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sp>
          <p:nvSpPr>
            <p:cNvPr id="164930" name="Text Box 86"/>
            <p:cNvSpPr txBox="1">
              <a:spLocks noChangeArrowheads="1"/>
            </p:cNvSpPr>
            <p:nvPr/>
          </p:nvSpPr>
          <p:spPr bwMode="auto">
            <a:xfrm>
              <a:off x="3948113" y="2701240"/>
              <a:ext cx="18478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1.0b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SP1 (09/2002): </a:t>
              </a:r>
              <a:r>
                <a:rPr kumimoji="0" lang="en-US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1" name="Text Box 87"/>
            <p:cNvSpPr txBox="1">
              <a:spLocks noChangeArrowheads="1"/>
            </p:cNvSpPr>
            <p:nvPr/>
          </p:nvSpPr>
          <p:spPr bwMode="auto">
            <a:xfrm>
              <a:off x="4694238" y="3915677"/>
              <a:ext cx="8001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  <a:r>
                <a:rPr kumimoji="0" lang="en-US" alt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endParaRPr kumimoji="0" lang="hu-HU" altLang="en-US" sz="1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4932" name="Text Box 88"/>
            <p:cNvSpPr txBox="1">
              <a:spLocks noChangeArrowheads="1"/>
            </p:cNvSpPr>
            <p:nvPr/>
          </p:nvSpPr>
          <p:spPr bwMode="auto">
            <a:xfrm>
              <a:off x="6029325" y="2707590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3" name="Text Box 89"/>
            <p:cNvSpPr txBox="1">
              <a:spLocks noChangeArrowheads="1"/>
            </p:cNvSpPr>
            <p:nvPr/>
          </p:nvSpPr>
          <p:spPr bwMode="auto">
            <a:xfrm>
              <a:off x="6588125" y="3937902"/>
              <a:ext cx="7429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sp>
          <p:nvSpPr>
            <p:cNvPr id="164934" name="Text Box 90"/>
            <p:cNvSpPr txBox="1">
              <a:spLocks noChangeArrowheads="1"/>
            </p:cNvSpPr>
            <p:nvPr/>
          </p:nvSpPr>
          <p:spPr bwMode="auto">
            <a:xfrm>
              <a:off x="18748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12/1996</a:t>
              </a:r>
            </a:p>
          </p:txBody>
        </p:sp>
        <p:sp>
          <p:nvSpPr>
            <p:cNvPr id="164935" name="Text Box 91"/>
            <p:cNvSpPr txBox="1">
              <a:spLocks noChangeArrowheads="1"/>
            </p:cNvSpPr>
            <p:nvPr/>
          </p:nvSpPr>
          <p:spPr bwMode="auto">
            <a:xfrm>
              <a:off x="15478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1.0</a:t>
              </a:r>
            </a:p>
          </p:txBody>
        </p:sp>
        <p:grpSp>
          <p:nvGrpSpPr>
            <p:cNvPr id="164936" name="Group 92"/>
            <p:cNvGrpSpPr>
              <a:grpSpLocks/>
            </p:cNvGrpSpPr>
            <p:nvPr/>
          </p:nvGrpSpPr>
          <p:grpSpPr bwMode="auto">
            <a:xfrm>
              <a:off x="2157413" y="5300206"/>
              <a:ext cx="36512" cy="36512"/>
              <a:chOff x="1066" y="799"/>
              <a:chExt cx="90" cy="46"/>
            </a:xfrm>
          </p:grpSpPr>
          <p:sp>
            <p:nvSpPr>
              <p:cNvPr id="164949" name="Line 9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50" name="Line 9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37" name="Text Box 95"/>
            <p:cNvSpPr txBox="1">
              <a:spLocks noChangeArrowheads="1"/>
            </p:cNvSpPr>
            <p:nvPr/>
          </p:nvSpPr>
          <p:spPr bwMode="auto">
            <a:xfrm>
              <a:off x="3424238" y="5111293"/>
              <a:ext cx="620712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07/2000</a:t>
              </a:r>
            </a:p>
          </p:txBody>
        </p:sp>
        <p:sp>
          <p:nvSpPr>
            <p:cNvPr id="164938" name="Text Box 96"/>
            <p:cNvSpPr txBox="1">
              <a:spLocks noChangeArrowheads="1"/>
            </p:cNvSpPr>
            <p:nvPr/>
          </p:nvSpPr>
          <p:spPr bwMode="auto">
            <a:xfrm>
              <a:off x="3097213" y="5390693"/>
              <a:ext cx="1258887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2.0</a:t>
              </a:r>
            </a:p>
          </p:txBody>
        </p:sp>
        <p:grpSp>
          <p:nvGrpSpPr>
            <p:cNvPr id="164939" name="Group 97"/>
            <p:cNvGrpSpPr>
              <a:grpSpLocks/>
            </p:cNvGrpSpPr>
            <p:nvPr/>
          </p:nvGrpSpPr>
          <p:grpSpPr bwMode="auto">
            <a:xfrm>
              <a:off x="3706813" y="5300206"/>
              <a:ext cx="36512" cy="36512"/>
              <a:chOff x="1066" y="799"/>
              <a:chExt cx="90" cy="46"/>
            </a:xfrm>
          </p:grpSpPr>
          <p:sp>
            <p:nvSpPr>
              <p:cNvPr id="164947" name="Line 98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8" name="Line 99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4940" name="Text Box 100"/>
            <p:cNvSpPr txBox="1">
              <a:spLocks noChangeArrowheads="1"/>
            </p:cNvSpPr>
            <p:nvPr/>
          </p:nvSpPr>
          <p:spPr bwMode="auto">
            <a:xfrm>
              <a:off x="5153025" y="5111293"/>
              <a:ext cx="620713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09/2004</a:t>
              </a:r>
            </a:p>
          </p:txBody>
        </p:sp>
        <p:sp>
          <p:nvSpPr>
            <p:cNvPr id="164941" name="Text Box 101"/>
            <p:cNvSpPr txBox="1">
              <a:spLocks noChangeArrowheads="1"/>
            </p:cNvSpPr>
            <p:nvPr/>
          </p:nvSpPr>
          <p:spPr bwMode="auto">
            <a:xfrm>
              <a:off x="4826000" y="5390693"/>
              <a:ext cx="1258888" cy="252413"/>
            </a:xfrm>
            <a:prstGeom prst="rect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ACPI 3.0</a:t>
              </a:r>
            </a:p>
          </p:txBody>
        </p:sp>
        <p:grpSp>
          <p:nvGrpSpPr>
            <p:cNvPr id="164942" name="Group 102"/>
            <p:cNvGrpSpPr>
              <a:grpSpLocks/>
            </p:cNvGrpSpPr>
            <p:nvPr/>
          </p:nvGrpSpPr>
          <p:grpSpPr bwMode="auto">
            <a:xfrm>
              <a:off x="5435600" y="5300206"/>
              <a:ext cx="36513" cy="36512"/>
              <a:chOff x="1066" y="799"/>
              <a:chExt cx="90" cy="46"/>
            </a:xfrm>
          </p:grpSpPr>
          <p:sp>
            <p:nvSpPr>
              <p:cNvPr id="164945" name="Line 103"/>
              <p:cNvSpPr>
                <a:spLocks noChangeShapeType="1"/>
              </p:cNvSpPr>
              <p:nvPr/>
            </p:nvSpPr>
            <p:spPr bwMode="auto">
              <a:xfrm flipH="1">
                <a:off x="1066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946" name="Line 104"/>
              <p:cNvSpPr>
                <a:spLocks noChangeShapeType="1"/>
              </p:cNvSpPr>
              <p:nvPr/>
            </p:nvSpPr>
            <p:spPr bwMode="auto">
              <a:xfrm>
                <a:off x="1111" y="799"/>
                <a:ext cx="45" cy="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4943" name="Text Box 105"/>
          <p:cNvSpPr txBox="1">
            <a:spLocks noChangeArrowheads="1"/>
          </p:cNvSpPr>
          <p:nvPr/>
        </p:nvSpPr>
        <p:spPr bwMode="auto">
          <a:xfrm>
            <a:off x="212233" y="6459147"/>
            <a:ext cx="86661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Windows XP and Windows Server 2003 do not support all of the ACPI 2.0 specification [</a:t>
            </a:r>
            <a:r>
              <a:rPr lang="hu-HU" altLang="en-US" sz="1400" noProof="0" dirty="0">
                <a:solidFill>
                  <a:srgbClr val="000000"/>
                </a:solidFill>
                <a:latin typeface="Verdana" panose="020B0604030504040204" pitchFamily="34" charset="0"/>
              </a:rPr>
              <a:t>38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71500" y="458670"/>
            <a:ext cx="908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 of Collaborative Processor Performance Control in ACPI 5.0</a:t>
            </a:r>
          </a:p>
        </p:txBody>
      </p:sp>
      <p:sp>
        <p:nvSpPr>
          <p:cNvPr id="110" name="Text Box 101"/>
          <p:cNvSpPr txBox="1">
            <a:spLocks noChangeArrowheads="1"/>
          </p:cNvSpPr>
          <p:nvPr/>
        </p:nvSpPr>
        <p:spPr bwMode="auto">
          <a:xfrm>
            <a:off x="6635595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</a:p>
        </p:txBody>
      </p:sp>
      <p:sp>
        <p:nvSpPr>
          <p:cNvPr id="111" name="Text Box 101"/>
          <p:cNvSpPr txBox="1">
            <a:spLocks noChangeArrowheads="1"/>
          </p:cNvSpPr>
          <p:nvPr/>
        </p:nvSpPr>
        <p:spPr bwMode="auto">
          <a:xfrm>
            <a:off x="7781813" y="5359711"/>
            <a:ext cx="1258888" cy="252413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ACPI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.0</a:t>
            </a:r>
          </a:p>
        </p:txBody>
      </p:sp>
      <p:sp>
        <p:nvSpPr>
          <p:cNvPr id="112" name="Text Box 100"/>
          <p:cNvSpPr txBox="1">
            <a:spLocks noChangeArrowheads="1"/>
          </p:cNvSpPr>
          <p:nvPr/>
        </p:nvSpPr>
        <p:spPr bwMode="auto">
          <a:xfrm>
            <a:off x="8087788" y="5060054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12</a:t>
            </a:r>
            <a:r>
              <a: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11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3" name="Text Box 100"/>
          <p:cNvSpPr txBox="1">
            <a:spLocks noChangeArrowheads="1"/>
          </p:cNvSpPr>
          <p:nvPr/>
        </p:nvSpPr>
        <p:spPr bwMode="auto">
          <a:xfrm>
            <a:off x="7088416" y="5055968"/>
            <a:ext cx="6254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06</a:t>
            </a:r>
            <a:r>
              <a:rPr kumimoji="0" lang="hu-HU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/20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09</a:t>
            </a:r>
            <a:endParaRPr kumimoji="0" lang="hu-HU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378177" y="5240718"/>
            <a:ext cx="40550" cy="40244"/>
            <a:chOff x="7276759" y="5291578"/>
            <a:chExt cx="40550" cy="40244"/>
          </a:xfrm>
        </p:grpSpPr>
        <p:sp>
          <p:nvSpPr>
            <p:cNvPr id="114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377790" y="5243836"/>
            <a:ext cx="40550" cy="40244"/>
            <a:chOff x="7276759" y="5291578"/>
            <a:chExt cx="40550" cy="40244"/>
          </a:xfrm>
        </p:grpSpPr>
        <p:sp>
          <p:nvSpPr>
            <p:cNvPr id="119" name="Line 104"/>
            <p:cNvSpPr>
              <a:spLocks noChangeShapeType="1"/>
            </p:cNvSpPr>
            <p:nvPr/>
          </p:nvSpPr>
          <p:spPr bwMode="auto">
            <a:xfrm>
              <a:off x="7299052" y="5295310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Line 103"/>
            <p:cNvSpPr>
              <a:spLocks noChangeShapeType="1"/>
            </p:cNvSpPr>
            <p:nvPr/>
          </p:nvSpPr>
          <p:spPr bwMode="auto">
            <a:xfrm flipH="1">
              <a:off x="7276759" y="5291578"/>
              <a:ext cx="18257" cy="365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</a:t>
            </a:r>
            <a:r>
              <a:rPr lang="en-US" dirty="0" smtClean="0"/>
              <a:t>(9)</a:t>
            </a:r>
            <a:endParaRPr lang="en-US" dirty="0"/>
          </a:p>
        </p:txBody>
      </p:sp>
      <p:sp>
        <p:nvSpPr>
          <p:cNvPr id="122" name="TextBox 121"/>
          <p:cNvSpPr txBox="1"/>
          <p:nvPr/>
        </p:nvSpPr>
        <p:spPr>
          <a:xfrm>
            <a:off x="6012160" y="4419110"/>
            <a:ext cx="32095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Collaborative Processor Performance Control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Speed Shift technology)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7661952" y="5013800"/>
            <a:ext cx="1440000" cy="85509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</a:t>
            </a:r>
            <a:r>
              <a:rPr lang="en-US" dirty="0" smtClean="0"/>
              <a:t>(10)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161991" cy="4468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Subsequent revisions of the ACPI standard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824459"/>
            <a:ext cx="7444089" cy="148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Revision 5.1 </a:t>
            </a:r>
            <a:r>
              <a:rPr lang="en-US" sz="1600" dirty="0">
                <a:latin typeface="+mj-lt"/>
              </a:rPr>
              <a:t>was released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7/2014</a:t>
            </a:r>
            <a:r>
              <a:rPr lang="en-US" sz="1600" dirty="0">
                <a:latin typeface="+mj-lt"/>
              </a:rPr>
              <a:t>, in includes an update of CPPC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(Collaborative Processor Performance Control), called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CPPC2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next update,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Revision 6.0 </a:t>
            </a:r>
            <a:r>
              <a:rPr lang="en-US" sz="1600" dirty="0">
                <a:latin typeface="+mj-lt"/>
              </a:rPr>
              <a:t>appeared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4</a:t>
            </a:r>
            <a:r>
              <a:rPr lang="en-US" sz="1600" dirty="0">
                <a:latin typeface="+mj-lt"/>
              </a:rPr>
              <a:t>/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2015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Subsequent revisions are: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8710" y="2033845"/>
            <a:ext cx="2374368" cy="90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ACPI 6.1 (1/2016)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ACPI 6.2 (5/2017)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ACPI 6.3 (1/2019)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2901442"/>
            <a:ext cx="8816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These revisions include a large number of errata, clarifications and modifications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 smtClean="0">
                <a:latin typeface="+mj-lt"/>
              </a:rPr>
              <a:t>     related </a:t>
            </a:r>
            <a:r>
              <a:rPr lang="en-US" sz="1600" dirty="0">
                <a:latin typeface="+mj-lt"/>
              </a:rPr>
              <a:t>to implementation issues, not worth to discuss.</a:t>
            </a:r>
          </a:p>
        </p:txBody>
      </p:sp>
    </p:spTree>
    <p:extLst>
      <p:ext uri="{BB962C8B-B14F-4D97-AF65-F5344CB8AC3E}">
        <p14:creationId xmlns:p14="http://schemas.microsoft.com/office/powerpoint/2010/main" val="26618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(10)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1868" y="826528"/>
            <a:ext cx="9105637" cy="237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PM of CPU cores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113" y="826528"/>
            <a:ext cx="902811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PM at the platform level </a:t>
            </a:r>
            <a:r>
              <a:rPr lang="en-US" sz="1600" dirty="0">
                <a:latin typeface="+mj-lt"/>
              </a:rPr>
              <a:t>covers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wide variety of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platform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elements</a:t>
            </a:r>
            <a:r>
              <a:rPr lang="en-US" sz="1600" dirty="0">
                <a:latin typeface="+mj-lt"/>
              </a:rPr>
              <a:t>, like the </a:t>
            </a:r>
            <a:r>
              <a:rPr lang="en-US" sz="1600" dirty="0" smtClean="0">
                <a:latin typeface="+mj-lt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</a:t>
            </a:r>
            <a:r>
              <a:rPr lang="en-US" sz="1600" dirty="0" smtClean="0">
                <a:latin typeface="+mj-lt"/>
              </a:rPr>
              <a:t>processor</a:t>
            </a:r>
            <a:r>
              <a:rPr lang="en-US" sz="1600" dirty="0">
                <a:latin typeface="+mj-lt"/>
              </a:rPr>
              <a:t>, memory, HD- or </a:t>
            </a:r>
            <a:r>
              <a:rPr lang="en-US" sz="1600" dirty="0" smtClean="0">
                <a:latin typeface="+mj-lt"/>
              </a:rPr>
              <a:t>SSD-devices </a:t>
            </a:r>
            <a:r>
              <a:rPr lang="en-US" sz="1600" dirty="0">
                <a:latin typeface="+mj-lt"/>
              </a:rPr>
              <a:t>etc.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From those, we will discuss only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processor level PM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a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stand-alone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Section</a:t>
            </a:r>
            <a:r>
              <a:rPr lang="en-US" sz="1600" dirty="0">
                <a:latin typeface="+mj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Processor level PM </a:t>
            </a:r>
            <a:r>
              <a:rPr lang="en-US" sz="1600" dirty="0" smtClean="0">
                <a:latin typeface="+mj-lt"/>
              </a:rPr>
              <a:t>covers virtually </a:t>
            </a:r>
            <a:r>
              <a:rPr lang="en-US" sz="1600" dirty="0">
                <a:latin typeface="+mj-lt"/>
              </a:rPr>
              <a:t>all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elements of processors</a:t>
            </a:r>
            <a:r>
              <a:rPr lang="en-US" sz="1600" dirty="0">
                <a:latin typeface="+mj-lt"/>
              </a:rPr>
              <a:t>, like </a:t>
            </a:r>
            <a:r>
              <a:rPr lang="en-US" sz="1600" dirty="0" smtClean="0">
                <a:latin typeface="+mj-lt"/>
              </a:rPr>
              <a:t>the cores,</a:t>
            </a:r>
            <a:endParaRPr lang="en-US" sz="1600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</a:t>
            </a:r>
            <a:r>
              <a:rPr lang="en-US" sz="1600" dirty="0" smtClean="0">
                <a:latin typeface="+mj-lt"/>
              </a:rPr>
              <a:t>GPU </a:t>
            </a:r>
            <a:r>
              <a:rPr lang="en-US" sz="1600" dirty="0">
                <a:latin typeface="+mj-lt"/>
              </a:rPr>
              <a:t>(if available), memory controller, PCI controller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From all of these processor components, subsequently,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we only focus on the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cores</a:t>
            </a:r>
            <a:r>
              <a:rPr lang="en-US" sz="1600" dirty="0">
                <a:latin typeface="+mj-lt"/>
              </a:rPr>
              <a:t>, and will discuss first </a:t>
            </a: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PM of idle cores </a:t>
            </a:r>
            <a:r>
              <a:rPr lang="en-US" sz="1600" dirty="0">
                <a:latin typeface="+mj-lt"/>
              </a:rPr>
              <a:t>followed by sections concerned </a:t>
            </a:r>
          </a:p>
          <a:p>
            <a:r>
              <a:rPr lang="en-US" sz="1600" dirty="0">
                <a:latin typeface="+mj-lt"/>
              </a:rPr>
              <a:t>      with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PM of active cores</a:t>
            </a:r>
            <a:r>
              <a:rPr lang="en-US" sz="1600" dirty="0">
                <a:latin typeface="+mj-lt"/>
              </a:rPr>
              <a:t>, as highlighted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187243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5373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management of CPU-cores - Overview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96525" y="3812371"/>
            <a:ext cx="8730970" cy="296703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</a:t>
            </a:r>
            <a:r>
              <a:rPr lang="hu-HU" dirty="0"/>
              <a:t>1</a:t>
            </a:r>
            <a:r>
              <a:rPr lang="en-US" dirty="0"/>
              <a:t>1)</a:t>
            </a:r>
          </a:p>
        </p:txBody>
      </p:sp>
      <p:sp>
        <p:nvSpPr>
          <p:cNvPr id="10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09" name="Line 12"/>
          <p:cNvSpPr>
            <a:spLocks noChangeShapeType="1"/>
          </p:cNvSpPr>
          <p:nvPr/>
        </p:nvSpPr>
        <p:spPr bwMode="auto">
          <a:xfrm rot="-5400000" flipH="1" flipV="1">
            <a:off x="6071595" y="388695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11" name="Oval 11"/>
          <p:cNvSpPr>
            <a:spLocks noChangeArrowheads="1"/>
          </p:cNvSpPr>
          <p:nvPr/>
        </p:nvSpPr>
        <p:spPr bwMode="auto">
          <a:xfrm>
            <a:off x="6130750" y="394813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592215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41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3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7528400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6327195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339080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3" name="Down Arrow 152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6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77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Rounded Rectangle 64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78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0" name="Straight Connector 79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Oval 80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2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6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56565" y="1574025"/>
            <a:ext cx="7740124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4. R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educing power consumption of idle CPU cores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63063" y="2491016"/>
            <a:ext cx="7733626" cy="473249"/>
            <a:chOff x="697" y="1638"/>
            <a:chExt cx="4450" cy="234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4.1 Introduction to the ACPI C-states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656565" y="2998000"/>
            <a:ext cx="7740123" cy="657345"/>
            <a:chOff x="695" y="1631"/>
            <a:chExt cx="4452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4.2 Overview of ACPI-compliant C-state management</a:t>
              </a:r>
            </a:p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          in Intel’s mobile lines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663062" y="3686538"/>
            <a:ext cx="7733625" cy="674631"/>
            <a:chOff x="697" y="1626"/>
            <a:chExt cx="4450" cy="304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4.3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P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CU-based C-state management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  <a:p>
              <a:pPr lvl="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          in Intel’s multithreaded multicore mobile lines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97" y="1626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656565" y="4401984"/>
            <a:ext cx="7740123" cy="467238"/>
            <a:chOff x="695" y="1631"/>
            <a:chExt cx="4452" cy="349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4.4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Evolution of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C-state management in Intel's mobile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line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s</a:t>
              </a:r>
              <a:endParaRPr lang="en-US" altLang="en-US" sz="18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46775" y="5274205"/>
            <a:ext cx="3502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Section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4.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395676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650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4. 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educing</a:t>
            </a:r>
            <a:r>
              <a:rPr kumimoji="0" lang="en-US" alt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power consumption of 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idle CPU cores -1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96525" y="4704635"/>
            <a:ext cx="2680154" cy="203208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 R</a:t>
            </a:r>
            <a:r>
              <a:rPr lang="en-US" dirty="0"/>
              <a:t>educing power consumption of idle CPU cores (</a:t>
            </a:r>
            <a:r>
              <a:rPr lang="hu-HU" dirty="0"/>
              <a:t>1</a:t>
            </a:r>
            <a:r>
              <a:rPr lang="en-US" dirty="0"/>
              <a:t>)</a:t>
            </a:r>
          </a:p>
        </p:txBody>
      </p:sp>
      <p:sp>
        <p:nvSpPr>
          <p:cNvPr id="10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09" name="Line 12"/>
          <p:cNvSpPr>
            <a:spLocks noChangeShapeType="1"/>
          </p:cNvSpPr>
          <p:nvPr/>
        </p:nvSpPr>
        <p:spPr bwMode="auto">
          <a:xfrm rot="-5400000" flipH="1" flipV="1">
            <a:off x="6071595" y="388695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11" name="Oval 11"/>
          <p:cNvSpPr>
            <a:spLocks noChangeArrowheads="1"/>
          </p:cNvSpPr>
          <p:nvPr/>
        </p:nvSpPr>
        <p:spPr bwMode="auto">
          <a:xfrm>
            <a:off x="6130750" y="394813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41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3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7625775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6424570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436455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3" name="Down Arrow 152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6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77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2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4" name="Rounded Rectangle 63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5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6" name="Straight Connector 65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Oval 69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77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8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1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8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40666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</a:t>
            </a:r>
            <a:r>
              <a:rPr kumimoji="0" lang="en-US" sz="1800" b="0" i="0" u="none" strike="noStrike" kern="1200" cap="none" spc="-20" normalizeH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cTDP</a:t>
            </a:r>
            <a:r>
              <a:rPr kumimoji="0" lang="en-US" sz="1800" b="0" i="0" u="none" strike="noStrike" kern="1200" cap="none" spc="-2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of Intel’s UP3/UP4 class Tiger Lake models aiming at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laptops 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495" y="1496384"/>
            <a:ext cx="9046005" cy="4497901"/>
            <a:chOff x="26495" y="1808820"/>
            <a:chExt cx="9046005" cy="44979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" t="13376" r="7665" b="7000"/>
            <a:stretch/>
          </p:blipFill>
          <p:spPr>
            <a:xfrm>
              <a:off x="26495" y="1808820"/>
              <a:ext cx="9046005" cy="44979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270433" y="5957700"/>
              <a:ext cx="18614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SFF: Small Form Factor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90" t="80299" r="4080" b="14921"/>
            <a:stretch/>
          </p:blipFill>
          <p:spPr>
            <a:xfrm>
              <a:off x="8567945" y="5588740"/>
              <a:ext cx="495055" cy="270031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/>
        </p:nvSpPr>
        <p:spPr bwMode="auto">
          <a:xfrm>
            <a:off x="3626895" y="5589280"/>
            <a:ext cx="2205245" cy="360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1900" y="6174305"/>
            <a:ext cx="2298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+mj-lt"/>
              </a:rPr>
              <a:t>cTDP</a:t>
            </a:r>
            <a:r>
              <a:rPr lang="en-US" sz="1400" dirty="0">
                <a:latin typeface="+mj-lt"/>
              </a:rPr>
              <a:t>: configurable TDP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6147175" y="4484663"/>
            <a:ext cx="585065" cy="4500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976277" y="4869160"/>
            <a:ext cx="585065" cy="45005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54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 R</a:t>
            </a:r>
            <a:r>
              <a:rPr lang="en-US" dirty="0"/>
              <a:t>educing power consumption of idle CPU cores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620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Reducing</a:t>
            </a:r>
            <a:r>
              <a:rPr kumimoji="0" lang="en-US" alt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power consumption of </a:t>
            </a:r>
            <a:r>
              <a:rPr lang="en-US" altLang="en-US" dirty="0">
                <a:solidFill>
                  <a:srgbClr val="2D2D8A"/>
                </a:solidFill>
                <a:latin typeface="Verdana" panose="020B0604030504040204" pitchFamily="34" charset="0"/>
              </a:rPr>
              <a:t>idle CPU cores -2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863715"/>
            <a:ext cx="8911607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managing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idle CPU cores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their power consumption can be reduced</a:t>
            </a:r>
            <a:r>
              <a:rPr lang="en-US" sz="1600" dirty="0">
                <a:latin typeface="+mj-lt"/>
              </a:rPr>
              <a:t>.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Its implementation is based on the ACPI defined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C-states.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Bevor discussing how it is done,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first we give an introduction to the ACPI </a:t>
            </a:r>
          </a:p>
          <a:p>
            <a:pPr>
              <a:spcAft>
                <a:spcPts val="5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C-states. </a:t>
            </a:r>
          </a:p>
        </p:txBody>
      </p:sp>
    </p:spTree>
    <p:extLst>
      <p:ext uri="{BB962C8B-B14F-4D97-AF65-F5344CB8AC3E}">
        <p14:creationId xmlns:p14="http://schemas.microsoft.com/office/powerpoint/2010/main" val="316979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98884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4.1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ntroduction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to the ACPI C-states</a:t>
            </a:r>
          </a:p>
        </p:txBody>
      </p:sp>
    </p:spTree>
    <p:extLst>
      <p:ext uri="{BB962C8B-B14F-4D97-AF65-F5344CB8AC3E}">
        <p14:creationId xmlns:p14="http://schemas.microsoft.com/office/powerpoint/2010/main" val="21494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(1)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-2038" y="857739"/>
            <a:ext cx="9144000" cy="861523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485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4.1 I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ntroduction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ACPI C-states -1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857740"/>
            <a:ext cx="9002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C-states,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more precisely the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 – C3 states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have been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in the ACPI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1.0 (in 1996)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whereas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additional C-states,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C4…Cn states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ACPI 2.0 standard (in 2000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seen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287411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34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 idle states C1 – Cn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044" y="3609020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1568" y="2798930"/>
            <a:ext cx="31630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Ci: Idle states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  C1 … C3 states since ACPI 1.0,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C4 … Cn states since ACPI 2.0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44" y="19510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Pi: Performance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1680" y="3879050"/>
            <a:ext cx="233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Si: System Sleep states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1052" y="4239090"/>
            <a:ext cx="3600858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G1: OS-initiated, system context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saved, no rebooting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G2/Soft off: OS-initiated shut down.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Power supply remains 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system context is not saved,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G3/Mechanical off: Entered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activating a mechanical switch.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143846" y="996715"/>
            <a:ext cx="5973659" cy="5779470"/>
            <a:chOff x="3221850" y="996715"/>
            <a:chExt cx="5908082" cy="5746443"/>
          </a:xfrm>
        </p:grpSpPr>
        <p:grpSp>
          <p:nvGrpSpPr>
            <p:cNvPr id="52" name="Group 51"/>
            <p:cNvGrpSpPr/>
            <p:nvPr/>
          </p:nvGrpSpPr>
          <p:grpSpPr>
            <a:xfrm>
              <a:off x="3221850" y="996715"/>
              <a:ext cx="5908082" cy="5746443"/>
              <a:chOff x="3290672" y="996715"/>
              <a:chExt cx="5908082" cy="574644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b="75022"/>
              <a:stretch/>
            </p:blipFill>
            <p:spPr>
              <a:xfrm>
                <a:off x="3300297" y="996715"/>
                <a:ext cx="5772203" cy="1717562"/>
              </a:xfrm>
              <a:prstGeom prst="rect">
                <a:avLst/>
              </a:prstGeom>
            </p:spPr>
          </p:pic>
          <p:sp>
            <p:nvSpPr>
              <p:cNvPr id="5" name="Left Brace 4"/>
              <p:cNvSpPr/>
              <p:nvPr/>
            </p:nvSpPr>
            <p:spPr bwMode="auto">
              <a:xfrm>
                <a:off x="3731737" y="2888580"/>
                <a:ext cx="144000" cy="1029143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>
                <a:off x="3731737" y="1951864"/>
                <a:ext cx="144000" cy="686095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814338" y="6343048"/>
                <a:ext cx="377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t="60320" b="4009"/>
              <a:stretch/>
            </p:blipFill>
            <p:spPr>
              <a:xfrm>
                <a:off x="3290672" y="4168762"/>
                <a:ext cx="5772203" cy="2452881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169063" y="2839317"/>
                <a:ext cx="4029691" cy="1204615"/>
                <a:chOff x="5178688" y="2311986"/>
                <a:chExt cx="3713791" cy="1157706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5178688" y="2311986"/>
                  <a:ext cx="3713791" cy="1157706"/>
                  <a:chOff x="5178688" y="2311986"/>
                  <a:chExt cx="3713791" cy="1157706"/>
                </a:xfrm>
              </p:grpSpPr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5178688" y="2311986"/>
                    <a:ext cx="3713791" cy="1157706"/>
                    <a:chOff x="3986935" y="3079293"/>
                    <a:chExt cx="3398756" cy="1474833"/>
                  </a:xfrm>
                </p:grpSpPr>
                <p:pic>
                  <p:nvPicPr>
                    <p:cNvPr id="26" name="Picture 25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328" t="61054" b="33535"/>
                    <a:stretch/>
                  </p:blipFill>
                  <p:spPr>
                    <a:xfrm>
                      <a:off x="3986935" y="4149080"/>
                      <a:ext cx="3395490" cy="40504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254" t="25251" b="64164"/>
                    <a:stretch/>
                  </p:blipFill>
                  <p:spPr>
                    <a:xfrm>
                      <a:off x="3986935" y="3079293"/>
                      <a:ext cx="3398756" cy="7923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62215" r="7844" b="36004"/>
                    <a:stretch/>
                  </p:blipFill>
                  <p:spPr>
                    <a:xfrm>
                      <a:off x="4036573" y="4253249"/>
                      <a:ext cx="1447800" cy="1333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991966" y="4149889"/>
                      <a:ext cx="334775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Cn</a:t>
                      </a:r>
                    </a:p>
                  </p:txBody>
                </p:sp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26688" r="7844" b="70210"/>
                    <a:stretch/>
                  </p:blipFill>
                  <p:spPr>
                    <a:xfrm>
                      <a:off x="4053885" y="3173113"/>
                      <a:ext cx="1447800" cy="23222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82119" t="31535" r="7844" b="65557"/>
                    <a:stretch/>
                  </p:blipFill>
                  <p:spPr>
                    <a:xfrm>
                      <a:off x="4062331" y="3536479"/>
                      <a:ext cx="3014431" cy="20051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4002324" y="3508020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C2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4010393" y="3126293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2" name="Rectangle 1"/>
                  <p:cNvSpPr/>
                  <p:nvPr/>
                </p:nvSpPr>
                <p:spPr bwMode="auto">
                  <a:xfrm>
                    <a:off x="5204320" y="3100397"/>
                    <a:ext cx="3610018" cy="73556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Verdana" pitchFamily="34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5639732" y="2950574"/>
                  <a:ext cx="1" cy="21908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9" name="Rectangle 38"/>
                <p:cNvSpPr/>
                <p:nvPr/>
              </p:nvSpPr>
              <p:spPr bwMode="auto">
                <a:xfrm>
                  <a:off x="5261073" y="2910136"/>
                  <a:ext cx="3496392" cy="45719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11695" t="9733" r="85187" b="62548"/>
              <a:stretch/>
            </p:blipFill>
            <p:spPr>
              <a:xfrm>
                <a:off x="3977011" y="2374534"/>
                <a:ext cx="179686" cy="190249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10915" t="30522" r="84407" b="65320"/>
              <a:stretch/>
            </p:blipFill>
            <p:spPr>
              <a:xfrm>
                <a:off x="4790006" y="3357070"/>
                <a:ext cx="292999" cy="31022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27289" t="18049" r="67138" b="67317"/>
              <a:stretch/>
            </p:blipFill>
            <p:spPr>
              <a:xfrm>
                <a:off x="4882695" y="2291549"/>
                <a:ext cx="352960" cy="1137491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27289" t="31760" r="67897" b="64569"/>
              <a:stretch/>
            </p:blipFill>
            <p:spPr>
              <a:xfrm>
                <a:off x="4893602" y="3625142"/>
                <a:ext cx="292170" cy="258363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 bwMode="auto">
            <a:xfrm>
              <a:off x="4867006" y="1628800"/>
              <a:ext cx="92689" cy="225025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flipH="1">
              <a:off x="4920548" y="1631754"/>
              <a:ext cx="11492" cy="2232000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4778608" y="1631754"/>
              <a:ext cx="109141" cy="22753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V="1">
              <a:off x="4783477" y="1635574"/>
              <a:ext cx="180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Rounded Rectangle 37"/>
          <p:cNvSpPr/>
          <p:nvPr/>
        </p:nvSpPr>
        <p:spPr bwMode="auto">
          <a:xfrm>
            <a:off x="3509293" y="2772939"/>
            <a:ext cx="5601510" cy="133663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 w="28575">
                <a:solidFill>
                  <a:srgbClr val="000000"/>
                </a:solidFill>
                <a:prstDash val="sysDash"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6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329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to C-states -2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(3)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-16221" y="890590"/>
            <a:ext cx="9144000" cy="1908340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515" y="905716"/>
            <a:ext cx="8820171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point out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standard does not give a detailed specification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for the C4 ...Cn states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rather than standardizing the C4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… C4 states the ACPI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>
                <a:solidFill>
                  <a:srgbClr val="000000"/>
                </a:solidFill>
                <a:latin typeface="Verdana"/>
              </a:rPr>
              <a:t>      standard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declares these states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called bewilderingly as additional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states)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numbered Ci states that provide higher power savings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along with longer enter and exit latencies.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follows that e.g.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C4 or C6 state may be specified differently from vendor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vendor even from processor line to processor line.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52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3295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to C-states -3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515" y="863715"/>
            <a:ext cx="862941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is powered on but does not execute instructions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This allows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reduce power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various techniques, such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clock gating, power gating, reducing or switching off the supply voltage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actually idle cores or caches etc..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states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characterized by two key parameters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reduction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time needed to enter and exit to and from an idle 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(4)</a:t>
            </a:r>
          </a:p>
        </p:txBody>
      </p:sp>
    </p:spTree>
    <p:extLst>
      <p:ext uri="{BB962C8B-B14F-4D97-AF65-F5344CB8AC3E}">
        <p14:creationId xmlns:p14="http://schemas.microsoft.com/office/powerpoint/2010/main" val="382332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(5)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90010" y="877400"/>
            <a:ext cx="9207515" cy="5611940"/>
          </a:xfrm>
          <a:prstGeom prst="roundRect">
            <a:avLst/>
          </a:prstGeom>
          <a:solidFill>
            <a:srgbClr val="DDF2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71500" y="877400"/>
            <a:ext cx="87733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As stated before, higher numbered C states (deeper idle states) have lower power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</a:rPr>
              <a:t>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consumption but increasingly longer transit latencies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(enter plus exit times),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</a:rPr>
              <a:t>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as indicated below for the C-states C1 - C6.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1354892" y="6032102"/>
            <a:ext cx="626729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Figure: Power consumption vs. transfer latency of C-states</a:t>
            </a:r>
          </a:p>
        </p:txBody>
      </p:sp>
      <p:grpSp>
        <p:nvGrpSpPr>
          <p:cNvPr id="25" name="Group 22"/>
          <p:cNvGrpSpPr>
            <a:grpSpLocks/>
          </p:cNvGrpSpPr>
          <p:nvPr/>
        </p:nvGrpSpPr>
        <p:grpSpPr bwMode="auto">
          <a:xfrm>
            <a:off x="551350" y="2015297"/>
            <a:ext cx="8335963" cy="4003675"/>
            <a:chOff x="612" y="1616"/>
            <a:chExt cx="5251" cy="2522"/>
          </a:xfrm>
        </p:grpSpPr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944" y="3829"/>
              <a:ext cx="398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 flipV="1">
              <a:off x="944" y="1829"/>
              <a:ext cx="15" cy="2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944" y="3829"/>
              <a:ext cx="44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627" y="1616"/>
              <a:ext cx="1287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consumption</a:t>
              </a: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4578" y="3954"/>
              <a:ext cx="1285" cy="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 + exit latency</a:t>
              </a:r>
            </a:p>
          </p:txBody>
        </p:sp>
        <p:sp>
          <p:nvSpPr>
            <p:cNvPr id="31" name="Oval 12"/>
            <p:cNvSpPr>
              <a:spLocks noChangeArrowheads="1"/>
            </p:cNvSpPr>
            <p:nvPr/>
          </p:nvSpPr>
          <p:spPr bwMode="auto">
            <a:xfrm>
              <a:off x="612" y="1995"/>
              <a:ext cx="650" cy="204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</a:p>
          </p:txBody>
        </p:sp>
        <p:sp>
          <p:nvSpPr>
            <p:cNvPr id="32" name="Oval 13"/>
            <p:cNvSpPr>
              <a:spLocks noChangeArrowheads="1"/>
            </p:cNvSpPr>
            <p:nvPr/>
          </p:nvSpPr>
          <p:spPr bwMode="auto">
            <a:xfrm>
              <a:off x="1031" y="2565"/>
              <a:ext cx="650" cy="204"/>
            </a:xfrm>
            <a:prstGeom prst="ellipse">
              <a:avLst/>
            </a:prstGeom>
            <a:solidFill>
              <a:srgbClr val="154DFF">
                <a:alpha val="20000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14"/>
            <p:cNvSpPr>
              <a:spLocks noChangeArrowheads="1"/>
            </p:cNvSpPr>
            <p:nvPr/>
          </p:nvSpPr>
          <p:spPr bwMode="auto">
            <a:xfrm>
              <a:off x="1594" y="2973"/>
              <a:ext cx="649" cy="204"/>
            </a:xfrm>
            <a:prstGeom prst="ellipse">
              <a:avLst/>
            </a:prstGeom>
            <a:solidFill>
              <a:srgbClr val="295CFF">
                <a:alpha val="29804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C2</a:t>
              </a:r>
            </a:p>
          </p:txBody>
        </p:sp>
        <p:sp>
          <p:nvSpPr>
            <p:cNvPr id="34" name="Oval 15"/>
            <p:cNvSpPr>
              <a:spLocks noChangeArrowheads="1"/>
            </p:cNvSpPr>
            <p:nvPr/>
          </p:nvSpPr>
          <p:spPr bwMode="auto">
            <a:xfrm>
              <a:off x="2287" y="3217"/>
              <a:ext cx="650" cy="204"/>
            </a:xfrm>
            <a:prstGeom prst="ellipse">
              <a:avLst/>
            </a:prstGeom>
            <a:solidFill>
              <a:srgbClr val="2F61FF">
                <a:alpha val="39608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</a:t>
              </a:r>
            </a:p>
          </p:txBody>
        </p:sp>
        <p:sp>
          <p:nvSpPr>
            <p:cNvPr id="35" name="Oval 16"/>
            <p:cNvSpPr>
              <a:spLocks noChangeArrowheads="1"/>
            </p:cNvSpPr>
            <p:nvPr/>
          </p:nvSpPr>
          <p:spPr bwMode="auto">
            <a:xfrm>
              <a:off x="3036" y="3421"/>
              <a:ext cx="650" cy="204"/>
            </a:xfrm>
            <a:prstGeom prst="ellipse">
              <a:avLst/>
            </a:prstGeom>
            <a:solidFill>
              <a:srgbClr val="1D53FF">
                <a:alpha val="49804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C4</a:t>
              </a:r>
            </a:p>
          </p:txBody>
        </p:sp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3761" y="3543"/>
              <a:ext cx="650" cy="204"/>
            </a:xfrm>
            <a:prstGeom prst="ellipse">
              <a:avLst/>
            </a:prstGeom>
            <a:solidFill>
              <a:srgbClr val="003BF6">
                <a:alpha val="59608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C5</a:t>
              </a:r>
            </a:p>
          </p:txBody>
        </p:sp>
        <p:sp>
          <p:nvSpPr>
            <p:cNvPr id="37" name="Oval 18"/>
            <p:cNvSpPr>
              <a:spLocks noChangeArrowheads="1"/>
            </p:cNvSpPr>
            <p:nvPr/>
          </p:nvSpPr>
          <p:spPr bwMode="auto">
            <a:xfrm>
              <a:off x="4498" y="3702"/>
              <a:ext cx="650" cy="204"/>
            </a:xfrm>
            <a:prstGeom prst="ellipse">
              <a:avLst/>
            </a:prstGeom>
            <a:solidFill>
              <a:srgbClr val="0037E6">
                <a:alpha val="74510"/>
              </a:srgbClr>
            </a:solidFill>
            <a:ln w="9525">
              <a:solidFill>
                <a:srgbClr val="6699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1500" y="458670"/>
            <a:ext cx="768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vs. transfer latency of subsequent C-states</a:t>
            </a: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2398642" y="3034749"/>
            <a:ext cx="5353608" cy="155519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0" name="TextBox 39"/>
          <p:cNvSpPr txBox="1"/>
          <p:nvPr/>
        </p:nvSpPr>
        <p:spPr>
          <a:xfrm rot="970637">
            <a:off x="3405687" y="3382281"/>
            <a:ext cx="3350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 e e p e r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 l e    s t a t e s</a:t>
            </a:r>
          </a:p>
        </p:txBody>
      </p:sp>
    </p:spTree>
    <p:extLst>
      <p:ext uri="{BB962C8B-B14F-4D97-AF65-F5344CB8AC3E}">
        <p14:creationId xmlns:p14="http://schemas.microsoft.com/office/powerpoint/2010/main" val="134506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9"/>
          <p:cNvSpPr txBox="1">
            <a:spLocks noChangeArrowheads="1"/>
          </p:cNvSpPr>
          <p:nvPr/>
        </p:nvSpPr>
        <p:spPr bwMode="auto">
          <a:xfrm>
            <a:off x="2120298" y="6504346"/>
            <a:ext cx="46941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Remark: fc = 2 GHz, FSB =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400 MHz (Northwood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-based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48" name="Line 10"/>
          <p:cNvSpPr>
            <a:spLocks noChangeShapeType="1"/>
          </p:cNvSpPr>
          <p:nvPr/>
        </p:nvSpPr>
        <p:spPr bwMode="auto">
          <a:xfrm flipH="1">
            <a:off x="971550" y="1517518"/>
            <a:ext cx="0" cy="439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49" name="Line 11"/>
          <p:cNvSpPr>
            <a:spLocks noChangeShapeType="1"/>
          </p:cNvSpPr>
          <p:nvPr/>
        </p:nvSpPr>
        <p:spPr bwMode="auto">
          <a:xfrm>
            <a:off x="684213" y="5622793"/>
            <a:ext cx="834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0" name="Text Box 12"/>
          <p:cNvSpPr txBox="1">
            <a:spLocks noChangeArrowheads="1"/>
          </p:cNvSpPr>
          <p:nvPr/>
        </p:nvSpPr>
        <p:spPr bwMode="auto">
          <a:xfrm>
            <a:off x="-55563" y="1269020"/>
            <a:ext cx="20478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consumption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[W]</a:t>
            </a:r>
          </a:p>
        </p:txBody>
      </p:sp>
      <p:sp>
        <p:nvSpPr>
          <p:cNvPr id="31751" name="Text Box 15"/>
          <p:cNvSpPr txBox="1">
            <a:spLocks noChangeArrowheads="1"/>
          </p:cNvSpPr>
          <p:nvPr/>
        </p:nvSpPr>
        <p:spPr bwMode="auto">
          <a:xfrm>
            <a:off x="5287963" y="5756143"/>
            <a:ext cx="12684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Stop PLL</a:t>
            </a:r>
          </a:p>
        </p:txBody>
      </p:sp>
      <p:sp>
        <p:nvSpPr>
          <p:cNvPr id="31752" name="Line 16"/>
          <p:cNvSpPr>
            <a:spLocks noChangeShapeType="1"/>
          </p:cNvSpPr>
          <p:nvPr/>
        </p:nvSpPr>
        <p:spPr bwMode="auto">
          <a:xfrm>
            <a:off x="827088" y="465759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3" name="Line 17"/>
          <p:cNvSpPr>
            <a:spLocks noChangeShapeType="1"/>
          </p:cNvSpPr>
          <p:nvPr/>
        </p:nvSpPr>
        <p:spPr bwMode="auto">
          <a:xfrm>
            <a:off x="827088" y="51465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4" name="Line 18"/>
          <p:cNvSpPr>
            <a:spLocks noChangeShapeType="1"/>
          </p:cNvSpPr>
          <p:nvPr/>
        </p:nvSpPr>
        <p:spPr bwMode="auto">
          <a:xfrm>
            <a:off x="827088" y="53497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5" name="Line 19"/>
          <p:cNvSpPr>
            <a:spLocks noChangeShapeType="1"/>
          </p:cNvSpPr>
          <p:nvPr/>
        </p:nvSpPr>
        <p:spPr bwMode="auto">
          <a:xfrm>
            <a:off x="827088" y="3674931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6" name="Line 20"/>
          <p:cNvSpPr>
            <a:spLocks noChangeShapeType="1"/>
          </p:cNvSpPr>
          <p:nvPr/>
        </p:nvSpPr>
        <p:spPr bwMode="auto">
          <a:xfrm>
            <a:off x="827088" y="2693856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7" name="Line 21"/>
          <p:cNvSpPr>
            <a:spLocks noChangeShapeType="1"/>
          </p:cNvSpPr>
          <p:nvPr/>
        </p:nvSpPr>
        <p:spPr bwMode="auto">
          <a:xfrm>
            <a:off x="827088" y="1714368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8" name="Line 22"/>
          <p:cNvSpPr>
            <a:spLocks noChangeShapeType="1"/>
          </p:cNvSpPr>
          <p:nvPr/>
        </p:nvSpPr>
        <p:spPr bwMode="auto">
          <a:xfrm>
            <a:off x="827088" y="2454143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59" name="Line 24"/>
          <p:cNvSpPr>
            <a:spLocks noChangeShapeType="1"/>
          </p:cNvSpPr>
          <p:nvPr/>
        </p:nvSpPr>
        <p:spPr bwMode="auto">
          <a:xfrm>
            <a:off x="827088" y="4902068"/>
            <a:ext cx="8066087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60" name="Text Box 25"/>
          <p:cNvSpPr txBox="1">
            <a:spLocks noChangeArrowheads="1"/>
          </p:cNvSpPr>
          <p:nvPr/>
        </p:nvSpPr>
        <p:spPr bwMode="auto">
          <a:xfrm>
            <a:off x="492125" y="1588956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31761" name="Text Box 26"/>
          <p:cNvSpPr txBox="1">
            <a:spLocks noChangeArrowheads="1"/>
          </p:cNvSpPr>
          <p:nvPr/>
        </p:nvSpPr>
        <p:spPr bwMode="auto">
          <a:xfrm>
            <a:off x="492125" y="2641468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31762" name="Text Box 27"/>
          <p:cNvSpPr txBox="1">
            <a:spLocks noChangeArrowheads="1"/>
          </p:cNvSpPr>
          <p:nvPr/>
        </p:nvSpPr>
        <p:spPr bwMode="auto">
          <a:xfrm>
            <a:off x="492125" y="3549518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31763" name="Text Box 28"/>
          <p:cNvSpPr txBox="1">
            <a:spLocks noChangeArrowheads="1"/>
          </p:cNvSpPr>
          <p:nvPr/>
        </p:nvSpPr>
        <p:spPr bwMode="auto">
          <a:xfrm>
            <a:off x="492125" y="4532181"/>
            <a:ext cx="360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31764" name="Text Box 29"/>
          <p:cNvSpPr txBox="1">
            <a:spLocks noChangeArrowheads="1"/>
          </p:cNvSpPr>
          <p:nvPr/>
        </p:nvSpPr>
        <p:spPr bwMode="auto">
          <a:xfrm>
            <a:off x="515938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65" name="Line 31"/>
          <p:cNvSpPr>
            <a:spLocks noChangeShapeType="1"/>
          </p:cNvSpPr>
          <p:nvPr/>
        </p:nvSpPr>
        <p:spPr bwMode="auto">
          <a:xfrm flipV="1">
            <a:off x="6011863" y="4243256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66" name="Text Box 32"/>
          <p:cNvSpPr txBox="1">
            <a:spLocks noChangeArrowheads="1"/>
          </p:cNvSpPr>
          <p:nvPr/>
        </p:nvSpPr>
        <p:spPr bwMode="auto">
          <a:xfrm>
            <a:off x="3419475" y="4027356"/>
            <a:ext cx="23050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~30 </a:t>
            </a:r>
            <a:r>
              <a:rPr kumimoji="0" lang="el-GR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μ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 for PLL stabili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ation </a:t>
            </a:r>
          </a:p>
        </p:txBody>
      </p:sp>
      <p:sp>
        <p:nvSpPr>
          <p:cNvPr id="31767" name="Text Box 33"/>
          <p:cNvSpPr txBox="1">
            <a:spLocks noChangeArrowheads="1"/>
          </p:cNvSpPr>
          <p:nvPr/>
        </p:nvSpPr>
        <p:spPr bwMode="auto">
          <a:xfrm>
            <a:off x="731838" y="2039806"/>
            <a:ext cx="5207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32W</a:t>
            </a:r>
          </a:p>
        </p:txBody>
      </p:sp>
      <p:sp>
        <p:nvSpPr>
          <p:cNvPr id="31768" name="Text Box 34"/>
          <p:cNvSpPr txBox="1">
            <a:spLocks noChangeArrowheads="1"/>
          </p:cNvSpPr>
          <p:nvPr/>
        </p:nvSpPr>
        <p:spPr bwMode="auto">
          <a:xfrm>
            <a:off x="7848600" y="5597393"/>
            <a:ext cx="14033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Enter + exit latency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rough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estimate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69" name="Rectangle 35"/>
          <p:cNvSpPr>
            <a:spLocks noChangeArrowheads="1"/>
          </p:cNvSpPr>
          <p:nvPr/>
        </p:nvSpPr>
        <p:spPr bwMode="auto">
          <a:xfrm>
            <a:off x="395288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0" name="Rectangle 36"/>
          <p:cNvSpPr>
            <a:spLocks noChangeArrowheads="1"/>
          </p:cNvSpPr>
          <p:nvPr/>
        </p:nvSpPr>
        <p:spPr bwMode="auto">
          <a:xfrm>
            <a:off x="5387975" y="5008431"/>
            <a:ext cx="1223963" cy="287337"/>
          </a:xfrm>
          <a:prstGeom prst="rect">
            <a:avLst/>
          </a:prstGeom>
          <a:solidFill>
            <a:srgbClr val="9B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C3: Deep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Sleep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1" name="Rectangle 37"/>
          <p:cNvSpPr>
            <a:spLocks noChangeArrowheads="1"/>
          </p:cNvSpPr>
          <p:nvPr/>
        </p:nvSpPr>
        <p:spPr bwMode="auto">
          <a:xfrm>
            <a:off x="539750" y="2309681"/>
            <a:ext cx="936625" cy="287337"/>
          </a:xfrm>
          <a:prstGeom prst="rect">
            <a:avLst/>
          </a:prstGeom>
          <a:solidFill>
            <a:srgbClr val="FFDB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C0: </a:t>
            </a:r>
            <a:r>
              <a:rPr kumimoji="0" lang="hu-HU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Working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2" name="Rectangle 39"/>
          <p:cNvSpPr>
            <a:spLocks noChangeArrowheads="1"/>
          </p:cNvSpPr>
          <p:nvPr/>
        </p:nvSpPr>
        <p:spPr bwMode="auto">
          <a:xfrm>
            <a:off x="6661150" y="5190993"/>
            <a:ext cx="1223963" cy="287338"/>
          </a:xfrm>
          <a:prstGeom prst="rect">
            <a:avLst/>
          </a:prstGeom>
          <a:solidFill>
            <a:srgbClr val="75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C4: Deeper Sleep</a:t>
            </a:r>
          </a:p>
        </p:txBody>
      </p:sp>
      <p:sp>
        <p:nvSpPr>
          <p:cNvPr id="31773" name="Text Box 40"/>
          <p:cNvSpPr txBox="1">
            <a:spLocks noChangeArrowheads="1"/>
          </p:cNvSpPr>
          <p:nvPr/>
        </p:nvSpPr>
        <p:spPr bwMode="auto">
          <a:xfrm>
            <a:off x="447675" y="4792531"/>
            <a:ext cx="10541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C1: Auto Halt</a:t>
            </a:r>
          </a:p>
        </p:txBody>
      </p:sp>
      <p:sp>
        <p:nvSpPr>
          <p:cNvPr id="31774" name="Text Box 41"/>
          <p:cNvSpPr txBox="1">
            <a:spLocks noChangeArrowheads="1"/>
          </p:cNvSpPr>
          <p:nvPr/>
        </p:nvSpPr>
        <p:spPr bwMode="auto">
          <a:xfrm>
            <a:off x="1668463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75" name="Rectangle 42"/>
          <p:cNvSpPr>
            <a:spLocks noChangeArrowheads="1"/>
          </p:cNvSpPr>
          <p:nvPr/>
        </p:nvSpPr>
        <p:spPr bwMode="auto">
          <a:xfrm>
            <a:off x="1566863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C2: Stop Grant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6" name="Text Box 43"/>
          <p:cNvSpPr txBox="1">
            <a:spLocks noChangeArrowheads="1"/>
          </p:cNvSpPr>
          <p:nvPr/>
        </p:nvSpPr>
        <p:spPr bwMode="auto">
          <a:xfrm>
            <a:off x="2973388" y="4879843"/>
            <a:ext cx="36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1777" name="Rectangle 44"/>
          <p:cNvSpPr>
            <a:spLocks noChangeArrowheads="1"/>
          </p:cNvSpPr>
          <p:nvPr/>
        </p:nvSpPr>
        <p:spPr bwMode="auto">
          <a:xfrm>
            <a:off x="2890838" y="4748081"/>
            <a:ext cx="1152525" cy="288925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1778" name="Text Box 45"/>
          <p:cNvSpPr txBox="1">
            <a:spLocks noChangeArrowheads="1"/>
          </p:cNvSpPr>
          <p:nvPr/>
        </p:nvSpPr>
        <p:spPr bwMode="auto">
          <a:xfrm>
            <a:off x="2905125" y="4792531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C3: Sleep</a:t>
            </a:r>
          </a:p>
        </p:txBody>
      </p:sp>
      <p:sp>
        <p:nvSpPr>
          <p:cNvPr id="31779" name="Line 46"/>
          <p:cNvSpPr>
            <a:spLocks noChangeShapeType="1"/>
          </p:cNvSpPr>
          <p:nvPr/>
        </p:nvSpPr>
        <p:spPr bwMode="auto">
          <a:xfrm>
            <a:off x="971550" y="4306756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0" name="Line 47"/>
          <p:cNvSpPr>
            <a:spLocks noChangeShapeType="1"/>
          </p:cNvSpPr>
          <p:nvPr/>
        </p:nvSpPr>
        <p:spPr bwMode="auto">
          <a:xfrm>
            <a:off x="2124075" y="4314693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1" name="Text Box 48"/>
          <p:cNvSpPr txBox="1">
            <a:spLocks noChangeArrowheads="1"/>
          </p:cNvSpPr>
          <p:nvPr/>
        </p:nvSpPr>
        <p:spPr bwMode="auto">
          <a:xfrm>
            <a:off x="920750" y="4051168"/>
            <a:ext cx="1216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 20 FSB cycles</a:t>
            </a:r>
          </a:p>
        </p:txBody>
      </p:sp>
      <p:sp>
        <p:nvSpPr>
          <p:cNvPr id="31782" name="Text Box 49"/>
          <p:cNvSpPr txBox="1">
            <a:spLocks noChangeArrowheads="1"/>
          </p:cNvSpPr>
          <p:nvPr/>
        </p:nvSpPr>
        <p:spPr bwMode="auto">
          <a:xfrm>
            <a:off x="2185988" y="4038468"/>
            <a:ext cx="1252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~100 FSB cycles</a:t>
            </a:r>
          </a:p>
        </p:txBody>
      </p:sp>
      <p:grpSp>
        <p:nvGrpSpPr>
          <p:cNvPr id="31783" name="Group 50"/>
          <p:cNvGrpSpPr>
            <a:grpSpLocks/>
          </p:cNvGrpSpPr>
          <p:nvPr/>
        </p:nvGrpSpPr>
        <p:grpSpPr bwMode="auto">
          <a:xfrm>
            <a:off x="3419475" y="4314693"/>
            <a:ext cx="2592388" cy="69850"/>
            <a:chOff x="2064" y="2296"/>
            <a:chExt cx="1723" cy="0"/>
          </a:xfrm>
        </p:grpSpPr>
        <p:sp>
          <p:nvSpPr>
            <p:cNvPr id="31800" name="Line 51"/>
            <p:cNvSpPr>
              <a:spLocks noChangeShapeType="1"/>
            </p:cNvSpPr>
            <p:nvPr/>
          </p:nvSpPr>
          <p:spPr bwMode="auto">
            <a:xfrm flipH="1">
              <a:off x="2064" y="2296"/>
              <a:ext cx="72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01" name="Line 52"/>
            <p:cNvSpPr>
              <a:spLocks noChangeShapeType="1"/>
            </p:cNvSpPr>
            <p:nvPr/>
          </p:nvSpPr>
          <p:spPr bwMode="auto">
            <a:xfrm>
              <a:off x="2971" y="2296"/>
              <a:ext cx="816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784" name="Text Box 53"/>
          <p:cNvSpPr txBox="1">
            <a:spLocks noChangeArrowheads="1"/>
          </p:cNvSpPr>
          <p:nvPr/>
        </p:nvSpPr>
        <p:spPr bwMode="auto">
          <a:xfrm rot="5400000">
            <a:off x="4523582" y="4180549"/>
            <a:ext cx="2873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≈</a:t>
            </a:r>
          </a:p>
        </p:txBody>
      </p:sp>
      <p:sp>
        <p:nvSpPr>
          <p:cNvPr id="31785" name="Line 54"/>
          <p:cNvSpPr>
            <a:spLocks noChangeShapeType="1"/>
          </p:cNvSpPr>
          <p:nvPr/>
        </p:nvSpPr>
        <p:spPr bwMode="auto">
          <a:xfrm>
            <a:off x="2124075" y="4387718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6" name="Line 55"/>
          <p:cNvSpPr>
            <a:spLocks noChangeShapeType="1"/>
          </p:cNvSpPr>
          <p:nvPr/>
        </p:nvSpPr>
        <p:spPr bwMode="auto">
          <a:xfrm>
            <a:off x="3419475" y="4387718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7" name="Line 58"/>
          <p:cNvSpPr>
            <a:spLocks noChangeShapeType="1"/>
          </p:cNvSpPr>
          <p:nvPr/>
        </p:nvSpPr>
        <p:spPr bwMode="auto">
          <a:xfrm>
            <a:off x="6011863" y="4314693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88" name="Text Box 59"/>
          <p:cNvSpPr txBox="1">
            <a:spLocks noChangeArrowheads="1"/>
          </p:cNvSpPr>
          <p:nvPr/>
        </p:nvSpPr>
        <p:spPr bwMode="auto">
          <a:xfrm>
            <a:off x="6407150" y="4036881"/>
            <a:ext cx="387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na.</a:t>
            </a:r>
          </a:p>
        </p:txBody>
      </p:sp>
      <p:sp>
        <p:nvSpPr>
          <p:cNvPr id="31789" name="Text Box 60"/>
          <p:cNvSpPr txBox="1">
            <a:spLocks noChangeArrowheads="1"/>
          </p:cNvSpPr>
          <p:nvPr/>
        </p:nvSpPr>
        <p:spPr bwMode="auto">
          <a:xfrm>
            <a:off x="179388" y="5648193"/>
            <a:ext cx="1509067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execution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 </a:t>
            </a:r>
            <a:r>
              <a:rPr kumimoji="0" lang="en-US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is clocked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but service snoops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</a:t>
            </a:r>
          </a:p>
        </p:txBody>
      </p:sp>
      <p:sp>
        <p:nvSpPr>
          <p:cNvPr id="31790" name="Text Box 61"/>
          <p:cNvSpPr txBox="1">
            <a:spLocks noChangeArrowheads="1"/>
          </p:cNvSpPr>
          <p:nvPr/>
        </p:nvSpPr>
        <p:spPr bwMode="auto">
          <a:xfrm>
            <a:off x="1495425" y="5670418"/>
            <a:ext cx="1470025" cy="7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execution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proc. clock</a:t>
            </a:r>
            <a:endParaRPr kumimoji="0" lang="hu-HU" alt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but service snoops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</a:t>
            </a:r>
          </a:p>
        </p:txBody>
      </p:sp>
      <p:sp>
        <p:nvSpPr>
          <p:cNvPr id="31791" name="Text Box 62"/>
          <p:cNvSpPr txBox="1">
            <a:spLocks noChangeArrowheads="1"/>
          </p:cNvSpPr>
          <p:nvPr/>
        </p:nvSpPr>
        <p:spPr bwMode="auto">
          <a:xfrm>
            <a:off x="2851150" y="5683118"/>
            <a:ext cx="1223963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servicing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snoops  </a:t>
            </a:r>
          </a:p>
          <a:p>
            <a:pPr marL="87313" marR="0" lvl="0" indent="-873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latching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interrupts</a:t>
            </a:r>
          </a:p>
        </p:txBody>
      </p:sp>
      <p:sp>
        <p:nvSpPr>
          <p:cNvPr id="31792" name="Text Box 63"/>
          <p:cNvSpPr txBox="1">
            <a:spLocks noChangeArrowheads="1"/>
          </p:cNvSpPr>
          <p:nvPr/>
        </p:nvSpPr>
        <p:spPr bwMode="auto">
          <a:xfrm>
            <a:off x="6315075" y="5745031"/>
            <a:ext cx="16494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Reduce Vcc until 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retention voltage</a:t>
            </a:r>
            <a:b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the L2 cache (V</a:t>
            </a:r>
            <a:r>
              <a:rPr kumimoji="0" lang="hu-HU" altLang="en-US" sz="1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cc4</a:t>
            </a:r>
            <a:r>
              <a:rPr kumimoji="0" lang="hu-HU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793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581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1: Power consumption vs. enter + exit latencies of C 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130 nm Mobile Pentium 4 processor (2002) -1</a:t>
            </a:r>
          </a:p>
        </p:txBody>
      </p:sp>
      <p:sp>
        <p:nvSpPr>
          <p:cNvPr id="31794" name="Line 65"/>
          <p:cNvSpPr>
            <a:spLocks noChangeShapeType="1"/>
          </p:cNvSpPr>
          <p:nvPr/>
        </p:nvSpPr>
        <p:spPr bwMode="auto">
          <a:xfrm>
            <a:off x="7235825" y="4224206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795" name="Rectangle 66"/>
          <p:cNvSpPr>
            <a:spLocks noChangeArrowheads="1"/>
          </p:cNvSpPr>
          <p:nvPr/>
        </p:nvSpPr>
        <p:spPr bwMode="auto">
          <a:xfrm>
            <a:off x="755650" y="4368668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6" name="Rectangle 68"/>
          <p:cNvSpPr>
            <a:spLocks noChangeArrowheads="1"/>
          </p:cNvSpPr>
          <p:nvPr/>
        </p:nvSpPr>
        <p:spPr bwMode="auto">
          <a:xfrm>
            <a:off x="1906588" y="4381368"/>
            <a:ext cx="43338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7" name="Rectangle 69"/>
          <p:cNvSpPr>
            <a:spLocks noChangeArrowheads="1"/>
          </p:cNvSpPr>
          <p:nvPr/>
        </p:nvSpPr>
        <p:spPr bwMode="auto">
          <a:xfrm>
            <a:off x="3201988" y="4394068"/>
            <a:ext cx="433387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7.5 W</a:t>
            </a:r>
          </a:p>
        </p:txBody>
      </p:sp>
      <p:sp>
        <p:nvSpPr>
          <p:cNvPr id="31798" name="Rectangle 70"/>
          <p:cNvSpPr>
            <a:spLocks noChangeArrowheads="1"/>
          </p:cNvSpPr>
          <p:nvPr/>
        </p:nvSpPr>
        <p:spPr bwMode="auto">
          <a:xfrm>
            <a:off x="5794375" y="4732206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5.0 W</a:t>
            </a:r>
          </a:p>
        </p:txBody>
      </p:sp>
      <p:sp>
        <p:nvSpPr>
          <p:cNvPr id="31799" name="Rectangle 71"/>
          <p:cNvSpPr>
            <a:spLocks noChangeArrowheads="1"/>
          </p:cNvSpPr>
          <p:nvPr/>
        </p:nvSpPr>
        <p:spPr bwMode="auto">
          <a:xfrm>
            <a:off x="7019925" y="4894131"/>
            <a:ext cx="433388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2.9 W</a:t>
            </a:r>
          </a:p>
        </p:txBody>
      </p:sp>
      <p:sp>
        <p:nvSpPr>
          <p:cNvPr id="3" name="Rectangle 2"/>
          <p:cNvSpPr/>
          <p:nvPr/>
        </p:nvSpPr>
        <p:spPr>
          <a:xfrm>
            <a:off x="1083790" y="2043760"/>
            <a:ext cx="17475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(C0: TDP, else max values)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39445" y="6465193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845MP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MZ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4135" y="6512200"/>
            <a:ext cx="16962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j-lt"/>
              </a:rPr>
              <a:t>Latching: Registering</a:t>
            </a: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799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(7)</a:t>
            </a:r>
          </a:p>
        </p:txBody>
      </p:sp>
      <p:sp>
        <p:nvSpPr>
          <p:cNvPr id="3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581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1: Power consumption vs. enter + exit latencies of C 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130 nm Mobile Pentium 4 processor (2002)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1178750"/>
            <a:ext cx="8730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the preceding Figure indicates, in C states the processor consumes significantly</a:t>
            </a:r>
          </a:p>
          <a:p>
            <a:r>
              <a:rPr lang="en-US" sz="1600" dirty="0">
                <a:latin typeface="+mj-lt"/>
              </a:rPr>
              <a:t>  less power (from 7.5 W down to 2.9 W) than in the C0 Working state (35 W). </a:t>
            </a:r>
          </a:p>
        </p:txBody>
      </p:sp>
    </p:spTree>
    <p:extLst>
      <p:ext uri="{BB962C8B-B14F-4D97-AF65-F5344CB8AC3E}">
        <p14:creationId xmlns:p14="http://schemas.microsoft.com/office/powerpoint/2010/main" val="176978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8275" y="1312490"/>
            <a:ext cx="9058275" cy="5338000"/>
            <a:chOff x="168275" y="1312490"/>
            <a:chExt cx="9058275" cy="5338000"/>
          </a:xfrm>
        </p:grpSpPr>
        <p:sp>
          <p:nvSpPr>
            <p:cNvPr id="88068" name="Text Box 4"/>
            <p:cNvSpPr txBox="1">
              <a:spLocks noChangeArrowheads="1"/>
            </p:cNvSpPr>
            <p:nvPr/>
          </p:nvSpPr>
          <p:spPr bwMode="auto">
            <a:xfrm>
              <a:off x="7823200" y="5492510"/>
              <a:ext cx="1403350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 + exit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latency</a:t>
              </a: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/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(rough estimate)</a:t>
              </a:r>
            </a:p>
          </p:txBody>
        </p:sp>
        <p:sp>
          <p:nvSpPr>
            <p:cNvPr id="88069" name="Line 5"/>
            <p:cNvSpPr>
              <a:spLocks noChangeShapeType="1"/>
            </p:cNvSpPr>
            <p:nvPr/>
          </p:nvSpPr>
          <p:spPr bwMode="auto">
            <a:xfrm flipH="1">
              <a:off x="647700" y="1380885"/>
              <a:ext cx="0" cy="4394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70" name="Line 6"/>
            <p:cNvSpPr>
              <a:spLocks noChangeShapeType="1"/>
            </p:cNvSpPr>
            <p:nvPr/>
          </p:nvSpPr>
          <p:spPr bwMode="auto">
            <a:xfrm>
              <a:off x="360363" y="5486160"/>
              <a:ext cx="8340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71" name="Text Box 7"/>
            <p:cNvSpPr txBox="1">
              <a:spLocks noChangeArrowheads="1"/>
            </p:cNvSpPr>
            <p:nvPr/>
          </p:nvSpPr>
          <p:spPr bwMode="auto">
            <a:xfrm>
              <a:off x="673545" y="1312490"/>
              <a:ext cx="1697105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consumption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72" name="Text Box 8"/>
            <p:cNvSpPr txBox="1">
              <a:spLocks noChangeArrowheads="1"/>
            </p:cNvSpPr>
            <p:nvPr/>
          </p:nvSpPr>
          <p:spPr bwMode="auto">
            <a:xfrm>
              <a:off x="658813" y="3728797"/>
              <a:ext cx="600075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2.5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</a:t>
              </a:r>
            </a:p>
          </p:txBody>
        </p:sp>
        <p:sp>
          <p:nvSpPr>
            <p:cNvPr id="88073" name="Text Box 9"/>
            <p:cNvSpPr txBox="1">
              <a:spLocks noChangeArrowheads="1"/>
            </p:cNvSpPr>
            <p:nvPr/>
          </p:nvSpPr>
          <p:spPr bwMode="auto">
            <a:xfrm>
              <a:off x="2201863" y="3812935"/>
              <a:ext cx="647700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1.8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</a:t>
              </a:r>
            </a:p>
          </p:txBody>
        </p:sp>
        <p:sp>
          <p:nvSpPr>
            <p:cNvPr id="88074" name="Text Box 10"/>
            <p:cNvSpPr txBox="1">
              <a:spLocks noChangeArrowheads="1"/>
            </p:cNvSpPr>
            <p:nvPr/>
          </p:nvSpPr>
          <p:spPr bwMode="auto">
            <a:xfrm>
              <a:off x="3360738" y="4600335"/>
              <a:ext cx="57626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5.5W</a:t>
              </a:r>
            </a:p>
          </p:txBody>
        </p:sp>
        <p:sp>
          <p:nvSpPr>
            <p:cNvPr id="88075" name="Text Box 11"/>
            <p:cNvSpPr txBox="1">
              <a:spLocks noChangeArrowheads="1"/>
            </p:cNvSpPr>
            <p:nvPr/>
          </p:nvSpPr>
          <p:spPr bwMode="auto">
            <a:xfrm>
              <a:off x="1871663" y="5692535"/>
              <a:ext cx="1763712" cy="925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L1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caches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are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flushed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into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the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L2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No </a:t>
              </a:r>
              <a:r>
                <a:rPr kumimoji="0" lang="en-US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snnops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No latching of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interrupts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76" name="Text Box 12"/>
            <p:cNvSpPr txBox="1">
              <a:spLocks noChangeArrowheads="1"/>
            </p:cNvSpPr>
            <p:nvPr/>
          </p:nvSpPr>
          <p:spPr bwMode="auto">
            <a:xfrm>
              <a:off x="3033713" y="5705235"/>
              <a:ext cx="1198562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S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top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proc.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PLL</a:t>
              </a:r>
            </a:p>
          </p:txBody>
        </p:sp>
        <p:sp>
          <p:nvSpPr>
            <p:cNvPr id="88077" name="Text Box 13"/>
            <p:cNvSpPr txBox="1">
              <a:spLocks noChangeArrowheads="1"/>
            </p:cNvSpPr>
            <p:nvPr/>
          </p:nvSpPr>
          <p:spPr bwMode="auto">
            <a:xfrm>
              <a:off x="4211638" y="5692535"/>
              <a:ext cx="1524000" cy="946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L2 partially flushed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Vcc lowered</a:t>
              </a:r>
              <a:b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(until both the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cores and the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L2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cache retai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their state)</a:t>
              </a:r>
            </a:p>
          </p:txBody>
        </p:sp>
        <p:sp>
          <p:nvSpPr>
            <p:cNvPr id="88078" name="Text Box 14"/>
            <p:cNvSpPr txBox="1">
              <a:spLocks noChangeArrowheads="1"/>
            </p:cNvSpPr>
            <p:nvPr/>
          </p:nvSpPr>
          <p:spPr bwMode="auto">
            <a:xfrm>
              <a:off x="5586413" y="5717935"/>
              <a:ext cx="1522412" cy="67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L2 entirely 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f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lushed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Vcc further lowered 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(u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ntil the cores</a:t>
              </a:r>
              <a:endPara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retai</a:t>
              </a:r>
              <a:r>
                <a:rPr kumimoji="0" lang="en-US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their state)</a:t>
              </a:r>
            </a:p>
          </p:txBody>
        </p:sp>
        <p:sp>
          <p:nvSpPr>
            <p:cNvPr id="88079" name="Text Box 15"/>
            <p:cNvSpPr txBox="1">
              <a:spLocks noChangeArrowheads="1"/>
            </p:cNvSpPr>
            <p:nvPr/>
          </p:nvSpPr>
          <p:spPr bwMode="auto">
            <a:xfrm>
              <a:off x="6877050" y="5692535"/>
              <a:ext cx="1824038" cy="957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Both cores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save their 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architectural states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2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in on-die SRAMs </a:t>
              </a:r>
              <a:endPara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Vcc 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deep below the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core retention voltage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080" name="Line 16"/>
            <p:cNvSpPr>
              <a:spLocks noChangeShapeType="1"/>
            </p:cNvSpPr>
            <p:nvPr/>
          </p:nvSpPr>
          <p:spPr bwMode="auto">
            <a:xfrm>
              <a:off x="503238" y="452096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1" name="Line 17"/>
            <p:cNvSpPr>
              <a:spLocks noChangeShapeType="1"/>
            </p:cNvSpPr>
            <p:nvPr/>
          </p:nvSpPr>
          <p:spPr bwMode="auto">
            <a:xfrm>
              <a:off x="503238" y="500991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2" name="Line 18"/>
            <p:cNvSpPr>
              <a:spLocks noChangeShapeType="1"/>
            </p:cNvSpPr>
            <p:nvPr/>
          </p:nvSpPr>
          <p:spPr bwMode="auto">
            <a:xfrm>
              <a:off x="503238" y="54020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3" name="Line 19"/>
            <p:cNvSpPr>
              <a:spLocks noChangeShapeType="1"/>
            </p:cNvSpPr>
            <p:nvPr/>
          </p:nvSpPr>
          <p:spPr bwMode="auto">
            <a:xfrm>
              <a:off x="503238" y="54020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4" name="Line 20"/>
            <p:cNvSpPr>
              <a:spLocks noChangeShapeType="1"/>
            </p:cNvSpPr>
            <p:nvPr/>
          </p:nvSpPr>
          <p:spPr bwMode="auto">
            <a:xfrm>
              <a:off x="503238" y="5346460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5" name="Line 21"/>
            <p:cNvSpPr>
              <a:spLocks noChangeShapeType="1"/>
            </p:cNvSpPr>
            <p:nvPr/>
          </p:nvSpPr>
          <p:spPr bwMode="auto">
            <a:xfrm>
              <a:off x="503238" y="54559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6" name="Line 22"/>
            <p:cNvSpPr>
              <a:spLocks noChangeShapeType="1"/>
            </p:cNvSpPr>
            <p:nvPr/>
          </p:nvSpPr>
          <p:spPr bwMode="auto">
            <a:xfrm>
              <a:off x="503238" y="35382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7" name="Line 23"/>
            <p:cNvSpPr>
              <a:spLocks noChangeShapeType="1"/>
            </p:cNvSpPr>
            <p:nvPr/>
          </p:nvSpPr>
          <p:spPr bwMode="auto">
            <a:xfrm>
              <a:off x="503238" y="255722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8" name="Line 24"/>
            <p:cNvSpPr>
              <a:spLocks noChangeShapeType="1"/>
            </p:cNvSpPr>
            <p:nvPr/>
          </p:nvSpPr>
          <p:spPr bwMode="auto">
            <a:xfrm>
              <a:off x="503238" y="2068272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89" name="Line 25"/>
            <p:cNvSpPr>
              <a:spLocks noChangeShapeType="1"/>
            </p:cNvSpPr>
            <p:nvPr/>
          </p:nvSpPr>
          <p:spPr bwMode="auto">
            <a:xfrm>
              <a:off x="503238" y="4236797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0" name="Line 26"/>
            <p:cNvSpPr>
              <a:spLocks noChangeShapeType="1"/>
            </p:cNvSpPr>
            <p:nvPr/>
          </p:nvSpPr>
          <p:spPr bwMode="auto">
            <a:xfrm>
              <a:off x="504825" y="4182822"/>
              <a:ext cx="8066088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1" name="Text Box 27"/>
            <p:cNvSpPr txBox="1">
              <a:spLocks noChangeArrowheads="1"/>
            </p:cNvSpPr>
            <p:nvPr/>
          </p:nvSpPr>
          <p:spPr bwMode="auto">
            <a:xfrm>
              <a:off x="168275" y="1444385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88092" name="Text Box 28"/>
            <p:cNvSpPr txBox="1">
              <a:spLocks noChangeArrowheads="1"/>
            </p:cNvSpPr>
            <p:nvPr/>
          </p:nvSpPr>
          <p:spPr bwMode="auto">
            <a:xfrm>
              <a:off x="168275" y="2425460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30</a:t>
              </a:r>
            </a:p>
          </p:txBody>
        </p:sp>
        <p:sp>
          <p:nvSpPr>
            <p:cNvPr id="88093" name="Text Box 29"/>
            <p:cNvSpPr txBox="1">
              <a:spLocks noChangeArrowheads="1"/>
            </p:cNvSpPr>
            <p:nvPr/>
          </p:nvSpPr>
          <p:spPr bwMode="auto">
            <a:xfrm>
              <a:off x="168275" y="3404947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88094" name="Text Box 30"/>
            <p:cNvSpPr txBox="1">
              <a:spLocks noChangeArrowheads="1"/>
            </p:cNvSpPr>
            <p:nvPr/>
          </p:nvSpPr>
          <p:spPr bwMode="auto">
            <a:xfrm>
              <a:off x="168275" y="4387610"/>
              <a:ext cx="360363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88095" name="Text Box 31"/>
            <p:cNvSpPr txBox="1">
              <a:spLocks noChangeArrowheads="1"/>
            </p:cNvSpPr>
            <p:nvPr/>
          </p:nvSpPr>
          <p:spPr bwMode="auto">
            <a:xfrm>
              <a:off x="192088" y="4878147"/>
              <a:ext cx="360362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88096" name="Line 32"/>
            <p:cNvSpPr>
              <a:spLocks noChangeShapeType="1"/>
            </p:cNvSpPr>
            <p:nvPr/>
          </p:nvSpPr>
          <p:spPr bwMode="auto">
            <a:xfrm flipV="1">
              <a:off x="2536825" y="3612910"/>
              <a:ext cx="0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7" name="Line 33"/>
            <p:cNvSpPr>
              <a:spLocks noChangeShapeType="1"/>
            </p:cNvSpPr>
            <p:nvPr/>
          </p:nvSpPr>
          <p:spPr bwMode="auto">
            <a:xfrm flipV="1">
              <a:off x="3663950" y="3612910"/>
              <a:ext cx="7938" cy="936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8" name="Line 34"/>
            <p:cNvSpPr>
              <a:spLocks noChangeShapeType="1"/>
            </p:cNvSpPr>
            <p:nvPr/>
          </p:nvSpPr>
          <p:spPr bwMode="auto">
            <a:xfrm flipV="1">
              <a:off x="2484438" y="3754197"/>
              <a:ext cx="1187450" cy="12700"/>
            </a:xfrm>
            <a:prstGeom prst="line">
              <a:avLst/>
            </a:prstGeom>
            <a:noFill/>
            <a:ln w="63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99" name="Text Box 36"/>
            <p:cNvSpPr txBox="1">
              <a:spLocks noChangeArrowheads="1"/>
            </p:cNvSpPr>
            <p:nvPr/>
          </p:nvSpPr>
          <p:spPr bwMode="auto">
            <a:xfrm>
              <a:off x="7154863" y="5001972"/>
              <a:ext cx="646112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0.3W</a:t>
              </a:r>
            </a:p>
          </p:txBody>
        </p:sp>
        <p:sp>
          <p:nvSpPr>
            <p:cNvPr id="88100" name="Rectangle 37"/>
            <p:cNvSpPr>
              <a:spLocks noChangeArrowheads="1"/>
            </p:cNvSpPr>
            <p:nvPr/>
          </p:nvSpPr>
          <p:spPr bwMode="auto">
            <a:xfrm>
              <a:off x="6937375" y="5243272"/>
              <a:ext cx="1081088" cy="400050"/>
            </a:xfrm>
            <a:prstGeom prst="rect">
              <a:avLst/>
            </a:prstGeom>
            <a:solidFill>
              <a:srgbClr val="11A4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C6: Deep </a:t>
              </a:r>
              <a:b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Power Down</a:t>
              </a:r>
            </a:p>
          </p:txBody>
        </p:sp>
        <p:sp>
          <p:nvSpPr>
            <p:cNvPr id="88101" name="Text Box 38"/>
            <p:cNvSpPr txBox="1">
              <a:spLocks noChangeArrowheads="1"/>
            </p:cNvSpPr>
            <p:nvPr/>
          </p:nvSpPr>
          <p:spPr bwMode="auto">
            <a:xfrm>
              <a:off x="407988" y="1668222"/>
              <a:ext cx="520700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35W</a:t>
              </a:r>
            </a:p>
          </p:txBody>
        </p:sp>
        <p:sp>
          <p:nvSpPr>
            <p:cNvPr id="88102" name="Rectangle 39"/>
            <p:cNvSpPr>
              <a:spLocks noChangeArrowheads="1"/>
            </p:cNvSpPr>
            <p:nvPr/>
          </p:nvSpPr>
          <p:spPr bwMode="auto">
            <a:xfrm>
              <a:off x="179388" y="3970097"/>
              <a:ext cx="1655762" cy="431800"/>
            </a:xfrm>
            <a:prstGeom prst="rect">
              <a:avLst/>
            </a:prstGeom>
            <a:solidFill>
              <a:srgbClr val="D5E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C1: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Auto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C2:  Stop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 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Halt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         Grant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03" name="Rectangle 40"/>
            <p:cNvSpPr>
              <a:spLocks noChangeArrowheads="1"/>
            </p:cNvSpPr>
            <p:nvPr/>
          </p:nvSpPr>
          <p:spPr bwMode="auto">
            <a:xfrm>
              <a:off x="1944688" y="4076460"/>
              <a:ext cx="1187450" cy="287337"/>
            </a:xfrm>
            <a:prstGeom prst="rect">
              <a:avLst/>
            </a:prstGeom>
            <a:solidFill>
              <a:srgbClr val="B7E4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C3: Sleep</a:t>
              </a:r>
            </a:p>
          </p:txBody>
        </p:sp>
        <p:sp>
          <p:nvSpPr>
            <p:cNvPr id="88104" name="Rectangle 41"/>
            <p:cNvSpPr>
              <a:spLocks noChangeArrowheads="1"/>
            </p:cNvSpPr>
            <p:nvPr/>
          </p:nvSpPr>
          <p:spPr bwMode="auto">
            <a:xfrm>
              <a:off x="3048000" y="4859097"/>
              <a:ext cx="1223963" cy="287338"/>
            </a:xfrm>
            <a:prstGeom prst="rect">
              <a:avLst/>
            </a:prstGeom>
            <a:solidFill>
              <a:srgbClr val="9BD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C3: Deep Sleep</a:t>
              </a:r>
            </a:p>
          </p:txBody>
        </p:sp>
        <p:sp>
          <p:nvSpPr>
            <p:cNvPr id="88105" name="Rectangle 42"/>
            <p:cNvSpPr>
              <a:spLocks noChangeArrowheads="1"/>
            </p:cNvSpPr>
            <p:nvPr/>
          </p:nvSpPr>
          <p:spPr bwMode="auto">
            <a:xfrm>
              <a:off x="215900" y="1909522"/>
              <a:ext cx="936625" cy="287338"/>
            </a:xfrm>
            <a:prstGeom prst="rect">
              <a:avLst/>
            </a:prstGeom>
            <a:solidFill>
              <a:srgbClr val="FFDBB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C0: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Working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06" name="Text Box 43"/>
            <p:cNvSpPr txBox="1">
              <a:spLocks noChangeArrowheads="1"/>
            </p:cNvSpPr>
            <p:nvPr/>
          </p:nvSpPr>
          <p:spPr bwMode="auto">
            <a:xfrm>
              <a:off x="4632325" y="4930535"/>
              <a:ext cx="647700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1.7W</a:t>
              </a:r>
            </a:p>
          </p:txBody>
        </p:sp>
        <p:sp>
          <p:nvSpPr>
            <p:cNvPr id="88107" name="Rectangle 44"/>
            <p:cNvSpPr>
              <a:spLocks noChangeArrowheads="1"/>
            </p:cNvSpPr>
            <p:nvPr/>
          </p:nvSpPr>
          <p:spPr bwMode="auto">
            <a:xfrm>
              <a:off x="4344988" y="5192472"/>
              <a:ext cx="1223962" cy="287338"/>
            </a:xfrm>
            <a:prstGeom prst="rect">
              <a:avLst/>
            </a:prstGeom>
            <a:solidFill>
              <a:srgbClr val="75D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C4: Deeper Sleep</a:t>
              </a:r>
            </a:p>
          </p:txBody>
        </p:sp>
        <p:sp>
          <p:nvSpPr>
            <p:cNvPr id="88108" name="Text Box 45"/>
            <p:cNvSpPr txBox="1">
              <a:spLocks noChangeArrowheads="1"/>
            </p:cNvSpPr>
            <p:nvPr/>
          </p:nvSpPr>
          <p:spPr bwMode="auto">
            <a:xfrm>
              <a:off x="5961063" y="4947997"/>
              <a:ext cx="576262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1.3W</a:t>
              </a:r>
            </a:p>
          </p:txBody>
        </p:sp>
        <p:sp>
          <p:nvSpPr>
            <p:cNvPr id="88109" name="Rectangle 46"/>
            <p:cNvSpPr>
              <a:spLocks noChangeArrowheads="1"/>
            </p:cNvSpPr>
            <p:nvPr/>
          </p:nvSpPr>
          <p:spPr bwMode="auto">
            <a:xfrm>
              <a:off x="5640388" y="5209935"/>
              <a:ext cx="1223962" cy="360362"/>
            </a:xfrm>
            <a:prstGeom prst="rect">
              <a:avLst/>
            </a:prstGeom>
            <a:solidFill>
              <a:srgbClr val="4BBA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C5: Enh.</a:t>
              </a:r>
              <a:b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Deeper Sleep</a:t>
              </a:r>
            </a:p>
          </p:txBody>
        </p:sp>
        <p:sp>
          <p:nvSpPr>
            <p:cNvPr id="88110" name="Line 47"/>
            <p:cNvSpPr>
              <a:spLocks noChangeShapeType="1"/>
            </p:cNvSpPr>
            <p:nvPr/>
          </p:nvSpPr>
          <p:spPr bwMode="auto">
            <a:xfrm>
              <a:off x="503238" y="1577735"/>
              <a:ext cx="806608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1" name="Text Box 48"/>
            <p:cNvSpPr txBox="1">
              <a:spLocks noChangeArrowheads="1"/>
            </p:cNvSpPr>
            <p:nvPr/>
          </p:nvSpPr>
          <p:spPr bwMode="auto">
            <a:xfrm>
              <a:off x="530225" y="5692535"/>
              <a:ext cx="1470025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87313" indent="-87313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Stop </a:t>
              </a: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execution</a:t>
              </a: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Stop proc. clock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but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service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snoops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  <a:p>
              <a:pPr marL="87313" marR="0" lvl="0" indent="-87313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latch</a:t>
              </a:r>
              <a:r>
                <a:rPr kumimoji="0" lang="hu-HU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hu-HU" alt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interrupts</a:t>
              </a:r>
              <a:endPara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12" name="Text Box 49"/>
            <p:cNvSpPr txBox="1">
              <a:spLocks noChangeArrowheads="1"/>
            </p:cNvSpPr>
            <p:nvPr/>
          </p:nvSpPr>
          <p:spPr bwMode="auto">
            <a:xfrm>
              <a:off x="3708400" y="3131897"/>
              <a:ext cx="1760538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Not designated latencies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usually &lt; 1 µs </a:t>
              </a:r>
            </a:p>
          </p:txBody>
        </p:sp>
        <p:sp>
          <p:nvSpPr>
            <p:cNvPr id="88113" name="Line 50"/>
            <p:cNvSpPr>
              <a:spLocks noChangeShapeType="1"/>
            </p:cNvSpPr>
            <p:nvPr/>
          </p:nvSpPr>
          <p:spPr bwMode="auto">
            <a:xfrm>
              <a:off x="971550" y="3982797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4" name="Text Box 53"/>
            <p:cNvSpPr txBox="1">
              <a:spLocks noChangeArrowheads="1"/>
            </p:cNvSpPr>
            <p:nvPr/>
          </p:nvSpPr>
          <p:spPr bwMode="auto">
            <a:xfrm>
              <a:off x="2535238" y="2752485"/>
              <a:ext cx="1841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8115" name="Text Box 54"/>
            <p:cNvSpPr txBox="1">
              <a:spLocks noChangeArrowheads="1"/>
            </p:cNvSpPr>
            <p:nvPr/>
          </p:nvSpPr>
          <p:spPr bwMode="auto">
            <a:xfrm>
              <a:off x="2447925" y="3144597"/>
              <a:ext cx="1295400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~15 </a:t>
              </a:r>
              <a:r>
                <a:rPr kumimoji="0" lang="el-GR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μ</a:t>
              </a: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 for PLL </a:t>
              </a:r>
              <a:b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</a:br>
              <a:r>
                <a:rPr kumimoji="0" lang="hu-HU" alt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stabilization </a:t>
              </a:r>
            </a:p>
          </p:txBody>
        </p:sp>
        <p:sp>
          <p:nvSpPr>
            <p:cNvPr id="88116" name="Line 55"/>
            <p:cNvSpPr>
              <a:spLocks noChangeShapeType="1"/>
            </p:cNvSpPr>
            <p:nvPr/>
          </p:nvSpPr>
          <p:spPr bwMode="auto">
            <a:xfrm flipV="1">
              <a:off x="6213475" y="3754197"/>
              <a:ext cx="1187450" cy="12700"/>
            </a:xfrm>
            <a:prstGeom prst="line">
              <a:avLst/>
            </a:prstGeom>
            <a:noFill/>
            <a:ln w="635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7" name="Line 56"/>
            <p:cNvSpPr>
              <a:spLocks noChangeShapeType="1"/>
            </p:cNvSpPr>
            <p:nvPr/>
          </p:nvSpPr>
          <p:spPr bwMode="auto">
            <a:xfrm>
              <a:off x="6227763" y="3622435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8" name="Line 57"/>
            <p:cNvSpPr>
              <a:spLocks noChangeShapeType="1"/>
            </p:cNvSpPr>
            <p:nvPr/>
          </p:nvSpPr>
          <p:spPr bwMode="auto">
            <a:xfrm>
              <a:off x="7380288" y="3622435"/>
              <a:ext cx="0" cy="15843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19" name="Text Box 58"/>
            <p:cNvSpPr txBox="1">
              <a:spLocks noChangeArrowheads="1"/>
            </p:cNvSpPr>
            <p:nvPr/>
          </p:nvSpPr>
          <p:spPr bwMode="auto">
            <a:xfrm>
              <a:off x="6126163" y="3093797"/>
              <a:ext cx="1295400" cy="48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~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100-420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</a:t>
              </a:r>
              <a:r>
                <a:rPr kumimoji="0" lang="el-GR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μ</a:t>
              </a:r>
              <a:r>
                <a:rPr kumimoji="0" lang="hu-HU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s</a:t>
              </a: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 for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entering/exiting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C6</a:t>
              </a:r>
              <a:endPara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6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950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2: Power consumption vs. enter + exit latencies of C-states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45 nm Penryn-based Mobile processor (T9xxx) (2008) -1</a:t>
            </a: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(8)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902370" y="750186"/>
            <a:ext cx="630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39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9853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(9)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803436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how heavily the base clock rate depends from the allocated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cDTP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power budget 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Intel’s UP3 class Tiger Lake models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251" y="1491912"/>
            <a:ext cx="8713788" cy="4202497"/>
            <a:chOff x="210251" y="1491912"/>
            <a:chExt cx="8713788" cy="42024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1558" t="32012" r="38220" b="27136"/>
            <a:stretch/>
          </p:blipFill>
          <p:spPr>
            <a:xfrm>
              <a:off x="210251" y="1491912"/>
              <a:ext cx="8713788" cy="4202497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3157182" y="2348880"/>
              <a:ext cx="1459824" cy="334552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4.1 I</a:t>
            </a:r>
            <a:r>
              <a:rPr lang="en-US" dirty="0" err="1"/>
              <a:t>ntroduction</a:t>
            </a:r>
            <a:r>
              <a:rPr lang="en-US" dirty="0"/>
              <a:t> to the ACPI C-states (9)</a:t>
            </a:r>
          </a:p>
        </p:txBody>
      </p:sp>
      <p:sp>
        <p:nvSpPr>
          <p:cNvPr id="5" name="Text Box 64"/>
          <p:cNvSpPr txBox="1">
            <a:spLocks noChangeArrowheads="1"/>
          </p:cNvSpPr>
          <p:nvPr/>
        </p:nvSpPr>
        <p:spPr bwMode="auto">
          <a:xfrm>
            <a:off x="71500" y="458670"/>
            <a:ext cx="82950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Example 2: Power consumption vs. enter + exit latencies of C-states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in Intel's 45 nm Penryn-based Mobile processor (T9xxx) (2008) -2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862" y="1178750"/>
            <a:ext cx="9165266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+mj-lt"/>
              </a:rPr>
              <a:t>Note how far the processor consumption in the C0 working state (35 W) is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reduced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in the C1 to C6 states,</a:t>
            </a:r>
            <a:r>
              <a:rPr lang="en-US" sz="1600" spc="-40" dirty="0">
                <a:latin typeface="+mj-lt"/>
              </a:rPr>
              <a:t> actually from 12.5 W in the C1 state to 0.3 W in the C6 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We also point out that the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C6 state has a significantly lower power consumption (0.3 W)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than the C4 state (1.7 W) </a:t>
            </a:r>
            <a:r>
              <a:rPr lang="en-US" sz="1600" dirty="0">
                <a:latin typeface="+mj-lt"/>
              </a:rPr>
              <a:t>providing headroom for introducing a forerunner</a:t>
            </a:r>
          </a:p>
          <a:p>
            <a:r>
              <a:rPr lang="en-US" sz="1600" dirty="0">
                <a:latin typeface="+mj-lt"/>
              </a:rPr>
              <a:t>      of the Turbo Boost technology, called EDAT (discussed in Section 6.2).</a:t>
            </a:r>
          </a:p>
        </p:txBody>
      </p:sp>
    </p:spTree>
    <p:extLst>
      <p:ext uri="{BB962C8B-B14F-4D97-AF65-F5344CB8AC3E}">
        <p14:creationId xmlns:p14="http://schemas.microsoft.com/office/powerpoint/2010/main" val="190036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63895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2000" dirty="0">
                <a:solidFill>
                  <a:srgbClr val="FFFFFF"/>
                </a:solidFill>
                <a:cs typeface="Arial" charset="0"/>
              </a:rPr>
              <a:t>4.2 O</a:t>
            </a:r>
            <a:r>
              <a:rPr lang="en-US" altLang="en-US" sz="2000" dirty="0" err="1">
                <a:solidFill>
                  <a:srgbClr val="FFFFFF"/>
                </a:solidFill>
                <a:cs typeface="Arial" charset="0"/>
              </a:rPr>
              <a:t>verview</a:t>
            </a: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 of ACPI-compliant C-state management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FFFFFF"/>
                </a:solidFill>
                <a:cs typeface="Arial" charset="0"/>
              </a:rPr>
              <a:t>in Intel’s mobile lines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6795" y="3023955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25129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82965"/>
            <a:ext cx="918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2D2D8A"/>
                </a:solidFill>
                <a:latin typeface="Verdana"/>
              </a:rPr>
              <a:t>Principle of ACPI-compliant C-state management in Intel’s mobile lines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406" y="1268760"/>
            <a:ext cx="85839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OS recognizes idle periods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instruction execution and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instructs the processor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to manage C-states through a software interface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Interrupts let exit C-states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enter the C0 operating state.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This is summarized in the next Figure, along with the overview of their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implementation alternatives.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9181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j-lt"/>
              </a:rPr>
              <a:t>4.2 O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verview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of ACPI-compliant C-state management in Intel’s mobile lines</a:t>
            </a:r>
          </a:p>
        </p:txBody>
      </p:sp>
    </p:spTree>
    <p:extLst>
      <p:ext uri="{BB962C8B-B14F-4D97-AF65-F5344CB8AC3E}">
        <p14:creationId xmlns:p14="http://schemas.microsoft.com/office/powerpoint/2010/main" val="1522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(2)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32344" y="1313765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817307" y="3025444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2000" y="3023955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479005" y="3225233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796475" y="3222657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92299" y="3336180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955165" y="3346911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8717" y="1848326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136" y="3998183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7488" y="3991559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5258" y="4823497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01891" y="4820939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3195" y="6476606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07955" y="6476607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00" y="458670"/>
            <a:ext cx="81773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</a:rPr>
              <a:t>Implementation alternatives of ACPI-compliant C-state management</a:t>
            </a:r>
          </a:p>
          <a:p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Intel’s mobile lines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4482775" y="354602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5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14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Early, SB-based implementation of ACPI-based C-state management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 employed in Intel’s single- and dual-core mobile processors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012" y="1178750"/>
            <a:ext cx="9226643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 Intel’s early C-state management was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based on the SB </a:t>
            </a:r>
            <a:r>
              <a:rPr lang="en-US" sz="1600" dirty="0">
                <a:latin typeface="+mj-lt"/>
              </a:rPr>
              <a:t>since early idle state  </a:t>
            </a:r>
          </a:p>
          <a:p>
            <a:r>
              <a:rPr lang="en-US" sz="1600" dirty="0">
                <a:latin typeface="+mj-lt"/>
              </a:rPr>
              <a:t>      management was based on idle time counters, implemented in the SB,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indicating long inactivity of periphery units, like HD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SB-based C-state management </a:t>
            </a:r>
            <a:r>
              <a:rPr lang="en-US" sz="1600" dirty="0">
                <a:latin typeface="+mj-lt"/>
              </a:rPr>
              <a:t>covered Intel’s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single- and dual core mobile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processors, </a:t>
            </a:r>
            <a:r>
              <a:rPr lang="en-US" sz="1600" dirty="0">
                <a:latin typeface="+mj-lt"/>
              </a:rPr>
              <a:t>introduced between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1998 and 2008, </a:t>
            </a:r>
            <a:r>
              <a:rPr lang="en-US" sz="1600" dirty="0">
                <a:latin typeface="+mj-lt"/>
              </a:rPr>
              <a:t>as summarized in the Figure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above.</a:t>
            </a:r>
          </a:p>
        </p:txBody>
      </p:sp>
    </p:spTree>
    <p:extLst>
      <p:ext uri="{BB962C8B-B14F-4D97-AF65-F5344CB8AC3E}">
        <p14:creationId xmlns:p14="http://schemas.microsoft.com/office/powerpoint/2010/main" val="60555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(4)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32344" y="1268760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817307" y="3061852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572000" y="3060363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9005" y="3261641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96475" y="3259065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92299" y="3372588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55165" y="3383319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8717" y="1803321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6136" y="4034591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7488" y="4027967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5258" y="4859905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01891" y="4857347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3195" y="6511986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07955" y="6511987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1025258" y="3041081"/>
            <a:ext cx="3546742" cy="268545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00" y="458670"/>
            <a:ext cx="8677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Positioning Intel’s early, SB-based implementation of ACPI-based C-state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management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4476270" y="356401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16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27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Advanced, PCU-based implementation of ACPI-based C-state management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employed in Intel’s multithreaded multicore 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908" y="1133745"/>
            <a:ext cx="909162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Next, along with their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2. generation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Nahalem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-based client lines </a:t>
            </a:r>
            <a:r>
              <a:rPr lang="en-US" sz="1600" dirty="0">
                <a:latin typeface="+mj-lt"/>
              </a:rPr>
              <a:t>(called Lynnfield)</a:t>
            </a:r>
          </a:p>
          <a:p>
            <a:r>
              <a:rPr lang="en-US" sz="1600" dirty="0">
                <a:latin typeface="+mj-lt"/>
              </a:rPr>
              <a:t>      Intel moved C-state management control to the processor, since the Nehalem</a:t>
            </a:r>
          </a:p>
          <a:p>
            <a:r>
              <a:rPr lang="en-US" sz="1600" dirty="0">
                <a:latin typeface="+mj-lt"/>
              </a:rPr>
              <a:t>      line introduced a powerful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dedicated microcontroller </a:t>
            </a:r>
            <a:r>
              <a:rPr lang="en-US" sz="1600" dirty="0">
                <a:latin typeface="+mj-lt"/>
              </a:rPr>
              <a:t>with the performance of a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486 processor, called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Power Control Unit (PCU).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PCU-based C-state management covers Intel’s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multithreaded multicore lines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up to now, as seen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386144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415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Positioning Intel’s PCU-based implementation of ACPI-based C-state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management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732344" y="1268760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817307" y="3061852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572000" y="3060363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479005" y="3261641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796475" y="3259065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92299" y="3372588"/>
            <a:ext cx="307808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single-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55165" y="3383319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98717" y="1803321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6136" y="4034591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67488" y="4027967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5258" y="4859905"/>
            <a:ext cx="347883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mobiles (2008)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01891" y="4857347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3195" y="6489340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07955" y="6489341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4932936" y="3041081"/>
            <a:ext cx="3385649" cy="268545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481990" y="3581405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15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pc="-30" dirty="0"/>
              <a:t>4.2 </a:t>
            </a:r>
            <a:r>
              <a:rPr lang="hu-HU" spc="-30" dirty="0" err="1"/>
              <a:t>Overview</a:t>
            </a:r>
            <a:r>
              <a:rPr lang="hu-HU" spc="-30" dirty="0"/>
              <a:t> of A</a:t>
            </a:r>
            <a:r>
              <a:rPr lang="en-US" spc="-30" dirty="0"/>
              <a:t>CPI-compliant C-state management in Intel’s mobile lines (7)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146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Implementation alternatives of ACPI-based C-state management -5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908720"/>
            <a:ext cx="902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From both evolution phases of implementing C-state management in Intel’s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mobile line, subsequently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we will discuss only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more advanced PCU 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(Power Control Unit)-based implementation.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248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18890"/>
            <a:ext cx="729509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4.3 PCU-</a:t>
            </a:r>
            <a:r>
              <a:rPr kumimoji="0" lang="hu-HU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based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C-state management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 Intel’s multithreaded multicore mobile lines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0299" y="2984394"/>
            <a:ext cx="2941831" cy="88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37876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369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Scenario TDP (SDP)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2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863715"/>
            <a:ext cx="927103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Called also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Scenario Design Point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Introduced by Intel along with their 3. gen. Ivy Bridge line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2012 </a:t>
            </a:r>
            <a:r>
              <a:rPr lang="en-US" sz="1600" dirty="0">
                <a:latin typeface="+mj-lt"/>
              </a:rPr>
              <a:t>and used from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spc="-30" dirty="0">
                <a:latin typeface="+mj-lt"/>
              </a:rPr>
              <a:t>time to time e.g. in the specification of their 7 W (SDP) Lakefield processors (2020).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SDP</a:t>
            </a:r>
            <a:r>
              <a:rPr lang="en-US" sz="1600" dirty="0">
                <a:latin typeface="+mj-lt"/>
              </a:rPr>
              <a:t> only states the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average power consumption of a processor using a certain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mix of benchmark programs to simulate "real-world" scenarios“.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SPD value 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remarkably lower than the related TDP value</a:t>
            </a:r>
            <a:r>
              <a:rPr lang="en-US" sz="1600" dirty="0">
                <a:latin typeface="+mj-lt"/>
              </a:rPr>
              <a:t>, e.g.  for the 13 W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Core i7-3689Y Intel states an SDP of 7 W.</a:t>
            </a:r>
          </a:p>
          <a:p>
            <a:r>
              <a:rPr lang="en-US" sz="1600" spc="-30" dirty="0">
                <a:latin typeface="+mj-lt"/>
              </a:rPr>
              <a:t>    Declaring SPD values instead of or beyond the TDP is more or less a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marketing ploy</a:t>
            </a:r>
            <a:r>
              <a:rPr lang="en-US" sz="1600" spc="-3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4370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(1)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732344" y="1221219"/>
            <a:ext cx="366478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ACPI-compliant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mobile lines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817307" y="3014311"/>
            <a:ext cx="1754692" cy="2377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2000" y="3012822"/>
            <a:ext cx="1943100" cy="22850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479005" y="3214100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796475" y="3211524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93101" y="3325047"/>
            <a:ext cx="3076483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single and dual-core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955165" y="3335778"/>
            <a:ext cx="336342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C-state management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multithreaded multicore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lines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8717" y="1755780"/>
            <a:ext cx="4495461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recognizes idle periods of instruction  execution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instructs the processor to manage C-states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 a software interface.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Interrupts let exit C-states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enter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operating state.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76136" y="4018587"/>
            <a:ext cx="224292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logic of the SB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7488" y="4011963"/>
            <a:ext cx="211224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basically responsible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managing C-states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0522" y="4843901"/>
            <a:ext cx="340830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mobile Pentium II (1998)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Penryn-based mobile lines (2008)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01891" y="4841343"/>
            <a:ext cx="249138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2. gen. Nehalem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(Lynnfield)-based lines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(2009)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93195" y="6426557"/>
            <a:ext cx="163698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SB: South Bridge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07955" y="6426558"/>
            <a:ext cx="222926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Power Control Unit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00" y="458670"/>
            <a:ext cx="8631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4.3 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CU-based C-state management in Intel's multithreaded multicore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mobile lines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4930377" y="3260607"/>
            <a:ext cx="3408305" cy="2304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6460" y="5781627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5.3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53768" y="5770251"/>
            <a:ext cx="113524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Section 5.4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431265" y="3519010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27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71500" y="458670"/>
            <a:ext cx="80241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PCU-based C-state management in Intel's multithreaded multicore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mobile lines -2</a:t>
            </a:r>
            <a:endParaRPr kumimoji="0" lang="hu-HU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1133745"/>
            <a:ext cx="918507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introduced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(Power Control Units)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accomplish power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(i.e. P-state management, C-state management, the Turbo Boost technology etc.)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along with integrating memory controllers onto the processor die first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Nehalem line in 2008.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Subsequently,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mobiles with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C-state management arouse along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2. generation Nehalem (Lynnfield) line of processors in 2009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(Note here that the first generation Nehalem family was server oriented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did not cover mobile models, whereas both generations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multithreading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the Core 2 family). 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92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128" t="17371" r="21182" b="6370"/>
          <a:stretch/>
        </p:blipFill>
        <p:spPr>
          <a:xfrm>
            <a:off x="3818330" y="697771"/>
            <a:ext cx="5068094" cy="5922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4760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2. gen Nehalem (Lynnfield)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based two-chip mobile platform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Intel's i7-900M (2009)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40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18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138" t="16708" r="13940" b="5565"/>
          <a:stretch/>
        </p:blipFill>
        <p:spPr>
          <a:xfrm>
            <a:off x="3273295" y="1074187"/>
            <a:ext cx="5844210" cy="5685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8995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single-chip mobile platform Intel's i7-6xxxU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(2015)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41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4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212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enhancements of the Nehalem-based multithreaded multi-core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processor lines aiming at power management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530" y="1133745"/>
            <a:ext cx="8532336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c) Utilizing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gating </a:t>
            </a:r>
            <a:r>
              <a:rPr lang="en-US" sz="1600" dirty="0">
                <a:latin typeface="Verdana"/>
              </a:rPr>
              <a:t>to switch off idle cores individually</a:t>
            </a:r>
          </a:p>
          <a:p>
            <a:r>
              <a:rPr lang="en-US" sz="1600" dirty="0">
                <a:latin typeface="Verdana"/>
              </a:rPr>
              <a:t>    The subsequent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Haswell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and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Broadwell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lines </a:t>
            </a:r>
            <a:r>
              <a:rPr lang="en-US" sz="1600" dirty="0">
                <a:latin typeface="Verdana"/>
              </a:rPr>
              <a:t>introduced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integrated voltage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 regulators</a:t>
            </a:r>
            <a:r>
              <a:rPr lang="en-US" sz="1600" dirty="0">
                <a:latin typeface="Verdana"/>
              </a:rPr>
              <a:t>, these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replaced power gating</a:t>
            </a:r>
            <a:r>
              <a:rPr lang="en-US" sz="1600" dirty="0">
                <a:latin typeface="Verdana"/>
              </a:rPr>
              <a:t>, but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after integrated power gating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 was omitted due to additional dissipation in the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Skylake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line</a:t>
            </a:r>
            <a:r>
              <a:rPr lang="en-US" sz="1600" dirty="0">
                <a:latin typeface="Verdana"/>
              </a:rPr>
              <a:t>, Intel made use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      of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gating anew </a:t>
            </a:r>
            <a:r>
              <a:rPr lang="en-US" sz="1600" dirty="0">
                <a:latin typeface="Verdana"/>
              </a:rPr>
              <a:t>to switch off idle cores.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b) Introducing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on-die Power Control Units (PCUs)</a:t>
            </a:r>
            <a:r>
              <a:rPr lang="en-US" sz="1600" dirty="0">
                <a:latin typeface="Verdana"/>
              </a:rPr>
              <a:t>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      (implemented actually as dedicated 32-bit microprocessors)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c) Introducing the Turbo Boost technology.</a:t>
            </a:r>
          </a:p>
          <a:p>
            <a:r>
              <a:rPr lang="en-US" sz="1600" dirty="0">
                <a:latin typeface="Verdana"/>
              </a:rPr>
              <a:t>d) Implementing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management for the introduced L3 cache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6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1371404" y="2032135"/>
            <a:ext cx="6264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 rot="5400000" flipH="1">
            <a:off x="4141692" y="1906145"/>
            <a:ext cx="217836" cy="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rot="-5400000" flipH="1" flipV="1">
            <a:off x="1255972" y="2117678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 rot="-5400000" flipH="1" flipV="1">
            <a:off x="7548229" y="2128598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583934" y="2348106"/>
            <a:ext cx="2536272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e) The PCU performs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needed control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operations to accomplish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transition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the target core and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C-state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-37370" y="1334723"/>
            <a:ext cx="9312165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Main tasks of PCU-directed C-state management in Intel's multi-core multi-threaded mobile lines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(from the mobile 2. gen. Nehalem (Lynnfield)-based lines (2009) 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737786" y="2353398"/>
            <a:ext cx="243141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c) OSPM communicates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target C-state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the thread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to the processor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via a software interface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rot="-5400000" flipH="1" flipV="1">
            <a:off x="4907200" y="2126649"/>
            <a:ext cx="183474" cy="330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863061" y="3911426"/>
            <a:ext cx="2754280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b) Decision for the new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C-state of the thread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by the OSPM, based on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length of thread idleness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C-state history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rot="-5400000" flipH="1">
            <a:off x="2362872" y="2933059"/>
            <a:ext cx="1764000" cy="56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4962493" y="222870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" name="Oval 9"/>
          <p:cNvSpPr>
            <a:spLocks noChangeArrowheads="1"/>
          </p:cNvSpPr>
          <p:nvPr/>
        </p:nvSpPr>
        <p:spPr bwMode="auto">
          <a:xfrm>
            <a:off x="3203949" y="373054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1311694" y="217339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7606332" y="217816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86651" y="2338031"/>
            <a:ext cx="260039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a) Recognizing the length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thread idleness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time windows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by the OSPM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911949" y="3882645"/>
            <a:ext cx="3252336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d) The PCU coordinates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thread C-states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for multithreaded cores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and core C-states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 multicores if cores use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common resources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(e.g. 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or L3)</a:t>
            </a: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rot="-5400000" flipH="1" flipV="1">
            <a:off x="5618110" y="2918180"/>
            <a:ext cx="176400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6464392" y="380937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500" y="458670"/>
            <a:ext cx="8205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Main tasks of PCU-directed C-state management in Intel's multi-core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multi-threaded mobile lines -Overview </a:t>
            </a:r>
          </a:p>
        </p:txBody>
      </p:sp>
    </p:spTree>
    <p:extLst>
      <p:ext uri="{BB962C8B-B14F-4D97-AF65-F5344CB8AC3E}">
        <p14:creationId xmlns:p14="http://schemas.microsoft.com/office/powerpoint/2010/main" val="4035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1" grpId="0" animBg="1"/>
      <p:bldP spid="22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1133745"/>
            <a:ext cx="8123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OSPM recognizes the length of thread idleness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each thread in a loop,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indicated below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67676" y="1705009"/>
            <a:ext cx="6956618" cy="3562623"/>
            <a:chOff x="667676" y="1049135"/>
            <a:chExt cx="6956618" cy="35626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38756"/>
            <a:stretch/>
          </p:blipFill>
          <p:spPr>
            <a:xfrm>
              <a:off x="667676" y="1049135"/>
              <a:ext cx="6956618" cy="2913265"/>
            </a:xfrm>
            <a:prstGeom prst="rect">
              <a:avLst/>
            </a:prstGeom>
          </p:spPr>
        </p:pic>
        <p:sp>
          <p:nvSpPr>
            <p:cNvPr id="3" name="Rounded Rectangle 2"/>
            <p:cNvSpPr/>
            <p:nvPr/>
          </p:nvSpPr>
          <p:spPr bwMode="auto">
            <a:xfrm>
              <a:off x="5738192" y="3505200"/>
              <a:ext cx="1515988" cy="39386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t="61522" b="25106"/>
            <a:stretch/>
          </p:blipFill>
          <p:spPr>
            <a:xfrm>
              <a:off x="667676" y="3975652"/>
              <a:ext cx="6956618" cy="636106"/>
            </a:xfrm>
            <a:prstGeom prst="rect">
              <a:avLst/>
            </a:prstGeom>
          </p:spPr>
        </p:pic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7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1500" y="458670"/>
            <a:ext cx="895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a/b) Recognizing the length of thread idleness and determine the next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C-state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5007" y="5395419"/>
            <a:ext cx="7862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above program segment shows only C1 – C3 states, higher states 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managed basically in the same way.</a:t>
            </a:r>
          </a:p>
        </p:txBody>
      </p:sp>
    </p:spTree>
    <p:extLst>
      <p:ext uri="{BB962C8B-B14F-4D97-AF65-F5344CB8AC3E}">
        <p14:creationId xmlns:p14="http://schemas.microsoft.com/office/powerpoint/2010/main" val="177756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8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87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c) OSPM communicates the target C-state of the thread to the processor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via a software interface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415091" y="1178750"/>
            <a:ext cx="881817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has basically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software interfaces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communicate the target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C-state of the thread to the processor.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primary interface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introduced along with the Core and Core 2 families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is given by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6680" y="2334889"/>
            <a:ext cx="6891054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MWAIT(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[x denotes here the C-state level]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EAX and ECX MSRs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(Machine Specific Registers),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3442" y="2976023"/>
            <a:ext cx="2316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follows:</a:t>
            </a:r>
          </a:p>
        </p:txBody>
      </p:sp>
    </p:spTree>
    <p:extLst>
      <p:ext uri="{BB962C8B-B14F-4D97-AF65-F5344CB8AC3E}">
        <p14:creationId xmlns:p14="http://schemas.microsoft.com/office/powerpoint/2010/main" val="425634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9</a:t>
            </a:r>
            <a:r>
              <a:rPr lang="hu-HU" dirty="0"/>
              <a:t>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756386"/>
              </p:ext>
            </p:extLst>
          </p:nvPr>
        </p:nvGraphicFramePr>
        <p:xfrm>
          <a:off x="190500" y="1238676"/>
          <a:ext cx="8764314" cy="2588260"/>
        </p:xfrm>
        <a:graphic>
          <a:graphicData uri="http://schemas.openxmlformats.org/drawingml/2006/table">
            <a:tbl>
              <a:tblPr/>
              <a:tblGrid>
                <a:gridCol w="1217886">
                  <a:extLst>
                    <a:ext uri="{9D8B030D-6E8A-4147-A177-3AD203B41FA5}">
                      <a16:colId xmlns:a16="http://schemas.microsoft.com/office/drawing/2014/main" val="838354147"/>
                    </a:ext>
                  </a:extLst>
                </a:gridCol>
                <a:gridCol w="7546428">
                  <a:extLst>
                    <a:ext uri="{9D8B030D-6E8A-4147-A177-3AD203B41FA5}">
                      <a16:colId xmlns:a16="http://schemas.microsoft.com/office/drawing/2014/main" val="4069139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Bits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Description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882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3:0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Sub C-state within a C-state, indicated by bits [7:4]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890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7:4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Target C-state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 Value of 0 means C1; </a:t>
                      </a:r>
                    </a:p>
                    <a:p>
                      <a:pPr algn="l"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 Value of 1 means C2 and so on 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 Value of 01111B means C0</a:t>
                      </a:r>
                    </a:p>
                    <a:p>
                      <a:pPr algn="l"/>
                      <a:r>
                        <a:rPr lang="en-US" sz="1600" dirty="0">
                          <a:effectLst/>
                          <a:latin typeface="+mj-lt"/>
                        </a:rPr>
                        <a:t> Note: Target C states for MWAIT extensions are processor-specific </a:t>
                      </a:r>
                    </a:p>
                    <a:p>
                      <a:pPr algn="l"/>
                      <a:r>
                        <a:rPr lang="en-US" sz="1600" dirty="0">
                          <a:effectLst/>
                          <a:latin typeface="+mj-lt"/>
                        </a:rPr>
                        <a:t>            C-states, not ACPI C-states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92551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31: 8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Reserved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10546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01770" y="4035551"/>
            <a:ext cx="4327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Table: MWAIT Hints MSR register (EAX)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689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MWAIT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Hints and MWAIT Extension MSR registers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>
                <a:latin typeface="Verdana"/>
              </a:rPr>
              <a:t>43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938552"/>
              </p:ext>
            </p:extLst>
          </p:nvPr>
        </p:nvGraphicFramePr>
        <p:xfrm>
          <a:off x="190500" y="4731510"/>
          <a:ext cx="8764314" cy="1127760"/>
        </p:xfrm>
        <a:graphic>
          <a:graphicData uri="http://schemas.openxmlformats.org/drawingml/2006/table">
            <a:tbl>
              <a:tblPr/>
              <a:tblGrid>
                <a:gridCol w="1238907">
                  <a:extLst>
                    <a:ext uri="{9D8B030D-6E8A-4147-A177-3AD203B41FA5}">
                      <a16:colId xmlns:a16="http://schemas.microsoft.com/office/drawing/2014/main" val="1385064900"/>
                    </a:ext>
                  </a:extLst>
                </a:gridCol>
                <a:gridCol w="7525407">
                  <a:extLst>
                    <a:ext uri="{9D8B030D-6E8A-4147-A177-3AD203B41FA5}">
                      <a16:colId xmlns:a16="http://schemas.microsoft.com/office/drawing/2014/main" val="39410539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Bits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Description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458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Treat interrupts as break events even if masked (e.g., even if EFLAGS.IF=0). May be set only if CPUID.05H:ECX[bit 1] = 1.</a:t>
                      </a:r>
                    </a:p>
                  </a:txBody>
                  <a:tcPr marL="101600" marR="101600" marT="25400" marB="25400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600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+mj-lt"/>
                        </a:rPr>
                        <a:t>31: 1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+mj-lt"/>
                        </a:rPr>
                        <a:t>Reserved</a:t>
                      </a:r>
                    </a:p>
                  </a:txBody>
                  <a:tcPr marL="101600" marR="101600" marT="25400" marB="2540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17936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375336" y="5970766"/>
            <a:ext cx="4806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Table: MWAIT Extension MSR register (ECX)</a:t>
            </a:r>
          </a:p>
        </p:txBody>
      </p:sp>
    </p:spTree>
    <p:extLst>
      <p:ext uri="{BB962C8B-B14F-4D97-AF65-F5344CB8AC3E}">
        <p14:creationId xmlns:p14="http://schemas.microsoft.com/office/powerpoint/2010/main" val="315076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(1</a:t>
            </a:r>
            <a:r>
              <a:rPr lang="en-US" dirty="0"/>
              <a:t>0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87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OSPM communicates the target C-state of the thread to the processor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via a software interface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1178750"/>
            <a:ext cx="91348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may also use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secondary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 fact ACPI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interface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issuing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legacy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LVL-x I/O read instructions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 Processor Control Block registers of the SB,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called Level x registers, but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instructions will not be executed in the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converted to MWAIT(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39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(11)</a:t>
            </a:r>
            <a:endParaRPr lang="en-US" sz="1800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11868" y="998730"/>
            <a:ext cx="9105637" cy="54006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10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099794"/>
              </p:ext>
            </p:extLst>
          </p:nvPr>
        </p:nvGraphicFramePr>
        <p:xfrm>
          <a:off x="2411760" y="1268760"/>
          <a:ext cx="4268975" cy="4825088"/>
        </p:xfrm>
        <a:graphic>
          <a:graphicData uri="http://schemas.openxmlformats.org/drawingml/2006/table">
            <a:tbl>
              <a:tblPr/>
              <a:tblGrid>
                <a:gridCol w="3160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7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656">
                  <a:extLst>
                    <a:ext uri="{9D8B030D-6E8A-4147-A177-3AD203B41FA5}">
                      <a16:colId xmlns:a16="http://schemas.microsoft.com/office/drawing/2014/main" val="65790080"/>
                    </a:ext>
                  </a:extLst>
                </a:gridCol>
                <a:gridCol w="1317656">
                  <a:extLst>
                    <a:ext uri="{9D8B030D-6E8A-4147-A177-3AD203B41FA5}">
                      <a16:colId xmlns:a16="http://schemas.microsoft.com/office/drawing/2014/main" val="2206590268"/>
                    </a:ext>
                  </a:extLst>
                </a:gridCol>
              </a:tblGrid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Processor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category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TDP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Intel’s</a:t>
                      </a:r>
                    </a:p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usual tags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45260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Servers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-250 W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HEDs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100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-150 W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X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011484"/>
                  </a:ext>
                </a:extLst>
              </a:tr>
              <a:tr h="49129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37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50-65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29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Low power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35-45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9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≈45 W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H/HQ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9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≈25-35 W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079528"/>
                  </a:ext>
                </a:extLst>
              </a:tr>
              <a:tr h="405045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Ultra-thin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≈15 W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62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Y/m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1" name="Text Box 126"/>
          <p:cNvSpPr txBox="1">
            <a:spLocks noChangeArrowheads="1"/>
          </p:cNvSpPr>
          <p:nvPr/>
        </p:nvSpPr>
        <p:spPr bwMode="auto">
          <a:xfrm rot="16200000">
            <a:off x="1789906" y="4562826"/>
            <a:ext cx="1435343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Notebooks</a:t>
            </a:r>
          </a:p>
        </p:txBody>
      </p:sp>
      <p:sp>
        <p:nvSpPr>
          <p:cNvPr id="13" name="Text Box 125"/>
          <p:cNvSpPr txBox="1">
            <a:spLocks noChangeArrowheads="1"/>
          </p:cNvSpPr>
          <p:nvPr/>
        </p:nvSpPr>
        <p:spPr bwMode="auto">
          <a:xfrm rot="16200000">
            <a:off x="2106362" y="3392641"/>
            <a:ext cx="990048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870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 TDP values of different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categories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1407" y="1818332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03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92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initiating C-state transitions by the OS Power Manager (OSPM)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768" y="888310"/>
            <a:ext cx="890218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OSPM scheduler recognizes when no work is to do for the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evaluates the rate of idle time 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time windows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(of e.g. 100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initiates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 transition to a target C-state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 actual and prior utilization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 the time window,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sending MWAIT(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instructions to the processor.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following example will illustrate this.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46315" y="6015771"/>
            <a:ext cx="6040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Initiating C-state transitions by the OSPM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11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6585" y="6465821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interrupt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52356" y="2455730"/>
            <a:ext cx="8305109" cy="3439944"/>
            <a:chOff x="452356" y="2455730"/>
            <a:chExt cx="8305109" cy="3439944"/>
          </a:xfrm>
        </p:grpSpPr>
        <p:grpSp>
          <p:nvGrpSpPr>
            <p:cNvPr id="7" name="Group 6"/>
            <p:cNvGrpSpPr/>
            <p:nvPr/>
          </p:nvGrpSpPr>
          <p:grpSpPr>
            <a:xfrm>
              <a:off x="786037" y="3000436"/>
              <a:ext cx="7971428" cy="2895238"/>
              <a:chOff x="586286" y="1234406"/>
              <a:chExt cx="7971428" cy="289523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6286" y="1234406"/>
                <a:ext cx="7971428" cy="2895238"/>
              </a:xfrm>
              <a:prstGeom prst="rect">
                <a:avLst/>
              </a:prstGeom>
            </p:spPr>
          </p:pic>
          <p:sp>
            <p:nvSpPr>
              <p:cNvPr id="9" name="Rounded Rectangle 8"/>
              <p:cNvSpPr/>
              <p:nvPr/>
            </p:nvSpPr>
            <p:spPr bwMode="auto">
              <a:xfrm>
                <a:off x="2640168" y="1412033"/>
                <a:ext cx="619326" cy="180391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 bwMode="auto">
              <a:xfrm>
                <a:off x="2478441" y="1341594"/>
                <a:ext cx="837039" cy="180304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rPr>
                  <a:t>LVL_2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730438" y="2485005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(C3)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70365" y="249226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(C2)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95490" y="2492263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C3)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076247" y="2492263"/>
              <a:ext cx="9348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(C3)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23674" y="2485005"/>
              <a:ext cx="9156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MWAIT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C2)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678192" y="3117785"/>
              <a:ext cx="837039" cy="250830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2356" y="2455730"/>
              <a:ext cx="1889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Instructions to enter C states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10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535" y="1178750"/>
            <a:ext cx="8717451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OSPM monitors individual threads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requests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individual thread C-states.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threads that are running on the same core, share basic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 core resources,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like L1 and L2 caches.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Therefore, for managing Core C-states the states of all threads running 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same core need to be taken into consideration, in other words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the threads running on the same core need to be coordinated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below.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419" y="3411273"/>
            <a:ext cx="2903403" cy="26064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07" y="6205988"/>
            <a:ext cx="8329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Coordination of C-states of the threads running on the same core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000777" y="3355923"/>
            <a:ext cx="3010045" cy="148807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12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505" y="1078623"/>
            <a:ext cx="8969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71500" y="458670"/>
            <a:ext cx="907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d) The PCU coordinates thread C-states for multithreaded cores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core C-states in multicores if cores use common resources (e.g.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or L3)</a:t>
            </a:r>
          </a:p>
        </p:txBody>
      </p:sp>
    </p:spTree>
    <p:extLst>
      <p:ext uri="{BB962C8B-B14F-4D97-AF65-F5344CB8AC3E}">
        <p14:creationId xmlns:p14="http://schemas.microsoft.com/office/powerpoint/2010/main" val="295652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430" y="863715"/>
            <a:ext cx="8319265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coordination of thread C-states result in core C-state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general rule for coordinating thread C-states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as follows: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lowest numbered thread state running on a core determines the core's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C-state.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E.g. if Thread 0 requests C1 state while Thread 1 the C3 state, this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 a core C1 state.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that takes over the coordination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thread C-states resulting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C-states.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702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Coordination of thread C-states resulting in core C-states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13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704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Coordination of core C-states resulting in package C-states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5891" y="5705780"/>
            <a:ext cx="848661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package C-state is determined by the lowest numbered core 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E.g. if core 0 requests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 while core 1 requests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state, the resulting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package state will be the C1 package state, as indicated in the next Table.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175339"/>
            <a:ext cx="9050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general rule for the coordination of core C-states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resulting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is as follows: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299" y="1992645"/>
            <a:ext cx="2903403" cy="26064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21" y="888640"/>
            <a:ext cx="914654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a further need for coordinating the C-states of all cores within a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if there are common resources for all cores, like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the L3 cache.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 of the coordination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the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 C-state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processor, as indicated below.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3917" y="4763215"/>
            <a:ext cx="7692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Coordination of core C-states resulting in a package C-state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2933700" y="2477183"/>
            <a:ext cx="3136900" cy="212194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14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3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0583"/>
          <a:stretch/>
        </p:blipFill>
        <p:spPr>
          <a:xfrm>
            <a:off x="143428" y="1365162"/>
            <a:ext cx="8857143" cy="39513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500" y="458670"/>
            <a:ext cx="835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Coordination of core C-states resulting in 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Haswell-based dual-core mobile processors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133350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5486398"/>
            <a:ext cx="861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 package C-state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determined by the C-state of the less idle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15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0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16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98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e) The PCU performs the needed control operations to accomplish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the transition to  the target core and package C-state</a:t>
            </a:r>
            <a:endParaRPr kumimoji="0" lang="hu-HU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39" y="1668147"/>
            <a:ext cx="7163341" cy="3288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1178750"/>
            <a:ext cx="613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e1) Entering and exit requested Core C-states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45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7350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009"/>
          <a:stretch/>
        </p:blipFill>
        <p:spPr>
          <a:xfrm>
            <a:off x="3219719" y="591670"/>
            <a:ext cx="5772203" cy="6234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458670"/>
            <a:ext cx="3350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Package C-states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-based mobiles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17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5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Line 3"/>
          <p:cNvSpPr>
            <a:spLocks noChangeShapeType="1"/>
          </p:cNvSpPr>
          <p:nvPr/>
        </p:nvSpPr>
        <p:spPr bwMode="auto">
          <a:xfrm flipH="1">
            <a:off x="1058863" y="1284810"/>
            <a:ext cx="0" cy="23774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603250" y="1572300"/>
            <a:ext cx="800100" cy="287338"/>
          </a:xfrm>
          <a:prstGeom prst="rect">
            <a:avLst/>
          </a:prstGeom>
          <a:solidFill>
            <a:srgbClr val="FFDBB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C0: Normal</a:t>
            </a:r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2370138" y="2510134"/>
            <a:ext cx="1049337" cy="365760"/>
          </a:xfrm>
          <a:prstGeom prst="rect">
            <a:avLst/>
          </a:prstGeom>
          <a:solidFill>
            <a:srgbClr val="B7E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C3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3545277" y="2733076"/>
            <a:ext cx="1143000" cy="365760"/>
          </a:xfrm>
          <a:prstGeom prst="rect">
            <a:avLst/>
          </a:prstGeom>
          <a:solidFill>
            <a:srgbClr val="9BD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4756799" y="2874496"/>
            <a:ext cx="1280160" cy="365760"/>
          </a:xfrm>
          <a:prstGeom prst="rect">
            <a:avLst/>
          </a:prstGeom>
          <a:solidFill>
            <a:srgbClr val="75C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C7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8" name="Rectangle 8"/>
          <p:cNvSpPr>
            <a:spLocks noChangeArrowheads="1"/>
          </p:cNvSpPr>
          <p:nvPr/>
        </p:nvSpPr>
        <p:spPr bwMode="auto">
          <a:xfrm>
            <a:off x="6156325" y="3044717"/>
            <a:ext cx="1223963" cy="365760"/>
          </a:xfrm>
          <a:prstGeom prst="rect">
            <a:avLst/>
          </a:prstGeom>
          <a:solidFill>
            <a:srgbClr val="4BB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C8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C8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7488416" y="3209077"/>
            <a:ext cx="1280160" cy="365760"/>
          </a:xfrm>
          <a:prstGeom prst="rect">
            <a:avLst/>
          </a:prstGeom>
          <a:solidFill>
            <a:srgbClr val="11A4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Package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C10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50" name="Line 10"/>
          <p:cNvSpPr>
            <a:spLocks noChangeShapeType="1"/>
          </p:cNvSpPr>
          <p:nvPr/>
        </p:nvSpPr>
        <p:spPr bwMode="auto">
          <a:xfrm flipH="1">
            <a:off x="3466742" y="1404956"/>
            <a:ext cx="3175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1" name="Line 11"/>
          <p:cNvSpPr>
            <a:spLocks noChangeShapeType="1"/>
          </p:cNvSpPr>
          <p:nvPr/>
        </p:nvSpPr>
        <p:spPr bwMode="auto">
          <a:xfrm>
            <a:off x="4729342" y="1399529"/>
            <a:ext cx="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2" name="Line 12"/>
          <p:cNvSpPr>
            <a:spLocks noChangeShapeType="1"/>
          </p:cNvSpPr>
          <p:nvPr/>
        </p:nvSpPr>
        <p:spPr bwMode="auto">
          <a:xfrm>
            <a:off x="6084888" y="115888"/>
            <a:ext cx="0" cy="6481762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3" name="Line 13"/>
          <p:cNvSpPr>
            <a:spLocks noChangeShapeType="1"/>
          </p:cNvSpPr>
          <p:nvPr/>
        </p:nvSpPr>
        <p:spPr bwMode="auto">
          <a:xfrm flipH="1">
            <a:off x="6073775" y="1406548"/>
            <a:ext cx="11113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>
            <a:off x="7439025" y="1403779"/>
            <a:ext cx="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87055" name="Line 15"/>
          <p:cNvSpPr>
            <a:spLocks noChangeShapeType="1"/>
          </p:cNvSpPr>
          <p:nvPr/>
        </p:nvSpPr>
        <p:spPr bwMode="auto">
          <a:xfrm flipH="1">
            <a:off x="1042988" y="3484746"/>
            <a:ext cx="14287" cy="329184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70052" y="4942095"/>
            <a:ext cx="95731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Core level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sav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ing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approach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(per core 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action)</a:t>
            </a:r>
          </a:p>
        </p:txBody>
      </p:sp>
      <p:sp>
        <p:nvSpPr>
          <p:cNvPr id="87057" name="Text Box 17"/>
          <p:cNvSpPr txBox="1">
            <a:spLocks noChangeArrowheads="1"/>
          </p:cNvSpPr>
          <p:nvPr/>
        </p:nvSpPr>
        <p:spPr bwMode="auto">
          <a:xfrm>
            <a:off x="7066" y="5773206"/>
            <a:ext cx="109036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Processor level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sav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ing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approach</a:t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(p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ackage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action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87059" name="Line 19"/>
          <p:cNvSpPr>
            <a:spLocks noChangeShapeType="1"/>
          </p:cNvSpPr>
          <p:nvPr/>
        </p:nvSpPr>
        <p:spPr bwMode="auto">
          <a:xfrm>
            <a:off x="148461" y="5762630"/>
            <a:ext cx="886968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0" name="Line 20"/>
          <p:cNvSpPr>
            <a:spLocks noChangeShapeType="1"/>
          </p:cNvSpPr>
          <p:nvPr/>
        </p:nvSpPr>
        <p:spPr bwMode="auto">
          <a:xfrm>
            <a:off x="99071" y="6801661"/>
            <a:ext cx="8869680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1" name="Text Box 21"/>
          <p:cNvSpPr txBox="1">
            <a:spLocks noChangeArrowheads="1"/>
          </p:cNvSpPr>
          <p:nvPr/>
        </p:nvSpPr>
        <p:spPr bwMode="auto">
          <a:xfrm>
            <a:off x="1043525" y="4950033"/>
            <a:ext cx="1271823" cy="77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instr. e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xec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.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Core clock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ervice snoops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Latch interrupts 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1155752" y="3857206"/>
            <a:ext cx="6262686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 gen. Nehalem (Lynnfield) Mobile (2009),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Westmere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Mobile (2010),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                  Broadwell Mobile (2015)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5" name="Text Box 25"/>
          <p:cNvSpPr txBox="1">
            <a:spLocks noChangeArrowheads="1"/>
          </p:cNvSpPr>
          <p:nvPr/>
        </p:nvSpPr>
        <p:spPr bwMode="auto">
          <a:xfrm>
            <a:off x="2573835" y="4612459"/>
            <a:ext cx="5029600" cy="2462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Haswell Mobile (2014),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Skylake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Mobile (2015),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Kaby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Lake Mobile (2016)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66" name="Line 26"/>
          <p:cNvSpPr>
            <a:spLocks noChangeShapeType="1"/>
          </p:cNvSpPr>
          <p:nvPr/>
        </p:nvSpPr>
        <p:spPr bwMode="auto">
          <a:xfrm flipV="1">
            <a:off x="1042988" y="4857941"/>
            <a:ext cx="80467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8007506" y="3743578"/>
            <a:ext cx="1152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Wake-up time</a:t>
            </a:r>
          </a:p>
        </p:txBody>
      </p:sp>
      <p:sp>
        <p:nvSpPr>
          <p:cNvPr id="87069" name="Text Box 29"/>
          <p:cNvSpPr txBox="1">
            <a:spLocks noChangeArrowheads="1"/>
          </p:cNvSpPr>
          <p:nvPr/>
        </p:nvSpPr>
        <p:spPr bwMode="auto">
          <a:xfrm>
            <a:off x="2238375" y="4948445"/>
            <a:ext cx="1106713" cy="54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Flush L1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L2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/>
            </a:r>
            <a:b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</a:b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Stop core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PLL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0" name="Text Box 30"/>
          <p:cNvSpPr txBox="1">
            <a:spLocks noChangeArrowheads="1"/>
          </p:cNvSpPr>
          <p:nvPr/>
        </p:nvSpPr>
        <p:spPr bwMode="auto">
          <a:xfrm>
            <a:off x="2275425" y="5770031"/>
            <a:ext cx="123014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Snoop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1" name="Text Box 31"/>
          <p:cNvSpPr txBox="1">
            <a:spLocks noChangeArrowheads="1"/>
          </p:cNvSpPr>
          <p:nvPr/>
        </p:nvSpPr>
        <p:spPr bwMode="auto">
          <a:xfrm>
            <a:off x="3505655" y="5765268"/>
            <a:ext cx="1287853" cy="100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snoopable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All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uncore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stopped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Most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uncore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voltages     0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2" name="Text Box 32"/>
          <p:cNvSpPr txBox="1">
            <a:spLocks noChangeArrowheads="1"/>
          </p:cNvSpPr>
          <p:nvPr/>
        </p:nvSpPr>
        <p:spPr bwMode="auto">
          <a:xfrm>
            <a:off x="4691539" y="5765268"/>
            <a:ext cx="13965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If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entirely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flushed, voltage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from the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will be removed</a:t>
            </a:r>
          </a:p>
        </p:txBody>
      </p:sp>
      <p:sp>
        <p:nvSpPr>
          <p:cNvPr id="87073" name="Text Box 33"/>
          <p:cNvSpPr txBox="1">
            <a:spLocks noChangeArrowheads="1"/>
          </p:cNvSpPr>
          <p:nvPr/>
        </p:nvSpPr>
        <p:spPr bwMode="auto">
          <a:xfrm>
            <a:off x="6028955" y="5765268"/>
            <a:ext cx="130067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Voltage removed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from 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power domains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5" name="Text Box 35"/>
          <p:cNvSpPr txBox="1">
            <a:spLocks noChangeArrowheads="1"/>
          </p:cNvSpPr>
          <p:nvPr/>
        </p:nvSpPr>
        <p:spPr bwMode="auto">
          <a:xfrm>
            <a:off x="7412038" y="5778147"/>
            <a:ext cx="173196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VR is set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low power state,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near shut off.</a:t>
            </a: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077" name="Text Box 37"/>
          <p:cNvSpPr txBox="1">
            <a:spLocks noChangeArrowheads="1"/>
          </p:cNvSpPr>
          <p:nvPr/>
        </p:nvSpPr>
        <p:spPr bwMode="auto">
          <a:xfrm>
            <a:off x="-35976" y="1156017"/>
            <a:ext cx="1152526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Power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consumption</a:t>
            </a:r>
          </a:p>
        </p:txBody>
      </p:sp>
      <p:sp>
        <p:nvSpPr>
          <p:cNvPr id="87078" name="Line 38"/>
          <p:cNvSpPr>
            <a:spLocks noChangeShapeType="1"/>
          </p:cNvSpPr>
          <p:nvPr/>
        </p:nvSpPr>
        <p:spPr bwMode="auto">
          <a:xfrm>
            <a:off x="246576" y="3728752"/>
            <a:ext cx="88201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auto">
          <a:xfrm>
            <a:off x="1094926" y="2120723"/>
            <a:ext cx="1188720" cy="548640"/>
          </a:xfrm>
          <a:prstGeom prst="rect">
            <a:avLst/>
          </a:prstGeom>
          <a:solidFill>
            <a:srgbClr val="D5E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Auto Halt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C1E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: Auto Halt +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lowest fc, </a:t>
            </a:r>
            <a:r>
              <a:rPr kumimoji="0" lang="en-US" alt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endParaRPr kumimoji="0" lang="hu-HU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3468842" y="4938876"/>
            <a:ext cx="1204176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Core saves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its arch. state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into an SRAM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Then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Vcc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0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Stop core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PLL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92589" y="5213802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Core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96386" y="5226681"/>
            <a:ext cx="115608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Core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state</a:t>
            </a:r>
          </a:p>
        </p:txBody>
      </p:sp>
      <p:sp>
        <p:nvSpPr>
          <p:cNvPr id="47" name="Line 10"/>
          <p:cNvSpPr>
            <a:spLocks noChangeShapeType="1"/>
          </p:cNvSpPr>
          <p:nvPr/>
        </p:nvSpPr>
        <p:spPr bwMode="auto">
          <a:xfrm flipH="1">
            <a:off x="2292620" y="1402808"/>
            <a:ext cx="31750" cy="539496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1066598" y="4264148"/>
            <a:ext cx="3657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4683576" y="4978118"/>
            <a:ext cx="148951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87313" indent="-87313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As Core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C6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but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last core entering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Core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C7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should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start flushing </a:t>
            </a: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L3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by N-ways to mem.</a:t>
            </a:r>
          </a:p>
        </p:txBody>
      </p:sp>
      <p:sp>
        <p:nvSpPr>
          <p:cNvPr id="50" name="Line 24"/>
          <p:cNvSpPr>
            <a:spLocks noChangeShapeType="1"/>
          </p:cNvSpPr>
          <p:nvPr/>
        </p:nvSpPr>
        <p:spPr bwMode="auto">
          <a:xfrm>
            <a:off x="1073716" y="4549191"/>
            <a:ext cx="502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8979" y="4294032"/>
            <a:ext cx="36952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Sandy Bridge Mobile (2011), Ivy Bridge Mobile (2012)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3" name="Right Arrow 52"/>
          <p:cNvSpPr/>
          <p:nvPr/>
        </p:nvSpPr>
        <p:spPr bwMode="auto">
          <a:xfrm>
            <a:off x="4286947" y="5473666"/>
            <a:ext cx="109728" cy="5486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4" name="Right Arrow 53"/>
          <p:cNvSpPr/>
          <p:nvPr/>
        </p:nvSpPr>
        <p:spPr bwMode="auto">
          <a:xfrm>
            <a:off x="4233283" y="6591990"/>
            <a:ext cx="109728" cy="54864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2721" y="458670"/>
            <a:ext cx="9424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e2) Core and package C-states and invoked power saving actions in PCU-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based C-state management in Intel’s multithreaded multicore mobile lines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18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815362" y="632906"/>
            <a:ext cx="4032047" cy="6113059"/>
            <a:chOff x="5327153" y="1251098"/>
            <a:chExt cx="3657819" cy="5570243"/>
          </a:xfrm>
        </p:grpSpPr>
        <p:sp>
          <p:nvSpPr>
            <p:cNvPr id="46" name="TextBox 45"/>
            <p:cNvSpPr txBox="1"/>
            <p:nvPr/>
          </p:nvSpPr>
          <p:spPr>
            <a:xfrm>
              <a:off x="6211098" y="1808396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6135362" y="1726722"/>
              <a:ext cx="488045" cy="3515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13621" y="1808264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 bwMode="auto">
            <a:xfrm flipH="1">
              <a:off x="6378174" y="2073875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TextBox 51"/>
            <p:cNvSpPr txBox="1"/>
            <p:nvPr/>
          </p:nvSpPr>
          <p:spPr>
            <a:xfrm>
              <a:off x="5410304" y="2734003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6042191" y="2326238"/>
              <a:ext cx="667843" cy="439418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13618" y="2394604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Rounded Rectangle 54"/>
            <p:cNvSpPr/>
            <p:nvPr/>
          </p:nvSpPr>
          <p:spPr bwMode="auto">
            <a:xfrm>
              <a:off x="5813395" y="3081918"/>
              <a:ext cx="3029891" cy="43941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flipH="1">
              <a:off x="6353840" y="2789741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TextBox 57"/>
            <p:cNvSpPr txBox="1"/>
            <p:nvPr/>
          </p:nvSpPr>
          <p:spPr>
            <a:xfrm>
              <a:off x="6762343" y="2783647"/>
              <a:ext cx="514666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" name="Rounded Rectangle 58"/>
            <p:cNvSpPr/>
            <p:nvPr/>
          </p:nvSpPr>
          <p:spPr bwMode="auto">
            <a:xfrm>
              <a:off x="5997270" y="1628377"/>
              <a:ext cx="770686" cy="1274313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110156" y="3172352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flipH="1">
              <a:off x="7299207" y="5268277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9" name="Rounded Rectangle 68"/>
            <p:cNvSpPr/>
            <p:nvPr/>
          </p:nvSpPr>
          <p:spPr bwMode="auto">
            <a:xfrm>
              <a:off x="5822752" y="4810562"/>
              <a:ext cx="3029891" cy="43941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153204" y="4913073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1" name="Rounded Rectangle 70"/>
            <p:cNvSpPr/>
            <p:nvPr/>
          </p:nvSpPr>
          <p:spPr bwMode="auto">
            <a:xfrm>
              <a:off x="5738385" y="5543892"/>
              <a:ext cx="3189359" cy="527302"/>
            </a:xfrm>
            <a:prstGeom prst="roundRect">
              <a:avLst/>
            </a:prstGeom>
            <a:solidFill>
              <a:srgbClr val="69F622"/>
            </a:solidFill>
            <a:ln w="9525" cap="flat" cmpd="sng" algn="ctr">
              <a:solidFill>
                <a:srgbClr val="69F62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921435" y="5666538"/>
              <a:ext cx="766269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Memory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814434" y="1965822"/>
              <a:ext cx="352522" cy="2662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416508" y="3802476"/>
              <a:ext cx="1606467" cy="411480"/>
              <a:chOff x="4052452" y="3788792"/>
              <a:chExt cx="1842318" cy="428131"/>
            </a:xfrm>
          </p:grpSpPr>
          <p:sp>
            <p:nvSpPr>
              <p:cNvPr id="61" name="Oval 6"/>
              <p:cNvSpPr>
                <a:spLocks noChangeArrowheads="1"/>
              </p:cNvSpPr>
              <p:nvPr/>
            </p:nvSpPr>
            <p:spPr bwMode="auto">
              <a:xfrm>
                <a:off x="4511279" y="3788792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C0</a:t>
                </a:r>
                <a:endPara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66" name="Group 65"/>
              <p:cNvGrpSpPr/>
              <p:nvPr/>
            </p:nvGrpSpPr>
            <p:grpSpPr>
              <a:xfrm>
                <a:off x="5210495" y="3837723"/>
                <a:ext cx="684275" cy="365760"/>
                <a:chOff x="4354816" y="5228824"/>
                <a:chExt cx="684275" cy="365760"/>
              </a:xfrm>
            </p:grpSpPr>
            <p:sp>
              <p:nvSpPr>
                <p:cNvPr id="64" name="Rounded Rectangle 63"/>
                <p:cNvSpPr/>
                <p:nvPr/>
              </p:nvSpPr>
              <p:spPr bwMode="auto">
                <a:xfrm>
                  <a:off x="4409903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4354816" y="5282050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SRAM</a:t>
                  </a:r>
                </a:p>
              </p:txBody>
            </p:sp>
          </p:grpSp>
          <p:cxnSp>
            <p:nvCxnSpPr>
              <p:cNvPr id="68" name="Straight Connector 67"/>
              <p:cNvCxnSpPr/>
              <p:nvPr/>
            </p:nvCxnSpPr>
            <p:spPr bwMode="auto">
              <a:xfrm>
                <a:off x="4973926" y="4017401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8" name="TextBox 97"/>
              <p:cNvSpPr txBox="1"/>
              <p:nvPr/>
            </p:nvSpPr>
            <p:spPr>
              <a:xfrm>
                <a:off x="4052452" y="3875120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C6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7893749" y="1818709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3" name="Rounded Rectangle 102"/>
            <p:cNvSpPr/>
            <p:nvPr/>
          </p:nvSpPr>
          <p:spPr bwMode="auto">
            <a:xfrm>
              <a:off x="7818013" y="1737035"/>
              <a:ext cx="488045" cy="35153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7896271" y="1818578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L1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5" name="Straight Arrow Connector 104"/>
            <p:cNvCxnSpPr/>
            <p:nvPr/>
          </p:nvCxnSpPr>
          <p:spPr bwMode="auto">
            <a:xfrm flipH="1">
              <a:off x="8060824" y="2084190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6" name="TextBox 105"/>
            <p:cNvSpPr txBox="1"/>
            <p:nvPr/>
          </p:nvSpPr>
          <p:spPr>
            <a:xfrm>
              <a:off x="7335083" y="2731931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C3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Rounded Rectangle 106"/>
            <p:cNvSpPr/>
            <p:nvPr/>
          </p:nvSpPr>
          <p:spPr bwMode="auto">
            <a:xfrm>
              <a:off x="7724842" y="2336552"/>
              <a:ext cx="667843" cy="439418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896269" y="2404918"/>
              <a:ext cx="341341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L2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09" name="Straight Arrow Connector 108"/>
            <p:cNvCxnSpPr/>
            <p:nvPr/>
          </p:nvCxnSpPr>
          <p:spPr bwMode="auto">
            <a:xfrm flipH="1">
              <a:off x="8036490" y="2800055"/>
              <a:ext cx="6353" cy="263651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0" name="TextBox 109"/>
            <p:cNvSpPr txBox="1"/>
            <p:nvPr/>
          </p:nvSpPr>
          <p:spPr>
            <a:xfrm>
              <a:off x="8470306" y="2793961"/>
              <a:ext cx="514666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1" name="Rounded Rectangle 110"/>
            <p:cNvSpPr/>
            <p:nvPr/>
          </p:nvSpPr>
          <p:spPr bwMode="auto">
            <a:xfrm>
              <a:off x="7679921" y="1651069"/>
              <a:ext cx="770686" cy="1274313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8516124" y="1963153"/>
              <a:ext cx="40427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Cn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329463" y="3798910"/>
              <a:ext cx="1584774" cy="411480"/>
              <a:chOff x="6246255" y="3798481"/>
              <a:chExt cx="1817440" cy="428131"/>
            </a:xfrm>
          </p:grpSpPr>
          <p:sp>
            <p:nvSpPr>
              <p:cNvPr id="113" name="Oval 6"/>
              <p:cNvSpPr>
                <a:spLocks noChangeArrowheads="1"/>
              </p:cNvSpPr>
              <p:nvPr/>
            </p:nvSpPr>
            <p:spPr bwMode="auto">
              <a:xfrm>
                <a:off x="6676054" y="3798481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rPr>
                  <a:t>Cn</a:t>
                </a:r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7383701" y="3835575"/>
                <a:ext cx="679994" cy="365760"/>
                <a:chOff x="4456670" y="5228824"/>
                <a:chExt cx="679994" cy="365760"/>
              </a:xfrm>
            </p:grpSpPr>
            <p:sp>
              <p:nvSpPr>
                <p:cNvPr id="115" name="Rounded Rectangle 114"/>
                <p:cNvSpPr/>
                <p:nvPr/>
              </p:nvSpPr>
              <p:spPr bwMode="auto">
                <a:xfrm>
                  <a:off x="4500056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456670" y="5267536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Verdana"/>
                      <a:ea typeface="+mn-ea"/>
                      <a:cs typeface="+mn-cs"/>
                    </a:rPr>
                    <a:t>SRAM</a:t>
                  </a:r>
                </a:p>
              </p:txBody>
            </p:sp>
          </p:grpSp>
          <p:cxnSp>
            <p:nvCxnSpPr>
              <p:cNvPr id="117" name="Straight Connector 116"/>
              <p:cNvCxnSpPr/>
              <p:nvPr/>
            </p:nvCxnSpPr>
            <p:spPr bwMode="auto">
              <a:xfrm>
                <a:off x="7133796" y="4028132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18" name="TextBox 117"/>
              <p:cNvSpPr txBox="1"/>
              <p:nvPr/>
            </p:nvSpPr>
            <p:spPr>
              <a:xfrm>
                <a:off x="6246255" y="3911609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C6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6084152" y="4492221"/>
              <a:ext cx="895528" cy="310108"/>
              <a:chOff x="1808132" y="4009622"/>
              <a:chExt cx="1027003" cy="279147"/>
            </a:xfrm>
          </p:grpSpPr>
          <p:sp>
            <p:nvSpPr>
              <p:cNvPr id="122" name="TextBox 121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Vcc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23" name="Right Arrow 122"/>
              <p:cNvSpPr/>
              <p:nvPr/>
            </p:nvSpPr>
            <p:spPr bwMode="auto">
              <a:xfrm>
                <a:off x="2315936" y="4105325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 </a:t>
                </a: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7956067" y="4502534"/>
              <a:ext cx="895528" cy="310108"/>
              <a:chOff x="1808132" y="4009622"/>
              <a:chExt cx="1027003" cy="279147"/>
            </a:xfrm>
          </p:grpSpPr>
          <p:sp>
            <p:nvSpPr>
              <p:cNvPr id="126" name="TextBox 125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Vcc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127" name="Right Arrow 126"/>
              <p:cNvSpPr/>
              <p:nvPr/>
            </p:nvSpPr>
            <p:spPr bwMode="auto">
              <a:xfrm>
                <a:off x="2286397" y="4093911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 </a:t>
                </a:r>
              </a:p>
            </p:txBody>
          </p:sp>
        </p:grpSp>
        <p:sp>
          <p:nvSpPr>
            <p:cNvPr id="129" name="TextBox 128"/>
            <p:cNvSpPr txBox="1"/>
            <p:nvPr/>
          </p:nvSpPr>
          <p:spPr>
            <a:xfrm>
              <a:off x="5708585" y="5261267"/>
              <a:ext cx="1566454" cy="272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Last core into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C6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7368770" y="5265422"/>
              <a:ext cx="1061760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Flush N-ways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155918" y="6149521"/>
              <a:ext cx="2681879" cy="6356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If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L3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entirely flushed:     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VL3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 all power domains:    V          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VR         low power state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32" name="Right Arrow 131"/>
            <p:cNvSpPr/>
            <p:nvPr/>
          </p:nvSpPr>
          <p:spPr bwMode="auto">
            <a:xfrm>
              <a:off x="8355054" y="6234189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Right Arrow 133"/>
            <p:cNvSpPr/>
            <p:nvPr/>
          </p:nvSpPr>
          <p:spPr bwMode="auto">
            <a:xfrm>
              <a:off x="7994847" y="6432064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Right Arrow 135"/>
            <p:cNvSpPr/>
            <p:nvPr/>
          </p:nvSpPr>
          <p:spPr bwMode="auto">
            <a:xfrm>
              <a:off x="6489835" y="6625658"/>
              <a:ext cx="197831" cy="6151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407322" y="5254714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5357259" y="6143487"/>
              <a:ext cx="421014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PC7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363696" y="6338468"/>
              <a:ext cx="421014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PC8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327153" y="6555115"/>
              <a:ext cx="495097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PC10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6297845" y="1266507"/>
              <a:ext cx="22106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instruction execution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409610" y="1251098"/>
              <a:ext cx="331555" cy="266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C1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Down Arrow 143"/>
            <p:cNvSpPr/>
            <p:nvPr/>
          </p:nvSpPr>
          <p:spPr bwMode="auto">
            <a:xfrm>
              <a:off x="5984672" y="4498003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Down Arrow 144"/>
            <p:cNvSpPr/>
            <p:nvPr/>
          </p:nvSpPr>
          <p:spPr bwMode="auto">
            <a:xfrm>
              <a:off x="7871116" y="4508316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Down Arrow 145"/>
            <p:cNvSpPr/>
            <p:nvPr/>
          </p:nvSpPr>
          <p:spPr bwMode="auto">
            <a:xfrm>
              <a:off x="7912186" y="6178570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Down Arrow 146"/>
            <p:cNvSpPr/>
            <p:nvPr/>
          </p:nvSpPr>
          <p:spPr bwMode="auto">
            <a:xfrm>
              <a:off x="7675548" y="6353052"/>
              <a:ext cx="79734" cy="219709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5757209" y="4254112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PLL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339162" y="4239085"/>
              <a:ext cx="12426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PLL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 bwMode="auto">
            <a:xfrm>
              <a:off x="7148490" y="4053695"/>
              <a:ext cx="18288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7264406" y="2096108"/>
              <a:ext cx="18288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1" name="TextBox 50"/>
            <p:cNvSpPr txBox="1"/>
            <p:nvPr/>
          </p:nvSpPr>
          <p:spPr>
            <a:xfrm>
              <a:off x="5745974" y="3532142"/>
              <a:ext cx="1453060" cy="25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clocking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7521114" y="3517115"/>
              <a:ext cx="1453060" cy="2524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Stop core clocking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1500" y="458670"/>
            <a:ext cx="50249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C1-C7 states and Package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PC7-PC10 states as well as invoked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power saving actions in PCU-based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C-state management in multithreaded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multi-core mobile lines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(simplified)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19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1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8350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-1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983" y="1133745"/>
            <a:ext cx="89916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new processor power reduction feature introduced in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Windows 7 and Windows Server 2008 R2 OSs in 2009.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core parking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(Power Control Unit) of the processor 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scheduler work together to dynamically adjust the number of cores that 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running threads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a not detailed way).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PCU chooses a minimum number of cores on which threads can be scheduled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by the 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other cores are considered to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parked,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OS does not schedule any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threads on them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can be dropped into a deep idle state, e.g. into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idle state.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If needed, parked cores can be re-activated.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benefit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core parking is that parked cores being e.g. in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idle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have a very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 power consumption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In this way,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increase power efficiency during lower usage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periods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 because parked cores can drop into a low-power state.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(2</a:t>
            </a:r>
            <a:r>
              <a:rPr lang="en-US" dirty="0"/>
              <a:t>0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6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837293"/>
              </p:ext>
            </p:extLst>
          </p:nvPr>
        </p:nvGraphicFramePr>
        <p:xfrm>
          <a:off x="161508" y="1979699"/>
          <a:ext cx="8982491" cy="419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13">
                  <a:extLst>
                    <a:ext uri="{9D8B030D-6E8A-4147-A177-3AD203B41FA5}">
                      <a16:colId xmlns:a16="http://schemas.microsoft.com/office/drawing/2014/main" val="975077045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Models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TDP</a:t>
                      </a:r>
                    </a:p>
                    <a:p>
                      <a:pPr algn="ctr"/>
                      <a:r>
                        <a:rPr lang="en-US" sz="1400" b="1" dirty="0"/>
                        <a:t>(W)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 cores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Graphics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</a:t>
                      </a:r>
                    </a:p>
                    <a:p>
                      <a:pPr algn="ctr"/>
                      <a:r>
                        <a:rPr lang="en-US" sz="1400" b="1" dirty="0"/>
                        <a:t>graphics EUs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eDRAM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Max. </a:t>
                      </a:r>
                    </a:p>
                    <a:p>
                      <a:pPr algn="ctr"/>
                      <a:r>
                        <a:rPr lang="en-US" sz="1400" b="1" dirty="0"/>
                        <a:t>Base frequency</a:t>
                      </a:r>
                    </a:p>
                    <a:p>
                      <a:pPr algn="ctr"/>
                      <a:r>
                        <a:rPr lang="en-US" sz="1400" b="1" dirty="0"/>
                        <a:t>(GHz)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6Yxx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520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I3/i5/i7-6xxxT</a:t>
                      </a:r>
                    </a:p>
                    <a:p>
                      <a:pPr algn="ctr"/>
                      <a:r>
                        <a:rPr lang="en-US" sz="1400" dirty="0"/>
                        <a:t>I3-6xxxH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</a:t>
                      </a:r>
                    </a:p>
                    <a:p>
                      <a:pPr algn="ctr"/>
                      <a:r>
                        <a:rPr lang="en-US" sz="1400" dirty="0"/>
                        <a:t>2.7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I5/i7-6xxxHQ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379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I3-6xxx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1500" y="458670"/>
            <a:ext cx="773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TDP (allocated power budget) limits the basic clock rate? -1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(12)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22388" y="1988839"/>
            <a:ext cx="1304407" cy="41831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93110" y="1979519"/>
            <a:ext cx="1304407" cy="419247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2288" y="6309320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95" y="6381488"/>
            <a:ext cx="9180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Base clock frequency vs. TDP  in Intel’s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DT and mobile lines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818710"/>
            <a:ext cx="9856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As an example, </a:t>
            </a:r>
            <a:r>
              <a:rPr lang="en-US" sz="1600" spc="-40" dirty="0">
                <a:latin typeface="Verdana"/>
              </a:rPr>
              <a:t>data on Intel’s </a:t>
            </a:r>
            <a:r>
              <a:rPr lang="en-US" sz="1600" spc="-40" dirty="0" err="1">
                <a:latin typeface="Verdana"/>
              </a:rPr>
              <a:t>Skylake</a:t>
            </a:r>
            <a:r>
              <a:rPr lang="en-US" sz="1600" spc="-40" dirty="0">
                <a:latin typeface="Verdana"/>
              </a:rPr>
              <a:t> DT and mobile processors show below  how much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DTP limits the base clock frequency,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though all cores of the processors concerned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have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the same microarchitecture.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1446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2" grpId="0"/>
      <p:bldP spid="6" grpId="0"/>
      <p:bldP spid="10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https://bitsum.com/images/parking_benchmark_winrar_be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63" y="1917572"/>
            <a:ext cx="6940008" cy="40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5879" y="1133745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availability of less cores can reduce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performance in more demanding workloads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Figure below.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5210" y="6156100"/>
            <a:ext cx="8611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Example for performance reduction while running a demanding workload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core  parking enabled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590" y="458670"/>
            <a:ext cx="8350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-2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(2</a:t>
            </a:r>
            <a:r>
              <a:rPr lang="en-US" dirty="0"/>
              <a:t>1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3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950" y="1088740"/>
            <a:ext cx="89916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be tuned by specifying the minimum and maximum percentage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unparked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(i.e. for scheduling available)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every power plane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separately by appropriate PM settings.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By setting the minimum number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unparked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 to 100 %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parking can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simply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 disabled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Whether or not the tradeoff between power reduction and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implications result in a more or less efficient system is highly dependent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processor and the workload and need to be individually investigated.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introduction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announced that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overtake the responsibility both for frequency scaling and core parking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8480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Utilizing PCUs and the C6 idle state for implementing core parking -3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46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22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10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24244"/>
            <a:ext cx="81778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some contradictions in the C-state descriptions of the datasheets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relating to different models.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Accordingly, there is a certain uncertainty in our descriptions as well.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4.3 P</a:t>
            </a:r>
            <a:r>
              <a:rPr lang="en-US" dirty="0"/>
              <a:t>CU-based C-state management in Intel's mobile lines </a:t>
            </a:r>
            <a:r>
              <a:rPr lang="hu-HU" dirty="0"/>
              <a:t>(</a:t>
            </a:r>
            <a:r>
              <a:rPr lang="en-US" dirty="0"/>
              <a:t>23</a:t>
            </a:r>
            <a:r>
              <a:rPr lang="hu-H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40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3"/>
          <p:cNvSpPr>
            <a:spLocks noChangeArrowheads="1"/>
          </p:cNvSpPr>
          <p:nvPr/>
        </p:nvSpPr>
        <p:spPr bwMode="auto">
          <a:xfrm>
            <a:off x="871538" y="1718810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4.4 E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volution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C-state management in Intel's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mobile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line</a:t>
            </a: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0299" y="2984394"/>
            <a:ext cx="2941831" cy="88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will not be discussed.</a:t>
            </a:r>
          </a:p>
        </p:txBody>
      </p:sp>
    </p:spTree>
    <p:extLst>
      <p:ext uri="{BB962C8B-B14F-4D97-AF65-F5344CB8AC3E}">
        <p14:creationId xmlns:p14="http://schemas.microsoft.com/office/powerpoint/2010/main" val="16992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4.4 E</a:t>
            </a:r>
            <a:r>
              <a:rPr lang="en-US" dirty="0" err="1"/>
              <a:t>volution</a:t>
            </a:r>
            <a:r>
              <a:rPr lang="en-US" dirty="0"/>
              <a:t> of C-state management in Intel's mobile lines </a:t>
            </a:r>
            <a:r>
              <a:rPr lang="hu-HU" dirty="0"/>
              <a:t>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964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4.4 E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volution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C-state management in Intel's mobile lines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908720"/>
            <a:ext cx="8878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Simplified overview, where some issues, like snooping or interrupt handling omitted.</a:t>
            </a:r>
          </a:p>
        </p:txBody>
      </p:sp>
    </p:spTree>
    <p:extLst>
      <p:ext uri="{BB962C8B-B14F-4D97-AF65-F5344CB8AC3E}">
        <p14:creationId xmlns:p14="http://schemas.microsoft.com/office/powerpoint/2010/main" val="291418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247447" y="469965"/>
            <a:ext cx="5799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C-state management in Intel's mobile lines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62218" y="1076389"/>
            <a:ext cx="221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instruction execution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clocking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79" y="772729"/>
            <a:ext cx="1832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single core proc.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2144702" y="847853"/>
            <a:ext cx="3076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SB-based in dual-core processors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5837915" y="768427"/>
            <a:ext cx="26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PCU-based in multithreaded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multi-core processors</a:t>
            </a:r>
          </a:p>
        </p:txBody>
      </p:sp>
      <p:sp>
        <p:nvSpPr>
          <p:cNvPr id="21" name="Right Arrow 20"/>
          <p:cNvSpPr/>
          <p:nvPr/>
        </p:nvSpPr>
        <p:spPr bwMode="auto">
          <a:xfrm>
            <a:off x="1858158" y="951963"/>
            <a:ext cx="228600" cy="914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58" name="Right Arrow 157"/>
          <p:cNvSpPr/>
          <p:nvPr/>
        </p:nvSpPr>
        <p:spPr bwMode="auto">
          <a:xfrm>
            <a:off x="5457659" y="949814"/>
            <a:ext cx="228600" cy="914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4566" y="1994177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860822" y="2622789"/>
            <a:ext cx="1297654" cy="43941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0306" y="269705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3668830" y="1912502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47089" y="1994045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3911641" y="2346303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/>
          <p:cNvSpPr txBox="1"/>
          <p:nvPr/>
        </p:nvSpPr>
        <p:spPr>
          <a:xfrm>
            <a:off x="2911307" y="1998132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2835571" y="1916459"/>
            <a:ext cx="486377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13830" y="1998001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3078382" y="2350259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H="1">
            <a:off x="3506149" y="3086293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ounded Rectangle 31"/>
          <p:cNvSpPr/>
          <p:nvPr/>
        </p:nvSpPr>
        <p:spPr bwMode="auto">
          <a:xfrm>
            <a:off x="1919109" y="3366888"/>
            <a:ext cx="3189359" cy="527302"/>
          </a:xfrm>
          <a:prstGeom prst="roundRect">
            <a:avLst/>
          </a:prstGeom>
          <a:solidFill>
            <a:srgbClr val="69F622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18454" y="3497738"/>
            <a:ext cx="766269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82597" y="2343669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36089" y="2356045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06258" y="3095230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47547" y="3091203"/>
            <a:ext cx="123508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N-ways/Entirely</a:t>
            </a:r>
          </a:p>
        </p:txBody>
      </p:sp>
      <p:sp>
        <p:nvSpPr>
          <p:cNvPr id="40" name="Down Arrow 39"/>
          <p:cNvSpPr/>
          <p:nvPr/>
        </p:nvSpPr>
        <p:spPr bwMode="auto">
          <a:xfrm>
            <a:off x="3472300" y="4298598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54422" y="6151018"/>
            <a:ext cx="2260555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Retention V of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Retention V of the 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  low V (V: Voltage)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45324" y="2354347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11098" y="1808396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6135362" y="1726722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13621" y="1808264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 flipH="1">
            <a:off x="6378174" y="2073875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5410304" y="2734003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6042191" y="2326238"/>
            <a:ext cx="667843" cy="439418"/>
          </a:xfrm>
          <a:prstGeom prst="roundRect">
            <a:avLst/>
          </a:prstGeom>
          <a:solidFill>
            <a:srgbClr val="B6B6B6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13618" y="2394604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" name="Rounded Rectangle 54"/>
          <p:cNvSpPr/>
          <p:nvPr/>
        </p:nvSpPr>
        <p:spPr bwMode="auto">
          <a:xfrm>
            <a:off x="5813395" y="3081918"/>
            <a:ext cx="3029891" cy="43941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>
            <a:off x="6353840" y="2789741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Box 57"/>
          <p:cNvSpPr txBox="1"/>
          <p:nvPr/>
        </p:nvSpPr>
        <p:spPr>
          <a:xfrm>
            <a:off x="6762343" y="2783647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5997270" y="1628377"/>
            <a:ext cx="770686" cy="1274313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10156" y="3172352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 flipH="1">
            <a:off x="7299207" y="5268277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Rounded Rectangle 68"/>
          <p:cNvSpPr/>
          <p:nvPr/>
        </p:nvSpPr>
        <p:spPr bwMode="auto">
          <a:xfrm>
            <a:off x="5822752" y="4810562"/>
            <a:ext cx="3029891" cy="439418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3204" y="4913073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Rounded Rectangle 70"/>
          <p:cNvSpPr/>
          <p:nvPr/>
        </p:nvSpPr>
        <p:spPr bwMode="auto">
          <a:xfrm>
            <a:off x="5738385" y="5543892"/>
            <a:ext cx="3189359" cy="527302"/>
          </a:xfrm>
          <a:prstGeom prst="roundRect">
            <a:avLst/>
          </a:prstGeom>
          <a:solidFill>
            <a:srgbClr val="69F622"/>
          </a:solidFill>
          <a:ln w="9525" cap="flat" cmpd="sng" algn="ctr">
            <a:solidFill>
              <a:srgbClr val="69F62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1435" y="5666538"/>
            <a:ext cx="766269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908211" y="1586170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726139" y="1559349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814434" y="1965822"/>
            <a:ext cx="352522" cy="2662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43828" y="3080787"/>
            <a:ext cx="69218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core: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77049" y="5061539"/>
            <a:ext cx="1202869" cy="411480"/>
            <a:chOff x="2377049" y="4968746"/>
            <a:chExt cx="1202869" cy="417970"/>
          </a:xfrm>
        </p:grpSpPr>
        <p:sp>
          <p:nvSpPr>
            <p:cNvPr id="74" name="Oval 6"/>
            <p:cNvSpPr>
              <a:spLocks noChangeArrowheads="1"/>
            </p:cNvSpPr>
            <p:nvPr/>
          </p:nvSpPr>
          <p:spPr bwMode="auto">
            <a:xfrm>
              <a:off x="2377049" y="4968746"/>
              <a:ext cx="411480" cy="417970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2986976" y="5013423"/>
              <a:ext cx="592942" cy="357079"/>
              <a:chOff x="4456670" y="5228824"/>
              <a:chExt cx="679994" cy="386366"/>
            </a:xfrm>
          </p:grpSpPr>
          <p:sp>
            <p:nvSpPr>
              <p:cNvPr id="76" name="Rounded Rectangle 75"/>
              <p:cNvSpPr/>
              <p:nvPr/>
            </p:nvSpPr>
            <p:spPr bwMode="auto">
              <a:xfrm>
                <a:off x="4500056" y="5228824"/>
                <a:ext cx="629188" cy="386366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 bwMode="auto">
            <a:xfrm>
              <a:off x="2781719" y="5201410"/>
              <a:ext cx="239202" cy="154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/>
          <p:cNvGrpSpPr/>
          <p:nvPr/>
        </p:nvGrpSpPr>
        <p:grpSpPr>
          <a:xfrm>
            <a:off x="3881889" y="5074583"/>
            <a:ext cx="1202869" cy="411480"/>
            <a:chOff x="3881889" y="4981996"/>
            <a:chExt cx="1202869" cy="417970"/>
          </a:xfrm>
        </p:grpSpPr>
        <p:sp>
          <p:nvSpPr>
            <p:cNvPr id="79" name="Oval 6"/>
            <p:cNvSpPr>
              <a:spLocks noChangeArrowheads="1"/>
            </p:cNvSpPr>
            <p:nvPr/>
          </p:nvSpPr>
          <p:spPr bwMode="auto">
            <a:xfrm>
              <a:off x="3881889" y="4981996"/>
              <a:ext cx="411480" cy="417970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C1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491816" y="5013421"/>
              <a:ext cx="592942" cy="357079"/>
              <a:chOff x="4456670" y="5228824"/>
              <a:chExt cx="679994" cy="386366"/>
            </a:xfrm>
          </p:grpSpPr>
          <p:sp>
            <p:nvSpPr>
              <p:cNvPr id="81" name="Rounded Rectangle 80"/>
              <p:cNvSpPr/>
              <p:nvPr/>
            </p:nvSpPr>
            <p:spPr bwMode="auto">
              <a:xfrm>
                <a:off x="4500056" y="5228824"/>
                <a:ext cx="629188" cy="386366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83" name="Straight Connector 82"/>
            <p:cNvCxnSpPr/>
            <p:nvPr/>
          </p:nvCxnSpPr>
          <p:spPr bwMode="auto">
            <a:xfrm>
              <a:off x="4286560" y="5201408"/>
              <a:ext cx="239202" cy="1549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3550358" y="4258933"/>
            <a:ext cx="1236450" cy="354347"/>
            <a:chOff x="1808132" y="4006514"/>
            <a:chExt cx="1417977" cy="276999"/>
          </a:xfrm>
        </p:grpSpPr>
        <p:sp>
          <p:nvSpPr>
            <p:cNvPr id="43" name="TextBox 42"/>
            <p:cNvSpPr txBox="1"/>
            <p:nvPr/>
          </p:nvSpPr>
          <p:spPr>
            <a:xfrm>
              <a:off x="1808132" y="4006514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" name="Right Arrow 6"/>
            <p:cNvSpPr/>
            <p:nvPr/>
          </p:nvSpPr>
          <p:spPr bwMode="auto">
            <a:xfrm>
              <a:off x="2315350" y="4085244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488565" y="4008786"/>
              <a:ext cx="737544" cy="216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Vcc4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85" name="Down Arrow 84"/>
          <p:cNvSpPr/>
          <p:nvPr/>
        </p:nvSpPr>
        <p:spPr bwMode="auto">
          <a:xfrm>
            <a:off x="3461852" y="4678499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280764" y="4640874"/>
            <a:ext cx="1068190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flushed: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48476" y="4640446"/>
            <a:ext cx="1183550" cy="281659"/>
            <a:chOff x="2707511" y="4485232"/>
            <a:chExt cx="1357313" cy="293057"/>
          </a:xfrm>
        </p:grpSpPr>
        <p:sp>
          <p:nvSpPr>
            <p:cNvPr id="86" name="TextBox 85"/>
            <p:cNvSpPr txBox="1"/>
            <p:nvPr/>
          </p:nvSpPr>
          <p:spPr>
            <a:xfrm>
              <a:off x="2707511" y="4485232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88" name="Right Arrow 87"/>
            <p:cNvSpPr/>
            <p:nvPr/>
          </p:nvSpPr>
          <p:spPr bwMode="auto">
            <a:xfrm>
              <a:off x="3183886" y="4607021"/>
              <a:ext cx="226874" cy="6400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87944" y="4490081"/>
              <a:ext cx="676880" cy="288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Vcc5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0" name="Down Arrow 89"/>
          <p:cNvSpPr/>
          <p:nvPr/>
        </p:nvSpPr>
        <p:spPr bwMode="auto">
          <a:xfrm>
            <a:off x="3473491" y="5738034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257970" y="5626523"/>
            <a:ext cx="1172757" cy="454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saved: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61533" y="5709534"/>
            <a:ext cx="1154118" cy="270885"/>
            <a:chOff x="2880718" y="5597581"/>
            <a:chExt cx="1323558" cy="281847"/>
          </a:xfrm>
        </p:grpSpPr>
        <p:sp>
          <p:nvSpPr>
            <p:cNvPr id="91" name="TextBox 90"/>
            <p:cNvSpPr txBox="1"/>
            <p:nvPr/>
          </p:nvSpPr>
          <p:spPr>
            <a:xfrm>
              <a:off x="2880718" y="559758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93" name="Right Arrow 92"/>
            <p:cNvSpPr/>
            <p:nvPr/>
          </p:nvSpPr>
          <p:spPr bwMode="auto">
            <a:xfrm>
              <a:off x="3395648" y="5719370"/>
              <a:ext cx="226875" cy="64009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561151" y="5602429"/>
              <a:ext cx="6431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Vcc6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1899343" y="4260504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899688" y="4640151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'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942736" y="5133208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416508" y="3802476"/>
            <a:ext cx="1606467" cy="411480"/>
            <a:chOff x="4052452" y="3788792"/>
            <a:chExt cx="1842318" cy="428131"/>
          </a:xfrm>
        </p:grpSpPr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4511279" y="3788792"/>
              <a:ext cx="471891" cy="428131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C0</a:t>
              </a:r>
              <a:endPara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5210495" y="3837723"/>
              <a:ext cx="684275" cy="365760"/>
              <a:chOff x="4354816" y="5228824"/>
              <a:chExt cx="684275" cy="365760"/>
            </a:xfrm>
          </p:grpSpPr>
          <p:sp>
            <p:nvSpPr>
              <p:cNvPr id="64" name="Rounded Rectangle 63"/>
              <p:cNvSpPr/>
              <p:nvPr/>
            </p:nvSpPr>
            <p:spPr bwMode="auto">
              <a:xfrm>
                <a:off x="4409903" y="5228824"/>
                <a:ext cx="629188" cy="365760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354816" y="5282050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68" name="Straight Connector 67"/>
            <p:cNvCxnSpPr/>
            <p:nvPr/>
          </p:nvCxnSpPr>
          <p:spPr bwMode="auto">
            <a:xfrm>
              <a:off x="4973926" y="4017401"/>
              <a:ext cx="274320" cy="158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8" name="TextBox 97"/>
            <p:cNvSpPr txBox="1"/>
            <p:nvPr/>
          </p:nvSpPr>
          <p:spPr>
            <a:xfrm>
              <a:off x="4052452" y="3875120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1964487" y="127088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895680" y="3070205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890334" y="5714512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893749" y="1818709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3" name="Rounded Rectangle 102"/>
          <p:cNvSpPr/>
          <p:nvPr/>
        </p:nvSpPr>
        <p:spPr bwMode="auto">
          <a:xfrm>
            <a:off x="7818013" y="1737035"/>
            <a:ext cx="488045" cy="351534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7896271" y="181857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5" name="Straight Arrow Connector 104"/>
          <p:cNvCxnSpPr/>
          <p:nvPr/>
        </p:nvCxnSpPr>
        <p:spPr bwMode="auto">
          <a:xfrm flipH="1">
            <a:off x="8060824" y="2084190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6" name="TextBox 105"/>
          <p:cNvSpPr txBox="1"/>
          <p:nvPr/>
        </p:nvSpPr>
        <p:spPr>
          <a:xfrm>
            <a:off x="7335083" y="273193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Rounded Rectangle 106"/>
          <p:cNvSpPr/>
          <p:nvPr/>
        </p:nvSpPr>
        <p:spPr bwMode="auto">
          <a:xfrm>
            <a:off x="7724842" y="2336552"/>
            <a:ext cx="667843" cy="439418"/>
          </a:xfrm>
          <a:prstGeom prst="roundRect">
            <a:avLst/>
          </a:prstGeom>
          <a:solidFill>
            <a:srgbClr val="B6B6B6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896269" y="2404918"/>
            <a:ext cx="341341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09" name="Straight Arrow Connector 108"/>
          <p:cNvCxnSpPr/>
          <p:nvPr/>
        </p:nvCxnSpPr>
        <p:spPr bwMode="auto">
          <a:xfrm flipH="1">
            <a:off x="8036490" y="2800055"/>
            <a:ext cx="6353" cy="263651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0" name="TextBox 109"/>
          <p:cNvSpPr txBox="1"/>
          <p:nvPr/>
        </p:nvSpPr>
        <p:spPr>
          <a:xfrm>
            <a:off x="8470306" y="2793961"/>
            <a:ext cx="514666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7679921" y="1651069"/>
            <a:ext cx="770686" cy="1274313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8516124" y="1963153"/>
            <a:ext cx="4042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329463" y="3798910"/>
            <a:ext cx="1584774" cy="411480"/>
            <a:chOff x="6246255" y="3798481"/>
            <a:chExt cx="1817440" cy="428131"/>
          </a:xfrm>
        </p:grpSpPr>
        <p:sp>
          <p:nvSpPr>
            <p:cNvPr id="113" name="Oval 6"/>
            <p:cNvSpPr>
              <a:spLocks noChangeArrowheads="1"/>
            </p:cNvSpPr>
            <p:nvPr/>
          </p:nvSpPr>
          <p:spPr bwMode="auto">
            <a:xfrm>
              <a:off x="6676054" y="3798481"/>
              <a:ext cx="471891" cy="428131"/>
            </a:xfrm>
            <a:prstGeom prst="ellipse">
              <a:avLst/>
            </a:prstGeom>
            <a:solidFill>
              <a:srgbClr val="3366FF">
                <a:alpha val="32941"/>
              </a:srgbClr>
            </a:solidFill>
            <a:ln w="12700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Cn</a:t>
              </a: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7383701" y="3835575"/>
              <a:ext cx="679994" cy="365760"/>
              <a:chOff x="4456670" y="5228824"/>
              <a:chExt cx="679994" cy="365760"/>
            </a:xfrm>
          </p:grpSpPr>
          <p:sp>
            <p:nvSpPr>
              <p:cNvPr id="115" name="Rounded Rectangle 114"/>
              <p:cNvSpPr/>
              <p:nvPr/>
            </p:nvSpPr>
            <p:spPr bwMode="auto">
              <a:xfrm>
                <a:off x="4500056" y="5228824"/>
                <a:ext cx="629188" cy="365760"/>
              </a:xfrm>
              <a:prstGeom prst="roundRect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4456670" y="5267536"/>
                <a:ext cx="6799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SRAM</a:t>
                </a:r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 bwMode="auto">
            <a:xfrm>
              <a:off x="7133796" y="4028132"/>
              <a:ext cx="274320" cy="1587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8" name="TextBox 117"/>
            <p:cNvSpPr txBox="1"/>
            <p:nvPr/>
          </p:nvSpPr>
          <p:spPr>
            <a:xfrm>
              <a:off x="6246255" y="3911609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C6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312339" y="3914825"/>
            <a:ext cx="2460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CPU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stop FSB clock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6084152" y="4492221"/>
            <a:ext cx="895528" cy="310108"/>
            <a:chOff x="1808132" y="4009622"/>
            <a:chExt cx="1027003" cy="279147"/>
          </a:xfrm>
        </p:grpSpPr>
        <p:sp>
          <p:nvSpPr>
            <p:cNvPr id="122" name="TextBox 121"/>
            <p:cNvSpPr txBox="1"/>
            <p:nvPr/>
          </p:nvSpPr>
          <p:spPr>
            <a:xfrm>
              <a:off x="1808132" y="401177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3" name="Right Arrow 122"/>
            <p:cNvSpPr/>
            <p:nvPr/>
          </p:nvSpPr>
          <p:spPr bwMode="auto">
            <a:xfrm>
              <a:off x="2315936" y="4105325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488565" y="4009622"/>
              <a:ext cx="346570" cy="208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 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956067" y="4502534"/>
            <a:ext cx="895528" cy="310108"/>
            <a:chOff x="1808132" y="4009622"/>
            <a:chExt cx="1027003" cy="279147"/>
          </a:xfrm>
        </p:grpSpPr>
        <p:sp>
          <p:nvSpPr>
            <p:cNvPr id="126" name="TextBox 125"/>
            <p:cNvSpPr txBox="1"/>
            <p:nvPr/>
          </p:nvSpPr>
          <p:spPr>
            <a:xfrm>
              <a:off x="1808132" y="4011770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27" name="Right Arrow 126"/>
            <p:cNvSpPr/>
            <p:nvPr/>
          </p:nvSpPr>
          <p:spPr bwMode="auto">
            <a:xfrm>
              <a:off x="2286397" y="4093911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488565" y="4009622"/>
              <a:ext cx="346570" cy="208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 </a:t>
              </a: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5708585" y="5261267"/>
            <a:ext cx="1566454" cy="2726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Last core into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368770" y="5265422"/>
            <a:ext cx="1061760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Flush N-ways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155918" y="6149521"/>
            <a:ext cx="2901756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entirely flushed:    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VL3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all power domains:    V             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VR         low power state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32" name="Right Arrow 131"/>
          <p:cNvSpPr/>
          <p:nvPr/>
        </p:nvSpPr>
        <p:spPr bwMode="auto">
          <a:xfrm>
            <a:off x="8553677" y="6268252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4" name="Right Arrow 133"/>
          <p:cNvSpPr/>
          <p:nvPr/>
        </p:nvSpPr>
        <p:spPr bwMode="auto">
          <a:xfrm>
            <a:off x="8298622" y="6467269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6" name="Right Arrow 135"/>
          <p:cNvSpPr/>
          <p:nvPr/>
        </p:nvSpPr>
        <p:spPr bwMode="auto">
          <a:xfrm>
            <a:off x="6571621" y="6672599"/>
            <a:ext cx="197831" cy="6151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407322" y="5254714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357259" y="6143487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5363696" y="6338468"/>
            <a:ext cx="421014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327153" y="6555115"/>
            <a:ext cx="495097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PC10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297845" y="1266507"/>
            <a:ext cx="221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instruction execution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5409610" y="1251098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4" name="Down Arrow 143"/>
          <p:cNvSpPr/>
          <p:nvPr/>
        </p:nvSpPr>
        <p:spPr bwMode="auto">
          <a:xfrm>
            <a:off x="5984672" y="4498003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5" name="Down Arrow 144"/>
          <p:cNvSpPr/>
          <p:nvPr/>
        </p:nvSpPr>
        <p:spPr bwMode="auto">
          <a:xfrm>
            <a:off x="7871116" y="4508316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6" name="Down Arrow 145"/>
          <p:cNvSpPr/>
          <p:nvPr/>
        </p:nvSpPr>
        <p:spPr bwMode="auto">
          <a:xfrm>
            <a:off x="8005655" y="6178570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8119528" y="6388258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24827" y="1291273"/>
            <a:ext cx="1662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 instr. exec.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proc. clocking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63585" y="1861173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all clocks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419213" y="2398992"/>
            <a:ext cx="79734" cy="219709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478416" y="2385664"/>
            <a:ext cx="1312651" cy="359365"/>
            <a:chOff x="1808132" y="4037168"/>
            <a:chExt cx="1505366" cy="280922"/>
          </a:xfrm>
        </p:grpSpPr>
        <p:sp>
          <p:nvSpPr>
            <p:cNvPr id="150" name="TextBox 149"/>
            <p:cNvSpPr txBox="1"/>
            <p:nvPr/>
          </p:nvSpPr>
          <p:spPr>
            <a:xfrm>
              <a:off x="1808132" y="4041091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1" name="Right Arrow 150"/>
            <p:cNvSpPr/>
            <p:nvPr/>
          </p:nvSpPr>
          <p:spPr bwMode="auto">
            <a:xfrm>
              <a:off x="2357328" y="4111526"/>
              <a:ext cx="226875" cy="64008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2575954" y="4037168"/>
              <a:ext cx="737544" cy="216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Vcc4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12700" y="2366301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6320" y="1863437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11639" y="1277162"/>
            <a:ext cx="331555" cy="2662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" y="6351347"/>
            <a:ext cx="18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Vcc4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: Retention V of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757209" y="4254112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339162" y="4239085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65" name="Straight Connector 164"/>
          <p:cNvCxnSpPr/>
          <p:nvPr/>
        </p:nvCxnSpPr>
        <p:spPr bwMode="auto">
          <a:xfrm>
            <a:off x="7148490" y="4053695"/>
            <a:ext cx="18288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6" name="Straight Connector 165"/>
          <p:cNvCxnSpPr/>
          <p:nvPr/>
        </p:nvCxnSpPr>
        <p:spPr bwMode="auto">
          <a:xfrm>
            <a:off x="7264406" y="2096108"/>
            <a:ext cx="18288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5745974" y="3532142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clock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7521114" y="3517115"/>
            <a:ext cx="1366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Stop core clock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4.4 E</a:t>
            </a:r>
            <a:r>
              <a:rPr lang="en-US" dirty="0" err="1"/>
              <a:t>volution</a:t>
            </a:r>
            <a:r>
              <a:rPr lang="en-US" dirty="0"/>
              <a:t> of C-state management in Intel's mobile lines </a:t>
            </a:r>
            <a:r>
              <a:rPr lang="hu-HU" dirty="0"/>
              <a:t>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38038" y="1439010"/>
            <a:ext cx="822941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 Reducing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power consumption of active CPU cores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38038" y="2491016"/>
            <a:ext cx="8228680" cy="46800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5.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1 Overview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31540" y="3007825"/>
            <a:ext cx="8235616" cy="468000"/>
            <a:chOff x="695" y="1631"/>
            <a:chExt cx="4737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5.2 DVFS (Dynamic Voltage and Frequency Scaling)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438037" y="3513488"/>
            <a:ext cx="8228681" cy="468000"/>
            <a:chOff x="697" y="1626"/>
            <a:chExt cx="4450" cy="304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5.3 CPPC (Collaborative Processor Performance Control)</a:t>
              </a: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97" y="1626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431540" y="4036430"/>
            <a:ext cx="8235178" cy="467238"/>
            <a:chOff x="695" y="1631"/>
            <a:chExt cx="4452" cy="349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5.4 AVFS (Adaptive Voltage or Frequency Scaling)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 flipH="1">
            <a:off x="1736685" y="4869160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Section 5.4 will not be discussed in the Lecture.</a:t>
            </a:r>
          </a:p>
        </p:txBody>
      </p:sp>
    </p:spTree>
    <p:extLst>
      <p:ext uri="{BB962C8B-B14F-4D97-AF65-F5344CB8AC3E}">
        <p14:creationId xmlns:p14="http://schemas.microsoft.com/office/powerpoint/2010/main" val="34019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296863" y="1979070"/>
            <a:ext cx="832558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5.1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9029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205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5.1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Overview -1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411760" y="4624277"/>
            <a:ext cx="4392000" cy="214647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5.1 Overview (</a:t>
            </a:r>
            <a:r>
              <a:rPr lang="hu-HU" dirty="0"/>
              <a:t>1</a:t>
            </a:r>
            <a:r>
              <a:rPr lang="en-US" dirty="0"/>
              <a:t>)</a:t>
            </a:r>
          </a:p>
        </p:txBody>
      </p:sp>
      <p:sp>
        <p:nvSpPr>
          <p:cNvPr id="104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7"/>
          <p:cNvSpPr>
            <a:spLocks noChangeShapeType="1"/>
          </p:cNvSpPr>
          <p:nvPr/>
        </p:nvSpPr>
        <p:spPr bwMode="auto">
          <a:xfrm flipV="1">
            <a:off x="1745273" y="3826596"/>
            <a:ext cx="45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8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10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1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8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4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5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41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3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>
            <a:off x="7630728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6543352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580992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3" name="Down Arrow 152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4" name="Rounded Rectangle 153"/>
          <p:cNvSpPr/>
          <p:nvPr/>
        </p:nvSpPr>
        <p:spPr>
          <a:xfrm>
            <a:off x="528294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6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7" name="Straight Arrow Connector 15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1" name="TextBox 16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62" name="Rounded Rectangle 16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7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1" name="Line 10"/>
          <p:cNvSpPr>
            <a:spLocks noChangeShapeType="1"/>
          </p:cNvSpPr>
          <p:nvPr/>
        </p:nvSpPr>
        <p:spPr bwMode="auto">
          <a:xfrm rot="-5400000" flipH="1" flipV="1">
            <a:off x="6165672" y="392548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72" name="Oval 9"/>
          <p:cNvSpPr>
            <a:spLocks noChangeArrowheads="1"/>
          </p:cNvSpPr>
          <p:nvPr/>
        </p:nvSpPr>
        <p:spPr bwMode="auto">
          <a:xfrm>
            <a:off x="6218690" y="398190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Rounded Rectangle 64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Oval 73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5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80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2" name="Straight Connector 81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3" name="Oval 82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4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81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 Overview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159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Overview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2505381"/>
            <a:ext cx="6147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These techniques will be described in the next Sections.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CPPC: </a:t>
            </a:r>
            <a:r>
              <a:rPr lang="en-US" sz="1600" dirty="0" err="1">
                <a:latin typeface="+mj-lt"/>
              </a:rPr>
              <a:t>Kooperatív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processzor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teljesítmény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vezérlés</a:t>
            </a:r>
            <a:endParaRPr lang="en-US" sz="1600" dirty="0"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-5947" y="843244"/>
            <a:ext cx="9144000" cy="159871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944" y="857350"/>
            <a:ext cx="8911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basic techniques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reducing the power consumption of active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CPU cores: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1444012"/>
            <a:ext cx="565334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DVFS</a:t>
            </a:r>
            <a:r>
              <a:rPr lang="en-US" sz="1600" dirty="0">
                <a:latin typeface="+mj-lt"/>
              </a:rPr>
              <a:t>: Dynamic Voltage and Frequency Scaling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CPPC</a:t>
            </a:r>
            <a:r>
              <a:rPr lang="en-US" sz="1600" dirty="0">
                <a:latin typeface="+mj-lt"/>
              </a:rPr>
              <a:t>: Cooperative Processor Performance Control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: Adaptive Voltage and Frequency Scaling</a:t>
            </a:r>
          </a:p>
        </p:txBody>
      </p:sp>
    </p:spTree>
    <p:extLst>
      <p:ext uri="{BB962C8B-B14F-4D97-AF65-F5344CB8AC3E}">
        <p14:creationId xmlns:p14="http://schemas.microsoft.com/office/powerpoint/2010/main" val="56940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7735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TDP (allocated power budget) limits the basic clock rate? -2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863715"/>
            <a:ext cx="8865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data shows, </a:t>
            </a:r>
            <a:r>
              <a:rPr lang="en-US" dirty="0">
                <a:solidFill>
                  <a:srgbClr val="0070C0"/>
                </a:solidFill>
              </a:rPr>
              <a:t>4.5 W </a:t>
            </a:r>
            <a:r>
              <a:rPr lang="en-US" dirty="0"/>
              <a:t>allocated TDP restricts the basic core frequency to </a:t>
            </a:r>
            <a:r>
              <a:rPr lang="en-US" dirty="0">
                <a:solidFill>
                  <a:srgbClr val="0070C0"/>
                </a:solidFill>
              </a:rPr>
              <a:t>1.2 GHz</a:t>
            </a:r>
          </a:p>
          <a:p>
            <a:r>
              <a:rPr lang="en-US" dirty="0"/>
              <a:t>  whereas </a:t>
            </a:r>
            <a:r>
              <a:rPr lang="en-US" dirty="0">
                <a:solidFill>
                  <a:srgbClr val="0070C0"/>
                </a:solidFill>
              </a:rPr>
              <a:t>91 W</a:t>
            </a:r>
            <a:r>
              <a:rPr lang="en-US" dirty="0"/>
              <a:t> TDP allows a clock rate of up to </a:t>
            </a:r>
            <a:r>
              <a:rPr lang="en-US" dirty="0">
                <a:solidFill>
                  <a:srgbClr val="0070C0"/>
                </a:solidFill>
              </a:rPr>
              <a:t>4.2 GHz</a:t>
            </a:r>
            <a:r>
              <a:rPr lang="en-US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30759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66893" y="1988096"/>
            <a:ext cx="7875537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 DVFS (Dynamic Voltage and Frequency Scaling)</a:t>
            </a:r>
          </a:p>
        </p:txBody>
      </p:sp>
    </p:spTree>
    <p:extLst>
      <p:ext uri="{BB962C8B-B14F-4D97-AF65-F5344CB8AC3E}">
        <p14:creationId xmlns:p14="http://schemas.microsoft.com/office/powerpoint/2010/main" val="377198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(1)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-90010" y="843167"/>
            <a:ext cx="9207515" cy="515785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500" y="843167"/>
            <a:ext cx="819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Principle of DVFS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(assuming a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single threaded single core processor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2541" y="1493409"/>
            <a:ext cx="4744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a)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Dynamic power consumption </a:t>
            </a:r>
            <a:r>
              <a:rPr lang="en-US" sz="1600" dirty="0">
                <a:latin typeface="+mj-lt"/>
              </a:rPr>
              <a:t>is given by: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46775" y="1868838"/>
            <a:ext cx="2579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Dd</a:t>
            </a:r>
            <a:r>
              <a:rPr lang="en-US" sz="1600" dirty="0">
                <a:latin typeface="+mj-lt"/>
              </a:rPr>
              <a:t> = const. * Vcc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 * fc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32604" y="2213489"/>
            <a:ext cx="278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with </a:t>
            </a:r>
            <a:r>
              <a:rPr lang="en-US" sz="1600" dirty="0" err="1">
                <a:latin typeface="+mj-lt"/>
              </a:rPr>
              <a:t>Vcc</a:t>
            </a:r>
            <a:r>
              <a:rPr lang="en-US" sz="1600" dirty="0">
                <a:latin typeface="+mj-lt"/>
              </a:rPr>
              <a:t>: core voltage</a:t>
            </a:r>
          </a:p>
          <a:p>
            <a:pPr>
              <a:spcAft>
                <a:spcPts val="200"/>
              </a:spcAft>
            </a:pPr>
            <a:r>
              <a:rPr lang="en-US" sz="1600" dirty="0">
                <a:latin typeface="+mj-lt"/>
              </a:rPr>
              <a:t>       fc:   clock frequency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1212" y="2828099"/>
            <a:ext cx="886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b)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core voltage (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) </a:t>
            </a:r>
            <a:r>
              <a:rPr lang="en-US" sz="1600" dirty="0">
                <a:latin typeface="+mj-lt"/>
              </a:rPr>
              <a:t>needed for maintaining the clock frequency (fc) is</a:t>
            </a:r>
          </a:p>
          <a:p>
            <a:r>
              <a:rPr lang="en-US" sz="1600" dirty="0">
                <a:latin typeface="+mj-lt"/>
              </a:rPr>
              <a:t>      nearly linearly proportional with the clock frequency (fc).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779004" y="3424359"/>
            <a:ext cx="1931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Vcc</a:t>
            </a:r>
            <a:r>
              <a:rPr lang="en-US" sz="1600" dirty="0">
                <a:latin typeface="+mj-lt"/>
              </a:rPr>
              <a:t> = const. * fc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4077" y="4292516"/>
            <a:ext cx="8383834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Since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Dd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very strongly rises with fc</a:t>
            </a:r>
            <a:r>
              <a:rPr lang="en-US" sz="1600" dirty="0">
                <a:latin typeface="+mj-lt"/>
              </a:rPr>
              <a:t>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idea of DVFS </a:t>
            </a:r>
            <a:r>
              <a:rPr lang="en-US" sz="1600" dirty="0">
                <a:latin typeface="+mj-lt"/>
              </a:rPr>
              <a:t>is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to scale down fc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as far as possible</a:t>
            </a:r>
            <a:r>
              <a:rPr lang="en-US" sz="1600" dirty="0">
                <a:latin typeface="+mj-lt"/>
              </a:rPr>
              <a:t>, that is as far as scaling down of fc does not lengthen</a:t>
            </a:r>
          </a:p>
          <a:p>
            <a:r>
              <a:rPr lang="en-US" sz="1600" dirty="0">
                <a:latin typeface="+mj-lt"/>
              </a:rPr>
              <a:t>  noticeably the run time of the actual workload, and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lower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appropriately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i.e. to the value needed for the reduced fc.</a:t>
            </a:r>
            <a:r>
              <a:rPr lang="en-US" sz="1600" dirty="0">
                <a:latin typeface="+mj-lt"/>
              </a:rPr>
              <a:t> </a:t>
            </a:r>
          </a:p>
          <a:p>
            <a:r>
              <a:rPr lang="en-US" sz="1600" dirty="0">
                <a:latin typeface="+mj-lt"/>
              </a:rPr>
              <a:t>This principle will be applied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subsequent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time windows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of, say </a:t>
            </a:r>
            <a:r>
              <a:rPr lang="en-US" sz="1600" dirty="0" smtClean="0">
                <a:latin typeface="+mj-lt"/>
              </a:rPr>
              <a:t>30 or 100 </a:t>
            </a:r>
            <a:r>
              <a:rPr lang="en-US" sz="1600" dirty="0" err="1">
                <a:latin typeface="+mj-lt"/>
              </a:rPr>
              <a:t>ms</a:t>
            </a:r>
            <a:r>
              <a:rPr lang="en-US" sz="1600" dirty="0" smtClean="0"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to </a:t>
            </a:r>
            <a:r>
              <a:rPr lang="en-US" sz="1600" dirty="0" smtClean="0">
                <a:latin typeface="+mj-lt"/>
              </a:rPr>
              <a:t>reduce dynamic </a:t>
            </a:r>
            <a:r>
              <a:rPr lang="en-US" sz="1600" dirty="0">
                <a:latin typeface="+mj-lt"/>
              </a:rPr>
              <a:t>power consumption.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500" y="1177866"/>
            <a:ext cx="3908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DVFS is based on two relationships: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500" y="458670"/>
            <a:ext cx="6441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j-lt"/>
              </a:rPr>
              <a:t>5.2 D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VFS (Dynamic Voltage and Frequency Scaling)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4077" y="3718416"/>
            <a:ext cx="214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If follows then that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66854" y="3958950"/>
            <a:ext cx="2172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+mj-lt"/>
              </a:rPr>
              <a:t>Dd</a:t>
            </a:r>
            <a:r>
              <a:rPr lang="en-US" sz="1600" dirty="0">
                <a:latin typeface="+mj-lt"/>
              </a:rPr>
              <a:t> = const. * fc</a:t>
            </a:r>
            <a:r>
              <a:rPr lang="en-US" sz="1600" baseline="30000" dirty="0">
                <a:latin typeface="+mj-lt"/>
              </a:rPr>
              <a:t>3</a:t>
            </a:r>
            <a:r>
              <a:rPr lang="en-US" sz="16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849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/>
      <p:bldP spid="20" grpId="0"/>
      <p:bldP spid="21" grpId="0"/>
      <p:bldP spid="22" grpId="0"/>
      <p:bldP spid="23" grpId="0"/>
      <p:bldP spid="27" grpId="0"/>
      <p:bldP spid="28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(2)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" y="828002"/>
            <a:ext cx="9162510" cy="71078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832893"/>
            <a:ext cx="8189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DVFS is implemented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based on P-states (Performance states)</a:t>
            </a:r>
            <a:r>
              <a:rPr lang="en-US" sz="1600" dirty="0">
                <a:latin typeface="+mj-lt"/>
              </a:rPr>
              <a:t> defined by the 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2. release of the ACPI standard</a:t>
            </a:r>
            <a:r>
              <a:rPr lang="en-US" sz="1600" dirty="0">
                <a:latin typeface="+mj-lt"/>
              </a:rPr>
              <a:t>, as indicated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253146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489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 P (Performance) states P0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6585" y="3609020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510" y="2888940"/>
            <a:ext cx="2948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Ci: Idle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(C4…Cn states since ACPI 2.0)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63515" y="19510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Pi: Performance states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4221" y="3879050"/>
            <a:ext cx="2337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Si: System Sleep states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3593" y="4239090"/>
            <a:ext cx="3600858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G1: OS-initiated, system context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saved, no rebooting needed.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G2/Soft off: OS-initiated shut down.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Power supply remains 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system context is not saved,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G3/Mechanical off: Entered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activating a mechanical switch.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The system must be restarted.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3143846" y="996715"/>
            <a:ext cx="5973659" cy="5779470"/>
            <a:chOff x="3221850" y="996715"/>
            <a:chExt cx="5908082" cy="5746443"/>
          </a:xfrm>
        </p:grpSpPr>
        <p:grpSp>
          <p:nvGrpSpPr>
            <p:cNvPr id="52" name="Group 51"/>
            <p:cNvGrpSpPr/>
            <p:nvPr/>
          </p:nvGrpSpPr>
          <p:grpSpPr>
            <a:xfrm>
              <a:off x="3221850" y="996715"/>
              <a:ext cx="5908082" cy="5746443"/>
              <a:chOff x="3290672" y="996715"/>
              <a:chExt cx="5908082" cy="574644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b="75022"/>
              <a:stretch/>
            </p:blipFill>
            <p:spPr>
              <a:xfrm>
                <a:off x="3300297" y="996715"/>
                <a:ext cx="5772203" cy="1717562"/>
              </a:xfrm>
              <a:prstGeom prst="rect">
                <a:avLst/>
              </a:prstGeom>
            </p:spPr>
          </p:pic>
          <p:sp>
            <p:nvSpPr>
              <p:cNvPr id="5" name="Left Brace 4"/>
              <p:cNvSpPr/>
              <p:nvPr/>
            </p:nvSpPr>
            <p:spPr bwMode="auto">
              <a:xfrm>
                <a:off x="3731737" y="2888580"/>
                <a:ext cx="144000" cy="1029143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Left Brace 10"/>
              <p:cNvSpPr/>
              <p:nvPr/>
            </p:nvSpPr>
            <p:spPr bwMode="auto">
              <a:xfrm>
                <a:off x="3731737" y="1951864"/>
                <a:ext cx="144000" cy="686095"/>
              </a:xfrm>
              <a:prstGeom prst="leftBrac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814338" y="6343048"/>
                <a:ext cx="3777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*</a:t>
                </a: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t="60320" b="4009"/>
              <a:stretch/>
            </p:blipFill>
            <p:spPr>
              <a:xfrm>
                <a:off x="3290672" y="4168762"/>
                <a:ext cx="5772203" cy="2452881"/>
              </a:xfrm>
              <a:prstGeom prst="rect">
                <a:avLst/>
              </a:prstGeom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169063" y="2839317"/>
                <a:ext cx="4029691" cy="1204615"/>
                <a:chOff x="5178688" y="2311986"/>
                <a:chExt cx="3713791" cy="1157706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5178688" y="2311986"/>
                  <a:ext cx="3713791" cy="1157706"/>
                  <a:chOff x="5178688" y="2311986"/>
                  <a:chExt cx="3713791" cy="1157706"/>
                </a:xfrm>
              </p:grpSpPr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5178688" y="2311986"/>
                    <a:ext cx="3713791" cy="1157706"/>
                    <a:chOff x="3986935" y="3079293"/>
                    <a:chExt cx="3398756" cy="1474833"/>
                  </a:xfrm>
                </p:grpSpPr>
                <p:pic>
                  <p:nvPicPr>
                    <p:cNvPr id="26" name="Picture 25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328" t="61054" b="33535"/>
                    <a:stretch/>
                  </p:blipFill>
                  <p:spPr>
                    <a:xfrm>
                      <a:off x="3986935" y="4149080"/>
                      <a:ext cx="3395490" cy="40504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" name="Picture 26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23254" t="25251" b="64164"/>
                    <a:stretch/>
                  </p:blipFill>
                  <p:spPr>
                    <a:xfrm>
                      <a:off x="3986935" y="3079293"/>
                      <a:ext cx="3398756" cy="7923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62215" r="7844" b="36004"/>
                    <a:stretch/>
                  </p:blipFill>
                  <p:spPr>
                    <a:xfrm>
                      <a:off x="4036573" y="4253249"/>
                      <a:ext cx="1447800" cy="1333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3991966" y="4149889"/>
                      <a:ext cx="334775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Cn</a:t>
                      </a:r>
                    </a:p>
                  </p:txBody>
                </p:sp>
                <p:pic>
                  <p:nvPicPr>
                    <p:cNvPr id="31" name="Picture 30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59464" t="26688" r="7844" b="70210"/>
                    <a:stretch/>
                  </p:blipFill>
                  <p:spPr>
                    <a:xfrm>
                      <a:off x="4053885" y="3173113"/>
                      <a:ext cx="1447800" cy="23222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82119" t="31535" r="7844" b="65557"/>
                    <a:stretch/>
                  </p:blipFill>
                  <p:spPr>
                    <a:xfrm>
                      <a:off x="4062331" y="3536479"/>
                      <a:ext cx="3014431" cy="20051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4002324" y="3508020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C2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4010393" y="3126293"/>
                      <a:ext cx="327439" cy="33327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2" name="Rectangle 1"/>
                  <p:cNvSpPr/>
                  <p:nvPr/>
                </p:nvSpPr>
                <p:spPr bwMode="auto">
                  <a:xfrm>
                    <a:off x="5204320" y="3100397"/>
                    <a:ext cx="3610018" cy="73556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3333CC"/>
                      </a:solidFill>
                      <a:effectLst/>
                      <a:uLnTx/>
                      <a:uFillTx/>
                      <a:latin typeface="Verdana" pitchFamily="34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36" name="Straight Connector 35"/>
                <p:cNvCxnSpPr/>
                <p:nvPr/>
              </p:nvCxnSpPr>
              <p:spPr bwMode="auto">
                <a:xfrm>
                  <a:off x="5639732" y="2950574"/>
                  <a:ext cx="1" cy="219089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9" name="Rectangle 38"/>
                <p:cNvSpPr/>
                <p:nvPr/>
              </p:nvSpPr>
              <p:spPr bwMode="auto">
                <a:xfrm>
                  <a:off x="5261073" y="2910136"/>
                  <a:ext cx="3496392" cy="45719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2"/>
              <a:srcRect l="11695" t="9733" r="85187" b="62548"/>
              <a:stretch/>
            </p:blipFill>
            <p:spPr>
              <a:xfrm>
                <a:off x="3977011" y="2374534"/>
                <a:ext cx="179686" cy="1902496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2"/>
              <a:srcRect l="10915" t="30522" r="84407" b="65320"/>
              <a:stretch/>
            </p:blipFill>
            <p:spPr>
              <a:xfrm>
                <a:off x="4790006" y="3357070"/>
                <a:ext cx="292999" cy="31022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2"/>
              <a:srcRect l="27289" t="18049" r="67138" b="67317"/>
              <a:stretch/>
            </p:blipFill>
            <p:spPr>
              <a:xfrm>
                <a:off x="4882695" y="2291549"/>
                <a:ext cx="352960" cy="1137491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2"/>
              <a:srcRect l="27289" t="31760" r="67897" b="64569"/>
              <a:stretch/>
            </p:blipFill>
            <p:spPr>
              <a:xfrm>
                <a:off x="4893602" y="3625142"/>
                <a:ext cx="292170" cy="258363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 bwMode="auto">
            <a:xfrm>
              <a:off x="4867006" y="1628800"/>
              <a:ext cx="92689" cy="225025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 flipH="1">
              <a:off x="4920548" y="1631754"/>
              <a:ext cx="11492" cy="2232000"/>
            </a:xfrm>
            <a:prstGeom prst="lin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Rectangle 56"/>
            <p:cNvSpPr/>
            <p:nvPr/>
          </p:nvSpPr>
          <p:spPr bwMode="auto">
            <a:xfrm>
              <a:off x="4778608" y="1631754"/>
              <a:ext cx="109141" cy="22753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 bwMode="auto">
            <a:xfrm flipV="1">
              <a:off x="4783477" y="1635574"/>
              <a:ext cx="180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8" name="Rounded Rectangle 37"/>
          <p:cNvSpPr/>
          <p:nvPr/>
        </p:nvSpPr>
        <p:spPr bwMode="auto">
          <a:xfrm>
            <a:off x="296863" y="1687316"/>
            <a:ext cx="8734913" cy="112974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 w="28575">
                <a:solidFill>
                  <a:srgbClr val="000000"/>
                </a:solidFill>
                <a:prstDash val="sysDash"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87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-2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95" y="5115671"/>
            <a:ext cx="8640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Figure: Example of operating </a:t>
            </a:r>
            <a:r>
              <a:rPr lang="en-US" sz="1600" dirty="0">
                <a:latin typeface="+mj-lt"/>
              </a:rPr>
              <a:t>points </a:t>
            </a:r>
            <a:r>
              <a:rPr lang="en-US" sz="1600" dirty="0" smtClean="0">
                <a:latin typeface="+mj-lt"/>
              </a:rPr>
              <a:t>(of </a:t>
            </a:r>
            <a:r>
              <a:rPr lang="en-US" sz="1600" dirty="0">
                <a:latin typeface="+mj-lt"/>
              </a:rPr>
              <a:t>Intel’s Pentium M processor (</a:t>
            </a:r>
            <a:r>
              <a:rPr lang="en-US" sz="1600" dirty="0">
                <a:latin typeface="+mj-lt"/>
                <a:ea typeface="Verdana" panose="020B0604030504040204" pitchFamily="34" charset="0"/>
              </a:rPr>
              <a:t>~</a:t>
            </a:r>
            <a:r>
              <a:rPr lang="en-US" sz="1600" dirty="0">
                <a:latin typeface="+mj-lt"/>
              </a:rPr>
              <a:t>2003</a:t>
            </a:r>
            <a:r>
              <a:rPr lang="en-US" sz="1600" dirty="0" smtClean="0">
                <a:latin typeface="+mj-lt"/>
              </a:rPr>
              <a:t>)) </a:t>
            </a:r>
            <a:endParaRPr lang="en-US" sz="1600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76645" y="2166248"/>
            <a:ext cx="5908475" cy="2899573"/>
            <a:chOff x="1736685" y="2888940"/>
            <a:chExt cx="5908475" cy="289957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6" t="17250" r="8726" b="26415"/>
            <a:stretch/>
          </p:blipFill>
          <p:spPr bwMode="auto">
            <a:xfrm>
              <a:off x="1736685" y="2933945"/>
              <a:ext cx="5908475" cy="285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6482501" y="2888940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32140" y="3309704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193642" y="3933825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+mj-lt"/>
                </a:rPr>
                <a:t>P6</a:t>
              </a: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8885" y="877696"/>
            <a:ext cx="9144000" cy="61608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00" y="908720"/>
            <a:ext cx="865282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P-states</a:t>
            </a:r>
            <a:r>
              <a:rPr lang="en-US" sz="1600" dirty="0">
                <a:latin typeface="+mj-lt"/>
              </a:rPr>
              <a:t> are possible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operating points 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and fc pairs) of a core </a:t>
            </a:r>
            <a:r>
              <a:rPr lang="en-US" sz="1600" dirty="0">
                <a:latin typeface="+mj-lt"/>
              </a:rPr>
              <a:t>while running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under DVFS.</a:t>
            </a:r>
          </a:p>
          <a:p>
            <a:r>
              <a:rPr lang="en-US" sz="1600" dirty="0">
                <a:latin typeface="+mj-lt"/>
              </a:rPr>
              <a:t>An example below will illustrate this.</a:t>
            </a:r>
          </a:p>
        </p:txBody>
      </p:sp>
    </p:spTree>
    <p:extLst>
      <p:ext uri="{BB962C8B-B14F-4D97-AF65-F5344CB8AC3E}">
        <p14:creationId xmlns:p14="http://schemas.microsoft.com/office/powerpoint/2010/main" val="76170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</a:t>
            </a:r>
            <a:r>
              <a:rPr lang="en-US" dirty="0" smtClean="0"/>
              <a:t>(5)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2456" y="846874"/>
            <a:ext cx="9207515" cy="9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5720" y="877898"/>
            <a:ext cx="10108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solidFill>
                  <a:srgbClr val="FF0000"/>
                </a:solidFill>
                <a:latin typeface="+mj-lt"/>
              </a:rPr>
              <a:t>While implementing DVFS</a:t>
            </a:r>
            <a:r>
              <a:rPr lang="en-US" sz="1600" spc="-20" dirty="0">
                <a:latin typeface="+mj-lt"/>
              </a:rPr>
              <a:t> the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OS</a:t>
            </a:r>
            <a:r>
              <a:rPr lang="en-US" sz="1600" spc="-20" dirty="0">
                <a:latin typeface="+mj-lt"/>
              </a:rPr>
              <a:t> continuously </a:t>
            </a:r>
            <a:r>
              <a:rPr lang="en-US" sz="1600" spc="-20" dirty="0" smtClean="0">
                <a:latin typeface="+mj-lt"/>
              </a:rPr>
              <a:t>determines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1600" spc="-20" dirty="0" smtClean="0">
                <a:solidFill>
                  <a:srgbClr val="FF0000"/>
                </a:solidFill>
                <a:latin typeface="+mj-lt"/>
              </a:rPr>
              <a:t>lowest possible P state</a:t>
            </a:r>
          </a:p>
          <a:p>
            <a:r>
              <a:rPr lang="en-US" sz="1600" spc="-2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20" dirty="0" smtClean="0">
                <a:solidFill>
                  <a:srgbClr val="0070C0"/>
                </a:solidFill>
              </a:rPr>
              <a:t>in </a:t>
            </a:r>
            <a:r>
              <a:rPr lang="en-US" sz="1600" spc="-20" dirty="0">
                <a:solidFill>
                  <a:srgbClr val="0070C0"/>
                </a:solidFill>
              </a:rPr>
              <a:t>subsequent time windows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that are needed to avoid a noticeable </a:t>
            </a:r>
            <a:r>
              <a:rPr lang="en-US" sz="1600" spc="-60" dirty="0" smtClean="0">
                <a:solidFill>
                  <a:srgbClr val="0070C0"/>
                </a:solidFill>
                <a:latin typeface="+mj-lt"/>
              </a:rPr>
              <a:t>lengthening the</a:t>
            </a:r>
          </a:p>
          <a:p>
            <a:r>
              <a:rPr lang="en-US" sz="1600" spc="-6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6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run time of </a:t>
            </a:r>
            <a:r>
              <a:rPr lang="en-US" sz="1600" spc="-60" dirty="0" smtClean="0">
                <a:solidFill>
                  <a:srgbClr val="0070C0"/>
                </a:solidFill>
                <a:latin typeface="+mj-lt"/>
              </a:rPr>
              <a:t>the workload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1600" spc="-60" dirty="0" smtClean="0">
                <a:solidFill>
                  <a:srgbClr val="0070C0"/>
                </a:solidFill>
                <a:latin typeface="+mj-lt"/>
              </a:rPr>
              <a:t>to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keep power consumption as low as </a:t>
            </a:r>
            <a:r>
              <a:rPr lang="en-US" sz="1600" spc="-60" dirty="0" smtClean="0">
                <a:solidFill>
                  <a:srgbClr val="0070C0"/>
                </a:solidFill>
                <a:latin typeface="+mj-lt"/>
              </a:rPr>
              <a:t>possible.</a:t>
            </a:r>
            <a:endParaRPr lang="en-US" sz="1600" spc="-6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-3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99736" y="3668106"/>
            <a:ext cx="3942794" cy="93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00" dirty="0">
                <a:latin typeface="+mj-lt"/>
              </a:rPr>
              <a:t>Both fc and Vdd will be scaled </a:t>
            </a:r>
          </a:p>
          <a:p>
            <a:pPr>
              <a:spcAft>
                <a:spcPts val="300"/>
              </a:spcAft>
            </a:pPr>
            <a:r>
              <a:rPr lang="hu-HU" sz="1300" dirty="0">
                <a:latin typeface="+mj-lt"/>
              </a:rPr>
              <a:t>        </a:t>
            </a:r>
            <a:r>
              <a:rPr lang="hu-HU" sz="1300" dirty="0" err="1" smtClean="0">
                <a:latin typeface="+mj-lt"/>
              </a:rPr>
              <a:t>according</a:t>
            </a:r>
            <a:r>
              <a:rPr lang="hu-HU" sz="1300" dirty="0" smtClean="0">
                <a:latin typeface="+mj-lt"/>
              </a:rPr>
              <a:t> </a:t>
            </a:r>
            <a:r>
              <a:rPr lang="hu-HU" sz="1300" dirty="0">
                <a:latin typeface="+mj-lt"/>
              </a:rPr>
              <a:t>to the </a:t>
            </a:r>
            <a:r>
              <a:rPr lang="hu-HU" sz="1300" dirty="0" err="1">
                <a:latin typeface="+mj-lt"/>
              </a:rPr>
              <a:t>workload</a:t>
            </a:r>
            <a:r>
              <a:rPr lang="hu-HU" sz="1300" dirty="0">
                <a:latin typeface="+mj-lt"/>
              </a:rPr>
              <a:t> </a:t>
            </a:r>
            <a:r>
              <a:rPr lang="hu-HU" sz="1300" dirty="0" err="1" smtClean="0">
                <a:latin typeface="+mj-lt"/>
              </a:rPr>
              <a:t>intensity</a:t>
            </a:r>
            <a:r>
              <a:rPr lang="hu-HU" sz="1300" dirty="0" smtClean="0">
                <a:latin typeface="+mj-lt"/>
              </a:rPr>
              <a:t>.</a:t>
            </a:r>
            <a:endParaRPr lang="hu-HU" sz="13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 err="1" smtClean="0">
                <a:latin typeface="+mj-lt"/>
              </a:rPr>
              <a:t>Vcc</a:t>
            </a:r>
            <a:r>
              <a:rPr lang="hu-HU" sz="1300" dirty="0" smtClean="0">
                <a:latin typeface="+mj-lt"/>
              </a:rPr>
              <a:t> </a:t>
            </a:r>
            <a:r>
              <a:rPr lang="hu-HU" sz="1300" dirty="0">
                <a:latin typeface="+mj-lt"/>
              </a:rPr>
              <a:t>is chosen with a guard band</a:t>
            </a:r>
          </a:p>
          <a:p>
            <a:pPr algn="ctr"/>
            <a:r>
              <a:rPr lang="hu-HU" sz="1300" dirty="0">
                <a:latin typeface="+mj-lt"/>
              </a:rPr>
              <a:t>  </a:t>
            </a:r>
            <a:r>
              <a:rPr lang="hu-HU" sz="1300" dirty="0" err="1" smtClean="0">
                <a:latin typeface="+mj-lt"/>
              </a:rPr>
              <a:t>according</a:t>
            </a:r>
            <a:r>
              <a:rPr lang="hu-HU" sz="1300" dirty="0" smtClean="0">
                <a:latin typeface="+mj-lt"/>
              </a:rPr>
              <a:t> </a:t>
            </a:r>
            <a:r>
              <a:rPr lang="hu-HU" sz="1300" dirty="0">
                <a:latin typeface="+mj-lt"/>
              </a:rPr>
              <a:t>to the actual fc values.</a:t>
            </a:r>
            <a:endParaRPr lang="en-US" sz="1300" dirty="0"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395254" y="5409220"/>
            <a:ext cx="2760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Principle of </a:t>
            </a:r>
            <a:r>
              <a:rPr lang="en-US" sz="1600" dirty="0" err="1">
                <a:latin typeface="+mj-lt"/>
              </a:rPr>
              <a:t>DVFS</a:t>
            </a:r>
            <a:endParaRPr lang="en-US" sz="1600" dirty="0">
              <a:latin typeface="+mj-lt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2524257" y="1988840"/>
            <a:ext cx="4022740" cy="3423835"/>
            <a:chOff x="2524257" y="1988840"/>
            <a:chExt cx="4022740" cy="3576477"/>
          </a:xfrm>
        </p:grpSpPr>
        <p:grpSp>
          <p:nvGrpSpPr>
            <p:cNvPr id="15" name="Group 14"/>
            <p:cNvGrpSpPr/>
            <p:nvPr/>
          </p:nvGrpSpPr>
          <p:grpSpPr>
            <a:xfrm>
              <a:off x="2524257" y="1988840"/>
              <a:ext cx="4022740" cy="3576477"/>
              <a:chOff x="3109375" y="2620964"/>
              <a:chExt cx="2934158" cy="2522655"/>
            </a:xfrm>
          </p:grpSpPr>
          <p:sp>
            <p:nvSpPr>
              <p:cNvPr id="16" name="Line 41"/>
              <p:cNvSpPr>
                <a:spLocks noChangeShapeType="1"/>
              </p:cNvSpPr>
              <p:nvPr/>
            </p:nvSpPr>
            <p:spPr bwMode="auto">
              <a:xfrm>
                <a:off x="3515775" y="4881564"/>
                <a:ext cx="2206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7" name="Line 42"/>
              <p:cNvSpPr>
                <a:spLocks noChangeShapeType="1"/>
              </p:cNvSpPr>
              <p:nvPr/>
            </p:nvSpPr>
            <p:spPr bwMode="auto">
              <a:xfrm flipV="1">
                <a:off x="3625312" y="2936877"/>
                <a:ext cx="9525" cy="2005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8" name="Line 43"/>
              <p:cNvSpPr>
                <a:spLocks noChangeShapeType="1"/>
              </p:cNvSpPr>
              <p:nvPr/>
            </p:nvSpPr>
            <p:spPr bwMode="auto">
              <a:xfrm flipH="1">
                <a:off x="3576100" y="4039129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19" name="Line 44"/>
              <p:cNvSpPr>
                <a:spLocks noChangeShapeType="1"/>
              </p:cNvSpPr>
              <p:nvPr/>
            </p:nvSpPr>
            <p:spPr bwMode="auto">
              <a:xfrm flipH="1">
                <a:off x="3576100" y="3689088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0" name="Line 45"/>
              <p:cNvSpPr>
                <a:spLocks noChangeShapeType="1"/>
              </p:cNvSpPr>
              <p:nvPr/>
            </p:nvSpPr>
            <p:spPr bwMode="auto">
              <a:xfrm flipH="1">
                <a:off x="3576100" y="3368056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1" name="Line 46"/>
              <p:cNvSpPr>
                <a:spLocks noChangeShapeType="1"/>
              </p:cNvSpPr>
              <p:nvPr/>
            </p:nvSpPr>
            <p:spPr bwMode="auto">
              <a:xfrm flipH="1">
                <a:off x="3576100" y="3098802"/>
                <a:ext cx="825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2" name="Text Box 47"/>
              <p:cNvSpPr txBox="1">
                <a:spLocks noChangeArrowheads="1"/>
              </p:cNvSpPr>
              <p:nvPr/>
            </p:nvSpPr>
            <p:spPr bwMode="auto">
              <a:xfrm>
                <a:off x="5795424" y="4757739"/>
                <a:ext cx="2481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</a:t>
                </a:r>
              </a:p>
            </p:txBody>
          </p:sp>
          <p:sp>
            <p:nvSpPr>
              <p:cNvPr id="23" name="Text Box 48"/>
              <p:cNvSpPr txBox="1">
                <a:spLocks noChangeArrowheads="1"/>
              </p:cNvSpPr>
              <p:nvPr/>
            </p:nvSpPr>
            <p:spPr bwMode="auto">
              <a:xfrm>
                <a:off x="3452275" y="2620964"/>
                <a:ext cx="351000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endParaRPr lang="hu-HU" altLang="en-US" sz="1200" b="1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4" name="Text Box 49"/>
              <p:cNvSpPr txBox="1">
                <a:spLocks noChangeArrowheads="1"/>
              </p:cNvSpPr>
              <p:nvPr/>
            </p:nvSpPr>
            <p:spPr bwMode="auto">
              <a:xfrm>
                <a:off x="5134107" y="4940302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fc0</a:t>
                </a:r>
              </a:p>
            </p:txBody>
          </p:sp>
          <p:sp>
            <p:nvSpPr>
              <p:cNvPr id="25" name="Text Box 51"/>
              <p:cNvSpPr txBox="1">
                <a:spLocks noChangeArrowheads="1"/>
              </p:cNvSpPr>
              <p:nvPr/>
            </p:nvSpPr>
            <p:spPr bwMode="auto">
              <a:xfrm>
                <a:off x="4941711" y="3188770"/>
                <a:ext cx="894686" cy="3972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Highest</a:t>
                </a:r>
                <a:br>
                  <a:rPr lang="hu-HU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</a:b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power</a:t>
                </a:r>
              </a:p>
              <a:p>
                <a:pPr algn="ctr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 consumption</a:t>
                </a:r>
                <a:endParaRPr lang="hu-HU" altLang="en-US" sz="1200" dirty="0">
                  <a:solidFill>
                    <a:srgbClr val="FF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6" name="Text Box 52"/>
              <p:cNvSpPr txBox="1">
                <a:spLocks noChangeArrowheads="1"/>
              </p:cNvSpPr>
              <p:nvPr/>
            </p:nvSpPr>
            <p:spPr bwMode="auto">
              <a:xfrm>
                <a:off x="3120487" y="2987677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0</a:t>
                </a:r>
              </a:p>
            </p:txBody>
          </p:sp>
          <p:sp>
            <p:nvSpPr>
              <p:cNvPr id="27" name="Text Box 53"/>
              <p:cNvSpPr txBox="1">
                <a:spLocks noChangeArrowheads="1"/>
              </p:cNvSpPr>
              <p:nvPr/>
            </p:nvSpPr>
            <p:spPr bwMode="auto">
              <a:xfrm>
                <a:off x="3110962" y="3290096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1</a:t>
                </a:r>
              </a:p>
            </p:txBody>
          </p:sp>
          <p:sp>
            <p:nvSpPr>
              <p:cNvPr id="28" name="Text Box 54"/>
              <p:cNvSpPr txBox="1">
                <a:spLocks noChangeArrowheads="1"/>
              </p:cNvSpPr>
              <p:nvPr/>
            </p:nvSpPr>
            <p:spPr bwMode="auto">
              <a:xfrm>
                <a:off x="3112550" y="3951641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 err="1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ccn</a:t>
                </a:r>
                <a:endParaRPr lang="hu-HU" altLang="en-US" sz="1200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29" name="Text Box 55"/>
              <p:cNvSpPr txBox="1">
                <a:spLocks noChangeArrowheads="1"/>
              </p:cNvSpPr>
              <p:nvPr/>
            </p:nvSpPr>
            <p:spPr bwMode="auto">
              <a:xfrm>
                <a:off x="3109375" y="3611124"/>
                <a:ext cx="40010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V</a:t>
                </a:r>
                <a:r>
                  <a:rPr lang="en-US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cc</a:t>
                </a: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2</a:t>
                </a:r>
              </a:p>
            </p:txBody>
          </p:sp>
          <p:sp>
            <p:nvSpPr>
              <p:cNvPr id="30" name="Text Box 56"/>
              <p:cNvSpPr txBox="1">
                <a:spLocks noChangeArrowheads="1"/>
              </p:cNvSpPr>
              <p:nvPr/>
            </p:nvSpPr>
            <p:spPr bwMode="auto">
              <a:xfrm>
                <a:off x="3309400" y="3765905"/>
                <a:ext cx="17561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.</a:t>
                </a:r>
              </a:p>
            </p:txBody>
          </p:sp>
          <p:sp>
            <p:nvSpPr>
              <p:cNvPr id="31" name="Text Box 57"/>
              <p:cNvSpPr txBox="1">
                <a:spLocks noChangeArrowheads="1"/>
              </p:cNvSpPr>
              <p:nvPr/>
            </p:nvSpPr>
            <p:spPr bwMode="auto">
              <a:xfrm>
                <a:off x="3309400" y="3706638"/>
                <a:ext cx="175617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.</a:t>
                </a:r>
              </a:p>
            </p:txBody>
          </p:sp>
          <p:sp>
            <p:nvSpPr>
              <p:cNvPr id="32" name="Line 59"/>
              <p:cNvSpPr>
                <a:spLocks noChangeShapeType="1"/>
              </p:cNvSpPr>
              <p:nvPr/>
            </p:nvSpPr>
            <p:spPr bwMode="auto">
              <a:xfrm>
                <a:off x="5263612" y="4818064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3" name="Line 60"/>
              <p:cNvSpPr>
                <a:spLocks noChangeShapeType="1"/>
              </p:cNvSpPr>
              <p:nvPr/>
            </p:nvSpPr>
            <p:spPr bwMode="auto">
              <a:xfrm>
                <a:off x="3985675" y="4818064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4" name="Text Box 61"/>
              <p:cNvSpPr txBox="1">
                <a:spLocks noChangeArrowheads="1"/>
              </p:cNvSpPr>
              <p:nvPr/>
            </p:nvSpPr>
            <p:spPr bwMode="auto">
              <a:xfrm>
                <a:off x="3841883" y="4948239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fcn</a:t>
                </a:r>
              </a:p>
            </p:txBody>
          </p:sp>
          <p:sp>
            <p:nvSpPr>
              <p:cNvPr id="35" name="Line 62"/>
              <p:cNvSpPr>
                <a:spLocks noChangeShapeType="1"/>
              </p:cNvSpPr>
              <p:nvPr/>
            </p:nvSpPr>
            <p:spPr bwMode="auto">
              <a:xfrm>
                <a:off x="4422237" y="4818064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6" name="Text Box 63"/>
              <p:cNvSpPr txBox="1">
                <a:spLocks noChangeArrowheads="1"/>
              </p:cNvSpPr>
              <p:nvPr/>
            </p:nvSpPr>
            <p:spPr bwMode="auto">
              <a:xfrm>
                <a:off x="4285057" y="4948239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fc2</a:t>
                </a:r>
              </a:p>
            </p:txBody>
          </p:sp>
          <p:sp>
            <p:nvSpPr>
              <p:cNvPr id="37" name="Line 64"/>
              <p:cNvSpPr>
                <a:spLocks noChangeShapeType="1"/>
              </p:cNvSpPr>
              <p:nvPr/>
            </p:nvSpPr>
            <p:spPr bwMode="auto">
              <a:xfrm>
                <a:off x="4847687" y="4816477"/>
                <a:ext cx="0" cy="1000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00" b="1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38" name="Text Box 65"/>
              <p:cNvSpPr txBox="1">
                <a:spLocks noChangeArrowheads="1"/>
              </p:cNvSpPr>
              <p:nvPr/>
            </p:nvSpPr>
            <p:spPr bwMode="auto">
              <a:xfrm>
                <a:off x="4710507" y="4946652"/>
                <a:ext cx="304231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fc1</a:t>
                </a:r>
              </a:p>
            </p:txBody>
          </p:sp>
          <p:sp>
            <p:nvSpPr>
              <p:cNvPr id="39" name="Text Box 67"/>
              <p:cNvSpPr txBox="1">
                <a:spLocks noChangeArrowheads="1"/>
              </p:cNvSpPr>
              <p:nvPr/>
            </p:nvSpPr>
            <p:spPr bwMode="auto">
              <a:xfrm>
                <a:off x="4301312" y="3534549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0" name="Text Box 68"/>
              <p:cNvSpPr txBox="1">
                <a:spLocks noChangeArrowheads="1"/>
              </p:cNvSpPr>
              <p:nvPr/>
            </p:nvSpPr>
            <p:spPr bwMode="auto">
              <a:xfrm>
                <a:off x="5071524" y="2917535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1" name="Text Box 69"/>
              <p:cNvSpPr txBox="1">
                <a:spLocks noChangeArrowheads="1"/>
              </p:cNvSpPr>
              <p:nvPr/>
            </p:nvSpPr>
            <p:spPr bwMode="auto">
              <a:xfrm>
                <a:off x="3804700" y="3894295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2" name="Text Box 70"/>
              <p:cNvSpPr txBox="1">
                <a:spLocks noChangeArrowheads="1"/>
              </p:cNvSpPr>
              <p:nvPr/>
            </p:nvSpPr>
            <p:spPr bwMode="auto">
              <a:xfrm>
                <a:off x="4741324" y="3195831"/>
                <a:ext cx="202509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●</a:t>
                </a:r>
              </a:p>
            </p:txBody>
          </p:sp>
          <p:sp>
            <p:nvSpPr>
              <p:cNvPr id="43" name="Text Box 102"/>
              <p:cNvSpPr txBox="1">
                <a:spLocks noChangeArrowheads="1"/>
              </p:cNvSpPr>
              <p:nvPr/>
            </p:nvSpPr>
            <p:spPr bwMode="auto">
              <a:xfrm rot="19355788">
                <a:off x="3916873" y="3086087"/>
                <a:ext cx="658878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  <a:latin typeface="Verdana" panose="020B0604030504040204" pitchFamily="34" charset="0"/>
                  </a:rPr>
                  <a:t>Workload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052147" y="4840573"/>
                <a:ext cx="197832" cy="1953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200" dirty="0"/>
                  <a:t>..</a:t>
                </a:r>
                <a:endParaRPr lang="en-US" sz="1200" dirty="0"/>
              </a:p>
            </p:txBody>
          </p:sp>
          <p:sp>
            <p:nvSpPr>
              <p:cNvPr id="45" name="Text Box 80"/>
              <p:cNvSpPr txBox="1">
                <a:spLocks noChangeArrowheads="1"/>
              </p:cNvSpPr>
              <p:nvPr/>
            </p:nvSpPr>
            <p:spPr bwMode="auto">
              <a:xfrm>
                <a:off x="5045405" y="2777828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</a:t>
                </a:r>
                <a:r>
                  <a:rPr lang="en-US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0</a:t>
                </a:r>
                <a:endParaRPr lang="hu-HU" altLang="en-US" sz="1200" b="1" dirty="0">
                  <a:solidFill>
                    <a:srgbClr val="000000"/>
                  </a:solidFill>
                  <a:latin typeface="Verdana" panose="020B0604030504040204" pitchFamily="34" charset="0"/>
                </a:endParaRPr>
              </a:p>
            </p:txBody>
          </p:sp>
          <p:sp>
            <p:nvSpPr>
              <p:cNvPr id="46" name="Text Box 80"/>
              <p:cNvSpPr txBox="1">
                <a:spLocks noChangeArrowheads="1"/>
              </p:cNvSpPr>
              <p:nvPr/>
            </p:nvSpPr>
            <p:spPr bwMode="auto">
              <a:xfrm>
                <a:off x="4709031" y="3048229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P1</a:t>
                </a:r>
              </a:p>
            </p:txBody>
          </p:sp>
          <p:sp>
            <p:nvSpPr>
              <p:cNvPr id="47" name="Text Box 80"/>
              <p:cNvSpPr txBox="1">
                <a:spLocks noChangeArrowheads="1"/>
              </p:cNvSpPr>
              <p:nvPr/>
            </p:nvSpPr>
            <p:spPr bwMode="auto">
              <a:xfrm>
                <a:off x="4276857" y="3395514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P2</a:t>
                </a:r>
              </a:p>
            </p:txBody>
          </p:sp>
          <p:sp>
            <p:nvSpPr>
              <p:cNvPr id="48" name="Text Box 80"/>
              <p:cNvSpPr txBox="1">
                <a:spLocks noChangeArrowheads="1"/>
              </p:cNvSpPr>
              <p:nvPr/>
            </p:nvSpPr>
            <p:spPr bwMode="auto">
              <a:xfrm>
                <a:off x="3774582" y="3789312"/>
                <a:ext cx="296046" cy="195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hu-HU" altLang="en-US" sz="1200" b="1" dirty="0">
                    <a:solidFill>
                      <a:srgbClr val="000000"/>
                    </a:solidFill>
                    <a:latin typeface="Verdana" panose="020B0604030504040204" pitchFamily="34" charset="0"/>
                  </a:rPr>
                  <a:t>Pn</a:t>
                </a:r>
              </a:p>
            </p:txBody>
          </p:sp>
          <p:cxnSp>
            <p:nvCxnSpPr>
              <p:cNvPr id="49" name="Straight Connector 48"/>
              <p:cNvCxnSpPr/>
              <p:nvPr/>
            </p:nvCxnSpPr>
            <p:spPr bwMode="auto">
              <a:xfrm flipV="1">
                <a:off x="3957145" y="3055073"/>
                <a:ext cx="1292179" cy="1001011"/>
              </a:xfrm>
              <a:prstGeom prst="line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Straight Arrow Connector 49"/>
              <p:cNvCxnSpPr/>
              <p:nvPr/>
            </p:nvCxnSpPr>
            <p:spPr bwMode="auto">
              <a:xfrm flipH="1">
                <a:off x="3739657" y="2762922"/>
                <a:ext cx="1237407" cy="971756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</p:grpSp>
        <p:sp>
          <p:nvSpPr>
            <p:cNvPr id="53" name="Text Box 50"/>
            <p:cNvSpPr txBox="1">
              <a:spLocks noChangeArrowheads="1"/>
            </p:cNvSpPr>
            <p:nvPr/>
          </p:nvSpPr>
          <p:spPr bwMode="auto">
            <a:xfrm>
              <a:off x="3068374" y="4294229"/>
              <a:ext cx="1438644" cy="684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  <a:t>Lowest</a:t>
              </a:r>
              <a:br>
                <a:rPr lang="hu-HU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</a:br>
              <a:r>
                <a:rPr lang="en-US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  <a:t>power</a:t>
              </a:r>
            </a:p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 dirty="0">
                  <a:solidFill>
                    <a:srgbClr val="FF0000"/>
                  </a:solidFill>
                  <a:latin typeface="Verdana" panose="020B0604030504040204" pitchFamily="34" charset="0"/>
                </a:rPr>
                <a:t> consumption</a:t>
              </a:r>
              <a:endParaRPr lang="hu-HU" altLang="en-US" sz="1000" dirty="0">
                <a:solidFill>
                  <a:srgbClr val="FF0000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57" name="Rounded Rectangle 56"/>
          <p:cNvSpPr/>
          <p:nvPr/>
        </p:nvSpPr>
        <p:spPr bwMode="auto">
          <a:xfrm>
            <a:off x="18510" y="5859270"/>
            <a:ext cx="9144000" cy="830997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1500" y="5859270"/>
            <a:ext cx="9138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To do this the </a:t>
            </a:r>
            <a:r>
              <a:rPr lang="en-US" sz="1600" spc="-50" dirty="0">
                <a:solidFill>
                  <a:srgbClr val="FF0000"/>
                </a:solidFill>
                <a:latin typeface="+mj-lt"/>
              </a:rPr>
              <a:t>OS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 will </a:t>
            </a:r>
            <a:r>
              <a:rPr lang="en-US" sz="1600" spc="-50" dirty="0">
                <a:solidFill>
                  <a:srgbClr val="FF0000"/>
                </a:solidFill>
                <a:latin typeface="+mj-lt"/>
              </a:rPr>
              <a:t>assess the utilization rate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of the core in </a:t>
            </a:r>
            <a:r>
              <a:rPr lang="en-US" sz="1600" spc="-50" dirty="0" smtClean="0">
                <a:solidFill>
                  <a:srgbClr val="0070C0"/>
                </a:solidFill>
                <a:latin typeface="+mj-lt"/>
              </a:rPr>
              <a:t>each of the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time </a:t>
            </a:r>
            <a:r>
              <a:rPr lang="en-US" sz="1600" spc="-50" dirty="0" smtClean="0">
                <a:solidFill>
                  <a:srgbClr val="0070C0"/>
                </a:solidFill>
                <a:latin typeface="+mj-lt"/>
              </a:rPr>
              <a:t>windows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30" dirty="0" smtClean="0">
                <a:latin typeface="+mj-lt"/>
              </a:rPr>
              <a:t>(as discussed later) and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will </a:t>
            </a:r>
            <a:r>
              <a:rPr lang="en-US" sz="1600" spc="-30" dirty="0" smtClean="0">
                <a:solidFill>
                  <a:srgbClr val="FF0000"/>
                </a:solidFill>
                <a:latin typeface="+mj-lt"/>
              </a:rPr>
              <a:t>scale down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the basic clock </a:t>
            </a:r>
            <a:r>
              <a:rPr lang="en-US" sz="1600" spc="-30" dirty="0" smtClean="0">
                <a:solidFill>
                  <a:srgbClr val="FF0000"/>
                </a:solidFill>
                <a:latin typeface="+mj-lt"/>
              </a:rPr>
              <a:t>frequency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 (and related core  </a:t>
            </a:r>
          </a:p>
          <a:p>
            <a:r>
              <a:rPr lang="en-US" sz="1600" spc="-7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70" dirty="0" smtClean="0">
                <a:solidFill>
                  <a:srgbClr val="0070C0"/>
                </a:solidFill>
                <a:latin typeface="+mj-lt"/>
              </a:rPr>
              <a:t>     voltage) according to the utilization rate determined, </a:t>
            </a:r>
            <a:r>
              <a:rPr lang="en-US" sz="1600" spc="-70" dirty="0" smtClean="0">
                <a:latin typeface="+mj-lt"/>
              </a:rPr>
              <a:t>as the next example demonstrates it.</a:t>
            </a:r>
          </a:p>
        </p:txBody>
      </p:sp>
    </p:spTree>
    <p:extLst>
      <p:ext uri="{BB962C8B-B14F-4D97-AF65-F5344CB8AC3E}">
        <p14:creationId xmlns:p14="http://schemas.microsoft.com/office/powerpoint/2010/main" val="280530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7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</a:t>
            </a:r>
            <a:r>
              <a:rPr lang="en-US" dirty="0" smtClean="0"/>
              <a:t>(6)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5307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implementation of DVFS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-4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773705"/>
            <a:ext cx="80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Cont. 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0" y="2754313"/>
            <a:ext cx="9144000" cy="1169742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-26495" y="1898830"/>
            <a:ext cx="9144000" cy="805546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515" y="1088740"/>
            <a:ext cx="9246698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E.g. if a core recently runs at 2 GHz but is utilized only by 50 %, each second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clock cycle is wasted and the clock frequency can be reduced to 1 GHz without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worsening the user experience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Then the OS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selects the optimal working point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from a given list of possible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P states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(fc,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values) by looking for the P-state with a core frequency</a:t>
            </a:r>
          </a:p>
          <a:p>
            <a:pPr lvl="0">
              <a:spcAft>
                <a:spcPts val="12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of at least 1 GHz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Subsequently,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OS forwards the specification of the requested P-state to the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    processor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via a register interface that is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defined by the ACPI standard, and finally, 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 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PCU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(Power Control Unit)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of the CPU will accomplish the required P-state 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    transition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detailed subsequently. </a:t>
            </a:r>
          </a:p>
        </p:txBody>
      </p:sp>
    </p:spTree>
    <p:extLst>
      <p:ext uri="{BB962C8B-B14F-4D97-AF65-F5344CB8AC3E}">
        <p14:creationId xmlns:p14="http://schemas.microsoft.com/office/powerpoint/2010/main" val="37412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</a:t>
            </a:r>
            <a:r>
              <a:rPr lang="en-US" dirty="0" smtClean="0"/>
              <a:t>(7)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773705"/>
            <a:ext cx="902811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We note that certain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early DVFS implementations </a:t>
            </a:r>
            <a:r>
              <a:rPr lang="en-US" sz="1600" dirty="0">
                <a:latin typeface="+mj-lt"/>
              </a:rPr>
              <a:t>(notable from AMD in about 2000)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were not ACPI-based </a:t>
            </a:r>
            <a:r>
              <a:rPr lang="en-US" sz="1600" dirty="0">
                <a:latin typeface="+mj-lt"/>
              </a:rPr>
              <a:t>but proprietary.</a:t>
            </a:r>
          </a:p>
          <a:p>
            <a:r>
              <a:rPr lang="en-US" sz="1600" dirty="0">
                <a:latin typeface="+mj-lt"/>
              </a:rPr>
              <a:t>Nevertheless, we do not want to go into any details.</a:t>
            </a:r>
          </a:p>
        </p:txBody>
      </p:sp>
    </p:spTree>
    <p:extLst>
      <p:ext uri="{BB962C8B-B14F-4D97-AF65-F5344CB8AC3E}">
        <p14:creationId xmlns:p14="http://schemas.microsoft.com/office/powerpoint/2010/main" val="158027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1500" y="458670"/>
            <a:ext cx="908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40" dirty="0">
                <a:solidFill>
                  <a:schemeClr val="accent6"/>
                </a:solidFill>
                <a:latin typeface="+mj-lt"/>
              </a:rPr>
              <a:t>Main tasks of </a:t>
            </a:r>
            <a:r>
              <a:rPr lang="en-US" spc="-40" dirty="0" smtClean="0">
                <a:solidFill>
                  <a:schemeClr val="accent6"/>
                </a:solidFill>
                <a:latin typeface="+mj-lt"/>
              </a:rPr>
              <a:t>implementing </a:t>
            </a:r>
            <a:r>
              <a:rPr lang="en-US" spc="-40" dirty="0">
                <a:solidFill>
                  <a:schemeClr val="accent6"/>
                </a:solidFill>
                <a:latin typeface="+mj-lt"/>
              </a:rPr>
              <a:t>DVFS (assuming multiple cores </a:t>
            </a:r>
            <a:r>
              <a:rPr lang="en-US" spc="-40" dirty="0" smtClean="0">
                <a:solidFill>
                  <a:schemeClr val="accent6"/>
                </a:solidFill>
                <a:latin typeface="+mj-lt"/>
              </a:rPr>
              <a:t>and multithreading</a:t>
            </a:r>
            <a:r>
              <a:rPr lang="en-US" spc="-40" dirty="0">
                <a:solidFill>
                  <a:schemeClr val="accent6"/>
                </a:solidFill>
                <a:latin typeface="+mj-lt"/>
              </a:rPr>
              <a:t>)</a:t>
            </a: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 flipV="1">
            <a:off x="973521" y="2378705"/>
            <a:ext cx="699516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 rot="5400000" flipH="1">
            <a:off x="4237791" y="2273735"/>
            <a:ext cx="217836" cy="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rot="-5400000" flipH="1" flipV="1">
            <a:off x="879105" y="2464248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rot="-5400000" flipH="1" flipV="1">
            <a:off x="7886063" y="2475168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6985640" y="2626398"/>
            <a:ext cx="216597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e) Accomplishing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fc, </a:t>
            </a:r>
            <a:r>
              <a:rPr lang="en-US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Vcc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transitions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PCU of the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 rot="5400000" flipH="1">
            <a:off x="5568141" y="2987885"/>
            <a:ext cx="11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76247" y="1816308"/>
            <a:ext cx="9041258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Main tasks of OS directed DVFS implementation (assuming multiple cores and multithreading) 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5219166" y="3690448"/>
            <a:ext cx="190789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d) Communicating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target P-state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the processor</a:t>
            </a: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 rot="-5400000" flipH="1" flipV="1">
            <a:off x="4253317" y="2473219"/>
            <a:ext cx="183474" cy="330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81404" y="2649761"/>
            <a:ext cx="33117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c) Coordination of target P-states</a:t>
            </a:r>
          </a:p>
          <a:p>
            <a:pPr algn="ctr"/>
            <a:r>
              <a:rPr lang="en-US" sz="1300" b="1" dirty="0">
                <a:latin typeface="+mj-lt"/>
              </a:rPr>
              <a:t>if there are multiple threads</a:t>
            </a:r>
          </a:p>
          <a:p>
            <a:pPr algn="ctr"/>
            <a:r>
              <a:rPr lang="en-US" sz="1300" b="1" dirty="0">
                <a:latin typeface="+mj-lt"/>
              </a:rPr>
              <a:t>per core or multiple cores</a:t>
            </a:r>
          </a:p>
          <a:p>
            <a:pPr algn="ctr"/>
            <a:r>
              <a:rPr lang="en-US" sz="1300" b="1" dirty="0">
                <a:latin typeface="+mj-lt"/>
              </a:rPr>
              <a:t> (by the OS or proc.) 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1350453" y="3686543"/>
            <a:ext cx="274947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b) Based on the calculated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thread utilization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determination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target P-state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rot="-5400000" flipH="1" flipV="1">
            <a:off x="2151686" y="2985504"/>
            <a:ext cx="118800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auto">
          <a:xfrm>
            <a:off x="4308610" y="25752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0" name="Oval 9"/>
          <p:cNvSpPr>
            <a:spLocks noChangeArrowheads="1"/>
          </p:cNvSpPr>
          <p:nvPr/>
        </p:nvSpPr>
        <p:spPr bwMode="auto">
          <a:xfrm>
            <a:off x="2709968" y="3580774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1" name="Oval 9"/>
          <p:cNvSpPr>
            <a:spLocks noChangeArrowheads="1"/>
          </p:cNvSpPr>
          <p:nvPr/>
        </p:nvSpPr>
        <p:spPr bwMode="auto">
          <a:xfrm>
            <a:off x="934827" y="2519969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6130790" y="35518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3" name="Oval 11"/>
          <p:cNvSpPr>
            <a:spLocks noChangeArrowheads="1"/>
          </p:cNvSpPr>
          <p:nvPr/>
        </p:nvSpPr>
        <p:spPr bwMode="auto">
          <a:xfrm>
            <a:off x="7944166" y="2524732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-46448" y="2647853"/>
            <a:ext cx="2278188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a) Determination of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thread utilization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by the OS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863715"/>
            <a:ext cx="825219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In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multithreaded core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OS allocates tasks to threads </a:t>
            </a:r>
            <a:r>
              <a:rPr lang="en-US" sz="1600" dirty="0">
                <a:latin typeface="+mj-lt"/>
              </a:rPr>
              <a:t>rather than to cores.</a:t>
            </a:r>
          </a:p>
          <a:p>
            <a:r>
              <a:rPr lang="en-US" sz="1600" dirty="0">
                <a:latin typeface="+mj-lt"/>
              </a:rPr>
              <a:t>Then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OS has to determine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thread utilization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rather than core utilization</a:t>
            </a:r>
            <a:r>
              <a:rPr lang="en-US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61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4" grpId="0" animBg="1"/>
      <p:bldP spid="26" grpId="0" animBg="1"/>
      <p:bldP spid="27" grpId="0"/>
      <p:bldP spid="30" grpId="0" animBg="1"/>
      <p:bldP spid="31" grpId="0"/>
      <p:bldP spid="32" grpId="0"/>
      <p:bldP spid="34" grpId="0" animBg="1"/>
      <p:bldP spid="35" grpId="0"/>
      <p:bldP spid="36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</a:t>
            </a:r>
            <a:r>
              <a:rPr lang="en-US" dirty="0" smtClean="0"/>
              <a:t>(9)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5883368"/>
            <a:ext cx="8874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  <a:r>
              <a:rPr lang="en-US" sz="1600" dirty="0">
                <a:latin typeface="+mj-lt"/>
              </a:rPr>
              <a:t>: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64-bit counters </a:t>
            </a:r>
            <a:r>
              <a:rPr lang="en-US" sz="1600" dirty="0">
                <a:latin typeface="+mj-lt"/>
              </a:rPr>
              <a:t>used to determine thread utilization were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spc="-20" dirty="0">
                <a:latin typeface="+mj-lt"/>
              </a:rPr>
              <a:t>in the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Pentium M Core Duo (</a:t>
            </a:r>
            <a:r>
              <a:rPr lang="en-US" sz="1600" spc="-20" dirty="0" err="1">
                <a:solidFill>
                  <a:srgbClr val="0070C0"/>
                </a:solidFill>
                <a:latin typeface="+mj-lt"/>
              </a:rPr>
              <a:t>Yonah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) processor </a:t>
            </a:r>
            <a:r>
              <a:rPr lang="en-US" sz="1600" spc="-20" dirty="0">
                <a:solidFill>
                  <a:srgbClr val="0070C0"/>
                </a:solidFill>
              </a:rPr>
              <a:t>in 2006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,</a:t>
            </a:r>
            <a:r>
              <a:rPr lang="en-US" sz="1600" spc="-20" dirty="0">
                <a:latin typeface="+mj-lt"/>
              </a:rPr>
              <a:t> based on an Intel patent [</a:t>
            </a:r>
            <a:r>
              <a:rPr lang="hu-HU" sz="1600" spc="-20" dirty="0">
                <a:latin typeface="+mj-lt"/>
              </a:rPr>
              <a:t>50</a:t>
            </a:r>
            <a:r>
              <a:rPr lang="en-US" sz="1600" spc="-20" dirty="0">
                <a:latin typeface="+mj-lt"/>
              </a:rPr>
              <a:t>].</a:t>
            </a:r>
          </a:p>
          <a:p>
            <a:r>
              <a:rPr lang="en-US" sz="1600" dirty="0">
                <a:latin typeface="+mj-lt"/>
              </a:rPr>
              <a:t>  Previous EIST implementations used Windows performance counters instead.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-16221" y="848401"/>
            <a:ext cx="9144000" cy="271561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33" y="848402"/>
            <a:ext cx="900599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Recent processors have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two Model Specific Registers (MSRs) per thread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latin typeface="+mj-lt"/>
              </a:rPr>
              <a:t>(called also logical processors), that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actually 64-bit </a:t>
            </a:r>
            <a:r>
              <a:rPr lang="en-US" sz="1600" dirty="0">
                <a:latin typeface="+mj-lt"/>
              </a:rPr>
              <a:t>counters.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These counters are updated only when the related processor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 the C0 state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One</a:t>
            </a:r>
            <a:r>
              <a:rPr lang="en-US" sz="1600" dirty="0">
                <a:latin typeface="+mj-lt"/>
              </a:rPr>
              <a:t> of the counters (IA32_MPERF MSR (0xE7h)) will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incremented in proportion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to the base frequency,</a:t>
            </a:r>
          </a:p>
          <a:p>
            <a:r>
              <a:rPr lang="en-US" sz="1600" dirty="0">
                <a:latin typeface="+mj-lt"/>
              </a:rPr>
              <a:t>    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other</a:t>
            </a:r>
            <a:r>
              <a:rPr lang="en-US" sz="1600" dirty="0">
                <a:latin typeface="+mj-lt"/>
              </a:rPr>
              <a:t> one (IA32_APERF MSR (0xE8h)) will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incremented in proportion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to the actual clock frequency (performance).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OS calculates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thread utilization (in %) in the actual time window</a:t>
            </a:r>
          </a:p>
          <a:p>
            <a:r>
              <a:rPr lang="en-US" sz="1600" dirty="0">
                <a:latin typeface="+mj-lt"/>
              </a:rPr>
              <a:t>      as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rate of the actual count and the base count </a:t>
            </a:r>
            <a:r>
              <a:rPr lang="en-US" sz="1600" dirty="0">
                <a:latin typeface="+mj-lt"/>
              </a:rPr>
              <a:t>taken in this window.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8072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a) Determination of thread utilization by the OS (simplified)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49</a:t>
            </a:r>
            <a:r>
              <a:rPr lang="en-US" dirty="0">
                <a:latin typeface="+mj-lt"/>
              </a:rPr>
              <a:t>]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77047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(14)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-16221" y="828668"/>
            <a:ext cx="9144000" cy="2772000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500" y="449378"/>
            <a:ext cx="908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+mj-lt"/>
              </a:rPr>
              <a:t>A lesson on the significance of </a:t>
            </a:r>
            <a:r>
              <a:rPr lang="en-US" spc="-30" dirty="0" smtClean="0">
                <a:solidFill>
                  <a:schemeClr val="accent6"/>
                </a:solidFill>
                <a:latin typeface="+mj-lt"/>
              </a:rPr>
              <a:t>dissipation </a:t>
            </a:r>
            <a:r>
              <a:rPr lang="en-US" spc="-30" dirty="0">
                <a:solidFill>
                  <a:schemeClr val="accent6"/>
                </a:solidFill>
                <a:latin typeface="+mj-lt"/>
              </a:rPr>
              <a:t>- The Tale of Intel’s Pentium 4 family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5908" y="773705"/>
            <a:ext cx="8821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Intel released its Pentium 4 family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2000.</a:t>
            </a:r>
            <a:r>
              <a:rPr lang="en-US" sz="1600" dirty="0">
                <a:latin typeface="+mj-lt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525" y="1113196"/>
            <a:ext cx="9046005" cy="25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As Paul </a:t>
            </a:r>
            <a:r>
              <a:rPr lang="en-US" sz="1600" spc="-30" dirty="0" err="1">
                <a:latin typeface="+mj-lt"/>
              </a:rPr>
              <a:t>Otellini</a:t>
            </a:r>
            <a:r>
              <a:rPr lang="en-US" sz="1600" spc="-30" dirty="0">
                <a:latin typeface="+mj-lt"/>
              </a:rPr>
              <a:t>,  Intel’s CEO at that time, declared in a keynote speech held at Intel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spc="-60" dirty="0">
                <a:latin typeface="+mj-lt"/>
              </a:rPr>
              <a:t>Developer Forum, Fall 2001:  “And we're convinced that the microarchitecture that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Pentium 4 embodies will be able to scale to 10 Gigahertz over its lifetime.” </a:t>
            </a:r>
            <a:r>
              <a:rPr lang="hu-HU" sz="1600" dirty="0">
                <a:latin typeface="+mj-lt"/>
              </a:rPr>
              <a:t>[4</a:t>
            </a:r>
            <a:r>
              <a:rPr lang="en-US" sz="1600" dirty="0">
                <a:latin typeface="+mj-lt"/>
              </a:rPr>
              <a:t>].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Nevertheless,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never reached 4 GHz </a:t>
            </a:r>
            <a:r>
              <a:rPr lang="en-US" sz="1600" dirty="0">
                <a:latin typeface="+mj-lt"/>
              </a:rPr>
              <a:t>and was forced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cancel </a:t>
            </a:r>
            <a:r>
              <a:rPr lang="en-US" sz="1600" dirty="0">
                <a:latin typeface="+mj-lt"/>
              </a:rPr>
              <a:t>the Pentium 4 </a:t>
            </a:r>
          </a:p>
          <a:p>
            <a:r>
              <a:rPr lang="en-US" sz="1600" dirty="0">
                <a:latin typeface="+mj-lt"/>
              </a:rPr>
              <a:t>      line after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lifecycle of about 4 years in 2004, due to higher than expected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dissipation.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Too high dissipation </a:t>
            </a:r>
            <a:r>
              <a:rPr lang="en-US" sz="1600" dirty="0">
                <a:latin typeface="+mj-lt"/>
              </a:rPr>
              <a:t>was caused by Intel’s strive for high clock frequencies,</a:t>
            </a:r>
          </a:p>
          <a:p>
            <a:r>
              <a:rPr lang="en-US" sz="1600" dirty="0">
                <a:latin typeface="+mj-lt"/>
              </a:rPr>
              <a:t>       (by lengthening the cores processing pipeline), since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higher clock frequencies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cause higher dynamic dissipation</a:t>
            </a:r>
            <a:r>
              <a:rPr lang="en-US" sz="1600" dirty="0">
                <a:latin typeface="+mj-lt"/>
              </a:rPr>
              <a:t>, as demonstrated in the next Figure.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6399330"/>
            <a:ext cx="2872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CEO: Chief Executive Officer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655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10)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-5947" y="1123468"/>
            <a:ext cx="9144000" cy="100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928" y="1184686"/>
            <a:ext cx="888493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The OS has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list of available P states </a:t>
            </a:r>
            <a:r>
              <a:rPr lang="en-US" sz="1600" dirty="0">
                <a:latin typeface="Verdana"/>
              </a:rPr>
              <a:t>of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the cores (specifying fc and needed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).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From the available P-states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OS selects the lowest possible one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to service the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actual load (i.e. utility rate).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474669"/>
            <a:ext cx="8577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b) Based on the calculated thread utilization, determination of the target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    P-state by the OS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0" y="1295875"/>
            <a:ext cx="9144000" cy="100800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9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16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 allocation of a P-state to the actual thread utilization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51</a:t>
            </a:r>
            <a:r>
              <a:rPr lang="en-US" dirty="0">
                <a:latin typeface="+mj-lt"/>
              </a:rPr>
              <a:t>]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86535" y="1178750"/>
            <a:ext cx="7485777" cy="4062528"/>
            <a:chOff x="73505" y="1391697"/>
            <a:chExt cx="7485777" cy="40625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4563" t="28562" r="53692" b="29941"/>
            <a:stretch/>
          </p:blipFill>
          <p:spPr>
            <a:xfrm>
              <a:off x="2672790" y="1729870"/>
              <a:ext cx="4644515" cy="336431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flipH="1">
              <a:off x="2006715" y="1406895"/>
              <a:ext cx="20205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Core utilization %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2619015" y="3023955"/>
              <a:ext cx="1944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73505" y="2851193"/>
              <a:ext cx="2653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Actual thread utilization % 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006715" y="1391697"/>
              <a:ext cx="2565285" cy="372016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857187" y="1423025"/>
              <a:ext cx="20730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Thread utilization % 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14563" t="69504" r="53692" b="25500"/>
            <a:stretch/>
          </p:blipFill>
          <p:spPr>
            <a:xfrm>
              <a:off x="2897815" y="5049180"/>
              <a:ext cx="4644515" cy="40504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14563" t="68393" r="53692" b="25501"/>
            <a:stretch/>
          </p:blipFill>
          <p:spPr>
            <a:xfrm>
              <a:off x="2895517" y="4959170"/>
              <a:ext cx="4644515" cy="495055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 bwMode="auto">
            <a:xfrm>
              <a:off x="3221850" y="5094185"/>
              <a:ext cx="4337432" cy="36004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/>
            <a:srcRect l="14563" t="70058" r="53692" b="25501"/>
            <a:stretch/>
          </p:blipFill>
          <p:spPr>
            <a:xfrm>
              <a:off x="2672790" y="5094185"/>
              <a:ext cx="4644515" cy="360040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 bwMode="auto">
            <a:xfrm>
              <a:off x="3851920" y="2841027"/>
              <a:ext cx="0" cy="2118143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71500" y="5499230"/>
            <a:ext cx="8910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As seen in Figure, in case of 65 % utilization, the P1 operating point will be chosen. </a:t>
            </a:r>
          </a:p>
        </p:txBody>
      </p:sp>
    </p:spTree>
    <p:extLst>
      <p:ext uri="{BB962C8B-B14F-4D97-AF65-F5344CB8AC3E}">
        <p14:creationId xmlns:p14="http://schemas.microsoft.com/office/powerpoint/2010/main" val="41077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12)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2038" y="841570"/>
            <a:ext cx="9144000" cy="406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8460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c) Coordination of target P-states if there are multiple threads per core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312" y="879429"/>
            <a:ext cx="8818440" cy="4016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If there are multiple threads running on the same core,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target P-state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(coordinated P-state) of the core will be the P-state of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most demanding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thread running on that core.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addition,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if the processor has multiple cores supplied by the same voltage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 there is a hardware dependency </a:t>
            </a:r>
            <a:r>
              <a:rPr lang="en-US" sz="1600" dirty="0" smtClean="0">
                <a:latin typeface="+mj-lt"/>
              </a:rPr>
              <a:t>(as often in symmetrical multicores, or</a:t>
            </a:r>
            <a:endParaRPr lang="en-US" sz="1600" dirty="0">
              <a:latin typeface="+mj-lt"/>
            </a:endParaRPr>
          </a:p>
          <a:p>
            <a:r>
              <a:rPr lang="en-US" sz="1600" dirty="0" smtClean="0">
                <a:latin typeface="+mj-lt"/>
              </a:rPr>
              <a:t>       in processors including core groups), and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related cores will run at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same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latin typeface="+mj-lt"/>
              </a:rPr>
              <a:t>voltage </a:t>
            </a:r>
            <a:r>
              <a:rPr lang="en-US" sz="1600" dirty="0" smtClean="0">
                <a:latin typeface="+mj-lt"/>
              </a:rPr>
              <a:t>(and </a:t>
            </a:r>
            <a:r>
              <a:rPr lang="en-US" sz="1600" dirty="0">
                <a:latin typeface="+mj-lt"/>
              </a:rPr>
              <a:t>clock </a:t>
            </a:r>
            <a:r>
              <a:rPr lang="en-US" sz="1600" dirty="0" smtClean="0">
                <a:latin typeface="+mj-lt"/>
              </a:rPr>
              <a:t>frequency), in this case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the target P-state becomes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P-state of the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most demanding core of all cores </a:t>
            </a:r>
            <a:r>
              <a:rPr lang="en-US" sz="1600" dirty="0" smtClean="0">
                <a:latin typeface="+mj-lt"/>
              </a:rPr>
              <a:t>supplied by the same voltage.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Furthermore,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if the cores running at the same voltage are multithreaded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,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most demanding thread of all threads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will set the requested P-state.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Certain </a:t>
            </a:r>
            <a:r>
              <a:rPr lang="en-US" sz="1600" dirty="0">
                <a:latin typeface="+mj-lt"/>
              </a:rPr>
              <a:t>processors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have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per-core P-state control </a:t>
            </a:r>
            <a:r>
              <a:rPr lang="en-US" sz="1600" dirty="0">
                <a:latin typeface="+mj-lt"/>
              </a:rPr>
              <a:t>(like Intel’s recent server</a:t>
            </a:r>
          </a:p>
          <a:p>
            <a:r>
              <a:rPr lang="en-US" sz="1600" dirty="0">
                <a:latin typeface="+mj-lt"/>
              </a:rPr>
              <a:t>       processors or AMD’s Zen processors), in these </a:t>
            </a:r>
            <a:r>
              <a:rPr lang="en-US" sz="1600" dirty="0" smtClean="0">
                <a:latin typeface="+mj-lt"/>
              </a:rPr>
              <a:t>cases </a:t>
            </a:r>
            <a:r>
              <a:rPr lang="en-US" sz="1600" dirty="0">
                <a:latin typeface="+mj-lt"/>
              </a:rPr>
              <a:t>obviously there is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no need to coordinate the P-states of the cores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 but for multithreaded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processors </a:t>
            </a:r>
            <a:r>
              <a:rPr lang="en-US" sz="1600" dirty="0">
                <a:latin typeface="+mj-lt"/>
              </a:rPr>
              <a:t>(as typical in recent processors)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it remains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 need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coordinate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 the target P-states of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threads running on the considered core</a:t>
            </a:r>
            <a:r>
              <a:rPr lang="en-US" sz="1600" dirty="0" smtClean="0">
                <a:latin typeface="+mj-lt"/>
              </a:rPr>
              <a:t>. 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905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13)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075" y="1584085"/>
            <a:ext cx="2903403" cy="2606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464405"/>
            <a:ext cx="8847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Figure: Example for coordination of P-states in a dual-core multithreaded processor</a:t>
            </a:r>
          </a:p>
          <a:p>
            <a:pPr algn="ctr"/>
            <a:r>
              <a:rPr lang="en-US" sz="1600" dirty="0">
                <a:latin typeface="+mj-lt"/>
              </a:rPr>
              <a:t>if the cores are supplied by a common voltage [</a:t>
            </a:r>
            <a:r>
              <a:rPr lang="hu-HU" sz="1600" dirty="0">
                <a:latin typeface="+mj-lt"/>
              </a:rPr>
              <a:t>45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884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 for the coordination of P-states in a dual-core multithreaded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processor if the cores are supplied by a common voltage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45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5139190"/>
            <a:ext cx="9088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40" dirty="0" smtClean="0">
                <a:latin typeface="+mj-lt"/>
              </a:rPr>
              <a:t>In this case obviously</a:t>
            </a:r>
            <a:r>
              <a:rPr lang="en-US" sz="1600" spc="-40" dirty="0">
                <a:latin typeface="+mj-lt"/>
              </a:rPr>
              <a:t>, the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P-state of the most demanding thread </a:t>
            </a:r>
            <a:r>
              <a:rPr lang="en-US" sz="1600" spc="-40" dirty="0">
                <a:latin typeface="+mj-lt"/>
              </a:rPr>
              <a:t>running on the dual-core</a:t>
            </a:r>
          </a:p>
          <a:p>
            <a:r>
              <a:rPr lang="en-US" sz="1600" dirty="0">
                <a:latin typeface="+mj-lt"/>
              </a:rPr>
              <a:t>  processor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will determine the target P-state</a:t>
            </a:r>
            <a:r>
              <a:rPr lang="en-US" sz="1600" dirty="0">
                <a:latin typeface="+mj-lt"/>
              </a:rPr>
              <a:t> (coordinated </a:t>
            </a:r>
            <a:r>
              <a:rPr lang="en-US" sz="1600" dirty="0" smtClean="0">
                <a:latin typeface="+mj-lt"/>
              </a:rPr>
              <a:t>P-states) </a:t>
            </a:r>
            <a:r>
              <a:rPr lang="en-US" sz="1600" dirty="0">
                <a:latin typeface="+mj-lt"/>
              </a:rPr>
              <a:t>of the processor.</a:t>
            </a:r>
          </a:p>
        </p:txBody>
      </p:sp>
    </p:spTree>
    <p:extLst>
      <p:ext uri="{BB962C8B-B14F-4D97-AF65-F5344CB8AC3E}">
        <p14:creationId xmlns:p14="http://schemas.microsoft.com/office/powerpoint/2010/main" val="25059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14)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489219" y="3495491"/>
            <a:ext cx="6250985" cy="1935215"/>
            <a:chOff x="1489219" y="2303875"/>
            <a:chExt cx="6250985" cy="19352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9219" y="2664865"/>
              <a:ext cx="6250985" cy="1574225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 bwMode="auto">
            <a:xfrm>
              <a:off x="6626100" y="3023955"/>
              <a:ext cx="0" cy="428022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642495" y="2783612"/>
              <a:ext cx="4571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7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458552" y="2782329"/>
              <a:ext cx="493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8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7035641" y="2664865"/>
              <a:ext cx="0" cy="49410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6822250" y="2303875"/>
              <a:ext cx="4283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latin typeface="+mj-lt"/>
                </a:rPr>
                <a:t>Vcc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32140" y="2303875"/>
              <a:ext cx="8354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+mj-lt"/>
                </a:rPr>
                <a:t>Multiplier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>
              <a:off x="6282190" y="2667035"/>
              <a:ext cx="0" cy="49410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8" name="TextBox 17"/>
          <p:cNvSpPr txBox="1"/>
          <p:nvPr/>
        </p:nvSpPr>
        <p:spPr>
          <a:xfrm>
            <a:off x="341530" y="5385701"/>
            <a:ext cx="8093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the IA32_PERF_CTL </a:t>
            </a:r>
            <a:r>
              <a:rPr lang="en-US" sz="1600" dirty="0" smtClean="0">
                <a:latin typeface="+mj-lt"/>
              </a:rPr>
              <a:t>registers </a:t>
            </a:r>
            <a:r>
              <a:rPr lang="en-US" sz="1600" dirty="0">
                <a:latin typeface="+mj-lt"/>
              </a:rPr>
              <a:t>MSR to set a new P-state [</a:t>
            </a:r>
            <a:r>
              <a:rPr lang="hu-HU" sz="1600" dirty="0">
                <a:latin typeface="+mj-lt"/>
              </a:rPr>
              <a:t>49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11300" y="3623537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IA_PERF_CTL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0" y="847771"/>
            <a:ext cx="9144000" cy="226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823" y="877898"/>
            <a:ext cx="8743484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If the new P-state differs from the actual one,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OS writes a proprietary code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to a given MSR (Model Specific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Register),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identifies the target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P-state.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r>
              <a:rPr lang="en-US" sz="1600" dirty="0" smtClean="0">
                <a:latin typeface="+mj-lt"/>
              </a:rPr>
              <a:t>Actually,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there is 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IA32_PERF_CTL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register in the processor for each thread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(called also logical processor) and the OS writes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vendor specific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code that 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specifies the desired P-state into the bits 0-15 of the </a:t>
            </a:r>
            <a:r>
              <a:rPr lang="en-US" sz="1600" dirty="0">
                <a:solidFill>
                  <a:srgbClr val="0070C0"/>
                </a:solidFill>
              </a:rPr>
              <a:t>IA32_PERF_CTL </a:t>
            </a:r>
            <a:r>
              <a:rPr lang="en-US" sz="1600" dirty="0" smtClean="0">
                <a:solidFill>
                  <a:srgbClr val="0070C0"/>
                </a:solidFill>
              </a:rPr>
              <a:t>register which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is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allocated to the thread.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r>
              <a:rPr lang="en-US" sz="1600" dirty="0" smtClean="0">
                <a:latin typeface="+mj-lt"/>
              </a:rPr>
              <a:t>(Typically,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bits [15:8] </a:t>
            </a:r>
            <a:r>
              <a:rPr lang="en-US" sz="1600" dirty="0" smtClean="0">
                <a:latin typeface="+mj-lt"/>
              </a:rPr>
              <a:t>specify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target multiplier of the core clock </a:t>
            </a:r>
            <a:r>
              <a:rPr lang="en-US" sz="1600" dirty="0" smtClean="0">
                <a:latin typeface="+mj-lt"/>
              </a:rPr>
              <a:t>(e.g. 34 for </a:t>
            </a:r>
          </a:p>
          <a:p>
            <a:r>
              <a:rPr lang="en-US" sz="1600" dirty="0" smtClean="0">
                <a:latin typeface="+mj-lt"/>
              </a:rPr>
              <a:t>   </a:t>
            </a:r>
            <a:r>
              <a:rPr lang="en-US" sz="1600" dirty="0">
                <a:latin typeface="+mj-lt"/>
              </a:rPr>
              <a:t>34 x 133 MHz) and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bits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[7:0]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target core voltage</a:t>
            </a:r>
            <a:r>
              <a:rPr lang="en-US" sz="1600" dirty="0">
                <a:latin typeface="+mj-lt"/>
              </a:rPr>
              <a:t>, in a suitable coding).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499" y="401520"/>
            <a:ext cx="967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50" dirty="0">
                <a:solidFill>
                  <a:schemeClr val="accent6"/>
                </a:solidFill>
                <a:latin typeface="+mj-lt"/>
              </a:rPr>
              <a:t>d) Communicating the target P-state by the OS to the processor (simplified</a:t>
            </a:r>
            <a:r>
              <a:rPr lang="en-US" spc="-50" dirty="0" smtClean="0">
                <a:solidFill>
                  <a:schemeClr val="accent6"/>
                </a:solidFill>
                <a:latin typeface="+mj-lt"/>
              </a:rPr>
              <a:t>) </a:t>
            </a:r>
            <a:r>
              <a:rPr lang="en-US" spc="-50" dirty="0" smtClean="0">
                <a:latin typeface="+mj-lt"/>
              </a:rPr>
              <a:t>[</a:t>
            </a:r>
            <a:r>
              <a:rPr lang="hu-HU" spc="-50" dirty="0">
                <a:latin typeface="+mj-lt"/>
              </a:rPr>
              <a:t>49</a:t>
            </a:r>
            <a:r>
              <a:rPr lang="en-US" spc="-50" dirty="0">
                <a:latin typeface="+mj-lt"/>
              </a:rPr>
              <a:t>]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8885" y="5994285"/>
            <a:ext cx="9144000" cy="67507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0488" y="5994285"/>
            <a:ext cx="8469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core frequency </a:t>
            </a:r>
            <a:r>
              <a:rPr lang="en-US" sz="1600" dirty="0">
                <a:latin typeface="+mj-lt"/>
              </a:rPr>
              <a:t>results as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product of the multiplier value times the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bus clock frequency</a:t>
            </a:r>
            <a:r>
              <a:rPr lang="en-US" sz="1600" dirty="0">
                <a:latin typeface="+mj-lt"/>
              </a:rPr>
              <a:t> (133 MHz in the example above</a:t>
            </a:r>
            <a:r>
              <a:rPr lang="en-US" sz="1600" dirty="0" smtClean="0">
                <a:latin typeface="+mj-lt"/>
              </a:rPr>
              <a:t>).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709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6" grpId="0" animBg="1"/>
      <p:bldP spid="12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15)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6800" y="835795"/>
            <a:ext cx="9144000" cy="92802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535" y="880800"/>
            <a:ext cx="8604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 (Power Control Unit)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of the processor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takes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notice of the state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transition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request </a:t>
            </a:r>
            <a:r>
              <a:rPr lang="en-US" sz="1600" dirty="0" smtClean="0">
                <a:latin typeface="+mj-lt"/>
              </a:rPr>
              <a:t>and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performs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it </a:t>
            </a:r>
            <a:r>
              <a:rPr lang="en-US" sz="1600" dirty="0">
                <a:latin typeface="+mj-lt"/>
              </a:rPr>
              <a:t>by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setting the PLL </a:t>
            </a:r>
            <a:r>
              <a:rPr lang="en-US" sz="1600" dirty="0">
                <a:latin typeface="+mj-lt"/>
              </a:rPr>
              <a:t>associated to the core running </a:t>
            </a:r>
            <a:r>
              <a:rPr lang="en-US" sz="1600" dirty="0" smtClean="0">
                <a:latin typeface="+mj-lt"/>
              </a:rPr>
              <a:t>the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considered thread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setting </a:t>
            </a:r>
            <a:r>
              <a:rPr lang="en-US" sz="1600" dirty="0">
                <a:latin typeface="+mj-lt"/>
              </a:rPr>
              <a:t>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(VR) Voltage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Regulator suitably.</a:t>
            </a:r>
            <a:endParaRPr lang="en-US" sz="16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471" y="458670"/>
            <a:ext cx="8985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e) Accomplishing the fc, </a:t>
            </a:r>
            <a:r>
              <a:rPr lang="en-US" dirty="0" err="1">
                <a:latin typeface="+mj-lt"/>
              </a:rPr>
              <a:t>Vcc</a:t>
            </a:r>
            <a:r>
              <a:rPr lang="en-US" dirty="0">
                <a:latin typeface="+mj-lt"/>
              </a:rPr>
              <a:t> transitions by the PCU of the processor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471" y="6354325"/>
            <a:ext cx="4277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PLL: Phase-Locked Loop (</a:t>
            </a:r>
            <a:r>
              <a:rPr lang="en-US" sz="1600" dirty="0" err="1" smtClean="0">
                <a:latin typeface="+mj-lt"/>
              </a:rPr>
              <a:t>óragenerátor</a:t>
            </a:r>
            <a:r>
              <a:rPr lang="en-US" sz="1600" dirty="0" smtClean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037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16)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3"/>
          <a:stretch/>
        </p:blipFill>
        <p:spPr bwMode="auto">
          <a:xfrm>
            <a:off x="0" y="2033845"/>
            <a:ext cx="9144000" cy="42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5427095" y="3348556"/>
            <a:ext cx="2925325" cy="219568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877145" y="4239091"/>
            <a:ext cx="19352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866707" y="4496595"/>
            <a:ext cx="2125673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41655" y="4701667"/>
            <a:ext cx="127034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706938" y="2377292"/>
            <a:ext cx="1" cy="136674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51678" y="6354325"/>
            <a:ext cx="8756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Accomplishing P-state transitions in Intel’s Nehalem-based processors [</a:t>
            </a:r>
            <a:r>
              <a:rPr lang="hu-HU" sz="1600" dirty="0">
                <a:latin typeface="+mj-lt"/>
              </a:rPr>
              <a:t>52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80406" y="2573905"/>
            <a:ext cx="2346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  <a:latin typeface="+mj-lt"/>
              </a:rPr>
              <a:t>PLL: Phase Locked Loop</a:t>
            </a:r>
          </a:p>
          <a:p>
            <a:r>
              <a:rPr lang="en-US" sz="1400" dirty="0">
                <a:solidFill>
                  <a:srgbClr val="FFC000"/>
                </a:solidFill>
                <a:latin typeface="+mj-lt"/>
              </a:rPr>
              <a:t>        (</a:t>
            </a:r>
            <a:r>
              <a:rPr lang="en-US" sz="1400" dirty="0" err="1">
                <a:solidFill>
                  <a:srgbClr val="FFC000"/>
                </a:solidFill>
                <a:latin typeface="+mj-lt"/>
              </a:rPr>
              <a:t>Fáziszárt</a:t>
            </a:r>
            <a:r>
              <a:rPr lang="en-US" sz="1400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FFC000"/>
                </a:solidFill>
                <a:latin typeface="+mj-lt"/>
              </a:rPr>
              <a:t>hurok</a:t>
            </a:r>
            <a:r>
              <a:rPr lang="en-US" sz="1400" dirty="0">
                <a:solidFill>
                  <a:srgbClr val="FFC000"/>
                </a:solidFill>
                <a:latin typeface="+mj-lt"/>
              </a:rPr>
              <a:t>)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0" y="874427"/>
            <a:ext cx="9162510" cy="110478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572" y="474273"/>
            <a:ext cx="910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Accomplishing P-state transitions in Intel’s Nehalem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proc.s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52</a:t>
            </a:r>
            <a:r>
              <a:rPr lang="en-US" dirty="0">
                <a:latin typeface="+mj-lt"/>
              </a:rPr>
              <a:t>]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695" y="825052"/>
            <a:ext cx="923605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clock frequency </a:t>
            </a:r>
            <a:r>
              <a:rPr lang="en-US" sz="1600" dirty="0">
                <a:latin typeface="+mj-lt"/>
              </a:rPr>
              <a:t>will be generated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by PLLs, </a:t>
            </a:r>
            <a:r>
              <a:rPr lang="en-US" sz="1600" dirty="0">
                <a:latin typeface="+mj-lt"/>
              </a:rPr>
              <a:t>based on the Bus clock (133 MHz)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multiplied by the clock multiplier that is read out from the IA_PERF_CTL register.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Note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each core’s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gets the same clock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frequency </a:t>
            </a:r>
            <a:r>
              <a:rPr lang="en-US" sz="1600" dirty="0">
                <a:latin typeface="+mj-lt"/>
              </a:rPr>
              <a:t>(red lines</a:t>
            </a:r>
            <a:r>
              <a:rPr lang="en-US" sz="1600" dirty="0" smtClean="0">
                <a:latin typeface="+mj-lt"/>
              </a:rPr>
              <a:t>), consequently</a:t>
            </a:r>
            <a:endParaRPr lang="en-US" sz="1600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all cores in client processors run at the same clock rate.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4279074" y="2166450"/>
            <a:ext cx="1665185" cy="18002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rPr>
              <a:t>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47705" y="2121445"/>
            <a:ext cx="181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IA32_PERF_CTL MSR</a:t>
            </a:r>
          </a:p>
        </p:txBody>
      </p:sp>
    </p:spTree>
    <p:extLst>
      <p:ext uri="{BB962C8B-B14F-4D97-AF65-F5344CB8AC3E}">
        <p14:creationId xmlns:p14="http://schemas.microsoft.com/office/powerpoint/2010/main" val="84166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5" grpId="0"/>
      <p:bldP spid="11" grpId="0" animBg="1"/>
      <p:bldP spid="20" grpId="0" animBg="1"/>
      <p:bldP spid="21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17)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0" y="2123855"/>
            <a:ext cx="9144000" cy="4275475"/>
            <a:chOff x="0" y="2123855"/>
            <a:chExt cx="9144000" cy="4275475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53"/>
            <a:stretch/>
          </p:blipFill>
          <p:spPr bwMode="auto">
            <a:xfrm>
              <a:off x="0" y="2123855"/>
              <a:ext cx="9144000" cy="427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ounded Rectangle 10"/>
            <p:cNvSpPr/>
            <p:nvPr/>
          </p:nvSpPr>
          <p:spPr bwMode="auto">
            <a:xfrm>
              <a:off x="4279074" y="2287282"/>
              <a:ext cx="1665185" cy="18002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normalizeH="0" baseline="0" dirty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rPr>
                <a:t>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47705" y="2242277"/>
              <a:ext cx="18165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IA32_PERF_CTL MSR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4706938" y="2467302"/>
              <a:ext cx="1" cy="1366744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141846" y="6444335"/>
            <a:ext cx="8756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Accomplishing P-state transitions in Intel’s Nehalem-based processors [</a:t>
            </a:r>
            <a:r>
              <a:rPr lang="hu-HU" sz="1600" dirty="0">
                <a:latin typeface="+mj-lt"/>
              </a:rPr>
              <a:t>52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038" y="809085"/>
            <a:ext cx="9144000" cy="119235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5473" y="821632"/>
            <a:ext cx="8792022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PCU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reads out the target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core voltage </a:t>
            </a:r>
            <a:r>
              <a:rPr lang="en-US" sz="1600" dirty="0">
                <a:latin typeface="Verdana"/>
              </a:rPr>
              <a:t>from the IA_PERF_CTL register and</a:t>
            </a:r>
          </a:p>
          <a:p>
            <a:pPr lvl="0">
              <a:spcAft>
                <a:spcPts val="4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sends the appropriate code of the core voltage to the Voltage Regulator (VR). </a:t>
            </a:r>
          </a:p>
          <a:p>
            <a:pPr lvl="0"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The VR sets then the requested core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voltage (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)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via power gates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the example,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all 4 cores share the same core voltage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(yellow lines).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883" y="472437"/>
            <a:ext cx="9586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Accomplishing P-state transitions in Intel’s Nehalem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proc.s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52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-2</a:t>
            </a:r>
          </a:p>
        </p:txBody>
      </p:sp>
    </p:spTree>
    <p:extLst>
      <p:ext uri="{BB962C8B-B14F-4D97-AF65-F5344CB8AC3E}">
        <p14:creationId xmlns:p14="http://schemas.microsoft.com/office/powerpoint/2010/main" val="350870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18)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1179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818710"/>
            <a:ext cx="3626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There were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two prior techniques: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741" y="1133745"/>
            <a:ext cx="8752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SVFS (Static Voltage Scaling)</a:t>
            </a:r>
          </a:p>
          <a:p>
            <a:r>
              <a:rPr lang="en-US" sz="1600" dirty="0">
                <a:latin typeface="+mj-lt"/>
              </a:rPr>
              <a:t>      The processor has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voltage and frequency points</a:t>
            </a:r>
            <a:r>
              <a:rPr lang="en-US" sz="1600" dirty="0">
                <a:latin typeface="+mj-lt"/>
              </a:rPr>
              <a:t>, according to whether </a:t>
            </a:r>
            <a:r>
              <a:rPr lang="en-US" sz="1600" dirty="0" smtClean="0">
                <a:latin typeface="+mj-lt"/>
              </a:rPr>
              <a:t>the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        </a:t>
            </a:r>
            <a:r>
              <a:rPr lang="en-US" sz="1600" dirty="0" smtClean="0">
                <a:latin typeface="+mj-lt"/>
              </a:rPr>
              <a:t>device </a:t>
            </a:r>
            <a:r>
              <a:rPr lang="en-US" sz="1600" dirty="0">
                <a:latin typeface="+mj-lt"/>
              </a:rPr>
              <a:t>is connected to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mains</a:t>
            </a:r>
            <a:r>
              <a:rPr lang="en-US" sz="1600" dirty="0">
                <a:latin typeface="+mj-lt"/>
              </a:rPr>
              <a:t> or the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battery</a:t>
            </a:r>
            <a:r>
              <a:rPr lang="en-US" sz="1600" dirty="0">
                <a:latin typeface="+mj-lt"/>
              </a:rPr>
              <a:t>.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3273" y="1943835"/>
            <a:ext cx="4001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DFS (Dynamic Frequency Scaling)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3466" y="2224025"/>
            <a:ext cx="8144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The processor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scale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 only the core frequency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according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to the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workload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intensity</a:t>
            </a:r>
            <a:r>
              <a:rPr lang="en-US" sz="1600" dirty="0">
                <a:latin typeface="+mj-lt"/>
              </a:rPr>
              <a:t> to reduce power consumption.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194" y="2799220"/>
            <a:ext cx="8159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Nevertheless, we do not discuss further on these techniques, only show their</a:t>
            </a:r>
          </a:p>
          <a:p>
            <a:r>
              <a:rPr lang="en-US" sz="1600" dirty="0">
                <a:latin typeface="+mj-lt"/>
              </a:rPr>
              <a:t>  use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63209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</a:t>
            </a:r>
            <a:r>
              <a:rPr lang="en-US" dirty="0" smtClean="0"/>
              <a:t>(19)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6" y="1596504"/>
            <a:ext cx="163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8" y="1577454"/>
            <a:ext cx="1927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7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Pentium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(Northwood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22150" y="284717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43670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65248" y="386314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500" y="458670"/>
            <a:ext cx="914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techniques for reducing the power consumption of active CPU cores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12059" y="1941617"/>
            <a:ext cx="3669523" cy="491638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32140" y="3858143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latin typeface="+mj-lt"/>
              </a:rPr>
              <a:t>CPPC support in</a:t>
            </a:r>
          </a:p>
          <a:p>
            <a:pPr algn="ctr"/>
            <a:r>
              <a:rPr lang="en-US" sz="1200" i="1" dirty="0">
                <a:latin typeface="+mj-lt"/>
              </a:rPr>
              <a:t>the Zen 2-based</a:t>
            </a:r>
          </a:p>
          <a:p>
            <a:pPr algn="ctr"/>
            <a:r>
              <a:rPr lang="en-US" sz="1200" i="1" dirty="0">
                <a:latin typeface="+mj-lt"/>
              </a:rPr>
              <a:t>Ryzen 3000 line</a:t>
            </a:r>
          </a:p>
          <a:p>
            <a:pPr algn="ctr"/>
            <a:r>
              <a:rPr lang="en-US" sz="1200" i="1" dirty="0">
                <a:latin typeface="+mj-lt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220292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7"/>
          <p:cNvSpPr>
            <a:spLocks noChangeArrowheads="1"/>
          </p:cNvSpPr>
          <p:nvPr/>
        </p:nvSpPr>
        <p:spPr bwMode="auto">
          <a:xfrm>
            <a:off x="0" y="347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660" name="Rectangle 9"/>
          <p:cNvSpPr>
            <a:spLocks noChangeArrowheads="1"/>
          </p:cNvSpPr>
          <p:nvPr/>
        </p:nvSpPr>
        <p:spPr bwMode="auto">
          <a:xfrm>
            <a:off x="0" y="4286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aphicFrame>
        <p:nvGraphicFramePr>
          <p:cNvPr id="7066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671556"/>
              </p:ext>
            </p:extLst>
          </p:nvPr>
        </p:nvGraphicFramePr>
        <p:xfrm>
          <a:off x="113803" y="1176783"/>
          <a:ext cx="8901408" cy="513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Microsoft Drawing" r:id="rId3" imgW="7666038" imgH="4433888" progId="MSDraw">
                  <p:embed/>
                </p:oleObj>
              </mc:Choice>
              <mc:Fallback>
                <p:oleObj name="Microsoft Drawing" r:id="rId3" imgW="7666038" imgH="4433888" progId="MSDraw">
                  <p:embed/>
                  <p:pic>
                    <p:nvPicPr>
                      <p:cNvPr id="70661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803" y="1176783"/>
                        <a:ext cx="8901408" cy="5132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169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Rising of dissipation (D) per cm</a:t>
            </a:r>
            <a:r>
              <a:rPr kumimoji="0" lang="en-US" sz="1800" b="0" i="0" u="none" strike="noStrike" kern="1200" cap="none" spc="-2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die area [</a:t>
            </a:r>
            <a:r>
              <a:rPr kumimoji="0" lang="hu-HU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W/cm</a:t>
            </a:r>
            <a:r>
              <a:rPr kumimoji="0" lang="hu-HU" sz="1800" b="0" i="0" u="none" strike="noStrike" kern="1200" cap="none" spc="-2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]</a:t>
            </a:r>
            <a:r>
              <a:rPr kumimoji="0" lang="hu-HU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 Intel's Pentium </a:t>
            </a:r>
            <a:r>
              <a:rPr kumimoji="0" lang="hu-HU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family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-1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7265" y="1208384"/>
            <a:ext cx="2068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≈ 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Limit of air cooling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6822250" y="1516161"/>
            <a:ext cx="855095" cy="36729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Oval 4"/>
          <p:cNvSpPr/>
          <p:nvPr/>
        </p:nvSpPr>
        <p:spPr bwMode="auto">
          <a:xfrm rot="4507628">
            <a:off x="3358985" y="1951318"/>
            <a:ext cx="1758571" cy="3131590"/>
          </a:xfrm>
          <a:prstGeom prst="ellipse">
            <a:avLst/>
          </a:prstGeom>
          <a:noFill/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 rot="19812983">
            <a:off x="5438198" y="1814339"/>
            <a:ext cx="1786220" cy="158246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1900" y="2843935"/>
            <a:ext cx="1207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+mj-lt"/>
              </a:rPr>
              <a:t>Pentium III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87766" y="2008504"/>
            <a:ext cx="919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Pentium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8436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20)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CPPC: </a:t>
            </a:r>
            <a:r>
              <a:rPr lang="en-US" sz="1600" dirty="0" err="1">
                <a:latin typeface="+mj-lt"/>
              </a:rPr>
              <a:t>Kooperatív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processzor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teljesítmény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vezérlés</a:t>
            </a:r>
            <a:endParaRPr lang="en-US" sz="1600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18510" y="849422"/>
            <a:ext cx="9195371" cy="252429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6515" y="1098900"/>
            <a:ext cx="9032666" cy="2241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CPPC (Collaborative Processor Performance Control) </a:t>
            </a:r>
          </a:p>
          <a:p>
            <a:r>
              <a:rPr lang="en-US" sz="1600" dirty="0">
                <a:latin typeface="+mj-lt"/>
              </a:rPr>
              <a:t>    In CPPC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takes over the power management control from the OS</a:t>
            </a:r>
          </a:p>
          <a:p>
            <a:r>
              <a:rPr lang="en-US" sz="1600" dirty="0">
                <a:latin typeface="+mj-lt"/>
              </a:rPr>
              <a:t>      as </a:t>
            </a:r>
            <a:r>
              <a:rPr lang="en-US" sz="1600" dirty="0" smtClean="0">
                <a:latin typeface="+mj-lt"/>
              </a:rPr>
              <a:t>done in case </a:t>
            </a:r>
            <a:r>
              <a:rPr lang="en-US" sz="1600" dirty="0">
                <a:latin typeface="+mj-lt"/>
              </a:rPr>
              <a:t>of the DVFS,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get a faster and more precise frequency and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voltage scaling</a:t>
            </a:r>
            <a:r>
              <a:rPr lang="en-US" sz="1600" dirty="0">
                <a:latin typeface="+mj-lt"/>
              </a:rPr>
              <a:t> (introduced in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 (2015)), to be discussed in </a:t>
            </a:r>
            <a:r>
              <a:rPr lang="en-US" sz="1600" dirty="0" smtClean="0">
                <a:latin typeface="+mj-lt"/>
              </a:rPr>
              <a:t>Section 5.3</a:t>
            </a:r>
            <a:r>
              <a:rPr lang="en-US" sz="1600" dirty="0">
                <a:latin typeface="+mj-lt"/>
              </a:rPr>
              <a:t>).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AVFS (Adaptive Voltage and Frequency Scaling)</a:t>
            </a:r>
          </a:p>
          <a:p>
            <a:r>
              <a:rPr lang="en-US" sz="1600" dirty="0">
                <a:latin typeface="+mj-lt"/>
              </a:rPr>
              <a:t>    AVFS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replaces the worst case design approach of DVFS by an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adaptive approach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to achieve a more efficient voltage and frequency scaling</a:t>
            </a:r>
            <a:r>
              <a:rPr lang="en-US" sz="1600" dirty="0">
                <a:latin typeface="+mj-lt"/>
              </a:rPr>
              <a:t>, it is discussed in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Section </a:t>
            </a:r>
            <a:r>
              <a:rPr lang="en-US" sz="1600" dirty="0" smtClean="0">
                <a:latin typeface="+mj-lt"/>
              </a:rPr>
              <a:t>5.4</a:t>
            </a:r>
            <a:r>
              <a:rPr lang="en-US" sz="1600" dirty="0">
                <a:latin typeface="+mj-lt"/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585" y="3405481"/>
            <a:ext cx="8521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next Figure indicates processor lines utilizing both techniques mentioned.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489422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Remark 2</a:t>
            </a:r>
            <a:r>
              <a:rPr lang="en-US" sz="1600" dirty="0">
                <a:latin typeface="+mj-lt"/>
              </a:rPr>
              <a:t> </a:t>
            </a:r>
          </a:p>
          <a:p>
            <a:r>
              <a:rPr lang="en-US" sz="1600" dirty="0">
                <a:latin typeface="+mj-lt"/>
              </a:rPr>
              <a:t>There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direct improvements </a:t>
            </a:r>
            <a:r>
              <a:rPr lang="en-US" sz="1600" dirty="0">
                <a:latin typeface="+mj-lt"/>
              </a:rPr>
              <a:t>of DVFS: </a:t>
            </a:r>
          </a:p>
        </p:txBody>
      </p:sp>
    </p:spTree>
    <p:extLst>
      <p:ext uri="{BB962C8B-B14F-4D97-AF65-F5344CB8AC3E}">
        <p14:creationId xmlns:p14="http://schemas.microsoft.com/office/powerpoint/2010/main" val="20632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21)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6" y="1596504"/>
            <a:ext cx="163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Static </a:t>
            </a: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technique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8" y="1577454"/>
            <a:ext cx="19271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Dynamic </a:t>
            </a: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techniques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7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CPPC</a:t>
            </a:r>
            <a:endParaRPr lang="hu-HU" altLang="en-US" sz="12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SVFS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DFS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b="1" dirty="0"/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b="1" dirty="0"/>
              <a:t>AV</a:t>
            </a:r>
            <a:r>
              <a:rPr lang="en-US" sz="1200" b="1" dirty="0"/>
              <a:t>F</a:t>
            </a:r>
            <a:r>
              <a:rPr lang="hu-HU" sz="1200" b="1" dirty="0"/>
              <a:t>S</a:t>
            </a:r>
            <a:endParaRPr lang="en-US" sz="1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Examples</a:t>
            </a:r>
            <a:endParaRPr lang="en-US" sz="1200" i="1" dirty="0"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Intel</a:t>
            </a:r>
            <a:endParaRPr lang="en-US" sz="1200" i="1" dirty="0">
              <a:latin typeface="+mj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SpeedStep in</a:t>
            </a:r>
          </a:p>
          <a:p>
            <a:pPr algn="ctr">
              <a:spcAft>
                <a:spcPts val="200"/>
              </a:spcAft>
            </a:pPr>
            <a:r>
              <a:rPr lang="hu-HU" sz="1200" i="1" dirty="0">
                <a:latin typeface="+mj-lt"/>
              </a:rPr>
              <a:t>Mobile Pentium III</a:t>
            </a:r>
            <a:r>
              <a:rPr lang="en-US" sz="1200" i="1" dirty="0">
                <a:latin typeface="+mj-lt"/>
              </a:rPr>
              <a:t> (2000)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/>
              <a:t>Mobile Pentium 4</a:t>
            </a:r>
            <a:r>
              <a:rPr lang="en-US" sz="1200" i="1" dirty="0"/>
              <a:t> (2002)</a:t>
            </a:r>
            <a:endParaRPr lang="hu-HU" sz="1200" i="1" dirty="0"/>
          </a:p>
          <a:p>
            <a:pPr algn="ctr"/>
            <a:r>
              <a:rPr lang="hu-HU" sz="1200" i="1" dirty="0"/>
              <a:t>(Northwood</a:t>
            </a:r>
            <a:r>
              <a:rPr lang="en-US" sz="1200" i="1" dirty="0"/>
              <a:t> based)</a:t>
            </a:r>
            <a:endParaRPr lang="hu-HU" sz="12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 err="1">
                <a:solidFill>
                  <a:srgbClr val="000000"/>
                </a:solidFill>
                <a:latin typeface="Verdana"/>
              </a:rPr>
              <a:t>EIST</a:t>
            </a:r>
            <a:r>
              <a:rPr lang="en-US" sz="1200" i="1" dirty="0">
                <a:solidFill>
                  <a:srgbClr val="000000"/>
                </a:solidFill>
                <a:latin typeface="Verdana"/>
              </a:rPr>
              <a:t> in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Pentium M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(Banias) (2003)</a:t>
            </a:r>
          </a:p>
          <a:p>
            <a:pPr lvl="0" algn="ctr"/>
            <a:r>
              <a:rPr lang="hu-HU" sz="1200" i="1" dirty="0">
                <a:solidFill>
                  <a:srgbClr val="000000"/>
                </a:solidFill>
                <a:latin typeface="Verdana"/>
              </a:rPr>
              <a:t>and subsequent</a:t>
            </a:r>
            <a:r>
              <a:rPr lang="en-US" sz="1200" i="1" dirty="0">
                <a:solidFill>
                  <a:srgbClr val="000000"/>
                </a:solidFill>
                <a:latin typeface="Verdana"/>
              </a:rPr>
              <a:t> lines</a:t>
            </a:r>
            <a:endParaRPr lang="hu-HU" sz="1200" i="1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87135" y="2847171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latin typeface="+mj-lt"/>
              </a:rPr>
              <a:t>Speed Shift in</a:t>
            </a:r>
          </a:p>
          <a:p>
            <a:pPr algn="ctr"/>
            <a:r>
              <a:rPr lang="en-US" sz="1200" i="1" dirty="0">
                <a:latin typeface="+mj-lt"/>
              </a:rPr>
              <a:t>   </a:t>
            </a:r>
            <a:r>
              <a:rPr lang="hu-HU" sz="1200" i="1" dirty="0">
                <a:latin typeface="+mj-lt"/>
              </a:rPr>
              <a:t>Skylake</a:t>
            </a:r>
            <a:r>
              <a:rPr lang="en-US" sz="1200" i="1" dirty="0">
                <a:latin typeface="+mj-lt"/>
              </a:rPr>
              <a:t> </a:t>
            </a:r>
            <a:r>
              <a:rPr lang="hu-HU" sz="1200" i="1" dirty="0">
                <a:latin typeface="+mj-lt"/>
              </a:rPr>
              <a:t>(2015)</a:t>
            </a:r>
            <a:endParaRPr lang="en-US" sz="1200" i="1" dirty="0"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AMD</a:t>
            </a:r>
            <a:endParaRPr lang="en-US" sz="1200" i="1" dirty="0"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PowerNow! and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Cool'n'Quiet</a:t>
            </a:r>
          </a:p>
          <a:p>
            <a:pPr algn="ctr"/>
            <a:r>
              <a:rPr lang="hu-HU" sz="1200" i="1" dirty="0">
                <a:latin typeface="+mj-lt"/>
              </a:rPr>
              <a:t>technologies</a:t>
            </a:r>
          </a:p>
          <a:p>
            <a:pPr algn="ctr"/>
            <a:r>
              <a:rPr lang="hu-HU" sz="1200" i="1" dirty="0">
                <a:latin typeface="+mj-lt"/>
              </a:rPr>
              <a:t>in mobiles/desktops</a:t>
            </a:r>
          </a:p>
          <a:p>
            <a:pPr algn="ctr"/>
            <a:r>
              <a:rPr lang="hu-HU" sz="1200" i="1" dirty="0">
                <a:latin typeface="+mj-lt"/>
              </a:rPr>
              <a:t> and servers</a:t>
            </a:r>
            <a:r>
              <a:rPr lang="en-US" sz="1200" i="1" dirty="0">
                <a:latin typeface="+mj-lt"/>
              </a:rPr>
              <a:t> (</a:t>
            </a:r>
            <a:r>
              <a:rPr lang="hu-HU" sz="1200" i="1" dirty="0">
                <a:latin typeface="+mj-lt"/>
              </a:rPr>
              <a:t>since 2000</a:t>
            </a:r>
            <a:r>
              <a:rPr lang="en-US" sz="1200" i="1" dirty="0">
                <a:latin typeface="+mj-lt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Samsung</a:t>
            </a:r>
            <a:endParaRPr lang="en-US" sz="1200" i="1" dirty="0"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ASV in</a:t>
            </a:r>
          </a:p>
          <a:p>
            <a:pPr algn="ctr"/>
            <a:r>
              <a:rPr lang="hu-HU" sz="1200" i="1" dirty="0"/>
              <a:t>Exynos 7420 (2015)</a:t>
            </a:r>
          </a:p>
          <a:p>
            <a:pPr algn="ctr"/>
            <a:r>
              <a:rPr lang="hu-HU" sz="1200" i="1" dirty="0"/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Exynos 4</a:t>
            </a:r>
            <a:r>
              <a:rPr lang="en-US" sz="1200" i="1" dirty="0">
                <a:latin typeface="+mj-lt"/>
              </a:rPr>
              <a:t> (2012)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>
                <a:latin typeface="+mj-lt"/>
              </a:rPr>
              <a:t>(used in Galaxy III)</a:t>
            </a:r>
            <a:endParaRPr lang="en-US" sz="1200" i="1" dirty="0">
              <a:latin typeface="+mj-lt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ARM/National</a:t>
            </a:r>
            <a:endParaRPr lang="en-US" sz="1200" i="1" dirty="0"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IEM IP  (2002)</a:t>
            </a:r>
            <a:endParaRPr lang="en-US" sz="1200" i="1" dirty="0">
              <a:latin typeface="+mj-lt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i="1" dirty="0">
                <a:latin typeface="+mj-lt"/>
              </a:rPr>
              <a:t>IBM</a:t>
            </a:r>
            <a:endParaRPr lang="en-US" sz="1200" i="1" dirty="0"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i="1" dirty="0">
                <a:latin typeface="+mj-lt"/>
              </a:rPr>
              <a:t>Power</a:t>
            </a:r>
            <a:r>
              <a:rPr lang="en-US" sz="1200" i="1" dirty="0">
                <a:latin typeface="+mj-lt"/>
              </a:rPr>
              <a:t>PC </a:t>
            </a:r>
            <a:r>
              <a:rPr lang="hu-HU" sz="1200" i="1" dirty="0">
                <a:latin typeface="+mj-lt"/>
              </a:rPr>
              <a:t>750FX</a:t>
            </a:r>
          </a:p>
          <a:p>
            <a:pPr algn="ctr"/>
            <a:r>
              <a:rPr lang="hu-HU" sz="1200" i="1" dirty="0">
                <a:latin typeface="+mj-lt"/>
              </a:rPr>
              <a:t>(2003)</a:t>
            </a:r>
            <a:endParaRPr lang="en-US" sz="1200" i="1" dirty="0">
              <a:latin typeface="+mj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Energy Scale</a:t>
            </a:r>
          </a:p>
          <a:p>
            <a:pPr algn="ctr"/>
            <a:r>
              <a:rPr lang="hu-HU" sz="1200" i="1" dirty="0">
                <a:latin typeface="+mj-lt"/>
              </a:rPr>
              <a:t>in POWER6</a:t>
            </a:r>
          </a:p>
          <a:p>
            <a:pPr algn="ctr"/>
            <a:r>
              <a:rPr lang="hu-HU" sz="1200" i="1" dirty="0">
                <a:latin typeface="+mj-lt"/>
              </a:rPr>
              <a:t>(2007) and</a:t>
            </a:r>
          </a:p>
          <a:p>
            <a:pPr algn="ctr"/>
            <a:r>
              <a:rPr lang="hu-HU" sz="1200" i="1" dirty="0">
                <a:latin typeface="+mj-lt"/>
              </a:rPr>
              <a:t>subsequent </a:t>
            </a:r>
          </a:p>
          <a:p>
            <a:pPr algn="ctr"/>
            <a:r>
              <a:rPr lang="hu-HU" sz="1200" i="1" dirty="0">
                <a:latin typeface="+mj-lt"/>
              </a:rPr>
              <a:t>processors</a:t>
            </a:r>
            <a:endParaRPr lang="en-US" sz="1200" i="1" dirty="0">
              <a:latin typeface="+mj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i="1" dirty="0" err="1">
                <a:latin typeface="+mj-lt"/>
              </a:rPr>
              <a:t>405LP</a:t>
            </a:r>
            <a:r>
              <a:rPr lang="en-US" sz="1200" i="1" dirty="0">
                <a:latin typeface="+mj-lt"/>
              </a:rPr>
              <a:t> (2002)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Dynamic Power </a:t>
            </a:r>
          </a:p>
          <a:p>
            <a:pPr algn="ctr"/>
            <a:r>
              <a:rPr lang="hu-HU" sz="1200" i="1" dirty="0">
                <a:latin typeface="+mj-lt"/>
              </a:rPr>
              <a:t>Performance Scaling in</a:t>
            </a:r>
            <a:endParaRPr lang="en-US" sz="1200" i="1" dirty="0">
              <a:latin typeface="+mj-lt"/>
            </a:endParaRPr>
          </a:p>
          <a:p>
            <a:pPr algn="ctr"/>
            <a:r>
              <a:rPr lang="en-US" sz="1200" i="1" dirty="0">
                <a:latin typeface="+mj-lt"/>
              </a:rPr>
              <a:t>PowerPC </a:t>
            </a:r>
            <a:r>
              <a:rPr lang="en-US" sz="1200" i="1" dirty="0" err="1">
                <a:latin typeface="+mj-lt"/>
              </a:rPr>
              <a:t>750GX</a:t>
            </a:r>
            <a:r>
              <a:rPr lang="en-US" sz="1200" i="1" dirty="0">
                <a:latin typeface="+mj-lt"/>
              </a:rPr>
              <a:t> (2004)</a:t>
            </a:r>
            <a:endParaRPr lang="hu-HU" sz="1200" i="1" dirty="0">
              <a:latin typeface="+mj-lt"/>
            </a:endParaRPr>
          </a:p>
          <a:p>
            <a:pPr algn="ctr"/>
            <a:r>
              <a:rPr lang="hu-HU" sz="1200" i="1" dirty="0">
                <a:latin typeface="+mj-lt"/>
              </a:rPr>
              <a:t>PowerPC 970xx (2004)</a:t>
            </a:r>
            <a:endParaRPr lang="en-US" sz="1200" i="1" dirty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+mj-lt"/>
              </a:rPr>
              <a:t>LongHaul</a:t>
            </a:r>
            <a:r>
              <a:rPr lang="en-US" sz="1200" dirty="0">
                <a:latin typeface="+mj-lt"/>
              </a:rPr>
              <a:t> 1.0 in</a:t>
            </a:r>
          </a:p>
          <a:p>
            <a:pPr algn="ctr"/>
            <a:r>
              <a:rPr lang="en-US" sz="1200" dirty="0" err="1">
                <a:latin typeface="+mj-lt"/>
              </a:rPr>
              <a:t>C3</a:t>
            </a:r>
            <a:r>
              <a:rPr lang="en-US" sz="1200" dirty="0">
                <a:latin typeface="+mj-lt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latin typeface="+mj-lt"/>
              </a:rPr>
              <a:t>LongHaul</a:t>
            </a:r>
            <a:r>
              <a:rPr lang="en-US" sz="1200" dirty="0">
                <a:latin typeface="+mj-lt"/>
              </a:rPr>
              <a:t> 2.0 in</a:t>
            </a:r>
          </a:p>
          <a:p>
            <a:pPr algn="ctr"/>
            <a:r>
              <a:rPr lang="en-US" sz="1200" dirty="0" err="1">
                <a:latin typeface="+mj-lt"/>
              </a:rPr>
              <a:t>C3</a:t>
            </a:r>
            <a:r>
              <a:rPr lang="en-US" sz="1200" dirty="0">
                <a:latin typeface="+mj-lt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578519" y="2125517"/>
            <a:ext cx="3525241" cy="47310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71500" y="458670"/>
            <a:ext cx="9190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Use of DVFS to reduce power consumption of active CPU cores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Adaptive </a:t>
            </a:r>
            <a:r>
              <a:rPr lang="en-US" sz="1200" dirty="0" err="1">
                <a:latin typeface="+mj-lt"/>
              </a:rPr>
              <a:t>PowerSaver</a:t>
            </a:r>
            <a:r>
              <a:rPr lang="en-US" sz="1200" dirty="0">
                <a:latin typeface="+mj-lt"/>
              </a:rPr>
              <a:t> </a:t>
            </a:r>
          </a:p>
          <a:p>
            <a:pPr algn="ctr"/>
            <a:r>
              <a:rPr lang="en-US" sz="1200" dirty="0">
                <a:latin typeface="+mj-lt"/>
              </a:rPr>
              <a:t>in Nano (2008)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65248" y="386314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u-HU" sz="1200" i="1" dirty="0">
                <a:latin typeface="+mj-lt"/>
              </a:rPr>
              <a:t>AVFS in</a:t>
            </a:r>
          </a:p>
          <a:p>
            <a:pPr algn="ctr"/>
            <a:r>
              <a:rPr lang="hu-HU" sz="1200" i="1" dirty="0">
                <a:latin typeface="+mj-lt"/>
              </a:rPr>
              <a:t>Exca</a:t>
            </a:r>
            <a:r>
              <a:rPr lang="en-US" sz="1200" i="1" dirty="0">
                <a:latin typeface="+mj-lt"/>
              </a:rPr>
              <a:t>v</a:t>
            </a:r>
            <a:r>
              <a:rPr lang="hu-HU" sz="1200" i="1" dirty="0">
                <a:latin typeface="+mj-lt"/>
              </a:rPr>
              <a:t>ator-based</a:t>
            </a:r>
          </a:p>
          <a:p>
            <a:pPr algn="ctr">
              <a:spcAft>
                <a:spcPts val="200"/>
              </a:spcAft>
            </a:pPr>
            <a:r>
              <a:rPr lang="hu-HU" sz="1200" i="1" dirty="0">
                <a:latin typeface="+mj-lt"/>
              </a:rPr>
              <a:t>Carizzo (2015)</a:t>
            </a:r>
            <a:endParaRPr lang="en-US" sz="1200" i="1" dirty="0">
              <a:latin typeface="+mj-lt"/>
            </a:endParaRPr>
          </a:p>
          <a:p>
            <a:pPr algn="ctr"/>
            <a:r>
              <a:rPr lang="it-IT" sz="1200" i="1" dirty="0">
                <a:latin typeface="+mj-lt"/>
              </a:rPr>
              <a:t>Pure Power in</a:t>
            </a:r>
          </a:p>
          <a:p>
            <a:pPr algn="ctr"/>
            <a:r>
              <a:rPr lang="it-IT" sz="1200" i="1" dirty="0">
                <a:latin typeface="+mj-lt"/>
              </a:rPr>
              <a:t>   Ryzen (2017)</a:t>
            </a:r>
            <a:endParaRPr lang="en-US" sz="1200" i="1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31923" y="384367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34190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5.2 D</a:t>
            </a:r>
            <a:r>
              <a:rPr lang="en-US" dirty="0"/>
              <a:t>VFS (Dynamic Voltage and Frequency Scaling (</a:t>
            </a:r>
            <a:r>
              <a:rPr lang="en-US" dirty="0" smtClean="0"/>
              <a:t>22)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-4327" y="458670"/>
            <a:ext cx="9127779" cy="64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816260" cy="126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3F3F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and also AMD </a:t>
            </a:r>
            <a:r>
              <a:rPr lang="en-US" sz="1600" dirty="0">
                <a:latin typeface="+mj-lt"/>
              </a:rPr>
              <a:t>(in their recent Zen 2-based or newer lines) opted for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CPPC </a:t>
            </a:r>
            <a:r>
              <a:rPr lang="en-US" sz="1600" dirty="0">
                <a:latin typeface="+mj-lt"/>
              </a:rPr>
              <a:t>technique to enhance DVFS.</a:t>
            </a:r>
          </a:p>
          <a:p>
            <a:r>
              <a:rPr lang="en-US" sz="1600" dirty="0">
                <a:latin typeface="+mj-lt"/>
              </a:rPr>
              <a:t>By contrast,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IBM’s server lines,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AMD’s previous lines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ARM’s </a:t>
            </a:r>
            <a:r>
              <a:rPr lang="en-US" sz="1600" dirty="0">
                <a:latin typeface="+mj-lt"/>
              </a:rPr>
              <a:t>as well as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Samsung’s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mobile processor lines </a:t>
            </a:r>
            <a:r>
              <a:rPr lang="en-US" sz="1600" dirty="0">
                <a:latin typeface="+mj-lt"/>
              </a:rPr>
              <a:t>have preferred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 rather than CPPC</a:t>
            </a:r>
            <a:r>
              <a:rPr lang="en-US" sz="1600" dirty="0">
                <a:solidFill>
                  <a:srgbClr val="FF3F3F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88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8568"/>
            <a:ext cx="8123238" cy="45800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5.3 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PPC (Collaborative Processor Performance Control)</a:t>
            </a:r>
          </a:p>
        </p:txBody>
      </p:sp>
    </p:spTree>
    <p:extLst>
      <p:ext uri="{BB962C8B-B14F-4D97-AF65-F5344CB8AC3E}">
        <p14:creationId xmlns:p14="http://schemas.microsoft.com/office/powerpoint/2010/main" val="27570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(1)</a:t>
            </a:r>
            <a:endParaRPr lang="en-US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78087" y="1596504"/>
            <a:ext cx="16385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773205" y="1577454"/>
            <a:ext cx="19271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techniques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51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Pentium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(Northwood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45382" y="2821413"/>
            <a:ext cx="159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5381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66182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04338" y="4884556"/>
            <a:ext cx="14029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655120" y="2031691"/>
            <a:ext cx="1828800" cy="482488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00" y="458670"/>
            <a:ext cx="7033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5.3 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PPC (Collaborative Processor Performance Control) -1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315199" y="3477705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465248" y="3882399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83798" y="390507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42929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6505" y="6444335"/>
            <a:ext cx="553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CPPC: </a:t>
            </a:r>
            <a:r>
              <a:rPr lang="en-US" sz="1600" dirty="0" err="1">
                <a:latin typeface="+mj-lt"/>
              </a:rPr>
              <a:t>Kooperatív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processzor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teljesítmény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vezérlés</a:t>
            </a:r>
            <a:endParaRPr lang="en-US" sz="1600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46689" y="828002"/>
            <a:ext cx="9149752" cy="396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657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CPPC (Collaborative Processor Performance Control) 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480" y="845373"/>
            <a:ext cx="8923853" cy="39241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technology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new processor performance control method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introduced in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ACPI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5.0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standard (2011), called the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Collaborative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Performance Control (CPPC)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If CPPC is implemented, it 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supersedes the previous ACPI 2.0 based DVFS </a:t>
            </a:r>
          </a:p>
          <a:p>
            <a:pPr lvl="0">
              <a:spcAft>
                <a:spcPts val="600"/>
              </a:spcAft>
              <a:defRPr/>
            </a:pPr>
            <a:r>
              <a:rPr lang="it-IT" sz="1600" dirty="0">
                <a:solidFill>
                  <a:srgbClr val="0070C0"/>
                </a:solidFill>
                <a:latin typeface="Verdana"/>
              </a:rPr>
              <a:t>       technology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introduced</a:t>
            </a:r>
            <a:r>
              <a:rPr kumimoji="0" lang="it-IT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CPPC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Skylake family (2015) and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designated it as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CPPC needs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support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nevertheless OS support became available only after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launching the Skylake Family, in the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Windows 10 2015 Fall Update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Collaborative Processor Performance Control technology is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 bound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Intel’s processors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also AMD introduced it in their Zen 2-based Ryzen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DT line (</a:t>
            </a:r>
            <a:r>
              <a:rPr lang="it-IT" sz="1600" dirty="0">
                <a:solidFill>
                  <a:srgbClr val="0070C0"/>
                </a:solidFill>
                <a:latin typeface="Verdana"/>
              </a:rPr>
              <a:t>2019).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It is worth noting that </a:t>
            </a:r>
            <a:r>
              <a:rPr lang="it-IT" sz="1600" dirty="0" smtClean="0">
                <a:solidFill>
                  <a:srgbClr val="0070C0"/>
                </a:solidFill>
                <a:latin typeface="Verdana"/>
              </a:rPr>
              <a:t>AMD’s CPPC implementation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was already </a:t>
            </a:r>
            <a:r>
              <a:rPr lang="it-IT" sz="1600" dirty="0" smtClean="0">
                <a:solidFill>
                  <a:srgbClr val="0070C0"/>
                </a:solidFill>
                <a:latin typeface="Verdana"/>
              </a:rPr>
              <a:t>based on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a new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t-IT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     </a:t>
            </a:r>
            <a:r>
              <a:rPr lang="it-IT" sz="1600" dirty="0">
                <a:solidFill>
                  <a:srgbClr val="000000"/>
                </a:solidFill>
                <a:latin typeface="Verdana"/>
              </a:rPr>
              <a:t>revision of the CPPC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standard (</a:t>
            </a:r>
            <a:r>
              <a:rPr lang="it-IT" sz="1600" dirty="0" smtClean="0">
                <a:solidFill>
                  <a:srgbClr val="0070C0"/>
                </a:solidFill>
                <a:latin typeface="Verdana"/>
              </a:rPr>
              <a:t>ACPI 5.1 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(2014)) and was called </a:t>
            </a:r>
            <a:r>
              <a:rPr lang="it-IT" sz="1600" dirty="0" smtClean="0">
                <a:solidFill>
                  <a:srgbClr val="FF0000"/>
                </a:solidFill>
                <a:latin typeface="Verdana"/>
              </a:rPr>
              <a:t>CPPC2</a:t>
            </a:r>
            <a:r>
              <a:rPr lang="it-IT" sz="1600" dirty="0" smtClean="0">
                <a:solidFill>
                  <a:srgbClr val="000000"/>
                </a:solidFill>
                <a:latin typeface="Verdana"/>
              </a:rPr>
              <a:t>.</a:t>
            </a:r>
            <a:endParaRPr lang="it-IT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155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(3)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 bwMode="auto">
          <a:xfrm>
            <a:off x="18510" y="828002"/>
            <a:ext cx="9144000" cy="596116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5422004" y="1362030"/>
            <a:ext cx="3720737" cy="437927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80098" y="898446"/>
            <a:ext cx="50569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Intel's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 (DVFS) technology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2003)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76596" y="1213481"/>
            <a:ext cx="523082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assesses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 far </a:t>
            </a:r>
            <a:r>
              <a:rPr lang="en-US" sz="1600" noProof="0" dirty="0" smtClean="0">
                <a:solidFill>
                  <a:srgbClr val="0070C0"/>
                </a:solidFill>
                <a:latin typeface="Verdana"/>
              </a:rPr>
              <a:t>CPU </a:t>
            </a:r>
            <a:r>
              <a:rPr lang="en-US" sz="1600" noProof="0" dirty="0">
                <a:solidFill>
                  <a:srgbClr val="0070C0"/>
                </a:solidFill>
                <a:latin typeface="Verdana"/>
              </a:rPr>
              <a:t>cores or </a:t>
            </a:r>
            <a:endParaRPr lang="en-US" sz="1600" noProof="0" dirty="0" smtClean="0">
              <a:solidFill>
                <a:srgbClr val="0070C0"/>
              </a:solidFill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noProof="0" dirty="0" smtClean="0">
                <a:solidFill>
                  <a:srgbClr val="0070C0"/>
                </a:solidFill>
                <a:latin typeface="Verdana"/>
              </a:rPr>
              <a:t>threads </a:t>
            </a:r>
            <a:r>
              <a:rPr lang="en-US" sz="1600" noProof="0" dirty="0">
                <a:solidFill>
                  <a:srgbClr val="0070C0"/>
                </a:solidFill>
                <a:latin typeface="Verdana"/>
              </a:rPr>
              <a:t>(if multithreading</a:t>
            </a:r>
            <a:r>
              <a:rPr lang="en-US" sz="1600" noProof="0" dirty="0" smtClean="0">
                <a:solidFill>
                  <a:srgbClr val="0070C0"/>
                </a:solidFill>
                <a:latin typeface="Verdana"/>
              </a:rPr>
              <a:t>) are utilized,</a:t>
            </a:r>
            <a:endParaRPr lang="en-US" sz="1600" noProof="0" dirty="0">
              <a:solidFill>
                <a:srgbClr val="0070C0"/>
              </a:solidFill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until 2006: by counting idle clock cycles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    during scheduling 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 time windows, 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since 2006: by reading out two counters 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(actually 2 MSRs: the IA32_MPERF and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     IA32_APERF  registers),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chooses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requested fc,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(P-state),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forwards their identifiers 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MSRs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of the processor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(the IA32_PERF_CTL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 IA32_PERF_STATUS MSRs)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finally, the PCU sets the requested P-state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drawback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this mechanism 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control cycle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fact that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DVFS provides only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few P-states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for frequency control, in other words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it implements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coarse grained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frequency control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500" y="458670"/>
            <a:ext cx="697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Intel's EIST and Speed Shift technologies -1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523466" y="943451"/>
            <a:ext cx="220445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ACPI 2.0-based DVFS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984121" y="5739322"/>
            <a:ext cx="36567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Figure: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 declared P-states [</a:t>
            </a:r>
            <a:r>
              <a:rPr lang="hu-HU" sz="1500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5744" y="6144657"/>
            <a:ext cx="9096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MSRs (Model-Specific Registers),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introduced in the Intel's 80386 line, are registers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that are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not necessarily available in subsequent lines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processor family.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53835" y="1998829"/>
            <a:ext cx="1398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(PMU control)</a:t>
            </a:r>
          </a:p>
        </p:txBody>
      </p:sp>
      <p:sp>
        <p:nvSpPr>
          <p:cNvPr id="43" name="Rounded Rectangle 42"/>
          <p:cNvSpPr/>
          <p:nvPr/>
        </p:nvSpPr>
        <p:spPr bwMode="auto">
          <a:xfrm>
            <a:off x="9624" y="458788"/>
            <a:ext cx="9134375" cy="6330378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1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(4)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-26495" y="892972"/>
            <a:ext cx="9144000" cy="564137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1520" y="1991449"/>
            <a:ext cx="467884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and the processor collaborate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in controlling processor performance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such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user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supplied control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hints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processor,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transfers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power control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to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Control Unit (PCU)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autonomously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performance states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(fc and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Vcc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settings) while performing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performance/energy efficiency 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optimizations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as well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728900" y="1410127"/>
            <a:ext cx="4386271" cy="4379273"/>
            <a:chOff x="4622023" y="1472217"/>
            <a:chExt cx="4386271" cy="437927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33165" t="16047" r="42216" b="14912"/>
            <a:stretch/>
          </p:blipFill>
          <p:spPr>
            <a:xfrm>
              <a:off x="4622023" y="1472217"/>
              <a:ext cx="3047999" cy="4379273"/>
            </a:xfrm>
            <a:prstGeom prst="rect">
              <a:avLst/>
            </a:prstGeom>
          </p:spPr>
        </p:pic>
        <p:sp>
          <p:nvSpPr>
            <p:cNvPr id="21" name="Right Brace 20"/>
            <p:cNvSpPr/>
            <p:nvPr/>
          </p:nvSpPr>
          <p:spPr bwMode="auto">
            <a:xfrm>
              <a:off x="7423594" y="2343957"/>
              <a:ext cx="274320" cy="2286000"/>
            </a:xfrm>
            <a:prstGeom prst="rightBrac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94408" y="3232597"/>
              <a:ext cx="131388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Autonomous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control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solidFill>
                    <a:srgbClr val="000000"/>
                  </a:solidFill>
                  <a:latin typeface="Verdana"/>
                </a:rPr>
                <a:t>by the PCU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71500" y="1133745"/>
            <a:ext cx="45572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contrast, in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80715" y="1029294"/>
            <a:ext cx="26208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HCPS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98885" y="5834287"/>
            <a:ext cx="43252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larger number of clock multiplier defined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levels [</a:t>
            </a:r>
            <a:r>
              <a:rPr lang="hu-HU" sz="15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207" y="458670"/>
            <a:ext cx="6975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Intel's EIST and Speed Shift technologies -2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67197" y="2663915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(OS sets </a:t>
            </a:r>
          </a:p>
          <a:p>
            <a:pPr algn="ctr"/>
            <a:r>
              <a:rPr lang="en-US" sz="1400" dirty="0">
                <a:latin typeface="+mj-lt"/>
              </a:rPr>
              <a:t>the limits)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5157065" y="1029294"/>
            <a:ext cx="720080" cy="28515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35418" y="1043735"/>
            <a:ext cx="22268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ACPI 5.0-based CPPC </a:t>
            </a:r>
          </a:p>
        </p:txBody>
      </p:sp>
    </p:spTree>
    <p:extLst>
      <p:ext uri="{BB962C8B-B14F-4D97-AF65-F5344CB8AC3E}">
        <p14:creationId xmlns:p14="http://schemas.microsoft.com/office/powerpoint/2010/main" val="271970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(5)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-2038" y="891540"/>
            <a:ext cx="9144000" cy="538812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199" y="477542"/>
            <a:ext cx="674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Operation of the Speed Shift technology (more detailed)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418" y="877898"/>
            <a:ext cx="902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First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the OS provides user supplied control hints for the processor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including min.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or max. performance limits, preference for energy efficiency or performance, etc.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6525" y="1462963"/>
            <a:ext cx="9051389" cy="48167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transfers performance control to 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and the PCU controls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 autonomously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P-states while performing P-state transitions much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faster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would do.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assesses the performance request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application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same 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as the OS before, by reading the IA32_MPERF MSR and IA32_APERF MSR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registers.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Nevertheless,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does not derive the requested fc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alone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from the performance request of the application but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carries out also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performance/energy efficiency optimizations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well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If needed,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PCU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coordinates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the performance requests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threads belonging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to the same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core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or performance requests of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 group of cores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if they share the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core voltage and clock frequency, as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discussed before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Finally,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sets the requested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fc values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same way as before.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has the possibility to monitor the power management accomplished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by 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reading a specific MSR register (the IA32_HWP_STATUS register).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necessary,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also a mechanism provided for the OS to overtake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performance control from the PCU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(not discussed here).</a:t>
            </a:r>
          </a:p>
        </p:txBody>
      </p:sp>
    </p:spTree>
    <p:extLst>
      <p:ext uri="{BB962C8B-B14F-4D97-AF65-F5344CB8AC3E}">
        <p14:creationId xmlns:p14="http://schemas.microsoft.com/office/powerpoint/2010/main" val="303459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(6)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11868" y="864539"/>
            <a:ext cx="9105637" cy="179937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5112" y="864539"/>
            <a:ext cx="874690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EIST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technology there are only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few discrete fc values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available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(according to the P-states defined).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By contrast,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Speed Shift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technology may use every frequency multiplier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value for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setting fc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(as fc = multiplier *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fbus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as indicated in the next Figure.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This allows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significantly finer frequency control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than before with the EIST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technology.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9262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Further significant difference between EIST and the Speed Shift technology </a:t>
            </a:r>
          </a:p>
        </p:txBody>
      </p:sp>
    </p:spTree>
    <p:extLst>
      <p:ext uri="{BB962C8B-B14F-4D97-AF65-F5344CB8AC3E}">
        <p14:creationId xmlns:p14="http://schemas.microsoft.com/office/powerpoint/2010/main" val="334996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(16)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-16221" y="818710"/>
            <a:ext cx="9144000" cy="246221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90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Rising of dissipation (D) per cm</a:t>
            </a:r>
            <a:r>
              <a:rPr kumimoji="0" lang="en-US" sz="1800" b="0" i="0" u="none" strike="noStrike" kern="1200" cap="none" spc="-2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die area [</a:t>
            </a:r>
            <a:r>
              <a:rPr kumimoji="0" lang="hu-HU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W/cm</a:t>
            </a:r>
            <a:r>
              <a:rPr kumimoji="0" lang="hu-HU" sz="1800" b="0" i="0" u="none" strike="noStrike" kern="1200" cap="none" spc="-2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]</a:t>
            </a:r>
            <a:r>
              <a:rPr kumimoji="0" lang="hu-HU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 Intel's Pentium </a:t>
            </a:r>
            <a:r>
              <a:rPr kumimoji="0" lang="hu-HU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family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-2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2827" y="818710"/>
            <a:ext cx="90296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As the previous Figure shows,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dissipation </a:t>
            </a:r>
            <a:r>
              <a:rPr lang="en-US" sz="1600" dirty="0">
                <a:latin typeface="+mj-lt"/>
              </a:rPr>
              <a:t>of Pentium 4’s subsequent cores</a:t>
            </a:r>
          </a:p>
          <a:p>
            <a:r>
              <a:rPr lang="en-US" sz="1600" dirty="0">
                <a:latin typeface="+mj-lt"/>
              </a:rPr>
              <a:t>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dynamically rose, up to nearly 100 W/cm</a:t>
            </a:r>
            <a:r>
              <a:rPr lang="en-US" sz="1600" baseline="30000" dirty="0">
                <a:solidFill>
                  <a:srgbClr val="0070C0"/>
                </a:solidFill>
                <a:latin typeface="+mj-lt"/>
              </a:rPr>
              <a:t>2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for the 3. core </a:t>
            </a:r>
            <a:r>
              <a:rPr lang="en-US" sz="1600" dirty="0">
                <a:latin typeface="+mj-lt"/>
              </a:rPr>
              <a:t>(Prescott) that equals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about 100 W, as it has a die area of approximately 1 cm</a:t>
            </a:r>
            <a:r>
              <a:rPr lang="en-US" sz="1600" baseline="30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But this steep rise of dissipation could not be kept on further on while the</a:t>
            </a:r>
          </a:p>
          <a:p>
            <a:r>
              <a:rPr lang="en-US" sz="1600" dirty="0">
                <a:latin typeface="+mj-lt"/>
              </a:rPr>
              <a:t>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resulting power density became unmanageable </a:t>
            </a:r>
            <a:r>
              <a:rPr lang="en-US" sz="1600" dirty="0" smtClean="0">
                <a:latin typeface="+mj-lt"/>
              </a:rPr>
              <a:t>since </a:t>
            </a:r>
            <a:r>
              <a:rPr lang="en-US" sz="1600" dirty="0">
                <a:latin typeface="+mj-lt"/>
              </a:rPr>
              <a:t>absorbing about 100 </a:t>
            </a:r>
            <a:r>
              <a:rPr lang="en-US" sz="1600" dirty="0" smtClean="0">
                <a:latin typeface="+mj-lt"/>
              </a:rPr>
              <a:t>W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</a:t>
            </a:r>
            <a:r>
              <a:rPr lang="en-US" sz="1600" dirty="0">
                <a:latin typeface="+mj-lt"/>
              </a:rPr>
              <a:t>dissipation by means of air cooling was already </a:t>
            </a:r>
            <a:r>
              <a:rPr lang="en-US" sz="1600" dirty="0" smtClean="0">
                <a:latin typeface="+mj-lt"/>
              </a:rPr>
              <a:t>a challenge </a:t>
            </a:r>
            <a:r>
              <a:rPr lang="en-US" sz="1600" dirty="0">
                <a:latin typeface="+mj-lt"/>
              </a:rPr>
              <a:t>in DTs of that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Intel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was early in recognizing this intolerable trend</a:t>
            </a:r>
            <a:r>
              <a:rPr lang="en-US" sz="1600" dirty="0">
                <a:latin typeface="+mj-lt"/>
              </a:rPr>
              <a:t>, as a slide from a keynote </a:t>
            </a:r>
          </a:p>
          <a:p>
            <a:r>
              <a:rPr lang="en-US" sz="1600" dirty="0">
                <a:latin typeface="+mj-lt"/>
              </a:rPr>
              <a:t>     speech of Andy Groove from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12/2002</a:t>
            </a:r>
            <a:r>
              <a:rPr lang="en-US" sz="1600" dirty="0">
                <a:latin typeface="+mj-lt"/>
              </a:rPr>
              <a:t> reveals (see next Figure). </a:t>
            </a:r>
          </a:p>
        </p:txBody>
      </p:sp>
    </p:spTree>
    <p:extLst>
      <p:ext uri="{BB962C8B-B14F-4D97-AF65-F5344CB8AC3E}">
        <p14:creationId xmlns:p14="http://schemas.microsoft.com/office/powerpoint/2010/main" val="17384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(7)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728900" y="1410127"/>
            <a:ext cx="3075891" cy="4379273"/>
            <a:chOff x="4622023" y="1472217"/>
            <a:chExt cx="3075891" cy="43792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3165" t="16047" r="42216" b="14912"/>
            <a:stretch/>
          </p:blipFill>
          <p:spPr>
            <a:xfrm>
              <a:off x="4622023" y="1472217"/>
              <a:ext cx="3047999" cy="4379273"/>
            </a:xfrm>
            <a:prstGeom prst="rect">
              <a:avLst/>
            </a:prstGeom>
          </p:spPr>
        </p:pic>
        <p:sp>
          <p:nvSpPr>
            <p:cNvPr id="5" name="Right Brace 4"/>
            <p:cNvSpPr/>
            <p:nvPr/>
          </p:nvSpPr>
          <p:spPr bwMode="auto">
            <a:xfrm>
              <a:off x="7423594" y="2343957"/>
              <a:ext cx="274320" cy="2286000"/>
            </a:xfrm>
            <a:prstGeom prst="rightBrace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161510" y="1372304"/>
            <a:ext cx="3720737" cy="44869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02370" y="3031213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(OS sets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the limits)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6962" y="5834287"/>
            <a:ext cx="3389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 larger number of clock multiplier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defined frequency levels [</a:t>
            </a:r>
            <a:r>
              <a:rPr lang="hu-HU" sz="14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9659" y="5859270"/>
            <a:ext cx="2246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BIOS declared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P-states [</a:t>
            </a:r>
            <a:r>
              <a:rPr lang="hu-HU" sz="1400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67355" y="3481263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PCU controls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742" y="1088740"/>
            <a:ext cx="3159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Intel’s EIST (DVFS) + Turbo Boost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0" y="1088740"/>
            <a:ext cx="2339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Intel’s </a:t>
            </a:r>
            <a:r>
              <a:rPr lang="en-US" sz="1200" b="1" dirty="0" err="1">
                <a:latin typeface="+mj-lt"/>
              </a:rPr>
              <a:t>SpeedStep</a:t>
            </a:r>
            <a:r>
              <a:rPr lang="en-US" sz="1200" b="1" dirty="0">
                <a:latin typeface="+mj-lt"/>
              </a:rPr>
              <a:t> (EIST)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853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Contrasting Intel’s EIST (DVFS) and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SpeedStep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(CPPC) PM technologies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1730" y="2033845"/>
            <a:ext cx="1083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j-lt"/>
              </a:rPr>
              <a:t>PCU control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08511" y="3839722"/>
            <a:ext cx="755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B050"/>
                </a:solidFill>
                <a:latin typeface="+mj-lt"/>
              </a:rPr>
              <a:t>(DVFS)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7750313" y="2819478"/>
            <a:ext cx="1342735" cy="130514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9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5917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MSRs used for Intel's Speed Shift technology -1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928045"/>
            <a:ext cx="8295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defined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 of MSRs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support Speed Shift technology, as seen below.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657" t="30753" r="10171" b="7808"/>
          <a:stretch/>
        </p:blipFill>
        <p:spPr>
          <a:xfrm>
            <a:off x="0" y="1455311"/>
            <a:ext cx="9144000" cy="3797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575" y="5295691"/>
            <a:ext cx="7577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MSRs defined by Intel to support its Speed Shift technology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49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957" y="5724545"/>
            <a:ext cx="9128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20" dirty="0">
                <a:solidFill>
                  <a:srgbClr val="0070C0"/>
                </a:solidFill>
                <a:latin typeface="Verdana"/>
              </a:rPr>
              <a:t>In the Table HWP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 means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Hardware Performance control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600" spc="-20" dirty="0">
                <a:latin typeface="Verdana"/>
              </a:rPr>
              <a:t>actually Speed Shift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(another name for CPPC used in Intel’s documentations).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38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4623" y="4188857"/>
            <a:ext cx="852784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above example a frequency transition to the maximum core frequency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3.5 GHz) needs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without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SpeedShift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(blue line),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with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the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SpeedShift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technology (yellow-green line) only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35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ms.</a:t>
            </a: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This indicates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technology notable reduces the time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perform frequency t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ransitions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9095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Speeding up frequency transitions by using Intel's Speed Shift technology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in the 6. gen.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Skylake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line (2015) while running a representative task 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pc="-2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(9)</a:t>
            </a:r>
            <a:endParaRPr lang="en-US" dirty="0"/>
          </a:p>
        </p:txBody>
      </p:sp>
      <p:pic>
        <p:nvPicPr>
          <p:cNvPr id="36" name="Kép 10">
            <a:extLst>
              <a:ext uri="{FF2B5EF4-FFF2-40B4-BE49-F238E27FC236}">
                <a16:creationId xmlns:a16="http://schemas.microsoft.com/office/drawing/2014/main" id="{F89E4164-ED8A-48A3-B82D-3C6449CEA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5" y="1358770"/>
            <a:ext cx="8531794" cy="25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8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946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Performance increase achieved by the Speed Shift technology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while running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PCMark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8 - Home benchmark program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5" name="Picture 5" descr="PCMark 8 - 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4" y="1533659"/>
            <a:ext cx="8468936" cy="325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992" y="5004038"/>
            <a:ext cx="8569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PCMark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8 Home edition 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an industry standard benchmark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Windows 8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and Windows 7 apps, 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 covers real-world tasks and scenarios that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reflect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PC usage in the home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hu-HU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54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344" y="5844051"/>
            <a:ext cx="899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seen, enabling the Speed Shift technology results in this case in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very small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gain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about 1.5 %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39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864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Performance increase achieved by the Speed Shift technology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while running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WebXPRT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2015 benchmark program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48" y="1535846"/>
            <a:ext cx="8399798" cy="32306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515" y="4945485"/>
            <a:ext cx="885270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WebXPRT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covers six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HTML5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 and JavaScript-based workloads like Photo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Enhancement, Organize Albums, Stock Option Pricing, Sales Graphs.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these applications Speed Shift technology results in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gain of about 20 %.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6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(12)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594" y="877898"/>
            <a:ext cx="9105637" cy="93092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918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Enhancing the Speed Shift technology in Intel's 7. generation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877898"/>
            <a:ext cx="86611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their next generation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(2017)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redesigned their Speed Shift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implementation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achieved a remarkable gain in speeding up clock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transitions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122853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9085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Speeding up frequency transitions by using Intel's Speed Shift technology,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enhanced in the 7. gen. </a:t>
            </a:r>
            <a:r>
              <a:rPr kumimoji="0" lang="en-US" sz="1800" b="0" i="0" u="none" strike="noStrike" kern="1200" cap="none" spc="-4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800" b="0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 line (2016), while running a representative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task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76" t="19693" r="3381" b="20154"/>
          <a:stretch/>
        </p:blipFill>
        <p:spPr>
          <a:xfrm>
            <a:off x="180306" y="1545469"/>
            <a:ext cx="8834907" cy="3090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0" y="4869160"/>
            <a:ext cx="8598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Figure shows, with the enhanced implementation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clock frequency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will be achieved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about 10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rather than 35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 the previous 6. gen.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Sky Lake line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11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(14)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24" t="11015" r="4607"/>
          <a:stretch/>
        </p:blipFill>
        <p:spPr>
          <a:xfrm>
            <a:off x="4346975" y="2609618"/>
            <a:ext cx="4501252" cy="4170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848" y="2371563"/>
            <a:ext cx="4050112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AMD’s implementation is said</a:t>
            </a:r>
          </a:p>
          <a:p>
            <a:r>
              <a:rPr lang="en-US" sz="1600" dirty="0">
                <a:latin typeface="+mj-lt"/>
              </a:rPr>
              <a:t>      to provide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very fast clock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ramping of about 1–2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ms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     as the Figure on the right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indicates.</a:t>
            </a:r>
          </a:p>
          <a:p>
            <a:r>
              <a:rPr lang="en-US" sz="1600" dirty="0">
                <a:latin typeface="+mj-lt"/>
              </a:rPr>
              <a:t>    This time is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much shorter </a:t>
            </a:r>
            <a:r>
              <a:rPr lang="en-US" sz="1600" dirty="0">
                <a:latin typeface="+mj-lt"/>
              </a:rPr>
              <a:t>than</a:t>
            </a:r>
          </a:p>
          <a:p>
            <a:r>
              <a:rPr lang="en-US" sz="1600" dirty="0">
                <a:latin typeface="+mj-lt"/>
              </a:rPr>
              <a:t>      Intel’s published figure for the</a:t>
            </a:r>
          </a:p>
          <a:p>
            <a:r>
              <a:rPr lang="en-US" sz="1600" dirty="0">
                <a:latin typeface="+mj-lt"/>
              </a:rPr>
              <a:t>      7. gen. </a:t>
            </a:r>
            <a:r>
              <a:rPr lang="en-US" sz="1600" dirty="0" err="1">
                <a:latin typeface="+mj-lt"/>
              </a:rPr>
              <a:t>Kaby</a:t>
            </a:r>
            <a:r>
              <a:rPr lang="en-US" sz="1600" dirty="0">
                <a:latin typeface="+mj-lt"/>
              </a:rPr>
              <a:t> Lake line (2016)</a:t>
            </a:r>
          </a:p>
          <a:p>
            <a:r>
              <a:rPr lang="en-US" sz="1600" dirty="0">
                <a:latin typeface="+mj-lt"/>
              </a:rPr>
              <a:t>      of about 15 </a:t>
            </a:r>
            <a:r>
              <a:rPr lang="en-US" sz="1600" dirty="0" err="1">
                <a:latin typeface="+mj-lt"/>
              </a:rPr>
              <a:t>ms.</a:t>
            </a:r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545" y="5274205"/>
            <a:ext cx="359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Figure: Clock ramping in AMD’s</a:t>
            </a:r>
          </a:p>
          <a:p>
            <a:r>
              <a:rPr lang="en-US" sz="1600" dirty="0">
                <a:latin typeface="+mj-lt"/>
              </a:rPr>
              <a:t>  Zen 2-based Ryzen 3000 line  </a:t>
            </a:r>
          </a:p>
          <a:p>
            <a:r>
              <a:rPr lang="en-US" sz="1600" dirty="0">
                <a:latin typeface="+mj-lt"/>
              </a:rPr>
              <a:t>  (2019) [</a:t>
            </a:r>
            <a:r>
              <a:rPr lang="hu-HU" sz="1600" dirty="0">
                <a:latin typeface="+mj-lt"/>
              </a:rPr>
              <a:t>56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888" y="6185659"/>
            <a:ext cx="395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+mj-lt"/>
              </a:rPr>
              <a:t>UEFI: </a:t>
            </a:r>
            <a:r>
              <a:rPr lang="en-US" dirty="0"/>
              <a:t>Universal Extensible Firmware</a:t>
            </a:r>
          </a:p>
          <a:p>
            <a:r>
              <a:rPr lang="en-US" dirty="0"/>
              <a:t>          Interface (replaces BIOS)</a:t>
            </a:r>
            <a:endParaRPr lang="en-US" sz="1600" u="sng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2312" y="828001"/>
            <a:ext cx="9105637" cy="60278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841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AMD’s implementation of Collaborative Processor Performance Control 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270127" y="818710"/>
            <a:ext cx="898239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Along with their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Zen 2-based Ryzen 3000 DT line (7/2019)</a:t>
            </a:r>
            <a:r>
              <a:rPr lang="en-US" sz="1600" dirty="0">
                <a:latin typeface="+mj-lt"/>
              </a:rPr>
              <a:t> 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</a:t>
            </a:r>
            <a:r>
              <a:rPr lang="en-US" sz="1600" dirty="0">
                <a:latin typeface="+mj-lt"/>
              </a:rPr>
              <a:t> implemented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the Collaborative Processor Performance Control Revision 2, called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CPPC2</a:t>
            </a:r>
            <a:r>
              <a:rPr lang="en-US" sz="1600" dirty="0">
                <a:latin typeface="+mj-lt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No dedicated name for this technique became published so far.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Its use requires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Windows 10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May 2019 update and a new BIOS release (7/2019)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supporting CPPC2.</a:t>
            </a:r>
          </a:p>
        </p:txBody>
      </p:sp>
    </p:spTree>
    <p:extLst>
      <p:ext uri="{BB962C8B-B14F-4D97-AF65-F5344CB8AC3E}">
        <p14:creationId xmlns:p14="http://schemas.microsoft.com/office/powerpoint/2010/main" val="26822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9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(15)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500" y="1088740"/>
            <a:ext cx="2909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running applications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6525" y="1448780"/>
            <a:ext cx="857157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f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runtime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1/f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energy consumption originating from the dynamic dissipation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~ f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0169" y="2277365"/>
            <a:ext cx="3878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f denoting the clock frequency.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194" y="2637405"/>
            <a:ext cx="9221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with f,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arising from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to the square of the frequency (f),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 below.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9685" r="17102" b="36221"/>
          <a:stretch/>
        </p:blipFill>
        <p:spPr bwMode="auto">
          <a:xfrm>
            <a:off x="1343628" y="3357485"/>
            <a:ext cx="6248400" cy="222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6525" y="5630125"/>
            <a:ext cx="85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consumption arising from the dynamic dissipation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(designated as Compute energy in the Figure) on the performance (~ f) </a:t>
            </a:r>
          </a:p>
        </p:txBody>
      </p:sp>
      <p:sp>
        <p:nvSpPr>
          <p:cNvPr id="17" name="Right Arrow 16"/>
          <p:cNvSpPr/>
          <p:nvPr/>
        </p:nvSpPr>
        <p:spPr bwMode="auto">
          <a:xfrm>
            <a:off x="764469" y="2183615"/>
            <a:ext cx="315035" cy="45719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500" y="458670"/>
            <a:ext cx="8396401" cy="6976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noProof="0" dirty="0">
                <a:solidFill>
                  <a:srgbClr val="000000"/>
                </a:solidFill>
                <a:latin typeface="Verdana"/>
                <a:cs typeface="Arial" charset="0"/>
              </a:rPr>
              <a:t>57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  <a:cs typeface="Arial" charset="0"/>
              </a:rPr>
              <a:t>(Optional reading)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425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7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18710"/>
            <a:ext cx="2081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other hand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566" y="1106473"/>
            <a:ext cx="875111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originating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 static dissipation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proportional to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runtime.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runtime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inversely proportional to the frequency (f).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255" y="1993688"/>
            <a:ext cx="8331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Consequently,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arising from the static dissipation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nversely proportional to the frequency (f)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which is proportional to the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EAED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5EAEDA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in the Figure below.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9" r="9845" b="37506"/>
          <a:stretch/>
        </p:blipFill>
        <p:spPr bwMode="auto">
          <a:xfrm>
            <a:off x="949750" y="2959936"/>
            <a:ext cx="7312660" cy="216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6525" y="5208293"/>
            <a:ext cx="857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consumption originating from the static dissipation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and system power (designated 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system energy in the Figure) on the performance (~ f)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500" y="458670"/>
            <a:ext cx="8396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noProof="0" dirty="0">
                <a:solidFill>
                  <a:srgbClr val="000000"/>
                </a:solidFill>
                <a:latin typeface="Verdana"/>
                <a:cs typeface="Arial" charset="0"/>
              </a:rPr>
              <a:t>57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-2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5863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5" name="Group 13"/>
          <p:cNvGrpSpPr>
            <a:grpSpLocks/>
          </p:cNvGrpSpPr>
          <p:nvPr/>
        </p:nvGrpSpPr>
        <p:grpSpPr bwMode="auto">
          <a:xfrm>
            <a:off x="793799" y="2042825"/>
            <a:ext cx="7558088" cy="457200"/>
            <a:chOff x="472" y="2160"/>
            <a:chExt cx="4630" cy="288"/>
          </a:xfrm>
        </p:grpSpPr>
        <p:sp>
          <p:nvSpPr>
            <p:cNvPr id="54300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1. S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ignificance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of power management in processors</a:t>
              </a:r>
            </a:p>
          </p:txBody>
        </p:sp>
        <p:sp>
          <p:nvSpPr>
            <p:cNvPr id="54301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6" name="Group 14"/>
          <p:cNvGrpSpPr>
            <a:grpSpLocks/>
          </p:cNvGrpSpPr>
          <p:nvPr/>
        </p:nvGrpSpPr>
        <p:grpSpPr bwMode="auto">
          <a:xfrm>
            <a:off x="793799" y="2612147"/>
            <a:ext cx="7558088" cy="457200"/>
            <a:chOff x="472" y="2160"/>
            <a:chExt cx="4630" cy="288"/>
          </a:xfrm>
        </p:grpSpPr>
        <p:sp>
          <p:nvSpPr>
            <p:cNvPr id="54298" name="AutoShape 15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2. P</a:t>
              </a:r>
              <a:r>
                <a:rPr lang="en-US" altLang="en-US" sz="1900" dirty="0" err="1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ower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management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anose="020B0604030504040204" pitchFamily="34" charset="0"/>
                </a:rPr>
                <a:t>at the circuit level</a:t>
              </a:r>
            </a:p>
          </p:txBody>
        </p:sp>
        <p:sp>
          <p:nvSpPr>
            <p:cNvPr id="54299" name="Text Box 16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78" name="Group 20"/>
          <p:cNvGrpSpPr>
            <a:grpSpLocks/>
          </p:cNvGrpSpPr>
          <p:nvPr/>
        </p:nvGrpSpPr>
        <p:grpSpPr bwMode="auto">
          <a:xfrm>
            <a:off x="793799" y="3184516"/>
            <a:ext cx="7558088" cy="457200"/>
            <a:chOff x="472" y="2160"/>
            <a:chExt cx="4630" cy="288"/>
          </a:xfrm>
        </p:grpSpPr>
        <p:sp>
          <p:nvSpPr>
            <p:cNvPr id="54294" name="AutoShape 2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3. P</a:t>
              </a:r>
              <a:r>
                <a:rPr lang="en-US" altLang="en-US" sz="1800" dirty="0" err="1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ower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management at the platform level - Overview</a:t>
              </a:r>
            </a:p>
          </p:txBody>
        </p:sp>
        <p:sp>
          <p:nvSpPr>
            <p:cNvPr id="54295" name="Text Box 22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1" name="Group 29"/>
          <p:cNvGrpSpPr>
            <a:grpSpLocks/>
          </p:cNvGrpSpPr>
          <p:nvPr/>
        </p:nvGrpSpPr>
        <p:grpSpPr bwMode="auto">
          <a:xfrm>
            <a:off x="795387" y="3741842"/>
            <a:ext cx="7556500" cy="457200"/>
            <a:chOff x="472" y="2160"/>
            <a:chExt cx="4630" cy="288"/>
          </a:xfrm>
        </p:grpSpPr>
        <p:sp>
          <p:nvSpPr>
            <p:cNvPr id="54288" name="AutoShape 30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4. R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educing power consumption of idle CPU cores</a:t>
              </a:r>
            </a:p>
          </p:txBody>
        </p:sp>
        <p:sp>
          <p:nvSpPr>
            <p:cNvPr id="54289" name="Text Box 31"/>
            <p:cNvSpPr txBox="1">
              <a:spLocks noChangeArrowheads="1"/>
            </p:cNvSpPr>
            <p:nvPr/>
          </p:nvSpPr>
          <p:spPr bwMode="auto">
            <a:xfrm>
              <a:off x="472" y="2177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54282" name="Group 17"/>
          <p:cNvGrpSpPr>
            <a:grpSpLocks/>
          </p:cNvGrpSpPr>
          <p:nvPr/>
        </p:nvGrpSpPr>
        <p:grpSpPr bwMode="auto">
          <a:xfrm>
            <a:off x="773508" y="4310732"/>
            <a:ext cx="7578912" cy="457200"/>
            <a:chOff x="472" y="2160"/>
            <a:chExt cx="4697" cy="288"/>
          </a:xfrm>
        </p:grpSpPr>
        <p:sp>
          <p:nvSpPr>
            <p:cNvPr id="5428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5. Reducing  power consumption of active CPU cores</a:t>
              </a:r>
            </a:p>
          </p:txBody>
        </p:sp>
        <p:sp>
          <p:nvSpPr>
            <p:cNvPr id="5428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35" name="Group 17"/>
          <p:cNvGrpSpPr>
            <a:grpSpLocks/>
          </p:cNvGrpSpPr>
          <p:nvPr/>
        </p:nvGrpSpPr>
        <p:grpSpPr bwMode="auto">
          <a:xfrm>
            <a:off x="773508" y="4907028"/>
            <a:ext cx="7578912" cy="684215"/>
            <a:chOff x="472" y="2160"/>
            <a:chExt cx="4697" cy="431"/>
          </a:xfrm>
        </p:grpSpPr>
        <p:sp>
          <p:nvSpPr>
            <p:cNvPr id="36" name="AutoShape 18"/>
            <p:cNvSpPr>
              <a:spLocks noChangeArrowheads="1"/>
            </p:cNvSpPr>
            <p:nvPr/>
          </p:nvSpPr>
          <p:spPr bwMode="auto">
            <a:xfrm>
              <a:off x="658" y="2160"/>
              <a:ext cx="4511" cy="431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6</a:t>
              </a: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 Utilizing the  power headroom of processor packages</a:t>
              </a: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8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 to raise performance</a:t>
              </a:r>
              <a:endParaRPr lang="en-US" altLang="en-US" sz="18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7" name="Text Box 19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chemeClr val="bg1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chemeClr val="bg1"/>
                </a:solidFill>
                <a:latin typeface="Verdana" pitchFamily="34" charset="0"/>
                <a:cs typeface="Arial" charset="0"/>
              </a:endParaRPr>
            </a:p>
          </p:txBody>
        </p:sp>
      </p:grpSp>
      <p:grpSp>
        <p:nvGrpSpPr>
          <p:cNvPr id="21" name="Group 13"/>
          <p:cNvGrpSpPr>
            <a:grpSpLocks/>
          </p:cNvGrpSpPr>
          <p:nvPr/>
        </p:nvGrpSpPr>
        <p:grpSpPr bwMode="auto">
          <a:xfrm>
            <a:off x="791580" y="5627095"/>
            <a:ext cx="7558088" cy="457200"/>
            <a:chOff x="472" y="2160"/>
            <a:chExt cx="4630" cy="288"/>
          </a:xfrm>
        </p:grpSpPr>
        <p:sp>
          <p:nvSpPr>
            <p:cNvPr id="22" name="AutoShape 11"/>
            <p:cNvSpPr>
              <a:spLocks noChangeArrowheads="1"/>
            </p:cNvSpPr>
            <p:nvPr/>
          </p:nvSpPr>
          <p:spPr bwMode="auto">
            <a:xfrm>
              <a:off x="658" y="2160"/>
              <a:ext cx="4444" cy="288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7</a:t>
              </a: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.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References</a:t>
              </a: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472" y="2169"/>
              <a:ext cx="254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hu-HU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</a:t>
              </a:r>
              <a:endPara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773509" y="1033965"/>
            <a:ext cx="7578912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Power management</a:t>
            </a:r>
          </a:p>
        </p:txBody>
      </p:sp>
    </p:spTree>
    <p:extLst>
      <p:ext uri="{BB962C8B-B14F-4D97-AF65-F5344CB8AC3E}">
        <p14:creationId xmlns:p14="http://schemas.microsoft.com/office/powerpoint/2010/main" val="7835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9365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Recogni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impact of rising power density (W/cm</a:t>
            </a:r>
            <a:r>
              <a:rPr kumimoji="0" lang="hu-HU" sz="1800" b="0" i="0" u="none" strike="noStrike" kern="1200" cap="none" spc="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 Intel processors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at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IDM conference 2002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A.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Groove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Intel)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87450" y="1284357"/>
            <a:ext cx="6769100" cy="4709928"/>
            <a:chOff x="1187450" y="1841685"/>
            <a:chExt cx="6769100" cy="4709928"/>
          </a:xfrm>
        </p:grpSpPr>
        <p:pic>
          <p:nvPicPr>
            <p:cNvPr id="71682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18" b="20891"/>
            <a:stretch/>
          </p:blipFill>
          <p:spPr bwMode="auto">
            <a:xfrm>
              <a:off x="1187450" y="2756079"/>
              <a:ext cx="6769100" cy="3795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537137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305316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2073494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02" b="81002"/>
            <a:stretch/>
          </p:blipFill>
          <p:spPr bwMode="auto">
            <a:xfrm>
              <a:off x="1187450" y="1841685"/>
              <a:ext cx="6769100" cy="231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635617" y="2150766"/>
              <a:ext cx="5759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A. Groove Keynote at IEDM Dec. 2002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73713" y="6309320"/>
            <a:ext cx="5017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IEDM: International Electron Device Meeting 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85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18710"/>
            <a:ext cx="7965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a consequence,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total energy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originating from both the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7056" y="1121045"/>
            <a:ext cx="6184706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dissipation as well as system power consumption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1706110"/>
            <a:ext cx="528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 a minimum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Figure below.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1" r="15482" b="36635"/>
          <a:stretch/>
        </p:blipFill>
        <p:spPr bwMode="auto">
          <a:xfrm>
            <a:off x="882045" y="2156160"/>
            <a:ext cx="7245350" cy="223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500" y="4406410"/>
            <a:ext cx="8577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Dependence of energy consumption originating from both the dynamic dissipation (designated as the Compute energy in the Figure) and the static dissipation and system power (designated 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system energy in the Figure) on the performance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300" y="5576830"/>
            <a:ext cx="9047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Obviously,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energy consumption point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 efficient working 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core of the processor.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500" y="458670"/>
            <a:ext cx="8396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Enhancing Intel’s Speed Shift technology by Duty cycle control 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altLang="en-US" noProof="0" dirty="0">
                <a:solidFill>
                  <a:srgbClr val="000000"/>
                </a:solidFill>
                <a:latin typeface="Verdana"/>
                <a:cs typeface="Arial" charset="0"/>
              </a:rPr>
              <a:t>57</a:t>
            </a: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-3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0786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(18)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r="26574" b="48760"/>
          <a:stretch/>
        </p:blipFill>
        <p:spPr bwMode="auto">
          <a:xfrm>
            <a:off x="1257300" y="3067145"/>
            <a:ext cx="6735080" cy="229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500" y="458670"/>
            <a:ext cx="6749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 including duty cycle control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-1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9821" y="818710"/>
            <a:ext cx="894328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will be lowered as far as possible until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working point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reached.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calculated every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the workload and system characteristics.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benefit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the system is clocked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below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point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it would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increase the energy consumption.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Therefore, a so called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algoritm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overrides lower P requests and sets f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according to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algorithm is activated only if it is possible to enter the package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sleep state.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05862" y="5402470"/>
            <a:ext cx="660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Power management including duty cycle control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 </a:t>
            </a:r>
          </a:p>
        </p:txBody>
      </p:sp>
    </p:spTree>
    <p:extLst>
      <p:ext uri="{BB962C8B-B14F-4D97-AF65-F5344CB8AC3E}">
        <p14:creationId xmlns:p14="http://schemas.microsoft.com/office/powerpoint/2010/main" val="164590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(19)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666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 including duty cycle control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57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-2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 b="48652"/>
          <a:stretch/>
        </p:blipFill>
        <p:spPr bwMode="auto">
          <a:xfrm>
            <a:off x="347663" y="2359214"/>
            <a:ext cx="8448675" cy="185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2967" y="818710"/>
            <a:ext cx="876393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Operating the processor below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point would increase the total energy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the static power component.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lang="en-US" sz="1600" dirty="0">
                <a:solidFill>
                  <a:srgbClr val="000000"/>
                </a:solidFill>
              </a:rPr>
              <a:t>this region a more efficient technique to reduce power for low power demand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      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turning the processor package on and off </a:t>
            </a:r>
            <a:r>
              <a:rPr lang="en-US" sz="1600" dirty="0">
                <a:solidFill>
                  <a:srgbClr val="0070C0"/>
                </a:solidFill>
              </a:rPr>
              <a:t>about 1000 times/sec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called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duty cycling,</a:t>
            </a:r>
            <a:r>
              <a:rPr lang="en-US" sz="1600" dirty="0">
                <a:solidFill>
                  <a:srgbClr val="000000"/>
                </a:solidFill>
              </a:rPr>
              <a:t> as shown in the Figure below.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580" y="4779150"/>
            <a:ext cx="8867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rate of the duty time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(running at a performance corresponding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resulting performance can be scaled with the performance demand.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off-state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the processor is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C6 package idle state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See the next Figure for the actions needed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set the processor into the package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C6 state.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909" y="4305914"/>
            <a:ext cx="8350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duty cycling, used to reduce energy consumption below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5.3 C</a:t>
            </a:r>
            <a:r>
              <a:rPr lang="it-IT" dirty="0"/>
              <a:t>PPC (Collaborative Processor Performance Control) (20)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1500" y="458670"/>
            <a:ext cx="5574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Power saving measures in C1 to C6 idle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212" y="5444545"/>
            <a:ext cx="876130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1600" dirty="0">
                <a:solidFill>
                  <a:srgbClr val="0070C0"/>
                </a:solidFill>
              </a:rPr>
              <a:t>To set </a:t>
            </a:r>
            <a:r>
              <a:rPr lang="en-US" sz="1600" dirty="0" err="1">
                <a:solidFill>
                  <a:srgbClr val="0070C0"/>
                </a:solidFill>
              </a:rPr>
              <a:t>Vcc</a:t>
            </a:r>
            <a:r>
              <a:rPr lang="en-US" sz="1600" dirty="0">
                <a:solidFill>
                  <a:srgbClr val="0070C0"/>
                </a:solidFill>
              </a:rPr>
              <a:t> to 0</a:t>
            </a:r>
            <a:r>
              <a:rPr lang="en-US" sz="1600" dirty="0"/>
              <a:t> (i.e. to switch off cores) needs typically </a:t>
            </a:r>
            <a:r>
              <a:rPr lang="en-US" sz="1600" dirty="0">
                <a:solidFill>
                  <a:srgbClr val="0070C0"/>
                </a:solidFill>
              </a:rPr>
              <a:t>power gating </a:t>
            </a:r>
            <a:r>
              <a:rPr lang="en-US" sz="1600" dirty="0"/>
              <a:t>or </a:t>
            </a:r>
            <a:r>
              <a:rPr lang="en-US" sz="1600" dirty="0">
                <a:solidFill>
                  <a:srgbClr val="0070C0"/>
                </a:solidFill>
              </a:rPr>
              <a:t>integrated 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</a:rPr>
              <a:t>  voltage regulators</a:t>
            </a:r>
            <a:r>
              <a:rPr lang="en-US" sz="1600" dirty="0"/>
              <a:t>.</a:t>
            </a:r>
          </a:p>
          <a:p>
            <a:r>
              <a:rPr lang="en-US" sz="1600" dirty="0">
                <a:solidFill>
                  <a:srgbClr val="0070C0"/>
                </a:solidFill>
              </a:rPr>
              <a:t>The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package C6 state </a:t>
            </a:r>
            <a:r>
              <a:rPr lang="en-US" sz="1600" dirty="0"/>
              <a:t>is entered </a:t>
            </a:r>
            <a:r>
              <a:rPr lang="en-US" sz="1600" dirty="0">
                <a:solidFill>
                  <a:srgbClr val="0070C0"/>
                </a:solidFill>
              </a:rPr>
              <a:t>when all cores have already entered the C6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core state.  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546774" y="983226"/>
            <a:ext cx="5842636" cy="4231987"/>
            <a:chOff x="2546774" y="983226"/>
            <a:chExt cx="5842636" cy="4231987"/>
          </a:xfrm>
        </p:grpSpPr>
        <p:sp>
          <p:nvSpPr>
            <p:cNvPr id="4" name="TextBox 3"/>
            <p:cNvSpPr txBox="1"/>
            <p:nvPr/>
          </p:nvSpPr>
          <p:spPr>
            <a:xfrm>
              <a:off x="3518473" y="1647621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3426653" y="1550251"/>
              <a:ext cx="591690" cy="4190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21532" y="1647463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H="1">
              <a:off x="3721031" y="1964118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2547615" y="2751104"/>
              <a:ext cx="415727" cy="299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>
                  <a:solidFill>
                    <a:srgbClr val="FF0000"/>
                  </a:solidFill>
                </a:rPr>
                <a:t>C3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3313696" y="2264978"/>
              <a:ext cx="809671" cy="523862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21528" y="2346482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L2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3036310" y="3165879"/>
              <a:ext cx="3673344" cy="523862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3691528" y="2817554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4186785" y="2810289"/>
              <a:ext cx="687944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Flush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3259235" y="1433008"/>
              <a:ext cx="934355" cy="1519201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08462" y="3273692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L3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49938" y="1992022"/>
              <a:ext cx="427386" cy="317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US" sz="1200" b="1" dirty="0" err="1">
                  <a:solidFill>
                    <a:srgbClr val="000000"/>
                  </a:solidFill>
                  <a:latin typeface="+mj-lt"/>
                </a:rPr>
                <a:t>C0</a:t>
              </a:r>
              <a:endParaRPr lang="en-US" altLang="en-US" sz="1200" b="1" dirty="0">
                <a:solidFill>
                  <a:srgbClr val="000000"/>
                </a:solidFill>
                <a:latin typeface="+mj-lt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555136" y="4024908"/>
              <a:ext cx="1947631" cy="490555"/>
              <a:chOff x="4052451" y="3788792"/>
              <a:chExt cx="1842319" cy="428131"/>
            </a:xfrm>
          </p:grpSpPr>
          <p:sp>
            <p:nvSpPr>
              <p:cNvPr id="20" name="Oval 6"/>
              <p:cNvSpPr>
                <a:spLocks noChangeArrowheads="1"/>
              </p:cNvSpPr>
              <p:nvPr/>
            </p:nvSpPr>
            <p:spPr bwMode="auto">
              <a:xfrm>
                <a:off x="4511279" y="3788792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 err="1"/>
                  <a:t>C0</a:t>
                </a:r>
                <a:endParaRPr lang="en-US" altLang="en-US" sz="1200" b="1" dirty="0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5210495" y="3837723"/>
                <a:ext cx="684275" cy="365760"/>
                <a:chOff x="4354816" y="5228824"/>
                <a:chExt cx="684275" cy="365760"/>
              </a:xfrm>
            </p:grpSpPr>
            <p:sp>
              <p:nvSpPr>
                <p:cNvPr id="24" name="Rounded Rectangle 23"/>
                <p:cNvSpPr/>
                <p:nvPr/>
              </p:nvSpPr>
              <p:spPr bwMode="auto">
                <a:xfrm>
                  <a:off x="4409903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354816" y="5282050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+mj-lt"/>
                    </a:rPr>
                    <a:t>SRAM</a:t>
                  </a: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 bwMode="auto">
              <a:xfrm>
                <a:off x="4973926" y="4017401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4052451" y="3875120"/>
                <a:ext cx="393248" cy="261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err="1">
                    <a:solidFill>
                      <a:srgbClr val="FF0000"/>
                    </a:solidFill>
                  </a:rPr>
                  <a:t>C6</a:t>
                </a:r>
                <a:endParaRPr lang="en-US" sz="13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558466" y="1659916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5466647" y="1562546"/>
              <a:ext cx="591690" cy="41908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61524" y="1659760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L1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 bwMode="auto">
            <a:xfrm flipH="1">
              <a:off x="5761022" y="1976415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4881157" y="2748634"/>
              <a:ext cx="401967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FF0000"/>
                  </a:solidFill>
                </a:rPr>
                <a:t>C3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 bwMode="auto">
            <a:xfrm>
              <a:off x="5353688" y="2277274"/>
              <a:ext cx="809671" cy="523862"/>
            </a:xfrm>
            <a:prstGeom prst="roundRect">
              <a:avLst/>
            </a:prstGeom>
            <a:solidFill>
              <a:srgbClr val="B6B6B6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61522" y="2358778"/>
              <a:ext cx="413831" cy="317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latin typeface="+mj-lt"/>
                </a:rPr>
                <a:t>L2</a:t>
              </a:r>
              <a:endParaRPr lang="en-US" sz="1200" b="1" dirty="0">
                <a:latin typeface="+mj-lt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 flipH="1">
              <a:off x="5731521" y="2829850"/>
              <a:ext cx="7702" cy="314318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TextBox 33"/>
            <p:cNvSpPr txBox="1"/>
            <p:nvPr/>
          </p:nvSpPr>
          <p:spPr>
            <a:xfrm>
              <a:off x="6257466" y="2822585"/>
              <a:ext cx="687944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Flush</a:t>
              </a:r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5299227" y="1460060"/>
              <a:ext cx="934355" cy="1519201"/>
            </a:xfrm>
            <a:prstGeom prst="roundRect">
              <a:avLst/>
            </a:prstGeom>
            <a:noFill/>
            <a:ln w="28575" cap="flat" cmpd="sng" algn="ctr">
              <a:solidFill>
                <a:schemeClr val="tx1"/>
              </a:solidFill>
              <a:prstDash val="dash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313014" y="1988840"/>
              <a:ext cx="490133" cy="3302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en-US" sz="1200" b="1" dirty="0">
                  <a:solidFill>
                    <a:srgbClr val="000000"/>
                  </a:solidFill>
                  <a:latin typeface="+mj-lt"/>
                </a:rPr>
                <a:t>Cn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4874343" y="4020656"/>
              <a:ext cx="1921330" cy="490555"/>
              <a:chOff x="6246255" y="3798481"/>
              <a:chExt cx="1817440" cy="428131"/>
            </a:xfrm>
          </p:grpSpPr>
          <p:sp>
            <p:nvSpPr>
              <p:cNvPr id="38" name="Oval 6"/>
              <p:cNvSpPr>
                <a:spLocks noChangeArrowheads="1"/>
              </p:cNvSpPr>
              <p:nvPr/>
            </p:nvSpPr>
            <p:spPr bwMode="auto">
              <a:xfrm>
                <a:off x="6676054" y="3798481"/>
                <a:ext cx="471891" cy="428131"/>
              </a:xfrm>
              <a:prstGeom prst="ellipse">
                <a:avLst/>
              </a:prstGeom>
              <a:solidFill>
                <a:srgbClr val="3366FF">
                  <a:alpha val="32941"/>
                </a:srgbClr>
              </a:solidFill>
              <a:ln w="12700">
                <a:solidFill>
                  <a:srgbClr val="3366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1" dirty="0"/>
                  <a:t>Cn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7383701" y="3835575"/>
                <a:ext cx="679994" cy="365760"/>
                <a:chOff x="4456670" y="5228824"/>
                <a:chExt cx="679994" cy="365760"/>
              </a:xfrm>
            </p:grpSpPr>
            <p:sp>
              <p:nvSpPr>
                <p:cNvPr id="42" name="Rounded Rectangle 41"/>
                <p:cNvSpPr/>
                <p:nvPr/>
              </p:nvSpPr>
              <p:spPr bwMode="auto">
                <a:xfrm>
                  <a:off x="4500056" y="5228824"/>
                  <a:ext cx="629188" cy="365760"/>
                </a:xfrm>
                <a:prstGeom prst="roundRect">
                  <a:avLst/>
                </a:prstGeom>
                <a:solidFill>
                  <a:srgbClr val="FFFF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panose="020B0604030504040204" pitchFamily="34" charset="0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4456670" y="5267536"/>
                  <a:ext cx="6799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latin typeface="+mj-lt"/>
                    </a:rPr>
                    <a:t>SRAM</a:t>
                  </a:r>
                </a:p>
              </p:txBody>
            </p:sp>
          </p:grpSp>
          <p:cxnSp>
            <p:nvCxnSpPr>
              <p:cNvPr id="40" name="Straight Connector 39"/>
              <p:cNvCxnSpPr/>
              <p:nvPr/>
            </p:nvCxnSpPr>
            <p:spPr bwMode="auto">
              <a:xfrm>
                <a:off x="7133796" y="4028132"/>
                <a:ext cx="274320" cy="1587"/>
              </a:xfrm>
              <a:prstGeom prst="lin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TextBox 40"/>
              <p:cNvSpPr txBox="1"/>
              <p:nvPr/>
            </p:nvSpPr>
            <p:spPr>
              <a:xfrm>
                <a:off x="6246255" y="3911609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err="1">
                    <a:solidFill>
                      <a:srgbClr val="FF0000"/>
                    </a:solidFill>
                  </a:rPr>
                  <a:t>C6</a:t>
                </a:r>
                <a:endParaRPr lang="en-US" sz="120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3364568" y="4836058"/>
              <a:ext cx="1085710" cy="366857"/>
              <a:chOff x="1808132" y="4011770"/>
              <a:chExt cx="1027003" cy="276999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latin typeface="+mj-lt"/>
                  </a:rPr>
                  <a:t>Vcc</a:t>
                </a:r>
                <a:r>
                  <a:rPr lang="en-US" sz="1200" b="1" dirty="0">
                    <a:latin typeface="+mj-lt"/>
                  </a:rPr>
                  <a:t> </a:t>
                </a:r>
              </a:p>
            </p:txBody>
          </p:sp>
          <p:sp>
            <p:nvSpPr>
              <p:cNvPr id="46" name="Right Arrow 45"/>
              <p:cNvSpPr/>
              <p:nvPr/>
            </p:nvSpPr>
            <p:spPr bwMode="auto">
              <a:xfrm>
                <a:off x="2315936" y="4105325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2488565" y="4024848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+mj-lt"/>
                  </a:rPr>
                  <a:t>0 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5634019" y="4845511"/>
              <a:ext cx="1085710" cy="369702"/>
              <a:chOff x="1808132" y="4009622"/>
              <a:chExt cx="1027003" cy="27914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808132" y="4011770"/>
                <a:ext cx="5341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>
                    <a:latin typeface="+mj-lt"/>
                  </a:rPr>
                  <a:t>Vcc</a:t>
                </a:r>
                <a:r>
                  <a:rPr lang="en-US" sz="1200" b="1" dirty="0">
                    <a:latin typeface="+mj-lt"/>
                  </a:rPr>
                  <a:t> </a:t>
                </a:r>
              </a:p>
            </p:txBody>
          </p:sp>
          <p:sp>
            <p:nvSpPr>
              <p:cNvPr id="50" name="Right Arrow 49"/>
              <p:cNvSpPr/>
              <p:nvPr/>
            </p:nvSpPr>
            <p:spPr bwMode="auto">
              <a:xfrm>
                <a:off x="2286397" y="4093911"/>
                <a:ext cx="226875" cy="64008"/>
              </a:xfrm>
              <a:prstGeom prst="rightArrow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panose="020B0604030504040204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488565" y="4009622"/>
                <a:ext cx="346570" cy="208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+mj-lt"/>
                  </a:rPr>
                  <a:t>0 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623643" y="1001597"/>
              <a:ext cx="26801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Stop instruction execution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546774" y="983226"/>
              <a:ext cx="415727" cy="2998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err="1">
                  <a:solidFill>
                    <a:srgbClr val="FF0000"/>
                  </a:solidFill>
                </a:rPr>
                <a:t>C1</a:t>
              </a:r>
              <a:endParaRPr lang="en-US" sz="1300" dirty="0">
                <a:solidFill>
                  <a:srgbClr val="FF0000"/>
                </a:solidFill>
              </a:endParaRPr>
            </a:p>
          </p:txBody>
        </p:sp>
        <p:sp>
          <p:nvSpPr>
            <p:cNvPr id="54" name="Down Arrow 53"/>
            <p:cNvSpPr/>
            <p:nvPr/>
          </p:nvSpPr>
          <p:spPr bwMode="auto">
            <a:xfrm>
              <a:off x="3243961" y="4840108"/>
              <a:ext cx="96668" cy="26193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5" name="Down Arrow 54"/>
            <p:cNvSpPr/>
            <p:nvPr/>
          </p:nvSpPr>
          <p:spPr bwMode="auto">
            <a:xfrm>
              <a:off x="5531026" y="4852403"/>
              <a:ext cx="96668" cy="261930"/>
            </a:xfrm>
            <a:prstGeom prst="down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48734" y="4528969"/>
              <a:ext cx="15065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Stop core </a:t>
              </a:r>
              <a:r>
                <a:rPr lang="en-US" sz="1300" dirty="0" err="1">
                  <a:latin typeface="+mj-lt"/>
                </a:rPr>
                <a:t>PLL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910658" y="4535589"/>
              <a:ext cx="1506547" cy="330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Stop core </a:t>
              </a:r>
              <a:r>
                <a:rPr lang="en-US" sz="1300" dirty="0" err="1">
                  <a:latin typeface="+mj-lt"/>
                </a:rPr>
                <a:t>PLL</a:t>
              </a:r>
              <a:endParaRPr lang="en-US" sz="1300" dirty="0">
                <a:latin typeface="+mj-lt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4654937" y="4324404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4795471" y="2147346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0" name="TextBox 59"/>
            <p:cNvSpPr txBox="1"/>
            <p:nvPr/>
          </p:nvSpPr>
          <p:spPr>
            <a:xfrm>
              <a:off x="2954571" y="3702623"/>
              <a:ext cx="1893873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Stop core clocking</a:t>
              </a:r>
              <a:endParaRPr lang="en-US" sz="13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106695" y="3684709"/>
              <a:ext cx="1893873" cy="317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Stop core clocking</a:t>
              </a:r>
              <a:endParaRPr lang="en-US" sz="1300" dirty="0"/>
            </a:p>
          </p:txBody>
        </p:sp>
        <p:cxnSp>
          <p:nvCxnSpPr>
            <p:cNvPr id="64" name="Straight Connector 63"/>
            <p:cNvCxnSpPr/>
            <p:nvPr/>
          </p:nvCxnSpPr>
          <p:spPr bwMode="auto">
            <a:xfrm>
              <a:off x="4675210" y="5003253"/>
              <a:ext cx="221718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Box 15"/>
            <p:cNvSpPr txBox="1"/>
            <p:nvPr/>
          </p:nvSpPr>
          <p:spPr>
            <a:xfrm>
              <a:off x="6822250" y="4121045"/>
              <a:ext cx="156716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/>
                <a:t>(Intel’s solution)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40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9212" y="1988840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5.4 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VFS (Adaptive Voltage or Frequency Scaling)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2623" y="3000436"/>
            <a:ext cx="4634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Section 5.4 is not discussed in the Lecture.</a:t>
            </a:r>
          </a:p>
        </p:txBody>
      </p:sp>
    </p:spTree>
    <p:extLst>
      <p:ext uri="{BB962C8B-B14F-4D97-AF65-F5344CB8AC3E}">
        <p14:creationId xmlns:p14="http://schemas.microsoft.com/office/powerpoint/2010/main" val="30834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(1)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157324" y="1019106"/>
            <a:ext cx="490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Reducing the power consumption of active CPU  cores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47442" y="1596504"/>
            <a:ext cx="18998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Static PM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active CPU  cores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258643" y="1577454"/>
            <a:ext cx="29562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Dynamic PM of active CPU cores</a:t>
            </a: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rot="-5400000" flipH="1" flipV="1">
            <a:off x="2587772" y="428981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3657600" y="1347063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247649" y="2200704"/>
            <a:ext cx="6303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CPPC</a:t>
            </a:r>
            <a:endParaRPr kumimoji="0" lang="hu-HU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-5400000" flipH="1" flipV="1">
            <a:off x="5162212" y="1581611"/>
            <a:ext cx="175483" cy="884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743601" y="1935998"/>
            <a:ext cx="822960" cy="18951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719380" y="148441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7646" y="2214447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2810" y="221659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DFS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2992" y="221444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DVFS</a:t>
            </a: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rot="-5400000" flipH="1" flipV="1">
            <a:off x="4255613" y="649413"/>
            <a:ext cx="174499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5662947" y="1941617"/>
            <a:ext cx="2468880" cy="20128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2971332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" name="Oval 8"/>
          <p:cNvSpPr>
            <a:spLocks noChangeArrowheads="1"/>
          </p:cNvSpPr>
          <p:nvPr/>
        </p:nvSpPr>
        <p:spPr bwMode="auto">
          <a:xfrm>
            <a:off x="4736330" y="2078249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6493982" y="209169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0" name="Oval 10"/>
          <p:cNvSpPr>
            <a:spLocks noChangeArrowheads="1"/>
          </p:cNvSpPr>
          <p:nvPr/>
        </p:nvSpPr>
        <p:spPr bwMode="auto">
          <a:xfrm>
            <a:off x="8053100" y="210778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>
            <a:off x="1637383" y="1482849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33252" y="2240201"/>
            <a:ext cx="583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59" y="2381668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059" y="2672268"/>
            <a:ext cx="9131941" cy="822960"/>
          </a:xfrm>
          <a:prstGeom prst="rect">
            <a:avLst/>
          </a:prstGeom>
          <a:solidFill>
            <a:srgbClr val="D0E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8787" y="298416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3708" y="2661022"/>
            <a:ext cx="2198038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SpeedStep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Mobile Pentium III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(2000)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Mobile Pentium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(2002)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(Northwood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based)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96266" y="2646708"/>
            <a:ext cx="1822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EIST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Pentium 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(Banias) (2003)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subsequent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24334" y="2847171"/>
            <a:ext cx="1547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Speed Shift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2059" y="3903964"/>
            <a:ext cx="9131941" cy="1005840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2397" y="4281616"/>
            <a:ext cx="538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35385" y="3881995"/>
            <a:ext cx="21788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PowerNow! and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Cool'n'Quiet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mobiles/desktops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servers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2000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65248" y="3888907"/>
            <a:ext cx="1478290" cy="1041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 (2015)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Ryzen (2017)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2059" y="5896428"/>
            <a:ext cx="9131941" cy="640726"/>
          </a:xfrm>
          <a:prstGeom prst="rect">
            <a:avLst/>
          </a:prstGeom>
          <a:solidFill>
            <a:srgbClr val="FFF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4491" y="6053889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Samsung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45665" y="5861795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ASV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Exynos 7420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(used in Galaxy S6)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943915" y="5959316"/>
            <a:ext cx="1715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 4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(used in Galaxy III)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2059" y="6508126"/>
            <a:ext cx="9131941" cy="349874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8101" y="6563648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ARM/National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71093" y="6536686"/>
            <a:ext cx="1502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IEM IP  (2002)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2059" y="4920521"/>
            <a:ext cx="9131941" cy="96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8787" y="5174233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IBM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74484" y="5167894"/>
            <a:ext cx="139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 </a:t>
            </a: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750FX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(2003)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523574" y="4884556"/>
            <a:ext cx="13644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Scale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POWER6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(2007)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45526" y="4879649"/>
            <a:ext cx="2013693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405LP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(2002)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Scaling in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750GX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(2004)</a:t>
            </a:r>
            <a:endParaRPr kumimoji="0" lang="hu-HU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PowerPC 970xx (2004)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3477704"/>
            <a:ext cx="9144000" cy="417542"/>
          </a:xfrm>
          <a:prstGeom prst="rect">
            <a:avLst/>
          </a:prstGeom>
          <a:solidFill>
            <a:srgbClr val="D5F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5896" y="3551585"/>
            <a:ext cx="460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071846" y="3445565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(2000)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7649" y="3438941"/>
            <a:ext cx="235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LongHaul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2.0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Samuel 2 step. 1 (2001)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7227295" y="1564131"/>
            <a:ext cx="1872000" cy="525600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1500" y="458670"/>
            <a:ext cx="656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5.4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VFS (Adaptive Voltage or Frequency Scaling) -1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89441" y="3464826"/>
            <a:ext cx="1879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PowerSaver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Nano (2008)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56355" y="3888940"/>
            <a:ext cx="1596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algn="ctr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CPPC support in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the Zen 2-based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Ryzen 3000 line</a:t>
            </a:r>
          </a:p>
          <a:p>
            <a:pPr lvl="0" algn="ctr"/>
            <a:r>
              <a:rPr lang="en-US" sz="1200" i="1" dirty="0">
                <a:solidFill>
                  <a:srgbClr val="000000"/>
                </a:solidFill>
                <a:latin typeface="Verdana"/>
              </a:rPr>
              <a:t>(2019)</a:t>
            </a:r>
          </a:p>
        </p:txBody>
      </p:sp>
    </p:spTree>
    <p:extLst>
      <p:ext uri="{BB962C8B-B14F-4D97-AF65-F5344CB8AC3E}">
        <p14:creationId xmlns:p14="http://schemas.microsoft.com/office/powerpoint/2010/main" val="142404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633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5.4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VFS (Adaptive Voltage or Frequency Scaling)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908720"/>
            <a:ext cx="8545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Note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first Intel and then also AMD have enhanced DVFS by CPPC </a:t>
            </a:r>
            <a:r>
              <a:rPr lang="en-US" sz="1600" dirty="0">
                <a:latin typeface="+mj-lt"/>
              </a:rPr>
              <a:t>whereas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IBM,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Samsung</a:t>
            </a:r>
            <a:r>
              <a:rPr lang="en-US" sz="1600" dirty="0">
                <a:latin typeface="+mj-lt"/>
              </a:rPr>
              <a:t> 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previously also AMD </a:t>
            </a:r>
            <a:r>
              <a:rPr lang="en-US" sz="1600" dirty="0">
                <a:latin typeface="+mj-lt"/>
              </a:rPr>
              <a:t>preferred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26620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6683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 (Dynamic Voltage and Frequency Scaling) (recap)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96525" y="908720"/>
            <a:ext cx="878742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first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assesses the actual workload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scales down 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far as feasible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without noticeable lengthening the runtime,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while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choosing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appropriate Pi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(fc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working 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oint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a look-up table.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look-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table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determined a priory at chip testing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such that fc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should be maintained also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under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worst case conditions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i.e.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determined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with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 band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2604939" y="2719947"/>
            <a:ext cx="4022739" cy="3589373"/>
            <a:chOff x="3109375" y="2620964"/>
            <a:chExt cx="2934158" cy="2531750"/>
          </a:xfrm>
        </p:grpSpPr>
        <p:sp>
          <p:nvSpPr>
            <p:cNvPr id="50" name="Line 41"/>
            <p:cNvSpPr>
              <a:spLocks noChangeShapeType="1"/>
            </p:cNvSpPr>
            <p:nvPr/>
          </p:nvSpPr>
          <p:spPr bwMode="auto">
            <a:xfrm>
              <a:off x="3515775" y="4881564"/>
              <a:ext cx="2206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1" name="Line 42"/>
            <p:cNvSpPr>
              <a:spLocks noChangeShapeType="1"/>
            </p:cNvSpPr>
            <p:nvPr/>
          </p:nvSpPr>
          <p:spPr bwMode="auto">
            <a:xfrm flipV="1">
              <a:off x="3625312" y="2936877"/>
              <a:ext cx="9525" cy="2005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" name="Line 43"/>
            <p:cNvSpPr>
              <a:spLocks noChangeShapeType="1"/>
            </p:cNvSpPr>
            <p:nvPr/>
          </p:nvSpPr>
          <p:spPr bwMode="auto">
            <a:xfrm flipH="1">
              <a:off x="3576100" y="4039129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" name="Line 44"/>
            <p:cNvSpPr>
              <a:spLocks noChangeShapeType="1"/>
            </p:cNvSpPr>
            <p:nvPr/>
          </p:nvSpPr>
          <p:spPr bwMode="auto">
            <a:xfrm flipH="1">
              <a:off x="3576100" y="3689088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" name="Line 45"/>
            <p:cNvSpPr>
              <a:spLocks noChangeShapeType="1"/>
            </p:cNvSpPr>
            <p:nvPr/>
          </p:nvSpPr>
          <p:spPr bwMode="auto">
            <a:xfrm flipH="1">
              <a:off x="3576100" y="3368056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Line 46"/>
            <p:cNvSpPr>
              <a:spLocks noChangeShapeType="1"/>
            </p:cNvSpPr>
            <p:nvPr/>
          </p:nvSpPr>
          <p:spPr bwMode="auto">
            <a:xfrm flipH="1">
              <a:off x="3576100" y="3098802"/>
              <a:ext cx="8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Text Box 47"/>
            <p:cNvSpPr txBox="1">
              <a:spLocks noChangeArrowheads="1"/>
            </p:cNvSpPr>
            <p:nvPr/>
          </p:nvSpPr>
          <p:spPr bwMode="auto">
            <a:xfrm>
              <a:off x="5795424" y="4757739"/>
              <a:ext cx="248109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</a:t>
              </a:r>
            </a:p>
          </p:txBody>
        </p:sp>
        <p:sp>
          <p:nvSpPr>
            <p:cNvPr id="57" name="Text Box 48"/>
            <p:cNvSpPr txBox="1">
              <a:spLocks noChangeArrowheads="1"/>
            </p:cNvSpPr>
            <p:nvPr/>
          </p:nvSpPr>
          <p:spPr bwMode="auto">
            <a:xfrm>
              <a:off x="3452275" y="2620964"/>
              <a:ext cx="351000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" name="Text Box 49"/>
            <p:cNvSpPr txBox="1">
              <a:spLocks noChangeArrowheads="1"/>
            </p:cNvSpPr>
            <p:nvPr/>
          </p:nvSpPr>
          <p:spPr bwMode="auto">
            <a:xfrm>
              <a:off x="5134107" y="494030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fc0</a:t>
              </a:r>
            </a:p>
          </p:txBody>
        </p:sp>
        <p:sp>
          <p:nvSpPr>
            <p:cNvPr id="59" name="Text Box 51"/>
            <p:cNvSpPr txBox="1">
              <a:spLocks noChangeArrowheads="1"/>
            </p:cNvSpPr>
            <p:nvPr/>
          </p:nvSpPr>
          <p:spPr bwMode="auto">
            <a:xfrm>
              <a:off x="4941710" y="3188770"/>
              <a:ext cx="894687" cy="397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Highest</a:t>
              </a:r>
              <a:b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consumption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3120487" y="2987677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61" name="Text Box 53"/>
            <p:cNvSpPr txBox="1">
              <a:spLocks noChangeArrowheads="1"/>
            </p:cNvSpPr>
            <p:nvPr/>
          </p:nvSpPr>
          <p:spPr bwMode="auto">
            <a:xfrm>
              <a:off x="3110962" y="3290096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" name="Text Box 54"/>
            <p:cNvSpPr txBox="1">
              <a:spLocks noChangeArrowheads="1"/>
            </p:cNvSpPr>
            <p:nvPr/>
          </p:nvSpPr>
          <p:spPr bwMode="auto">
            <a:xfrm>
              <a:off x="3112550" y="3951641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ccn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3" name="Text Box 55"/>
            <p:cNvSpPr txBox="1">
              <a:spLocks noChangeArrowheads="1"/>
            </p:cNvSpPr>
            <p:nvPr/>
          </p:nvSpPr>
          <p:spPr bwMode="auto">
            <a:xfrm>
              <a:off x="3109375" y="3611124"/>
              <a:ext cx="400107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64" name="Text Box 56"/>
            <p:cNvSpPr txBox="1">
              <a:spLocks noChangeArrowheads="1"/>
            </p:cNvSpPr>
            <p:nvPr/>
          </p:nvSpPr>
          <p:spPr bwMode="auto">
            <a:xfrm>
              <a:off x="3309400" y="3765905"/>
              <a:ext cx="195493" cy="26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5" name="Text Box 57"/>
            <p:cNvSpPr txBox="1">
              <a:spLocks noChangeArrowheads="1"/>
            </p:cNvSpPr>
            <p:nvPr/>
          </p:nvSpPr>
          <p:spPr bwMode="auto">
            <a:xfrm>
              <a:off x="3309400" y="3706638"/>
              <a:ext cx="195493" cy="26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66" name="Line 59"/>
            <p:cNvSpPr>
              <a:spLocks noChangeShapeType="1"/>
            </p:cNvSpPr>
            <p:nvPr/>
          </p:nvSpPr>
          <p:spPr bwMode="auto">
            <a:xfrm>
              <a:off x="5263612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7" name="Line 60"/>
            <p:cNvSpPr>
              <a:spLocks noChangeShapeType="1"/>
            </p:cNvSpPr>
            <p:nvPr/>
          </p:nvSpPr>
          <p:spPr bwMode="auto">
            <a:xfrm>
              <a:off x="3985675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8" name="Text Box 61"/>
            <p:cNvSpPr txBox="1">
              <a:spLocks noChangeArrowheads="1"/>
            </p:cNvSpPr>
            <p:nvPr/>
          </p:nvSpPr>
          <p:spPr bwMode="auto">
            <a:xfrm>
              <a:off x="3841883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fcn</a:t>
              </a:r>
            </a:p>
          </p:txBody>
        </p:sp>
        <p:sp>
          <p:nvSpPr>
            <p:cNvPr id="69" name="Line 62"/>
            <p:cNvSpPr>
              <a:spLocks noChangeShapeType="1"/>
            </p:cNvSpPr>
            <p:nvPr/>
          </p:nvSpPr>
          <p:spPr bwMode="auto">
            <a:xfrm>
              <a:off x="4422237" y="4818064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Text Box 63"/>
            <p:cNvSpPr txBox="1">
              <a:spLocks noChangeArrowheads="1"/>
            </p:cNvSpPr>
            <p:nvPr/>
          </p:nvSpPr>
          <p:spPr bwMode="auto">
            <a:xfrm>
              <a:off x="4285057" y="4948239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fc2</a:t>
              </a:r>
            </a:p>
          </p:txBody>
        </p:sp>
        <p:sp>
          <p:nvSpPr>
            <p:cNvPr id="71" name="Line 64"/>
            <p:cNvSpPr>
              <a:spLocks noChangeShapeType="1"/>
            </p:cNvSpPr>
            <p:nvPr/>
          </p:nvSpPr>
          <p:spPr bwMode="auto">
            <a:xfrm>
              <a:off x="4847687" y="4816477"/>
              <a:ext cx="0" cy="1000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" name="Text Box 65"/>
            <p:cNvSpPr txBox="1">
              <a:spLocks noChangeArrowheads="1"/>
            </p:cNvSpPr>
            <p:nvPr/>
          </p:nvSpPr>
          <p:spPr bwMode="auto">
            <a:xfrm>
              <a:off x="4710507" y="4946652"/>
              <a:ext cx="304231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fc1</a:t>
              </a:r>
            </a:p>
          </p:txBody>
        </p:sp>
        <p:sp>
          <p:nvSpPr>
            <p:cNvPr id="73" name="Text Box 67"/>
            <p:cNvSpPr txBox="1">
              <a:spLocks noChangeArrowheads="1"/>
            </p:cNvSpPr>
            <p:nvPr/>
          </p:nvSpPr>
          <p:spPr bwMode="auto">
            <a:xfrm>
              <a:off x="4301312" y="3506094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4" name="Text Box 68"/>
            <p:cNvSpPr txBox="1">
              <a:spLocks noChangeArrowheads="1"/>
            </p:cNvSpPr>
            <p:nvPr/>
          </p:nvSpPr>
          <p:spPr bwMode="auto">
            <a:xfrm>
              <a:off x="5071524" y="2917535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5" name="Text Box 69"/>
            <p:cNvSpPr txBox="1">
              <a:spLocks noChangeArrowheads="1"/>
            </p:cNvSpPr>
            <p:nvPr/>
          </p:nvSpPr>
          <p:spPr bwMode="auto">
            <a:xfrm>
              <a:off x="3804700" y="3894295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6" name="Text Box 70"/>
            <p:cNvSpPr txBox="1">
              <a:spLocks noChangeArrowheads="1"/>
            </p:cNvSpPr>
            <p:nvPr/>
          </p:nvSpPr>
          <p:spPr bwMode="auto">
            <a:xfrm>
              <a:off x="4741324" y="3167376"/>
              <a:ext cx="270323" cy="325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●</a:t>
              </a:r>
            </a:p>
          </p:txBody>
        </p:sp>
        <p:sp>
          <p:nvSpPr>
            <p:cNvPr id="77" name="Text Box 102"/>
            <p:cNvSpPr txBox="1">
              <a:spLocks noChangeArrowheads="1"/>
            </p:cNvSpPr>
            <p:nvPr/>
          </p:nvSpPr>
          <p:spPr bwMode="auto">
            <a:xfrm rot="19271163">
              <a:off x="3823870" y="3056261"/>
              <a:ext cx="746804" cy="21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Workload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071763" y="4783663"/>
              <a:ext cx="324107" cy="369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9" name="Text Box 80"/>
            <p:cNvSpPr txBox="1">
              <a:spLocks noChangeArrowheads="1"/>
            </p:cNvSpPr>
            <p:nvPr/>
          </p:nvSpPr>
          <p:spPr bwMode="auto">
            <a:xfrm>
              <a:off x="5045405" y="2777828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</a:t>
              </a: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  <a:endPara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" name="Text Box 80"/>
            <p:cNvSpPr txBox="1">
              <a:spLocks noChangeArrowheads="1"/>
            </p:cNvSpPr>
            <p:nvPr/>
          </p:nvSpPr>
          <p:spPr bwMode="auto">
            <a:xfrm>
              <a:off x="4709031" y="3048229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P1</a:t>
              </a:r>
            </a:p>
          </p:txBody>
        </p:sp>
        <p:sp>
          <p:nvSpPr>
            <p:cNvPr id="81" name="Text Box 80"/>
            <p:cNvSpPr txBox="1">
              <a:spLocks noChangeArrowheads="1"/>
            </p:cNvSpPr>
            <p:nvPr/>
          </p:nvSpPr>
          <p:spPr bwMode="auto">
            <a:xfrm>
              <a:off x="4276857" y="3395514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P2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3774582" y="3789312"/>
              <a:ext cx="296046" cy="19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Pn</a:t>
              </a:r>
            </a:p>
          </p:txBody>
        </p:sp>
        <p:cxnSp>
          <p:nvCxnSpPr>
            <p:cNvPr id="83" name="Straight Connector 82"/>
            <p:cNvCxnSpPr/>
            <p:nvPr/>
          </p:nvCxnSpPr>
          <p:spPr bwMode="auto">
            <a:xfrm flipV="1">
              <a:off x="3957145" y="3055073"/>
              <a:ext cx="1292179" cy="1001011"/>
            </a:xfrm>
            <a:prstGeom prst="line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Arrow Connector 83"/>
            <p:cNvCxnSpPr/>
            <p:nvPr/>
          </p:nvCxnSpPr>
          <p:spPr bwMode="auto">
            <a:xfrm flipH="1">
              <a:off x="3739657" y="2762922"/>
              <a:ext cx="1237407" cy="97175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</p:grpSp>
      <p:sp>
        <p:nvSpPr>
          <p:cNvPr id="85" name="TextBox 84"/>
          <p:cNvSpPr txBox="1"/>
          <p:nvPr/>
        </p:nvSpPr>
        <p:spPr>
          <a:xfrm>
            <a:off x="5559899" y="4524607"/>
            <a:ext cx="334346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will be scaled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the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workload intensity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chosen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maintain fc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a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 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6" name="Text Box 50"/>
          <p:cNvSpPr txBox="1">
            <a:spLocks noChangeArrowheads="1"/>
          </p:cNvSpPr>
          <p:nvPr/>
        </p:nvSpPr>
        <p:spPr bwMode="auto">
          <a:xfrm>
            <a:off x="3255069" y="4890321"/>
            <a:ext cx="1226619" cy="5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Lowest</a:t>
            </a:r>
            <a:b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</a:t>
            </a:r>
          </a:p>
          <a:p>
            <a:pPr marL="0" marR="0" lvl="0" indent="0" algn="ctr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consumption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58341" y="4015865"/>
            <a:ext cx="202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Principle of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993373" y="2949367"/>
            <a:ext cx="16290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P0: f0, Vcc0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P1: f1, Vcc1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P2: f2, Vcc2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Vccn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2331" y="2701515"/>
            <a:ext cx="1475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Look-up table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6667519" y="2594831"/>
            <a:ext cx="1815762" cy="175203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1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3" grpId="0"/>
      <p:bldP spid="5" grpId="0"/>
      <p:bldP spid="6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2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54" y="1454150"/>
            <a:ext cx="688975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00" y="458670"/>
            <a:ext cx="8505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 Minimal (measured) and specified core voltage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needed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sustaining a given core frequency (fc)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(4)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742129" y="3501045"/>
            <a:ext cx="1" cy="515155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742129" y="2663915"/>
            <a:ext cx="0" cy="5120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982743" y="2978950"/>
            <a:ext cx="1591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Guard band</a:t>
            </a:r>
          </a:p>
          <a:p>
            <a:pPr algn="ctr"/>
            <a:r>
              <a:rPr lang="en-US" sz="1400" dirty="0">
                <a:latin typeface="+mj-lt"/>
              </a:rPr>
              <a:t>(safety margin)</a:t>
            </a:r>
          </a:p>
        </p:txBody>
      </p:sp>
    </p:spTree>
    <p:extLst>
      <p:ext uri="{BB962C8B-B14F-4D97-AF65-F5344CB8AC3E}">
        <p14:creationId xmlns:p14="http://schemas.microsoft.com/office/powerpoint/2010/main" val="144906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790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Considerations for choosing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(worst case) guard band in DVFS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644" y="838374"/>
            <a:ext cx="8161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 worst case approach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guard band has to be chosen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compensate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all possible variations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80" y="1372756"/>
            <a:ext cx="8560357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 variations (P) resulting from uncertainties of the fabrication process,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variations (V) resulting from power supply inaccuracies, voltage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drops due to overloads etc.)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variations (T),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aging.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66243" y="2814248"/>
            <a:ext cx="87010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4000"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E.g.: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 dependent min. core voltage levels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needed to assure an expected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ct val="74000"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clock frequency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may vary in different</a:t>
            </a: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parts fabricated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, as illustrated below.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296" y="6264315"/>
            <a:ext cx="8763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 dependent min. core voltage levels at a given core frequency [</a:t>
            </a:r>
            <a:r>
              <a:rPr lang="hu-HU" altLang="en-US" sz="1600" noProof="0" dirty="0">
                <a:solidFill>
                  <a:srgbClr val="000000"/>
                </a:solidFill>
                <a:latin typeface="Verdana" panose="020B0604030504040204" pitchFamily="34" charset="0"/>
              </a:rPr>
              <a:t>58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]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(5)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23140" y="3389639"/>
            <a:ext cx="6003211" cy="2852029"/>
            <a:chOff x="1023140" y="3389639"/>
            <a:chExt cx="6003211" cy="2852029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32" r="44531"/>
            <a:stretch>
              <a:fillRect/>
            </a:stretch>
          </p:blipFill>
          <p:spPr bwMode="auto">
            <a:xfrm>
              <a:off x="1961166" y="3480268"/>
              <a:ext cx="4387850" cy="263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413683" y="5647824"/>
              <a:ext cx="61266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Vmin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2247900" y="3754635"/>
              <a:ext cx="0" cy="2009103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23140" y="3600084"/>
              <a:ext cx="113364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Part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distribution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401589" y="5763738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429596" y="5744337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924694" y="5755424"/>
              <a:ext cx="0" cy="176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6282190" y="5763738"/>
              <a:ext cx="131493" cy="140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36554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1.2 V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76945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1.0 V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11829" y="5949280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latin typeface="+mj-lt"/>
                </a:rPr>
                <a:t>0.9 V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71800" y="4554538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22066" y="3389639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292080" y="4549937"/>
              <a:ext cx="584949" cy="4992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115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(18)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38122"/>
            <a:ext cx="902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en-US" dirty="0">
                <a:solidFill>
                  <a:srgbClr val="2D2D8A"/>
                </a:solidFill>
                <a:latin typeface="Verdana" pitchFamily="34" charset="0"/>
              </a:rPr>
              <a:t>Intel’s lesson learnt from the Pentium 4 </a:t>
            </a:r>
            <a:r>
              <a:rPr lang="en-US" altLang="en-US" dirty="0" err="1" smtClean="0">
                <a:solidFill>
                  <a:srgbClr val="2D2D8A"/>
                </a:solidFill>
                <a:latin typeface="Verdana" pitchFamily="34" charset="0"/>
              </a:rPr>
              <a:t>debackle</a:t>
            </a:r>
            <a:r>
              <a:rPr lang="en-US" altLang="en-US" dirty="0" smtClean="0">
                <a:solidFill>
                  <a:srgbClr val="2D2D8A"/>
                </a:solidFill>
                <a:latin typeface="Verdana" pitchFamily="34" charset="0"/>
              </a:rPr>
              <a:t> -1</a:t>
            </a:r>
            <a:endParaRPr lang="en-US" altLang="en-US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16221" y="818710"/>
            <a:ext cx="9144000" cy="121485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866332"/>
            <a:ext cx="9316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600" dirty="0">
                <a:latin typeface="+mj-lt"/>
              </a:rPr>
              <a:t>To address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relentless rise of dissipation </a:t>
            </a:r>
            <a:r>
              <a:rPr lang="en-US" sz="1600" dirty="0">
                <a:latin typeface="+mj-lt"/>
              </a:rPr>
              <a:t>while pursuing higher clock rates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</a:t>
            </a:r>
          </a:p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shifted 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in 2003 their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focus of processor development 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</a:rPr>
              <a:t>from the pure performance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</a:rPr>
              <a:t>goal</a:t>
            </a:r>
          </a:p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altLang="en-US" sz="1600" dirty="0" smtClean="0">
                <a:solidFill>
                  <a:srgbClr val="FF0000"/>
                </a:solidFill>
                <a:latin typeface="Verdana"/>
              </a:rPr>
              <a:t>to power efficiency, </a:t>
            </a:r>
            <a:r>
              <a:rPr lang="en-US" altLang="en-US" sz="1600" dirty="0">
                <a:solidFill>
                  <a:srgbClr val="000000"/>
                </a:solidFill>
                <a:latin typeface="Verdana"/>
              </a:rPr>
              <a:t>as stated in a slide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revealed at a shareholder’s meeting back in </a:t>
            </a:r>
          </a:p>
          <a:p>
            <a:pPr lvl="0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</a:rPr>
              <a:t>  4/2006 (see next slide)</a:t>
            </a:r>
            <a:r>
              <a:rPr lang="hu-HU" altLang="en-US" sz="1600" dirty="0">
                <a:solidFill>
                  <a:srgbClr val="000000"/>
                </a:solidFill>
                <a:latin typeface="Verdana"/>
              </a:rPr>
              <a:t>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470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71500" y="458670"/>
            <a:ext cx="6922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guard band needed in DVFS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(based on 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036869" y="1101677"/>
            <a:ext cx="7411692" cy="5165612"/>
            <a:chOff x="766410" y="1101677"/>
            <a:chExt cx="7411692" cy="5165612"/>
          </a:xfrm>
        </p:grpSpPr>
        <p:sp>
          <p:nvSpPr>
            <p:cNvPr id="10" name="TextBox 9"/>
            <p:cNvSpPr txBox="1"/>
            <p:nvPr/>
          </p:nvSpPr>
          <p:spPr>
            <a:xfrm>
              <a:off x="766410" y="2774500"/>
              <a:ext cx="1390124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Min.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for slow parts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(1.2 V)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8114" y="1114377"/>
              <a:ext cx="1239506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Min.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including 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conservative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guard band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(1.4 V)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" dirty="0">
                  <a:solidFill>
                    <a:srgbClr val="000000"/>
                  </a:solidFill>
                  <a:latin typeface="Verdana"/>
                </a:rPr>
                <a:t>1.2 v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+GB)</a:t>
              </a:r>
            </a:p>
          </p:txBody>
        </p:sp>
        <p:sp>
          <p:nvSpPr>
            <p:cNvPr id="17" name="Double Brace 16"/>
            <p:cNvSpPr/>
            <p:nvPr/>
          </p:nvSpPr>
          <p:spPr>
            <a:xfrm>
              <a:off x="4832898" y="1574800"/>
              <a:ext cx="607888" cy="1431701"/>
            </a:xfrm>
            <a:prstGeom prst="brace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564486" y="1448158"/>
              <a:ext cx="650699" cy="19318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321057" y="1568256"/>
              <a:ext cx="3200400" cy="654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489700" y="2559397"/>
              <a:ext cx="368300" cy="615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61681" y="1853825"/>
              <a:ext cx="2616421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Guard band (GB) to address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voltage variations,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temperature variations,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aging etc.</a:t>
              </a: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1" t="45532" r="44530"/>
            <a:stretch/>
          </p:blipFill>
          <p:spPr bwMode="auto">
            <a:xfrm rot="5400000">
              <a:off x="2123249" y="3352042"/>
              <a:ext cx="3409785" cy="2420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2895600" y="1574800"/>
              <a:ext cx="2413000" cy="1431701"/>
            </a:xfrm>
            <a:prstGeom prst="rect">
              <a:avLst/>
            </a:prstGeom>
            <a:solidFill>
              <a:srgbClr val="15FF7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2704206" y="3006501"/>
              <a:ext cx="28346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95600" y="1104900"/>
              <a:ext cx="0" cy="516238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374006" y="1101677"/>
              <a:ext cx="47160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3340100" y="3175000"/>
              <a:ext cx="355600" cy="101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132706" y="28668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1.2 V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132706" y="42638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1.0 V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32706" y="5546501"/>
              <a:ext cx="6303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0.8 V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695700" y="30192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670300" y="53433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659404" y="4174901"/>
              <a:ext cx="393700" cy="536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2374006" y="3920901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836420" y="442036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988820" y="457276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847140" y="5717686"/>
              <a:ext cx="9144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209050" y="1097848"/>
            <a:ext cx="27367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(Needed to assure a given fc)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77255" y="5335250"/>
            <a:ext cx="133081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Min.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fast parts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(0.8 V)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(6)</a:t>
            </a:r>
          </a:p>
        </p:txBody>
      </p:sp>
    </p:spTree>
    <p:extLst>
      <p:ext uri="{BB962C8B-B14F-4D97-AF65-F5344CB8AC3E}">
        <p14:creationId xmlns:p14="http://schemas.microsoft.com/office/powerpoint/2010/main" val="274709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56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aim of introducing AVFS instead of DVFS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266" y="863715"/>
            <a:ext cx="9209059" cy="2139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fact,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guard band can substantially be reduced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is selected not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according to its worst case conditions</a:t>
            </a:r>
            <a:r>
              <a:rPr lang="en-US" sz="1600" dirty="0">
                <a:latin typeface="+mj-lt"/>
              </a:rPr>
              <a:t>, while taking into account a number of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possible aspects,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but is determined  “on the spot” </a:t>
            </a:r>
            <a:r>
              <a:rPr lang="en-US" sz="1600" dirty="0">
                <a:latin typeface="+mj-lt"/>
              </a:rPr>
              <a:t>for a given platform.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This can be done e.g. by considering a “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critical path</a:t>
            </a:r>
            <a:r>
              <a:rPr lang="en-US" sz="1600" dirty="0">
                <a:latin typeface="+mj-lt"/>
              </a:rPr>
              <a:t>” on the processor die and </a:t>
            </a:r>
          </a:p>
          <a:p>
            <a:r>
              <a:rPr lang="en-US" sz="1600" dirty="0">
                <a:latin typeface="+mj-lt"/>
              </a:rPr>
              <a:t>      taking into account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rising edge of the clock lets start the signal flowing </a:t>
            </a:r>
          </a:p>
          <a:p>
            <a:r>
              <a:rPr lang="en-US" sz="1600" dirty="0">
                <a:latin typeface="+mj-lt"/>
              </a:rPr>
              <a:t>      through the critical path and thereafter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next rising edge of the clock</a:t>
            </a:r>
          </a:p>
          <a:p>
            <a:r>
              <a:rPr lang="en-US" sz="1600" dirty="0">
                <a:latin typeface="+mj-lt"/>
              </a:rPr>
              <a:t>      (in the pictured situation) will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read in the signal </a:t>
            </a:r>
            <a:r>
              <a:rPr lang="en-US" sz="1600" dirty="0">
                <a:latin typeface="+mj-lt"/>
              </a:rPr>
              <a:t>available at the input of the</a:t>
            </a:r>
          </a:p>
          <a:p>
            <a:r>
              <a:rPr lang="en-US" sz="1600" dirty="0">
                <a:latin typeface="+mj-lt"/>
              </a:rPr>
              <a:t>      flip-flop, as indicated in the Figure below.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7994"/>
          <a:stretch/>
        </p:blipFill>
        <p:spPr>
          <a:xfrm>
            <a:off x="2629925" y="3225255"/>
            <a:ext cx="3895238" cy="151219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191000" y="3289650"/>
            <a:ext cx="150146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95203" y="4294041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Clock</a:t>
            </a:r>
          </a:p>
        </p:txBody>
      </p:sp>
      <p:pic>
        <p:nvPicPr>
          <p:cNvPr id="8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43203" r="10968" b="25127"/>
          <a:stretch/>
        </p:blipFill>
        <p:spPr>
          <a:xfrm>
            <a:off x="2761568" y="4131150"/>
            <a:ext cx="444774" cy="6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863" y="5253298"/>
            <a:ext cx="855336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the signal delay through the critical path is less than the clock period,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the flip-flop will gate in a correct signal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this case probably,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clock frequency may even be increased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77220" y="4734145"/>
            <a:ext cx="6380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Considering a critical path on the processor die [</a:t>
            </a:r>
            <a:r>
              <a:rPr lang="hu-HU" sz="1600" dirty="0">
                <a:latin typeface="+mj-lt"/>
              </a:rPr>
              <a:t>58</a:t>
            </a:r>
            <a:r>
              <a:rPr lang="en-US" sz="1600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291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56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aim of introducing AVFS instead of DVFS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267" y="863715"/>
            <a:ext cx="9030806" cy="2385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fact,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guard band can substantially be reduced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is selected not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according to its worst case conditions</a:t>
            </a:r>
            <a:r>
              <a:rPr lang="en-US" sz="1600" dirty="0">
                <a:latin typeface="+mj-lt"/>
              </a:rPr>
              <a:t>, while taking into account a number of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possible aspects,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but is determined  “on the spot” </a:t>
            </a:r>
            <a:r>
              <a:rPr lang="en-US" sz="1600" dirty="0">
                <a:latin typeface="+mj-lt"/>
              </a:rPr>
              <a:t>for a given platform.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This can be done e.g. by considering a “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critical path</a:t>
            </a:r>
            <a:r>
              <a:rPr lang="en-US" sz="1600" dirty="0">
                <a:latin typeface="+mj-lt"/>
              </a:rPr>
              <a:t>” on the processor die and 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comparing the delay of the rising edge of the clock</a:t>
            </a:r>
            <a:r>
              <a:rPr lang="en-US" sz="1600" dirty="0">
                <a:latin typeface="+mj-lt"/>
              </a:rPr>
              <a:t> through the critical path </a:t>
            </a:r>
          </a:p>
          <a:p>
            <a:r>
              <a:rPr lang="en-US" sz="1600" dirty="0">
                <a:latin typeface="+mj-lt"/>
              </a:rPr>
              <a:t>      with the arrival of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next rising edge of the clock </a:t>
            </a:r>
            <a:r>
              <a:rPr lang="en-US" sz="1600" dirty="0">
                <a:latin typeface="+mj-lt"/>
              </a:rPr>
              <a:t>(in the pictured situation),</a:t>
            </a:r>
          </a:p>
          <a:p>
            <a:r>
              <a:rPr lang="en-US" sz="1600" dirty="0">
                <a:latin typeface="+mj-lt"/>
              </a:rPr>
              <a:t>      while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reading in the signal </a:t>
            </a:r>
            <a:r>
              <a:rPr lang="en-US" sz="1600" dirty="0">
                <a:latin typeface="+mj-lt"/>
              </a:rPr>
              <a:t>available at the end of the Critical Path at the time</a:t>
            </a:r>
          </a:p>
          <a:p>
            <a:r>
              <a:rPr lang="en-US" sz="1600" dirty="0">
                <a:latin typeface="+mj-lt"/>
              </a:rPr>
              <a:t>      when the next rising edge of the clock arrives by a flip-flop, as indicated in the</a:t>
            </a:r>
          </a:p>
          <a:p>
            <a:r>
              <a:rPr lang="en-US" sz="1600" dirty="0">
                <a:latin typeface="+mj-lt"/>
              </a:rPr>
              <a:t>      Figure below.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7994"/>
          <a:stretch/>
        </p:blipFill>
        <p:spPr>
          <a:xfrm>
            <a:off x="2629925" y="3328331"/>
            <a:ext cx="3895238" cy="151219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191000" y="3392726"/>
            <a:ext cx="150146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95203" y="4397117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Clock</a:t>
            </a:r>
          </a:p>
        </p:txBody>
      </p:sp>
      <p:pic>
        <p:nvPicPr>
          <p:cNvPr id="8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43203" r="10968" b="25127"/>
          <a:stretch/>
        </p:blipFill>
        <p:spPr>
          <a:xfrm>
            <a:off x="2761568" y="4234226"/>
            <a:ext cx="444774" cy="64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863" y="5356374"/>
            <a:ext cx="855336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if the signal delay through the critical path is less than the clock period,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the flip-flop will gate in a correct signal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this case probably,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clock frequency may even be increased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1457" y="4837221"/>
            <a:ext cx="5816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a critical path on the processor die [</a:t>
            </a:r>
            <a:r>
              <a:rPr lang="hu-HU" sz="1600" dirty="0">
                <a:latin typeface="+mj-lt"/>
              </a:rPr>
              <a:t>58</a:t>
            </a:r>
            <a:r>
              <a:rPr lang="en-US" sz="1600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08490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7517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a critical path monitor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57994"/>
          <a:stretch/>
        </p:blipFill>
        <p:spPr>
          <a:xfrm>
            <a:off x="2629925" y="1493785"/>
            <a:ext cx="3895238" cy="15121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00" y="843395"/>
            <a:ext cx="8409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ompare the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signal delay through a critical path of the processor with 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clock period.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277" y="4784945"/>
            <a:ext cx="2299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is less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8410" y="5318345"/>
            <a:ext cx="21707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edge arrives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in due time,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 can be increased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can be decreased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48254" y="5311550"/>
            <a:ext cx="2850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edge arrives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later than needed,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fc needs to be decreased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needs to be increased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31691" y="4795676"/>
            <a:ext cx="1928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equals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43172" y="5341955"/>
            <a:ext cx="21130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correctly adjusted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speed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0557" y="4808555"/>
            <a:ext cx="2530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delay is higher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period:</a:t>
            </a:r>
          </a:p>
        </p:txBody>
      </p:sp>
      <p:pic>
        <p:nvPicPr>
          <p:cNvPr id="20" name="Kép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3"/>
          <a:stretch/>
        </p:blipFill>
        <p:spPr>
          <a:xfrm>
            <a:off x="218944" y="3209770"/>
            <a:ext cx="3172745" cy="1533524"/>
          </a:xfrm>
          <a:prstGeom prst="rect">
            <a:avLst/>
          </a:prstGeom>
        </p:spPr>
      </p:pic>
      <p:pic>
        <p:nvPicPr>
          <p:cNvPr id="21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4"/>
          <a:stretch/>
        </p:blipFill>
        <p:spPr>
          <a:xfrm>
            <a:off x="3198565" y="3235529"/>
            <a:ext cx="3152435" cy="1494886"/>
          </a:xfrm>
          <a:prstGeom prst="rect">
            <a:avLst/>
          </a:prstGeom>
        </p:spPr>
      </p:pic>
      <p:pic>
        <p:nvPicPr>
          <p:cNvPr id="22" name="Kép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0" r="8967"/>
          <a:stretch/>
        </p:blipFill>
        <p:spPr>
          <a:xfrm>
            <a:off x="6176455" y="3222648"/>
            <a:ext cx="2903151" cy="152064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191000" y="1558180"/>
            <a:ext cx="150146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555" y="6367378"/>
            <a:ext cx="1690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Utilized for AVFS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561214" y="304313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41630" y="304612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169920" y="3614815"/>
            <a:ext cx="28645" cy="22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26595" y="320977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556665" y="320977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26695" y="306341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+mj-lt"/>
              </a:rPr>
              <a:t>Clock period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524184" y="302975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15960" y="303274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89524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451963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89665" y="305003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+mj-lt"/>
              </a:rPr>
              <a:t>Clock period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7524664" y="3029750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210760" y="3032748"/>
            <a:ext cx="0" cy="71280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89572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7525795" y="3196390"/>
            <a:ext cx="315035" cy="1"/>
          </a:xfrm>
          <a:prstGeom prst="straightConnector1">
            <a:avLst/>
          </a:prstGeom>
          <a:ln w="127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795825" y="3050033"/>
            <a:ext cx="1136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+mj-lt"/>
              </a:rPr>
              <a:t>Clock period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95203" y="2562571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Clock</a:t>
            </a:r>
          </a:p>
        </p:txBody>
      </p:sp>
      <p:pic>
        <p:nvPicPr>
          <p:cNvPr id="46" name="Kép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3" t="43203" r="10968" b="25127"/>
          <a:stretch/>
        </p:blipFill>
        <p:spPr>
          <a:xfrm>
            <a:off x="2761568" y="2399680"/>
            <a:ext cx="444774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3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5" grpId="0"/>
      <p:bldP spid="17" grpId="0"/>
      <p:bldP spid="18" grpId="0"/>
      <p:bldP spid="19" grpId="0"/>
      <p:bldP spid="10" grpId="0"/>
      <p:bldP spid="33" grpId="0"/>
      <p:bldP spid="38" grpId="0"/>
      <p:bldP spid="43" grpId="0"/>
      <p:bldP spid="45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(9)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034" y="1133745"/>
            <a:ext cx="9015610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Now, if the processor includes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one or more critical path monitors </a:t>
            </a:r>
            <a:r>
              <a:rPr lang="en-US" sz="1600" dirty="0">
                <a:latin typeface="+mj-lt"/>
              </a:rPr>
              <a:t>that are capable</a:t>
            </a:r>
          </a:p>
          <a:p>
            <a:r>
              <a:rPr lang="en-US" sz="1600" dirty="0">
                <a:latin typeface="+mj-lt"/>
              </a:rPr>
              <a:t>      to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indicate whether the operation is stable enough, then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AVFS control unit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can reduce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latin typeface="+mj-lt"/>
              </a:rPr>
              <a:t>and thus power consumption in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closed loop up to the point </a:t>
            </a:r>
          </a:p>
          <a:p>
            <a:r>
              <a:rPr lang="en-US" sz="1600" dirty="0">
                <a:latin typeface="+mj-lt"/>
              </a:rPr>
              <a:t>      (with a small guard band)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that is just needed </a:t>
            </a:r>
            <a:r>
              <a:rPr lang="en-US" sz="1600" dirty="0">
                <a:latin typeface="+mj-lt"/>
              </a:rPr>
              <a:t>for the clock frequency fc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at present.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this way with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AVFS</a:t>
            </a:r>
            <a:r>
              <a:rPr lang="en-US" sz="1600" dirty="0">
                <a:latin typeface="+mj-lt"/>
              </a:rPr>
              <a:t> the actually needed min.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will be determined on the spot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+mj-lt"/>
              </a:rPr>
              <a:t>      by a closed-loop measurement (with a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small guard band)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rather than as done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with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DVFS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during die testing in a worst case fashion with a large guard band.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Obviously, the above principle can also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used vice versa to determine the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+mj-lt"/>
              </a:rPr>
              <a:t>      max. possible fc at a given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to raise performance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453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Using critical path monitors to reduce the guard band by replacing the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worst case a priory determination of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Vcc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by on spot measurement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4122066" y="3945667"/>
            <a:ext cx="584949" cy="499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1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13397" y="2004065"/>
            <a:ext cx="42707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(Dynamic Voltage and Frequency Scaling)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4328" y="2002485"/>
            <a:ext cx="4289957" cy="7412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(Adaptive Voltage and Frequency Scaling)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Aim: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reduce guard band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and thus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either </a:t>
            </a:r>
            <a:r>
              <a:rPr lang="en-US" sz="1350" dirty="0">
                <a:latin typeface="Verdana"/>
              </a:rPr>
              <a:t>reduce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dissipation or raise performance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01101" y="1693948"/>
            <a:ext cx="360161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327068" y="1690508"/>
            <a:ext cx="82512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2297930" y="1386618"/>
            <a:ext cx="2171038" cy="2254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/>
          <p:nvPr/>
        </p:nvCxnSpPr>
        <p:spPr bwMode="auto">
          <a:xfrm>
            <a:off x="4468968" y="1386618"/>
            <a:ext cx="2250793" cy="21359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6678919" y="1570054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2269596" y="1577570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3659604" y="1072008"/>
            <a:ext cx="159370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vs. </a:t>
            </a:r>
            <a:r>
              <a:rPr kumimoji="0" lang="en-US" alt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2539" y="2838558"/>
            <a:ext cx="3400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performed in an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open loop.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88001" y="2843041"/>
            <a:ext cx="3388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performed in a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closed loop.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69812" y="3095088"/>
            <a:ext cx="3187155" cy="24545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It means that the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OS scales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core frequency (fc)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according to the actual workload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and determines core voltage (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statically, from a look-up table.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was determined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previously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at chip testing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while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large guard band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is taken into account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to compensate for possible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PVT variations </a:t>
            </a:r>
            <a:r>
              <a:rPr lang="en-US" sz="1350" dirty="0">
                <a:solidFill>
                  <a:srgbClr val="000000"/>
                </a:solidFill>
                <a:latin typeface="Verdana"/>
              </a:rPr>
              <a:t>and aging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55376" y="3099571"/>
            <a:ext cx="3873240" cy="29469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It means that first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the OS scales down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core frequency (fc) and core voltage (</a:t>
            </a: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according to the actual workload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similarly to DVFS.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dirty="0">
                <a:solidFill>
                  <a:srgbClr val="000000"/>
                </a:solidFill>
                <a:latin typeface="Verdana"/>
              </a:rPr>
              <a:t>Then however,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the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processor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reduces the guard band as far as possible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by on-spot closed-loop measurement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while using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critical path monitors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.</a:t>
            </a:r>
          </a:p>
          <a:p>
            <a:pPr algn="ctr" fontAlgn="base">
              <a:defRPr/>
            </a:pPr>
            <a:r>
              <a:rPr lang="en-US" sz="1350" dirty="0">
                <a:latin typeface="Verdana"/>
              </a:rPr>
              <a:t>that are capable to indicate instable</a:t>
            </a:r>
          </a:p>
          <a:p>
            <a:pPr algn="ctr" fontAlgn="base">
              <a:spcAft>
                <a:spcPts val="600"/>
              </a:spcAft>
              <a:defRPr/>
            </a:pPr>
            <a:r>
              <a:rPr lang="en-US" sz="1350" dirty="0">
                <a:latin typeface="Verdana"/>
              </a:rPr>
              <a:t> processor operation.</a:t>
            </a:r>
          </a:p>
          <a:p>
            <a:pPr algn="ctr" fontAlgn="base">
              <a:defRPr/>
            </a:pPr>
            <a:r>
              <a:rPr lang="en-US" sz="1350" dirty="0">
                <a:latin typeface="Verdana"/>
              </a:rPr>
              <a:t>The </a:t>
            </a:r>
            <a:r>
              <a:rPr lang="en-US" sz="1350" dirty="0">
                <a:solidFill>
                  <a:srgbClr val="FF0000"/>
                </a:solidFill>
                <a:latin typeface="Verdana"/>
              </a:rPr>
              <a:t>reduced guard band </a:t>
            </a:r>
            <a:r>
              <a:rPr lang="en-US" sz="1350" dirty="0">
                <a:latin typeface="Verdana"/>
              </a:rPr>
              <a:t>can be utilized </a:t>
            </a:r>
          </a:p>
          <a:p>
            <a:pPr algn="ctr" fontAlgn="base">
              <a:defRPr/>
            </a:pPr>
            <a:r>
              <a:rPr lang="en-US" sz="1350" dirty="0">
                <a:latin typeface="Verdana"/>
              </a:rPr>
              <a:t>either for </a:t>
            </a:r>
            <a:r>
              <a:rPr lang="en-US" sz="1350" dirty="0">
                <a:solidFill>
                  <a:srgbClr val="0070C0"/>
                </a:solidFill>
                <a:latin typeface="Verdana"/>
              </a:rPr>
              <a:t>decreasing </a:t>
            </a:r>
            <a:r>
              <a:rPr lang="en-US" sz="1350" dirty="0" err="1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350" dirty="0">
                <a:solidFill>
                  <a:srgbClr val="0070C0"/>
                </a:solidFill>
                <a:latin typeface="Verdana"/>
              </a:rPr>
              <a:t> or increasing fc</a:t>
            </a:r>
            <a:r>
              <a:rPr lang="en-US" sz="1350" dirty="0">
                <a:latin typeface="Verdana"/>
              </a:rPr>
              <a:t>.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500" y="458670"/>
            <a:ext cx="334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DVF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 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(10)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4437" y="6146679"/>
            <a:ext cx="3406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PVT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Process, Voltage, Temperature</a:t>
            </a:r>
          </a:p>
        </p:txBody>
      </p:sp>
    </p:spTree>
    <p:extLst>
      <p:ext uri="{BB962C8B-B14F-4D97-AF65-F5344CB8AC3E}">
        <p14:creationId xmlns:p14="http://schemas.microsoft.com/office/powerpoint/2010/main" val="14937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/>
      <p:bldP spid="25" grpId="0"/>
      <p:bldP spid="28" grpId="0" animBg="1"/>
      <p:bldP spid="29" grpId="0" animBg="1"/>
      <p:bldP spid="30" grpId="0"/>
      <p:bldP spid="2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7387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Alternatives of </a:t>
            </a:r>
            <a:r>
              <a:rPr lang="en-US" dirty="0" err="1">
                <a:solidFill>
                  <a:srgbClr val="2D2D8A"/>
                </a:solidFill>
                <a:latin typeface="Verdana"/>
              </a:rPr>
              <a:t>AVFS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(Adaptive Voltage or Frequency Scaling)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889760"/>
            <a:ext cx="9016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There are two possible use cases how guard band reduction can be utilized in AVFS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942933" y="1493785"/>
            <a:ext cx="510909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Use cases of </a:t>
            </a:r>
            <a:r>
              <a:rPr lang="en-US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AVFS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to exploit guard band reduction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144437" y="2052133"/>
            <a:ext cx="296267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AFS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(Adaptive Frequency Scaling)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rot="-5400000" flipH="1" flipV="1">
            <a:off x="3476772" y="903660"/>
            <a:ext cx="158453" cy="1981199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4546600" y="1821742"/>
            <a:ext cx="2095500" cy="177014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608380" y="1959097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2526383" y="1957528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4053" y="2569821"/>
            <a:ext cx="27815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It is also called </a:t>
            </a:r>
            <a:r>
              <a:rPr lang="en-US" sz="1300" b="1" dirty="0" err="1">
                <a:solidFill>
                  <a:srgbClr val="000000"/>
                </a:solidFill>
                <a:latin typeface="Verdana"/>
              </a:rPr>
              <a:t>Undervolting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19200" y="2920946"/>
            <a:ext cx="246246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>
                <a:solidFill>
                  <a:srgbClr val="000000"/>
                </a:solidFill>
                <a:latin typeface="Verdana"/>
              </a:rPr>
              <a:t>AVFS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 is used </a:t>
            </a:r>
            <a:r>
              <a:rPr lang="en-US" sz="1300" dirty="0">
                <a:solidFill>
                  <a:srgbClr val="FF0000"/>
                </a:solidFill>
                <a:latin typeface="Verdana"/>
              </a:rPr>
              <a:t>to reduce </a:t>
            </a:r>
            <a:r>
              <a:rPr lang="en-US" sz="1300" dirty="0" err="1">
                <a:solidFill>
                  <a:srgbClr val="FF0000"/>
                </a:solidFill>
                <a:latin typeface="Verdana"/>
              </a:rPr>
              <a:t>Vcc</a:t>
            </a:r>
            <a:endParaRPr lang="en-US" sz="1300" dirty="0">
              <a:solidFill>
                <a:srgbClr val="FF0000"/>
              </a:solidFill>
              <a:latin typeface="Verdana"/>
            </a:endParaRP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at a given fc (P-state) 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to a min. allowed value.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97500" y="2920946"/>
            <a:ext cx="2574680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err="1">
                <a:solidFill>
                  <a:srgbClr val="000000"/>
                </a:solidFill>
                <a:latin typeface="Verdana"/>
              </a:rPr>
              <a:t>AVFS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 is used </a:t>
            </a:r>
            <a:r>
              <a:rPr lang="en-US" sz="1300" dirty="0">
                <a:solidFill>
                  <a:srgbClr val="FF0000"/>
                </a:solidFill>
                <a:latin typeface="Verdana"/>
              </a:rPr>
              <a:t>to increase fc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at a given </a:t>
            </a:r>
            <a:r>
              <a:rPr lang="en-US" sz="1300" dirty="0" err="1">
                <a:solidFill>
                  <a:srgbClr val="000000"/>
                </a:solidFill>
                <a:latin typeface="Verdana"/>
              </a:rPr>
              <a:t>Vcc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 (P-state) </a:t>
            </a:r>
          </a:p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to the max. allowed value.</a:t>
            </a:r>
          </a:p>
        </p:txBody>
      </p:sp>
      <p:pic>
        <p:nvPicPr>
          <p:cNvPr id="19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3675446"/>
            <a:ext cx="4858413" cy="2594173"/>
          </a:xfrm>
          <a:prstGeom prst="rect">
            <a:avLst/>
          </a:prstGeom>
        </p:spPr>
      </p:pic>
      <p:pic>
        <p:nvPicPr>
          <p:cNvPr id="20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73" y="3675453"/>
            <a:ext cx="4858323" cy="2594124"/>
          </a:xfrm>
          <a:prstGeom prst="rect">
            <a:avLst/>
          </a:prstGeom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1185626" y="2037106"/>
            <a:ext cx="279916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AVS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(Adaptive Voltage Scaling)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99484" y="2567673"/>
            <a:ext cx="28600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solidFill>
                  <a:srgbClr val="000000"/>
                </a:solidFill>
                <a:latin typeface="Verdana"/>
              </a:rPr>
              <a:t>It is also called </a:t>
            </a:r>
            <a:r>
              <a:rPr lang="en-US" sz="1300" b="1" dirty="0">
                <a:solidFill>
                  <a:srgbClr val="000000"/>
                </a:solidFill>
                <a:latin typeface="Verdana"/>
              </a:rPr>
              <a:t>Overclocking</a:t>
            </a:r>
            <a:r>
              <a:rPr lang="en-US" sz="1300" dirty="0">
                <a:solidFill>
                  <a:srgbClr val="000000"/>
                </a:solidFill>
                <a:latin typeface="Verdana"/>
              </a:rPr>
              <a:t>).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(11)</a:t>
            </a:r>
          </a:p>
        </p:txBody>
      </p:sp>
    </p:spTree>
    <p:extLst>
      <p:ext uri="{BB962C8B-B14F-4D97-AF65-F5344CB8AC3E}">
        <p14:creationId xmlns:p14="http://schemas.microsoft.com/office/powerpoint/2010/main" val="420342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2" grpId="0"/>
      <p:bldP spid="13" grpId="0"/>
      <p:bldP spid="14" grpId="0"/>
      <p:bldP spid="21" grpId="0"/>
      <p:bldP spid="22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Box 126"/>
          <p:cNvSpPr txBox="1"/>
          <p:nvPr/>
        </p:nvSpPr>
        <p:spPr>
          <a:xfrm>
            <a:off x="71500" y="458670"/>
            <a:ext cx="565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introduced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implementations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3763" y="1043735"/>
            <a:ext cx="9074189" cy="5405538"/>
            <a:chOff x="113763" y="1043735"/>
            <a:chExt cx="9074189" cy="5405538"/>
          </a:xfrm>
        </p:grpSpPr>
        <p:sp>
          <p:nvSpPr>
            <p:cNvPr id="12" name="Téglalap 11"/>
            <p:cNvSpPr/>
            <p:nvPr/>
          </p:nvSpPr>
          <p:spPr>
            <a:xfrm>
              <a:off x="2446115" y="5833234"/>
              <a:ext cx="2555933" cy="616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" name="Egyenes összekötő nyíllal 2"/>
            <p:cNvCxnSpPr/>
            <p:nvPr/>
          </p:nvCxnSpPr>
          <p:spPr>
            <a:xfrm flipV="1">
              <a:off x="927277" y="6119394"/>
              <a:ext cx="8095655" cy="30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gyenes összekötő 4"/>
            <p:cNvCxnSpPr/>
            <p:nvPr/>
          </p:nvCxnSpPr>
          <p:spPr>
            <a:xfrm>
              <a:off x="4997664" y="6063047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/>
            <p:nvPr/>
          </p:nvCxnSpPr>
          <p:spPr>
            <a:xfrm>
              <a:off x="329771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>
              <a:off x="6128891" y="6066762"/>
              <a:ext cx="0" cy="1126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1" name="Szövegdoboz 16"/>
            <p:cNvSpPr txBox="1">
              <a:spLocks noChangeArrowheads="1"/>
            </p:cNvSpPr>
            <p:nvPr/>
          </p:nvSpPr>
          <p:spPr bwMode="auto">
            <a:xfrm>
              <a:off x="6141476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2012</a:t>
              </a:r>
            </a:p>
          </p:txBody>
        </p:sp>
        <p:sp>
          <p:nvSpPr>
            <p:cNvPr id="2062" name="Szövegdoboz 17"/>
            <p:cNvSpPr txBox="1">
              <a:spLocks noChangeArrowheads="1"/>
            </p:cNvSpPr>
            <p:nvPr/>
          </p:nvSpPr>
          <p:spPr bwMode="auto">
            <a:xfrm>
              <a:off x="6690375" y="618441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2013</a:t>
              </a:r>
            </a:p>
          </p:txBody>
        </p:sp>
        <p:cxnSp>
          <p:nvCxnSpPr>
            <p:cNvPr id="55" name="Egyenes összekötő 54"/>
            <p:cNvCxnSpPr/>
            <p:nvPr/>
          </p:nvCxnSpPr>
          <p:spPr>
            <a:xfrm>
              <a:off x="5563278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Egyenes összekötő 55"/>
            <p:cNvCxnSpPr/>
            <p:nvPr/>
          </p:nvCxnSpPr>
          <p:spPr>
            <a:xfrm>
              <a:off x="443205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gyenes összekötő 56"/>
            <p:cNvCxnSpPr/>
            <p:nvPr/>
          </p:nvCxnSpPr>
          <p:spPr>
            <a:xfrm>
              <a:off x="668205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57"/>
            <p:cNvCxnSpPr/>
            <p:nvPr/>
          </p:nvCxnSpPr>
          <p:spPr>
            <a:xfrm>
              <a:off x="3860211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Egyenes összekötő 58"/>
            <p:cNvCxnSpPr/>
            <p:nvPr/>
          </p:nvCxnSpPr>
          <p:spPr>
            <a:xfrm>
              <a:off x="2739362" y="607295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9" name="Szövegdoboz 60"/>
            <p:cNvSpPr txBox="1">
              <a:spLocks noChangeArrowheads="1"/>
            </p:cNvSpPr>
            <p:nvPr/>
          </p:nvSpPr>
          <p:spPr bwMode="auto">
            <a:xfrm>
              <a:off x="2757467" y="6183172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2006</a:t>
              </a:r>
            </a:p>
          </p:txBody>
        </p:sp>
        <p:sp>
          <p:nvSpPr>
            <p:cNvPr id="2130" name="Szövegdoboz 61"/>
            <p:cNvSpPr txBox="1">
              <a:spLocks noChangeArrowheads="1"/>
            </p:cNvSpPr>
            <p:nvPr/>
          </p:nvSpPr>
          <p:spPr bwMode="auto">
            <a:xfrm>
              <a:off x="3290796" y="618441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2007</a:t>
              </a:r>
            </a:p>
          </p:txBody>
        </p:sp>
        <p:sp>
          <p:nvSpPr>
            <p:cNvPr id="2131" name="Szövegdoboz 62"/>
            <p:cNvSpPr txBox="1">
              <a:spLocks noChangeArrowheads="1"/>
            </p:cNvSpPr>
            <p:nvPr/>
          </p:nvSpPr>
          <p:spPr bwMode="auto">
            <a:xfrm>
              <a:off x="3867737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2008</a:t>
              </a:r>
            </a:p>
          </p:txBody>
        </p:sp>
        <p:sp>
          <p:nvSpPr>
            <p:cNvPr id="2132" name="Szövegdoboz 65"/>
            <p:cNvSpPr txBox="1">
              <a:spLocks noChangeArrowheads="1"/>
            </p:cNvSpPr>
            <p:nvPr/>
          </p:nvSpPr>
          <p:spPr bwMode="auto">
            <a:xfrm>
              <a:off x="4447956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2009</a:t>
              </a:r>
            </a:p>
          </p:txBody>
        </p:sp>
        <p:sp>
          <p:nvSpPr>
            <p:cNvPr id="2133" name="Szövegdoboz 66"/>
            <p:cNvSpPr txBox="1">
              <a:spLocks noChangeArrowheads="1"/>
            </p:cNvSpPr>
            <p:nvPr/>
          </p:nvSpPr>
          <p:spPr bwMode="auto">
            <a:xfrm>
              <a:off x="5012738" y="6180695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2010</a:t>
              </a:r>
            </a:p>
          </p:txBody>
        </p:sp>
        <p:sp>
          <p:nvSpPr>
            <p:cNvPr id="2134" name="Szövegdoboz 67"/>
            <p:cNvSpPr txBox="1">
              <a:spLocks noChangeArrowheads="1"/>
            </p:cNvSpPr>
            <p:nvPr/>
          </p:nvSpPr>
          <p:spPr bwMode="auto">
            <a:xfrm>
              <a:off x="5580013" y="617945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2011</a:t>
              </a:r>
            </a:p>
          </p:txBody>
        </p:sp>
        <p:sp>
          <p:nvSpPr>
            <p:cNvPr id="67" name="Szövegdoboz 17"/>
            <p:cNvSpPr txBox="1">
              <a:spLocks noChangeArrowheads="1"/>
            </p:cNvSpPr>
            <p:nvPr/>
          </p:nvSpPr>
          <p:spPr bwMode="auto">
            <a:xfrm>
              <a:off x="7263856" y="6184229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68" name="Egyenes összekötő 56"/>
            <p:cNvCxnSpPr/>
            <p:nvPr/>
          </p:nvCxnSpPr>
          <p:spPr>
            <a:xfrm>
              <a:off x="7235279" y="6072773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Egyenes összekötő 86"/>
            <p:cNvCxnSpPr/>
            <p:nvPr/>
          </p:nvCxnSpPr>
          <p:spPr>
            <a:xfrm>
              <a:off x="7236823" y="6072416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Szövegdoboz 17"/>
            <p:cNvSpPr txBox="1">
              <a:spLocks noChangeArrowheads="1"/>
            </p:cNvSpPr>
            <p:nvPr/>
          </p:nvSpPr>
          <p:spPr bwMode="auto">
            <a:xfrm>
              <a:off x="7795020" y="6183691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2015</a:t>
              </a:r>
            </a:p>
          </p:txBody>
        </p:sp>
        <p:cxnSp>
          <p:nvCxnSpPr>
            <p:cNvPr id="89" name="Egyenes összekötő 56"/>
            <p:cNvCxnSpPr/>
            <p:nvPr/>
          </p:nvCxnSpPr>
          <p:spPr>
            <a:xfrm>
              <a:off x="7790051" y="6072236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Egyenes összekötő 56"/>
            <p:cNvCxnSpPr/>
            <p:nvPr/>
          </p:nvCxnSpPr>
          <p:spPr>
            <a:xfrm>
              <a:off x="8276725" y="6063043"/>
              <a:ext cx="0" cy="11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Egyenes összekötő 56"/>
            <p:cNvCxnSpPr/>
            <p:nvPr/>
          </p:nvCxnSpPr>
          <p:spPr>
            <a:xfrm>
              <a:off x="8764182" y="6065473"/>
              <a:ext cx="0" cy="111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Szövegdoboz 17"/>
            <p:cNvSpPr txBox="1">
              <a:spLocks noChangeArrowheads="1"/>
            </p:cNvSpPr>
            <p:nvPr/>
          </p:nvSpPr>
          <p:spPr bwMode="auto">
            <a:xfrm>
              <a:off x="8281893" y="6180804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2016</a:t>
              </a: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2735212" y="5959938"/>
              <a:ext cx="560726" cy="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739362" y="5833234"/>
              <a:ext cx="0" cy="4761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297711" y="5833234"/>
              <a:ext cx="0" cy="5381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2170262" y="5962931"/>
              <a:ext cx="560726" cy="5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Egyenes összekötő 57"/>
            <p:cNvCxnSpPr/>
            <p:nvPr/>
          </p:nvCxnSpPr>
          <p:spPr>
            <a:xfrm>
              <a:off x="2738568" y="606399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Egyenes összekötő 57"/>
            <p:cNvCxnSpPr/>
            <p:nvPr/>
          </p:nvCxnSpPr>
          <p:spPr>
            <a:xfrm>
              <a:off x="2176377" y="6069970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Egyenes összekötő 57"/>
            <p:cNvCxnSpPr/>
            <p:nvPr/>
          </p:nvCxnSpPr>
          <p:spPr>
            <a:xfrm>
              <a:off x="1608661" y="6069970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Szövegdoboz 60"/>
            <p:cNvSpPr txBox="1">
              <a:spLocks noChangeArrowheads="1"/>
            </p:cNvSpPr>
            <p:nvPr/>
          </p:nvSpPr>
          <p:spPr bwMode="auto">
            <a:xfrm>
              <a:off x="2191042" y="6180188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4" name="Szövegdoboz 60"/>
            <p:cNvSpPr txBox="1">
              <a:spLocks noChangeArrowheads="1"/>
            </p:cNvSpPr>
            <p:nvPr/>
          </p:nvSpPr>
          <p:spPr bwMode="auto">
            <a:xfrm>
              <a:off x="1624162" y="6183180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5" name="Szövegdoboz 60"/>
            <p:cNvSpPr txBox="1">
              <a:spLocks noChangeArrowheads="1"/>
            </p:cNvSpPr>
            <p:nvPr/>
          </p:nvSpPr>
          <p:spPr bwMode="auto">
            <a:xfrm>
              <a:off x="1043096" y="6171226"/>
              <a:ext cx="54373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200</a:t>
              </a:r>
              <a:r>
                <a:rPr kumimoji="0" lang="en-US" altLang="hu-HU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</a:t>
              </a:r>
              <a:endParaRPr kumimoji="0" lang="hu-HU" altLang="hu-HU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17" name="Egyenes összekötő 57"/>
            <p:cNvCxnSpPr/>
            <p:nvPr/>
          </p:nvCxnSpPr>
          <p:spPr>
            <a:xfrm>
              <a:off x="1054730" y="6072965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Egyenes összekötő 57"/>
            <p:cNvCxnSpPr/>
            <p:nvPr/>
          </p:nvCxnSpPr>
          <p:spPr>
            <a:xfrm>
              <a:off x="3295522" y="6066764"/>
              <a:ext cx="0" cy="1126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13763" y="5419026"/>
              <a:ext cx="97013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National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80290" y="5406143"/>
              <a:ext cx="123303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PowerWise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3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macrocell</a:t>
              </a:r>
              <a:r>
                <a:rPr kumimoji="0" lang="en-US" sz="13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13763" y="4620535"/>
              <a:ext cx="47961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Via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99190" y="4580176"/>
              <a:ext cx="1366080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Adaptive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PowerSaver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 Nano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3763" y="2548422"/>
              <a:ext cx="10438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Samsung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496384" y="2561298"/>
              <a:ext cx="9092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Exynos</a:t>
              </a: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7420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5908" y="3213346"/>
              <a:ext cx="38985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TI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587376" y="3209260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OMAP3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185898" y="3207112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OMAP4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934686" y="3212613"/>
              <a:ext cx="85472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OMAP5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5908" y="1948923"/>
              <a:ext cx="194476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HiSilicon</a:t>
              </a: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(Huawei)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45447" y="1943111"/>
              <a:ext cx="10438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Kirin 930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7388466" y="1730952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Q1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/2015)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63994" y="2990318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(02/2008)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223222" y="2989883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(2/2011)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916536" y="2994037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(2/2012)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15908" y="1234771"/>
              <a:ext cx="61106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AMD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406467" y="1234774"/>
              <a:ext cx="8691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Carizzo</a:t>
              </a:r>
              <a:endPara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344255" y="1045883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(02/2015)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15908" y="3950452"/>
              <a:ext cx="56137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IBM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219721" y="3950014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POWER6</a:t>
              </a:r>
              <a:endParaRPr kumimoji="0" lang="en-US" sz="13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3269765" y="3750170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(10/2007)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608490" y="3953208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POWER7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4710051" y="3740046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(2/2010)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6924539" y="3951060"/>
              <a:ext cx="99738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POWER8</a:t>
              </a:r>
              <a:endPara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6974584" y="3737898"/>
              <a:ext cx="8851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(4/2014)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635139" y="4361573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/05/2008)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1433355" y="5174321"/>
              <a:ext cx="9941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(06/2004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7450560" y="2364165"/>
              <a:ext cx="10070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Q2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/2015)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8338592" y="1232626"/>
              <a:ext cx="75212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Ryzen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lines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8204991" y="1043735"/>
              <a:ext cx="982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(03/2017)</a:t>
              </a:r>
            </a:p>
          </p:txBody>
        </p:sp>
      </p:grp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(12)</a:t>
            </a:r>
          </a:p>
        </p:txBody>
      </p:sp>
    </p:spTree>
    <p:extLst>
      <p:ext uri="{BB962C8B-B14F-4D97-AF65-F5344CB8AC3E}">
        <p14:creationId xmlns:p14="http://schemas.microsoft.com/office/powerpoint/2010/main" val="42695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512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Further details of the implementation of AVFS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6705" y="854423"/>
            <a:ext cx="2315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  <a:cs typeface="Arial" charset="0"/>
              </a:rPr>
              <a:t>(Optional reading)</a:t>
            </a:r>
            <a:endParaRPr lang="en-US" dirty="0">
              <a:solidFill>
                <a:schemeClr val="accent6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798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738822"/>
              </p:ext>
            </p:extLst>
          </p:nvPr>
        </p:nvGraphicFramePr>
        <p:xfrm>
          <a:off x="77274" y="1223755"/>
          <a:ext cx="8976574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7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1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7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Vendor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Designation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Used in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Introduced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Controlled by 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National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PowerWise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Macrocell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06/2004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HPM</a:t>
                      </a:r>
                      <a:r>
                        <a:rPr lang="en-US" sz="1300" baseline="0" dirty="0">
                          <a:latin typeface="+mj-lt"/>
                        </a:rPr>
                        <a:t> (Hardware 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Perf. Monitors)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(Critical path delay)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 </a:t>
                      </a:r>
                      <a:r>
                        <a:rPr lang="en-US" sz="1300" dirty="0" err="1">
                          <a:latin typeface="+mj-lt"/>
                        </a:rPr>
                        <a:t>PowerSaver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Nano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11/2008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Temperature headroom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(Temperature</a:t>
                      </a:r>
                      <a:r>
                        <a:rPr lang="en-US" sz="1300" baseline="0" dirty="0">
                          <a:latin typeface="+mj-lt"/>
                        </a:rPr>
                        <a:t> sensors)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IBM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</a:t>
                      </a:r>
                      <a:r>
                        <a:rPr lang="en-US" sz="1300" baseline="0" dirty="0">
                          <a:latin typeface="+mj-lt"/>
                        </a:rPr>
                        <a:t> Energy Management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POWER6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POWER7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POWER8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07/2007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02/2010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04/2014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Critical Path Monitors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SmartReflex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OMAP</a:t>
                      </a:r>
                      <a:r>
                        <a:rPr lang="en-US" sz="1300" dirty="0">
                          <a:latin typeface="+mj-lt"/>
                        </a:rPr>
                        <a:t> 3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OMAP4</a:t>
                      </a:r>
                      <a:endParaRPr lang="en-US" sz="1300" dirty="0">
                        <a:latin typeface="+mj-lt"/>
                      </a:endParaRP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 err="1">
                          <a:latin typeface="+mj-lt"/>
                        </a:rPr>
                        <a:t>OMAP5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02/2008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02/2011</a:t>
                      </a:r>
                    </a:p>
                    <a:p>
                      <a:pPr algn="ctr">
                        <a:spcAft>
                          <a:spcPts val="100"/>
                        </a:spcAft>
                      </a:pPr>
                      <a:r>
                        <a:rPr lang="en-US" sz="1300" dirty="0">
                          <a:latin typeface="+mj-lt"/>
                        </a:rPr>
                        <a:t>02/2012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Voltage Controlled Oscillator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Samsung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 Scaling Voltage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Exynos</a:t>
                      </a:r>
                      <a:r>
                        <a:rPr lang="en-US" sz="1300" dirty="0">
                          <a:latin typeface="+mj-lt"/>
                        </a:rPr>
                        <a:t> 7420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Q2</a:t>
                      </a:r>
                      <a:r>
                        <a:rPr lang="en-US" sz="1300" dirty="0">
                          <a:latin typeface="+mj-lt"/>
                        </a:rPr>
                        <a:t>/2015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Critical</a:t>
                      </a:r>
                      <a:r>
                        <a:rPr lang="en-US" sz="1300" baseline="0" dirty="0">
                          <a:latin typeface="+mj-lt"/>
                        </a:rPr>
                        <a:t> Path Monitors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Adaptive Frequency and Voltage scaling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Excavator-based</a:t>
                      </a:r>
                    </a:p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Carizzo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02/2015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Replica paths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(Critical Path monitors)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HiSilicon</a:t>
                      </a:r>
                      <a:r>
                        <a:rPr lang="en-US" sz="1300" dirty="0">
                          <a:latin typeface="+mj-lt"/>
                        </a:rPr>
                        <a:t> (Huawei)</a:t>
                      </a:r>
                      <a:r>
                        <a:rPr lang="en-US" sz="1300" baseline="0" dirty="0">
                          <a:latin typeface="+mj-lt"/>
                        </a:rPr>
                        <a:t>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AVS+ technology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Kirin 930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Q1</a:t>
                      </a:r>
                      <a:r>
                        <a:rPr lang="en-US" sz="1300" dirty="0">
                          <a:latin typeface="+mj-lt"/>
                        </a:rPr>
                        <a:t>/2015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HPM</a:t>
                      </a:r>
                      <a:r>
                        <a:rPr lang="en-US" sz="1300" dirty="0">
                          <a:latin typeface="+mj-lt"/>
                        </a:rPr>
                        <a:t> (Hardware Performance Monitors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(no details revealed)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Pure Power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RyZen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Q1</a:t>
                      </a:r>
                      <a:r>
                        <a:rPr lang="en-US" sz="1300" dirty="0">
                          <a:latin typeface="+mj-lt"/>
                        </a:rPr>
                        <a:t>/2017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Temperature, speed and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voltage</a:t>
                      </a:r>
                      <a:r>
                        <a:rPr lang="en-US" sz="1300" baseline="0" dirty="0">
                          <a:latin typeface="+mj-lt"/>
                        </a:rPr>
                        <a:t> monitors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500" y="458670"/>
            <a:ext cx="830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and key control technique of introduced AVFS technologies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(14)</a:t>
            </a:r>
          </a:p>
        </p:txBody>
      </p:sp>
    </p:spTree>
    <p:extLst>
      <p:ext uri="{BB962C8B-B14F-4D97-AF65-F5344CB8AC3E}">
        <p14:creationId xmlns:p14="http://schemas.microsoft.com/office/powerpoint/2010/main" val="145806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gesher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467943"/>
            <a:ext cx="6629400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71500" y="458670"/>
            <a:ext cx="6236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>
              <a:spcBef>
                <a:spcPct val="0"/>
              </a:spcBef>
              <a:buNone/>
              <a:defRPr/>
            </a:pP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</a:rPr>
              <a:t>Intel’s lesson learnt from the Pentium 4 </a:t>
            </a:r>
            <a:r>
              <a:rPr lang="en-US" altLang="en-US" sz="1800" dirty="0" err="1" smtClean="0">
                <a:solidFill>
                  <a:srgbClr val="2D2D8A"/>
                </a:solidFill>
                <a:latin typeface="Verdana" pitchFamily="34" charset="0"/>
              </a:rPr>
              <a:t>debackle</a:t>
            </a:r>
            <a:r>
              <a:rPr lang="en-US" altLang="en-US" sz="1800" dirty="0" smtClean="0">
                <a:solidFill>
                  <a:srgbClr val="2D2D8A"/>
                </a:solidFill>
                <a:latin typeface="Verdana" pitchFamily="34" charset="0"/>
              </a:rPr>
              <a:t> -2</a:t>
            </a:r>
            <a:endParaRPr lang="en-US" altLang="en-US" sz="1800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71500" y="789066"/>
            <a:ext cx="86028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66700" indent="-2667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efficiency is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understood as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per watt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given e.g. in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GFLOPS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/W.</a:t>
            </a:r>
          </a:p>
        </p:txBody>
      </p:sp>
      <p:sp>
        <p:nvSpPr>
          <p:cNvPr id="61445" name="Text Box 6"/>
          <p:cNvSpPr txBox="1">
            <a:spLocks noChangeArrowheads="1"/>
          </p:cNvSpPr>
          <p:nvPr/>
        </p:nvSpPr>
        <p:spPr bwMode="auto">
          <a:xfrm>
            <a:off x="32613" y="5523328"/>
            <a:ext cx="90613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Figure: Intel’s plan for developing their manufacturing technology and processor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while indicating their shift to design processors</a:t>
            </a: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by pursuing efficiency rather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performance,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revealed at a shareholder’s meeting back in 4/2006 [</a:t>
            </a:r>
            <a:r>
              <a:rPr lang="hu-HU" altLang="en-US" sz="1600" noProof="0" dirty="0">
                <a:solidFill>
                  <a:srgbClr val="000000"/>
                </a:solidFill>
                <a:latin typeface="Verdana" pitchFamily="34" charset="0"/>
              </a:rPr>
              <a:t>6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6324" y="4373761"/>
            <a:ext cx="2369559" cy="4037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Razin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A., Core, Nehalem, </a:t>
            </a: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Gesher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Intel: New Architecture Every Two Years,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  <a:r>
              <a:rPr kumimoji="0" lang="en-US" altLang="en-US" sz="506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Xbit</a:t>
            </a: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Laboratories, April 28 2006,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http://www.xbitlabs.com/news/cpu/display/20060428162855.html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49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5" grpId="0"/>
      <p:bldP spid="8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681" y="1393892"/>
            <a:ext cx="3895238" cy="360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500" y="908720"/>
            <a:ext cx="6706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Timing requirement for correct operation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digital circuits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58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270" y="5358882"/>
            <a:ext cx="7829195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 Clock Period decreases with higher fc (it needs higher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 Clock Period increases with lower fc (it needs lower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Critical path delay decreases with higher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Vcc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path delay increases with lower </a:t>
            </a:r>
            <a:r>
              <a:rPr kumimoji="0" lang="en-US" sz="1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5042675"/>
            <a:ext cx="1680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Basic relations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4162" y="3899490"/>
            <a:ext cx="1816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delay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36394" y="3873732"/>
            <a:ext cx="186743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71989" y="4641696"/>
            <a:ext cx="2150772" cy="403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658378"/>
            <a:ext cx="7085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Correct operation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critical path delay ≤ application clock period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(15)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6775" y="1358770"/>
            <a:ext cx="49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+mj-lt"/>
              </a:rPr>
              <a:t>Vcc</a:t>
            </a:r>
            <a:endParaRPr lang="en-US" sz="1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81790" y="3047474"/>
            <a:ext cx="340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fc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458670"/>
            <a:ext cx="705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implementation of AVFS -1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based on 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58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150085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4668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implementation of AVFS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6515" y="908720"/>
            <a:ext cx="891099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Processor dies have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large number of sensors</a:t>
            </a:r>
            <a:r>
              <a:rPr lang="en-US" sz="1600" dirty="0">
                <a:latin typeface="+mj-lt"/>
              </a:rPr>
              <a:t>, typically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critical path monitors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(assumed subsequently) for checking circuit delays.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Critical path monitors provide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output codes </a:t>
            </a:r>
            <a:r>
              <a:rPr lang="en-US" sz="1600" dirty="0">
                <a:latin typeface="+mj-lt"/>
              </a:rPr>
              <a:t>characterizing the actual delay 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them to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power controller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power controller, typically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microprocessor, periodically senses the output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signals</a:t>
            </a:r>
            <a:r>
              <a:rPr lang="en-US" sz="1600" dirty="0">
                <a:latin typeface="+mj-lt"/>
              </a:rPr>
              <a:t> of the critical path monitors and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sets the supply voltage (in case of AVS)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or the clock frequency (in case of AFS) </a:t>
            </a:r>
            <a:r>
              <a:rPr lang="en-US" sz="1600" dirty="0">
                <a:latin typeface="+mj-lt"/>
              </a:rPr>
              <a:t>accordingly in a closed loop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7537" y="3243714"/>
            <a:ext cx="168834" cy="343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1284" y="2843935"/>
            <a:ext cx="5110886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to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reduce supply voltage </a:t>
            </a:r>
            <a:r>
              <a:rPr lang="en-US" sz="1600" dirty="0">
                <a:latin typeface="+mj-lt"/>
              </a:rPr>
              <a:t>(in case of AVS) 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to increase clock frequency </a:t>
            </a:r>
            <a:r>
              <a:rPr lang="en-US" sz="1600" dirty="0">
                <a:latin typeface="+mj-lt"/>
              </a:rPr>
              <a:t>(in case of AFS)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3429000"/>
            <a:ext cx="7286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 as far as the actual circuit and environmental parameters (including</a:t>
            </a:r>
          </a:p>
          <a:p>
            <a:r>
              <a:rPr lang="en-US" sz="1600" dirty="0">
                <a:latin typeface="+mj-lt"/>
              </a:rPr>
              <a:t>      temperature, aging etc.) allow. </a:t>
            </a:r>
          </a:p>
        </p:txBody>
      </p:sp>
    </p:spTree>
    <p:extLst>
      <p:ext uri="{BB962C8B-B14F-4D97-AF65-F5344CB8AC3E}">
        <p14:creationId xmlns:p14="http://schemas.microsoft.com/office/powerpoint/2010/main" val="24584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822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Sensors implemented on a CCX die (4-core Core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CompleX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AMD’s Zen processors to support AVS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59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4623228"/>
            <a:ext cx="8357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overlook processor speed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(clock frequency), they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 to reduce core voltage in a controlled way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far as possible whereby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 given clock frequency remains maintained.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(17)</a:t>
            </a:r>
          </a:p>
        </p:txBody>
      </p:sp>
      <p:pic>
        <p:nvPicPr>
          <p:cNvPr id="7" name="Picture 6" descr="amd-ryzen-slide-1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59" y="1441476"/>
            <a:ext cx="8258735" cy="30846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2400" y="6481482"/>
            <a:ext cx="7708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Critical path monitors: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kritikus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áramköri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szakaszok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sebességét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ellenörző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monitorok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9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(18)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0860" y="1268760"/>
            <a:ext cx="4991619" cy="243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18510" y="458670"/>
            <a:ext cx="936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Closed-loop control in AMD’s Zen processors to implement AVS</a:t>
            </a:r>
            <a:r>
              <a:rPr kumimoji="0" lang="hu-HU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latin typeface="Verdana"/>
              </a:rPr>
              <a:t>60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1269720"/>
            <a:ext cx="3554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600" dirty="0">
                <a:latin typeface="+mj-lt"/>
              </a:rPr>
              <a:t>Precision Boost: AVS</a:t>
            </a:r>
          </a:p>
          <a:p>
            <a:pPr fontAlgn="base"/>
            <a:r>
              <a:rPr lang="en-US" sz="1600" dirty="0">
                <a:latin typeface="+mj-lt"/>
              </a:rPr>
              <a:t>Pure Power Control: Turbo Boost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57955" y="2348880"/>
            <a:ext cx="16145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500" dirty="0">
                <a:latin typeface="+mj-lt"/>
              </a:rPr>
              <a:t>Microcontroller</a:t>
            </a:r>
          </a:p>
        </p:txBody>
      </p:sp>
    </p:spTree>
    <p:extLst>
      <p:ext uri="{BB962C8B-B14F-4D97-AF65-F5344CB8AC3E}">
        <p14:creationId xmlns:p14="http://schemas.microsoft.com/office/powerpoint/2010/main" val="160331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8759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Achieved gains in both use cases of AVFS in an IBM server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2132" y="4739423"/>
            <a:ext cx="7402668" cy="548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Traditional worst case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guardband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Use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AVFS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optimize voltage (AVS) or frequency (AFS)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252" y="5293214"/>
            <a:ext cx="8422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(Workload: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SPECPower_ssj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100 % load level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Energyscale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DPS.-FP policy))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(Running on IBM Power 750 Express Server (32 cores, 64 GB, 22 C ambient temperature))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15900" y="1053563"/>
            <a:ext cx="8343901" cy="3517900"/>
            <a:chOff x="215900" y="1092200"/>
            <a:chExt cx="8343901" cy="3517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0323" t="46163" b="5063"/>
            <a:stretch/>
          </p:blipFill>
          <p:spPr>
            <a:xfrm>
              <a:off x="215900" y="1498600"/>
              <a:ext cx="4266045" cy="31115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781" t="45167" r="51747" b="5064"/>
            <a:stretch/>
          </p:blipFill>
          <p:spPr>
            <a:xfrm>
              <a:off x="4483101" y="1435100"/>
              <a:ext cx="4076700" cy="3175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5030" y="1092200"/>
              <a:ext cx="30396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AVS (Used for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undervolting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33862" y="1092200"/>
              <a:ext cx="30107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AFS (Used for overclocking)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873345" y="4090540"/>
              <a:ext cx="511318" cy="1567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7479" y="3950019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cores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5327294" y="4139908"/>
              <a:ext cx="511318" cy="1567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48549" y="398650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cores</a:t>
              </a: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(19)</a:t>
            </a:r>
          </a:p>
        </p:txBody>
      </p:sp>
    </p:spTree>
    <p:extLst>
      <p:ext uri="{BB962C8B-B14F-4D97-AF65-F5344CB8AC3E}">
        <p14:creationId xmlns:p14="http://schemas.microsoft.com/office/powerpoint/2010/main" val="286937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58670"/>
            <a:ext cx="890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Remark: Coping with voltage droops -1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the Lecture not discussed)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908720"/>
            <a:ext cx="8441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supply 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microprocessors shows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significant fluctuations caused by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fast changes in the current demand,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droops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response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workload variations, as indicated in the next Figure.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(20)</a:t>
            </a:r>
          </a:p>
        </p:txBody>
      </p:sp>
    </p:spTree>
    <p:extLst>
      <p:ext uri="{BB962C8B-B14F-4D97-AF65-F5344CB8AC3E}">
        <p14:creationId xmlns:p14="http://schemas.microsoft.com/office/powerpoint/2010/main" val="147314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64" t="46764" r="45210" b="8339"/>
          <a:stretch/>
        </p:blipFill>
        <p:spPr>
          <a:xfrm>
            <a:off x="100502" y="1143537"/>
            <a:ext cx="8947004" cy="4202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6818" y="6703505"/>
            <a:ext cx="1774845" cy="170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http://www.goldfries.com/downloadables/AMD_Carrizo.pdf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7525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Variations of the supply voltage, including voltage droops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0153" y="1485900"/>
            <a:ext cx="7018986" cy="1012601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(21)</a:t>
            </a:r>
          </a:p>
        </p:txBody>
      </p:sp>
    </p:spTree>
    <p:extLst>
      <p:ext uri="{BB962C8B-B14F-4D97-AF65-F5344CB8AC3E}">
        <p14:creationId xmlns:p14="http://schemas.microsoft.com/office/powerpoint/2010/main" val="175650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909010"/>
            <a:ext cx="7698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These short voltage variations including voltage droops, may amount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100 to 200 mV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below.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785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Variations of the supply voltage, including voltage droops 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909" y="1797021"/>
            <a:ext cx="6269389" cy="40280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5208" y="5950038"/>
            <a:ext cx="5175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Voltage droop in the supply voltage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(22)</a:t>
            </a:r>
          </a:p>
        </p:txBody>
      </p:sp>
    </p:spTree>
    <p:extLst>
      <p:ext uri="{BB962C8B-B14F-4D97-AF65-F5344CB8AC3E}">
        <p14:creationId xmlns:p14="http://schemas.microsoft.com/office/powerpoint/2010/main" val="252480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672" y="889470"/>
            <a:ext cx="8855116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address voltage droops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large extra margin of 10 to 15 %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needs to be added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ideal, voltage variations free min. voltage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values needed to guarantee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 given fc.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additional voltage margin gives rise to wasting power.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avoid excess power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voltage droops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number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techniques were introduced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 those used for Intel's Itanium Montecito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(2006), Nehalem (2008) and AMD's Steamroller-based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Kaveri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(2014)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processors, summarized in.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these we show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solution, called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Clocking System,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in the Steamroller 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Kaveri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 and mobile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2014.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4273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Coping with voltage droops 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(23)</a:t>
            </a:r>
          </a:p>
        </p:txBody>
      </p:sp>
    </p:spTree>
    <p:extLst>
      <p:ext uri="{BB962C8B-B14F-4D97-AF65-F5344CB8AC3E}">
        <p14:creationId xmlns:p14="http://schemas.microsoft.com/office/powerpoint/2010/main" val="47578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5298" y="905344"/>
            <a:ext cx="832471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is based on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droop detector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stretcher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droop detector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implemented as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delay line built up of 40 delay cells,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shown below.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491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Adaptive Clocking System -1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(24)</a:t>
            </a:r>
          </a:p>
        </p:txBody>
      </p:sp>
    </p:spTree>
    <p:extLst>
      <p:ext uri="{BB962C8B-B14F-4D97-AF65-F5344CB8AC3E}">
        <p14:creationId xmlns:p14="http://schemas.microsoft.com/office/powerpoint/2010/main" val="1887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(20)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63483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864" y="773705"/>
            <a:ext cx="927103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Note </a:t>
            </a:r>
            <a:r>
              <a:rPr lang="en-US" sz="1600" dirty="0" smtClean="0">
                <a:latin typeface="+mj-lt"/>
              </a:rPr>
              <a:t>in the Figure that </a:t>
            </a:r>
            <a:r>
              <a:rPr lang="en-US" sz="1600" dirty="0">
                <a:latin typeface="+mj-lt"/>
              </a:rPr>
              <a:t>Intel designates the processor line succeeding Nehalem </a:t>
            </a:r>
            <a:endParaRPr lang="en-US" sz="1600" dirty="0" smtClean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“</a:t>
            </a:r>
            <a:r>
              <a:rPr lang="en-US" sz="1600" dirty="0" err="1">
                <a:latin typeface="+mj-lt"/>
              </a:rPr>
              <a:t>Gesher</a:t>
            </a:r>
            <a:r>
              <a:rPr lang="en-US" sz="1600" dirty="0">
                <a:latin typeface="+mj-lt"/>
              </a:rPr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fact, this name 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changed to Sandy Bridge</a:t>
            </a:r>
            <a:r>
              <a:rPr lang="en-US" sz="1600" dirty="0">
                <a:latin typeface="+mj-lt"/>
              </a:rPr>
              <a:t>, since </a:t>
            </a:r>
            <a:r>
              <a:rPr lang="en-US" sz="1600" dirty="0" err="1">
                <a:latin typeface="+mj-lt"/>
              </a:rPr>
              <a:t>Gesher</a:t>
            </a:r>
            <a:r>
              <a:rPr lang="en-US" sz="1600" dirty="0">
                <a:latin typeface="+mj-lt"/>
              </a:rPr>
              <a:t> (bridge in Hebrew)</a:t>
            </a:r>
          </a:p>
          <a:p>
            <a:r>
              <a:rPr lang="en-US" sz="1600" dirty="0">
                <a:latin typeface="+mj-lt"/>
              </a:rPr>
              <a:t>     was the name of a political party in Israel.</a:t>
            </a:r>
          </a:p>
        </p:txBody>
      </p:sp>
    </p:spTree>
    <p:extLst>
      <p:ext uri="{BB962C8B-B14F-4D97-AF65-F5344CB8AC3E}">
        <p14:creationId xmlns:p14="http://schemas.microsoft.com/office/powerpoint/2010/main" val="341816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746"/>
          <a:stretch/>
        </p:blipFill>
        <p:spPr>
          <a:xfrm>
            <a:off x="128791" y="935813"/>
            <a:ext cx="8036416" cy="44452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8201" y="5409220"/>
            <a:ext cx="3060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Droop detector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716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droop detector in AMD's Adaptive Clocking System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8048" y="5849407"/>
            <a:ext cx="61238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DLL FSM: Delay Locked Loop Finite State Machine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Phased Locked Loop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PD: Phase Detector (generates a voltage signal which represents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the difference in phase between two signal inputs.)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(25)</a:t>
            </a:r>
          </a:p>
        </p:txBody>
      </p:sp>
    </p:spTree>
    <p:extLst>
      <p:ext uri="{BB962C8B-B14F-4D97-AF65-F5344CB8AC3E}">
        <p14:creationId xmlns:p14="http://schemas.microsoft.com/office/powerpoint/2010/main" val="16940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2145" y="892602"/>
            <a:ext cx="88118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delay line is designed so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nominal voltage the rising edge travels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end.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supply voltage drops, the rising edge lags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phase detector will 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triggered to indicate the delay.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detected voltage drop will be forwarded to the clock stretcher that reduces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clock speed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shown below.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491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Adaptive Clocking System -2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(26)</a:t>
            </a:r>
          </a:p>
        </p:txBody>
      </p:sp>
    </p:spTree>
    <p:extLst>
      <p:ext uri="{BB962C8B-B14F-4D97-AF65-F5344CB8AC3E}">
        <p14:creationId xmlns:p14="http://schemas.microsoft.com/office/powerpoint/2010/main" val="40266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911342"/>
            <a:ext cx="8136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response time of the Clock stretcher is less than 1 ns, as shown below.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0502" y="1578808"/>
            <a:ext cx="8947004" cy="4233396"/>
            <a:chOff x="100502" y="1993544"/>
            <a:chExt cx="8947004" cy="423339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264" t="46764" r="45210" b="8339"/>
            <a:stretch/>
          </p:blipFill>
          <p:spPr>
            <a:xfrm>
              <a:off x="100502" y="1993544"/>
              <a:ext cx="8947004" cy="4202205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2009104" y="4507610"/>
              <a:ext cx="5022761" cy="171933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1500" y="458670"/>
            <a:ext cx="7797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Adaptive Clocking System in AMD's Excavator-based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5128" y="6062963"/>
            <a:ext cx="9063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Reducing the clock frequency due to a voltage drop in AMD's Excavator-based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Carizzo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(27)</a:t>
            </a:r>
          </a:p>
        </p:txBody>
      </p:sp>
    </p:spTree>
    <p:extLst>
      <p:ext uri="{BB962C8B-B14F-4D97-AF65-F5344CB8AC3E}">
        <p14:creationId xmlns:p14="http://schemas.microsoft.com/office/powerpoint/2010/main" val="64129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714" y="1491876"/>
            <a:ext cx="7028571" cy="3333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878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saving achieved in AMD's Adaptive Clocking System that addresses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also voltage droops,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Steamroller-based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Kaveri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62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5.4 A</a:t>
            </a:r>
            <a:r>
              <a:rPr lang="en-US" dirty="0"/>
              <a:t>VFS (Adaptive Voltage or Frequency Scaling) (28)</a:t>
            </a:r>
          </a:p>
        </p:txBody>
      </p:sp>
    </p:spTree>
    <p:extLst>
      <p:ext uri="{BB962C8B-B14F-4D97-AF65-F5344CB8AC3E}">
        <p14:creationId xmlns:p14="http://schemas.microsoft.com/office/powerpoint/2010/main" val="211116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267765"/>
            <a:ext cx="8123667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 Utilizing the  power headroom of processor packages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to raise performance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38038" y="2491016"/>
            <a:ext cx="8183675" cy="46800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6.1 Introduction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483349" y="3007825"/>
            <a:ext cx="8138364" cy="468000"/>
            <a:chOff x="695" y="1631"/>
            <a:chExt cx="4737" cy="491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6.2 Intel’s Turbo Boost technologies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489290" y="3519010"/>
            <a:ext cx="8132423" cy="468000"/>
            <a:chOff x="695" y="1631"/>
            <a:chExt cx="4737" cy="491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6.3 AMD’s Turbo Boost technologies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06715" y="4440596"/>
            <a:ext cx="5129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Section 6.3 will not be discussed in the Lecture.</a:t>
            </a:r>
          </a:p>
        </p:txBody>
      </p:sp>
    </p:spTree>
    <p:extLst>
      <p:ext uri="{BB962C8B-B14F-4D97-AF65-F5344CB8AC3E}">
        <p14:creationId xmlns:p14="http://schemas.microsoft.com/office/powerpoint/2010/main" val="219172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452387"/>
          </a:xfrm>
        </p:spPr>
        <p:txBody>
          <a:bodyPr/>
          <a:lstStyle/>
          <a:p>
            <a:r>
              <a:rPr lang="hu-HU" altLang="en-US" dirty="0"/>
              <a:t>6.</a:t>
            </a:r>
            <a:r>
              <a:rPr lang="en-US" altLang="en-US" dirty="0"/>
              <a:t> Utilizing the power headroom of processor packages to raise performance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1500" y="494383"/>
            <a:ext cx="903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pc="-20" dirty="0">
                <a:solidFill>
                  <a:srgbClr val="2D2D8A"/>
                </a:solidFill>
                <a:latin typeface="Verdana" panose="020B0604030504040204" pitchFamily="34" charset="0"/>
              </a:rPr>
              <a:t>6.</a:t>
            </a:r>
            <a:r>
              <a:rPr kumimoji="0" lang="en-US" alt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</a:rPr>
              <a:t> Utilizing the power headroom of processor packages to </a:t>
            </a:r>
            <a:r>
              <a:rPr kumimoji="0" lang="en-US" alt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</a:rPr>
              <a:t>rais</a:t>
            </a:r>
            <a:r>
              <a:rPr lang="en-US" altLang="en-US" spc="-20" dirty="0">
                <a:solidFill>
                  <a:srgbClr val="2D2D8A"/>
                </a:solidFill>
                <a:latin typeface="Verdana" panose="020B0604030504040204" pitchFamily="34" charset="0"/>
              </a:rPr>
              <a:t>e performance</a:t>
            </a:r>
            <a:endParaRPr kumimoji="0" lang="en-US" altLang="en-US" sz="1800" b="0" i="0" u="none" strike="noStrike" kern="1200" cap="none" spc="-2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16671" y="4599131"/>
            <a:ext cx="2623174" cy="213759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940660" y="4644135"/>
            <a:ext cx="3131840" cy="185829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4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108" name="Line 12"/>
          <p:cNvSpPr>
            <a:spLocks noChangeShapeType="1"/>
          </p:cNvSpPr>
          <p:nvPr/>
        </p:nvSpPr>
        <p:spPr bwMode="auto">
          <a:xfrm rot="-5400000" flipH="1" flipV="1">
            <a:off x="6047277" y="3917265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9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110" name="Oval 11"/>
          <p:cNvSpPr>
            <a:spLocks noChangeArrowheads="1"/>
          </p:cNvSpPr>
          <p:nvPr/>
        </p:nvSpPr>
        <p:spPr bwMode="auto">
          <a:xfrm>
            <a:off x="6104991" y="3948137"/>
            <a:ext cx="72002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2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16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8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9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5" name="Down Arrow 124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2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33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4" name="Text Box 7"/>
          <p:cNvSpPr txBox="1">
            <a:spLocks noChangeArrowheads="1"/>
          </p:cNvSpPr>
          <p:nvPr/>
        </p:nvSpPr>
        <p:spPr bwMode="auto">
          <a:xfrm>
            <a:off x="592215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35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1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2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3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5" name="Down Arrow 144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>
            <a:off x="7528400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6327195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339080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2" name="Down Arrow 151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5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6" name="Straight Arrow Connector 155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60" name="TextBox 159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61" name="Rounded Rectangle 160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62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75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77" name="Line 10"/>
          <p:cNvSpPr>
            <a:spLocks noChangeShapeType="1"/>
          </p:cNvSpPr>
          <p:nvPr/>
        </p:nvSpPr>
        <p:spPr bwMode="auto">
          <a:xfrm rot="-5400000" flipH="1" flipV="1">
            <a:off x="7578096" y="1728051"/>
            <a:ext cx="19849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8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4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65" name="Oval 9"/>
          <p:cNvSpPr>
            <a:spLocks noChangeArrowheads="1"/>
          </p:cNvSpPr>
          <p:nvPr/>
        </p:nvSpPr>
        <p:spPr bwMode="auto">
          <a:xfrm>
            <a:off x="7638966" y="176381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7" name="Rounded Rectangle 66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8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9" name="Straight Connector 68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3" name="Oval 72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79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0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1" name="Straight Connector 80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Oval 81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3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93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7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8840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6.1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0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6.1 </a:t>
            </a: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Introduction (1)</a:t>
            </a:r>
            <a:endParaRPr lang="en-US" altLang="en-US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-37088" y="828002"/>
            <a:ext cx="9144000" cy="305104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844" y="865153"/>
            <a:ext cx="816358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Intel</a:t>
            </a:r>
            <a:r>
              <a:rPr lang="en-US" sz="1600" dirty="0">
                <a:latin typeface="+mj-lt"/>
              </a:rPr>
              <a:t> introduced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technology </a:t>
            </a:r>
            <a:r>
              <a:rPr lang="en-US" sz="1600" dirty="0">
                <a:latin typeface="+mj-lt"/>
              </a:rPr>
              <a:t>in their Nehalem line in 2008,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designated also as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1. gen. Turbo Boost technology</a:t>
            </a:r>
            <a:r>
              <a:rPr lang="en-US" sz="1600" dirty="0">
                <a:latin typeface="+mj-lt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It is described in Section </a:t>
            </a:r>
            <a:r>
              <a:rPr lang="en-US" sz="1600" dirty="0" smtClean="0">
                <a:latin typeface="+mj-lt"/>
              </a:rPr>
              <a:t>6.2.1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There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enhancements </a:t>
            </a:r>
            <a:r>
              <a:rPr lang="en-US" sz="1600" dirty="0">
                <a:latin typeface="+mj-lt"/>
              </a:rPr>
              <a:t>of this technology: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6.1 Introduction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6555" y="2104386"/>
            <a:ext cx="8442430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Turbo Boost 2.0</a:t>
            </a:r>
            <a:r>
              <a:rPr lang="en-US" sz="1600" dirty="0">
                <a:latin typeface="Verdana"/>
              </a:rPr>
              <a:t>, introduced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Sandy Bridge line (2011), </a:t>
            </a:r>
            <a:r>
              <a:rPr lang="en-US" sz="1600" dirty="0">
                <a:latin typeface="Verdana"/>
              </a:rPr>
              <a:t>see Section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latin typeface="Verdana"/>
              </a:rPr>
              <a:t>      </a:t>
            </a:r>
            <a:r>
              <a:rPr lang="en-US" sz="1600" dirty="0" smtClean="0">
                <a:latin typeface="Verdana"/>
              </a:rPr>
              <a:t>6.2.2 </a:t>
            </a:r>
            <a:r>
              <a:rPr lang="en-US" sz="1600" dirty="0">
                <a:latin typeface="Verdana"/>
              </a:rPr>
              <a:t>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t</a:t>
            </a:r>
            <a:r>
              <a:rPr lang="hu-HU" sz="1600" dirty="0">
                <a:latin typeface="Verdana"/>
              </a:rPr>
              <a:t>he</a:t>
            </a:r>
            <a:r>
              <a:rPr lang="en-US" sz="1600" dirty="0">
                <a:latin typeface="Verdana"/>
              </a:rPr>
              <a:t> </a:t>
            </a:r>
            <a:r>
              <a:rPr lang="hu-HU" sz="1600" dirty="0">
                <a:solidFill>
                  <a:srgbClr val="FF0000"/>
                </a:solidFill>
                <a:latin typeface="Verdana"/>
              </a:rPr>
              <a:t>Turbo Boost 3.0 </a:t>
            </a:r>
            <a:r>
              <a:rPr lang="en-US" sz="1600" dirty="0">
                <a:latin typeface="Verdana"/>
                <a:cs typeface="Arial" charset="0"/>
              </a:rPr>
              <a:t>(aka Turbo Boost Max 3.0) introduced in the </a:t>
            </a:r>
            <a:r>
              <a:rPr lang="en-US" sz="1600" dirty="0" err="1">
                <a:solidFill>
                  <a:srgbClr val="0070C0"/>
                </a:solidFill>
                <a:latin typeface="Verdana"/>
                <a:cs typeface="Arial" charset="0"/>
              </a:rPr>
              <a:t>Broadwell</a:t>
            </a:r>
            <a:r>
              <a:rPr 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-E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  <a:cs typeface="Arial" charset="0"/>
              </a:rPr>
              <a:t>      HED line (2016), </a:t>
            </a:r>
            <a:r>
              <a:rPr lang="en-US" sz="1600" dirty="0">
                <a:latin typeface="Verdana"/>
                <a:cs typeface="Arial" charset="0"/>
              </a:rPr>
              <a:t>see Section </a:t>
            </a:r>
            <a:r>
              <a:rPr lang="en-US" sz="1600" dirty="0" smtClean="0">
                <a:latin typeface="Verdana"/>
                <a:cs typeface="Arial" charset="0"/>
              </a:rPr>
              <a:t>6.2.3</a:t>
            </a:r>
            <a:r>
              <a:rPr lang="en-US" sz="1600" dirty="0">
                <a:latin typeface="Verdana"/>
                <a:cs typeface="Arial" charset="0"/>
              </a:rPr>
              <a:t>.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32635" y="3260308"/>
            <a:ext cx="931569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AMD</a:t>
            </a:r>
            <a:r>
              <a:rPr lang="en-US" sz="1600" dirty="0">
                <a:latin typeface="+mj-lt"/>
              </a:rPr>
              <a:t> implemented the Turbo Boost technology, called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Core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technology</a:t>
            </a:r>
            <a:r>
              <a:rPr lang="en-US" sz="1600" dirty="0">
                <a:latin typeface="+mj-lt"/>
              </a:rPr>
              <a:t>, nevertheless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 a delay of at least two years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A brief cover of AMD’s Turbo Boost activities can be found in Section </a:t>
            </a:r>
            <a:r>
              <a:rPr lang="en-US" sz="1600" dirty="0" smtClean="0">
                <a:latin typeface="+mj-lt"/>
              </a:rPr>
              <a:t>6.3</a:t>
            </a:r>
            <a:r>
              <a:rPr lang="en-US" sz="16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3933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267766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 Intel’s Turbo Boost technologies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38038" y="2348880"/>
            <a:ext cx="8183675" cy="468000"/>
            <a:chOff x="697" y="1638"/>
            <a:chExt cx="4450" cy="29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6.2.1 I</a:t>
              </a:r>
              <a:r>
                <a:rPr lang="en-US" altLang="en-US" sz="1800" dirty="0" err="1">
                  <a:solidFill>
                    <a:srgbClr val="FFFFFF"/>
                  </a:solidFill>
                  <a:cs typeface="Arial" charset="0"/>
                </a:rPr>
                <a:t>ntel’s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1. gen. Turbo Boost technology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83349" y="2865689"/>
            <a:ext cx="8138364" cy="468000"/>
            <a:chOff x="695" y="1631"/>
            <a:chExt cx="4737" cy="491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6.2.2 I</a:t>
              </a:r>
              <a:r>
                <a:rPr lang="en-US" altLang="en-US" sz="1800" dirty="0" err="1">
                  <a:solidFill>
                    <a:srgbClr val="FFFFFF"/>
                  </a:solidFill>
                  <a:cs typeface="Arial" charset="0"/>
                </a:rPr>
                <a:t>ntel’s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2. gen. Turbo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89290" y="3376874"/>
            <a:ext cx="8132423" cy="468000"/>
            <a:chOff x="695" y="1631"/>
            <a:chExt cx="4737" cy="49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800" dirty="0">
                  <a:solidFill>
                    <a:srgbClr val="FFFFFF"/>
                  </a:solidFill>
                  <a:cs typeface="Arial" charset="0"/>
                </a:rPr>
                <a:t>6.2.3 I</a:t>
              </a:r>
              <a:r>
                <a:rPr lang="en-US" altLang="en-US" sz="1800" dirty="0" err="1">
                  <a:solidFill>
                    <a:srgbClr val="FFFFFF"/>
                  </a:solidFill>
                  <a:cs typeface="Arial" charset="0"/>
                </a:rPr>
                <a:t>ntel’s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3. gen. Turbo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486377" y="3879051"/>
            <a:ext cx="8132423" cy="726306"/>
            <a:chOff x="695" y="1631"/>
            <a:chExt cx="4737" cy="762"/>
          </a:xfrm>
        </p:grpSpPr>
        <p:sp>
          <p:nvSpPr>
            <p:cNvPr id="1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75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 smtClean="0">
                  <a:solidFill>
                    <a:srgbClr val="FFFFFF"/>
                  </a:solidFill>
                  <a:cs typeface="Arial" charset="0"/>
                </a:rPr>
                <a:t>6.2.4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Turbo Boost technology under Cooperative Processor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              Performance Control (CPPC) </a:t>
              </a:r>
            </a:p>
          </p:txBody>
        </p: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388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2 </a:t>
            </a:r>
            <a:r>
              <a:rPr lang="en-US" dirty="0"/>
              <a:t>Intel’s Turbo Boost technologies (1)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26495" y="834977"/>
            <a:ext cx="9144000" cy="68373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65645"/>
            <a:ext cx="434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</a:t>
            </a: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Intel’s Turbo Boost technologies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863715"/>
            <a:ext cx="8444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strongly connected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notion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(Thermal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Design Power)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this is the reason why we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recap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it subsequently.</a:t>
            </a:r>
          </a:p>
        </p:txBody>
      </p:sp>
    </p:spTree>
    <p:extLst>
      <p:ext uri="{BB962C8B-B14F-4D97-AF65-F5344CB8AC3E}">
        <p14:creationId xmlns:p14="http://schemas.microsoft.com/office/powerpoint/2010/main" val="301104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(21)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26495" y="827835"/>
            <a:ext cx="9144000" cy="111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888" y="809705"/>
            <a:ext cx="9028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A severe aftermath of the relentless rise of dissipation of the Pentium 4 cores was </a:t>
            </a:r>
          </a:p>
          <a:p>
            <a:r>
              <a:rPr lang="en-US" sz="1600" dirty="0">
                <a:latin typeface="+mj-lt"/>
              </a:rPr>
              <a:t>  the inevitable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cancellation </a:t>
            </a:r>
            <a:r>
              <a:rPr lang="en-US" sz="1600" dirty="0">
                <a:latin typeface="+mj-lt"/>
              </a:rPr>
              <a:t>first of all announced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processors with a clock rate over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3.6 GHz in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05/2004, </a:t>
            </a:r>
            <a:r>
              <a:rPr lang="en-US" sz="1600" dirty="0">
                <a:latin typeface="+mj-lt"/>
              </a:rPr>
              <a:t>and subsequently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withdrawal of entire Pentium 4 family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in 10/2004</a:t>
            </a:r>
            <a:r>
              <a:rPr lang="en-US" sz="1600" dirty="0">
                <a:latin typeface="+mj-lt"/>
              </a:rPr>
              <a:t>, as the next slides show.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458670"/>
            <a:ext cx="536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Cancellation of the Pentium 4 family in 2004</a:t>
            </a:r>
          </a:p>
        </p:txBody>
      </p:sp>
    </p:spTree>
    <p:extLst>
      <p:ext uri="{BB962C8B-B14F-4D97-AF65-F5344CB8AC3E}">
        <p14:creationId xmlns:p14="http://schemas.microsoft.com/office/powerpoint/2010/main" val="304198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2 </a:t>
            </a:r>
            <a:r>
              <a:rPr lang="en-US" dirty="0"/>
              <a:t>Intel’s Turbo Boost technologies (2)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505" y="6420816"/>
            <a:ext cx="2568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Tervezési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hőérték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-75926" y="843167"/>
            <a:ext cx="9180000" cy="338434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595" y="843167"/>
            <a:ext cx="901814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(Thermal Design Power)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processor 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 parameter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specifies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budget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allocated to the processor (package),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given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typically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It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can be interpreted as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maximum power consumed by realistic, power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intensive applications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20" dirty="0">
                <a:latin typeface="Verdana"/>
                <a:cs typeface="Arial" charset="0"/>
              </a:rPr>
              <a:t>Here we point out that TDP is </a:t>
            </a:r>
            <a:r>
              <a:rPr lang="en-US" sz="1600" spc="-20" dirty="0">
                <a:solidFill>
                  <a:srgbClr val="FF0000"/>
                </a:solidFill>
                <a:latin typeface="Verdana"/>
                <a:cs typeface="Arial" charset="0"/>
              </a:rPr>
              <a:t>not the maximum power consumption </a:t>
            </a:r>
            <a:r>
              <a:rPr lang="en-US" sz="1600" spc="-20" dirty="0">
                <a:latin typeface="Verdana"/>
                <a:cs typeface="Arial" charset="0"/>
              </a:rPr>
              <a:t>of a processor,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that can be generated by power viruses.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20" dirty="0">
                <a:solidFill>
                  <a:srgbClr val="000000"/>
                </a:solidFill>
                <a:latin typeface="Verdana"/>
              </a:rPr>
              <a:t>T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he TDP serves as a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reference value for designing the cooling system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of a platform.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also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thermal solution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a platform has to be designed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such that that the chip, more precisely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junction temperature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transistors on the die, does not exceed a given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processor dissipates as much power as the TDP value.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67515"/>
            <a:ext cx="7110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Interpretation of the notion of TDP (Thermal Design Power)</a:t>
            </a:r>
          </a:p>
        </p:txBody>
      </p:sp>
    </p:spTree>
    <p:extLst>
      <p:ext uri="{BB962C8B-B14F-4D97-AF65-F5344CB8AC3E}">
        <p14:creationId xmlns:p14="http://schemas.microsoft.com/office/powerpoint/2010/main" val="136806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2 </a:t>
            </a:r>
            <a:r>
              <a:rPr lang="en-US" dirty="0"/>
              <a:t>Intel’s Turbo Boost technologies (3)</a:t>
            </a:r>
            <a:endParaRPr lang="en-US" sz="1800" dirty="0"/>
          </a:p>
        </p:txBody>
      </p:sp>
      <p:graphicFrame>
        <p:nvGraphicFramePr>
          <p:cNvPr id="4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583760"/>
              </p:ext>
            </p:extLst>
          </p:nvPr>
        </p:nvGraphicFramePr>
        <p:xfrm>
          <a:off x="2781345" y="1268760"/>
          <a:ext cx="3495702" cy="5007655"/>
        </p:xfrm>
        <a:graphic>
          <a:graphicData uri="http://schemas.openxmlformats.org/drawingml/2006/table">
            <a:tbl>
              <a:tblPr/>
              <a:tblGrid>
                <a:gridCol w="37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07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703">
                  <a:extLst>
                    <a:ext uri="{9D8B030D-6E8A-4147-A177-3AD203B41FA5}">
                      <a16:colId xmlns:a16="http://schemas.microsoft.com/office/drawing/2014/main" val="2206590268"/>
                    </a:ext>
                  </a:extLst>
                </a:gridCol>
              </a:tblGrid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TDP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Intel’s</a:t>
                      </a:r>
                    </a:p>
                    <a:p>
                      <a:pPr algn="ctr" fontAlgn="base"/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usual tags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345260"/>
                  </a:ext>
                </a:extLst>
              </a:tr>
              <a:tr h="49129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HEDTs/Servers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85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-200 W)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29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K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372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50-65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29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Low power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(~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35-45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09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perf.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45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H/HQ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81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Mainstream/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Entry level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25-35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079528"/>
                  </a:ext>
                </a:extLst>
              </a:tr>
              <a:tr h="610508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Ultra-thin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anose="020B0604030504040204" pitchFamily="34" charset="0"/>
                        </a:rPr>
                        <a:t>(≈ 15 W)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62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Tablet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</a:t>
                      </a: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(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≈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</a:t>
                      </a:r>
                      <a:r>
                        <a:rPr kumimoji="0" lang="hu-H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Y/m</a:t>
                      </a:r>
                      <a:endParaRPr kumimoji="0" lang="hu-H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  <a:alpha val="54901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 Box 126"/>
          <p:cNvSpPr txBox="1">
            <a:spLocks noChangeArrowheads="1"/>
          </p:cNvSpPr>
          <p:nvPr/>
        </p:nvSpPr>
        <p:spPr bwMode="auto">
          <a:xfrm rot="16200000">
            <a:off x="2149946" y="4404596"/>
            <a:ext cx="1435343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Notebooks</a:t>
            </a:r>
          </a:p>
        </p:txBody>
      </p:sp>
      <p:sp>
        <p:nvSpPr>
          <p:cNvPr id="6" name="Text Box 125"/>
          <p:cNvSpPr txBox="1">
            <a:spLocks noChangeArrowheads="1"/>
          </p:cNvSpPr>
          <p:nvPr/>
        </p:nvSpPr>
        <p:spPr bwMode="auto">
          <a:xfrm rot="16200000">
            <a:off x="2466401" y="2969137"/>
            <a:ext cx="990048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870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Typical TDP values of processor categories and related tags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used by Intel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91828" y="1908342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29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5851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Importance of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value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8620"/>
            <a:ext cx="9144000" cy="393700"/>
          </a:xfrm>
        </p:spPr>
        <p:txBody>
          <a:bodyPr/>
          <a:lstStyle/>
          <a:p>
            <a:r>
              <a:rPr lang="hu-HU" dirty="0" smtClean="0"/>
              <a:t>6.</a:t>
            </a:r>
            <a:r>
              <a:rPr lang="en-US" dirty="0" smtClean="0"/>
              <a:t>2 </a:t>
            </a:r>
            <a:r>
              <a:rPr lang="en-US" dirty="0"/>
              <a:t>Intel’s Turbo Boost technologies (4)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2288" y="6264315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510" y="6200060"/>
            <a:ext cx="9180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Table: Dependence of the max. base clock frequency on the TDP value in Intel’s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61508" y="1854005"/>
          <a:ext cx="8982491" cy="419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213">
                  <a:extLst>
                    <a:ext uri="{9D8B030D-6E8A-4147-A177-3AD203B41FA5}">
                      <a16:colId xmlns:a16="http://schemas.microsoft.com/office/drawing/2014/main" val="975077045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32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6924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Models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TDP</a:t>
                      </a:r>
                    </a:p>
                    <a:p>
                      <a:pPr algn="ctr"/>
                      <a:r>
                        <a:rPr lang="en-US" sz="1400" b="1" dirty="0"/>
                        <a:t>(W)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 cores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Graphics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No. of</a:t>
                      </a:r>
                    </a:p>
                    <a:p>
                      <a:pPr algn="ctr"/>
                      <a:r>
                        <a:rPr lang="en-US" sz="1400" b="1" dirty="0"/>
                        <a:t>graphics EUs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eDRAM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Max. </a:t>
                      </a:r>
                    </a:p>
                    <a:p>
                      <a:pPr algn="ctr"/>
                      <a:r>
                        <a:rPr lang="en-US" sz="1400" b="1" dirty="0"/>
                        <a:t>Base frequency</a:t>
                      </a:r>
                    </a:p>
                    <a:p>
                      <a:pPr algn="ctr"/>
                      <a:r>
                        <a:rPr lang="en-US" sz="1400" b="1" dirty="0"/>
                        <a:t>(GHz)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6Yxx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 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520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64 MB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I3/i5/i7-6xxxT</a:t>
                      </a:r>
                    </a:p>
                    <a:p>
                      <a:pPr algn="ctr"/>
                      <a:r>
                        <a:rPr lang="en-US" sz="1400" dirty="0"/>
                        <a:t>I3-6xxxH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</a:t>
                      </a:r>
                    </a:p>
                    <a:p>
                      <a:pPr algn="ctr"/>
                      <a:r>
                        <a:rPr lang="en-US" sz="1400" dirty="0"/>
                        <a:t>2.7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I5/i7-6xxxHQ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37902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I3-6xxx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3.4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1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I5/i7-6xxxK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HD 530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422388" y="1863145"/>
            <a:ext cx="1304407" cy="418315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93110" y="1853825"/>
            <a:ext cx="1304407" cy="419247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779" y="832893"/>
            <a:ext cx="9108000" cy="390862"/>
          </a:xfrm>
          <a:prstGeom prst="round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832893"/>
            <a:ext cx="8970854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limiter of the clock rate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processors, as the example below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Intel’s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DT and mobile processors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demonstrates. </a:t>
            </a:r>
          </a:p>
        </p:txBody>
      </p:sp>
    </p:spTree>
    <p:extLst>
      <p:ext uri="{BB962C8B-B14F-4D97-AF65-F5344CB8AC3E}">
        <p14:creationId xmlns:p14="http://schemas.microsoft.com/office/powerpoint/2010/main" val="132084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 animBg="1"/>
      <p:bldP spid="13" grpId="0" animBg="1"/>
      <p:bldP spid="3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6.2.1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77448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38" y="6406588"/>
            <a:ext cx="3135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hőtartalék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-5947" y="818710"/>
            <a:ext cx="9144000" cy="193560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563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6.2.1 Intel’s 1. gen. Turbo Boost technology -1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5157" y="2050774"/>
            <a:ext cx="8571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Turbo Boost technology converts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 to higher performance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raising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clock frequency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272" y="1150384"/>
            <a:ext cx="909870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designed for a given (allocated) TDP value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lvl="0"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however, a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 dissipates actually less than its TDP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value, a </a:t>
            </a:r>
            <a:r>
              <a:rPr kumimoji="0" lang="en-US" sz="1600" b="0" i="0" u="none" strike="noStrike" kern="1200" cap="none" spc="-3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headroom </a:t>
            </a:r>
          </a:p>
          <a:p>
            <a:pPr lvl="0">
              <a:defRPr/>
            </a:pP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arises.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00" y="818710"/>
            <a:ext cx="2641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</a:t>
            </a:r>
          </a:p>
        </p:txBody>
      </p:sp>
    </p:spTree>
    <p:extLst>
      <p:ext uri="{BB962C8B-B14F-4D97-AF65-F5344CB8AC3E}">
        <p14:creationId xmlns:p14="http://schemas.microsoft.com/office/powerpoint/2010/main" val="400252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101731" y="6241745"/>
            <a:ext cx="92187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 err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Tu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rbo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mode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utilizes the power headroom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unused power of the package up to the TDP)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to raise clock rate and thus performance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 </a:t>
            </a:r>
          </a:p>
        </p:txBody>
      </p:sp>
      <p:sp>
        <p:nvSpPr>
          <p:cNvPr id="159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(2)</a:t>
            </a:r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5530" y="396876"/>
            <a:ext cx="9061975" cy="5867440"/>
            <a:chOff x="26495" y="396875"/>
            <a:chExt cx="9061975" cy="5984875"/>
          </a:xfrm>
        </p:grpSpPr>
        <p:pic>
          <p:nvPicPr>
            <p:cNvPr id="15974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53" b="5466"/>
            <a:stretch/>
          </p:blipFill>
          <p:spPr bwMode="auto">
            <a:xfrm>
              <a:off x="26495" y="396875"/>
              <a:ext cx="9061975" cy="598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016020" y="1826778"/>
              <a:ext cx="1602939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Zero power for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inactive cores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by power gating </a:t>
              </a: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4" r="55414" b="88361"/>
            <a:stretch/>
          </p:blipFill>
          <p:spPr bwMode="auto">
            <a:xfrm>
              <a:off x="26495" y="1178750"/>
              <a:ext cx="4076945" cy="270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1500" y="458670"/>
            <a:ext cx="48061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Illustration of 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operation of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Intel’s</a:t>
            </a:r>
            <a:endParaRPr kumimoji="0" lang="hu-HU" altLang="en-US" sz="180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1. gen. Turbo Boost technology,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2D2D8A"/>
                </a:solidFill>
                <a:latin typeface="Verdana" pitchFamily="34" charset="0"/>
                <a:cs typeface="Arial" charset="0"/>
              </a:rPr>
              <a:t>  introduced in the Nehalem family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64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4380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(3)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27" y="458670"/>
            <a:ext cx="851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Turbo Boost mode as part of processor power management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65</a:t>
            </a:r>
            <a:r>
              <a:rPr lang="en-US" dirty="0">
                <a:latin typeface="+mj-lt"/>
              </a:rPr>
              <a:t>] -1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888" y="6147543"/>
            <a:ext cx="6706067" cy="5668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1500" dirty="0" smtClean="0">
                <a:latin typeface="+mj-lt"/>
              </a:rPr>
              <a:t>P0 </a:t>
            </a:r>
            <a:r>
              <a:rPr lang="en-US" sz="1500" dirty="0">
                <a:latin typeface="+mj-lt"/>
              </a:rPr>
              <a:t>1C: Max. frequency in Turbo </a:t>
            </a:r>
            <a:r>
              <a:rPr lang="en-US" sz="1500" dirty="0" smtClean="0">
                <a:latin typeface="+mj-lt"/>
              </a:rPr>
              <a:t>Mode (while a single core is active)</a:t>
            </a:r>
            <a:endParaRPr lang="en-US" sz="1500" dirty="0">
              <a:latin typeface="+mj-lt"/>
            </a:endParaRPr>
          </a:p>
          <a:p>
            <a:pPr>
              <a:spcAft>
                <a:spcPts val="100"/>
              </a:spcAft>
            </a:pPr>
            <a:r>
              <a:rPr lang="en-US" sz="1500" dirty="0">
                <a:latin typeface="+mj-lt"/>
              </a:rPr>
              <a:t>LFM:    Low Frequency Mode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5639" y="885201"/>
            <a:ext cx="8963982" cy="5154089"/>
            <a:chOff x="35639" y="885201"/>
            <a:chExt cx="8963982" cy="5154089"/>
          </a:xfrm>
        </p:grpSpPr>
        <p:grpSp>
          <p:nvGrpSpPr>
            <p:cNvPr id="6" name="Group 5"/>
            <p:cNvGrpSpPr/>
            <p:nvPr/>
          </p:nvGrpSpPr>
          <p:grpSpPr>
            <a:xfrm>
              <a:off x="35639" y="1289067"/>
              <a:ext cx="8963982" cy="4750223"/>
              <a:chOff x="35639" y="1289067"/>
              <a:chExt cx="8963982" cy="475022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5639" y="1289067"/>
                <a:ext cx="8963982" cy="4750223"/>
                <a:chOff x="35639" y="1124836"/>
                <a:chExt cx="8963982" cy="4750223"/>
              </a:xfrm>
            </p:grpSpPr>
            <p:pic>
              <p:nvPicPr>
                <p:cNvPr id="17" name="Kép 7" descr="A képen szöveg látható&#10;&#10;Automatikusan generált leírás">
                  <a:extLst>
                    <a:ext uri="{FF2B5EF4-FFF2-40B4-BE49-F238E27FC236}">
                      <a16:creationId xmlns:a16="http://schemas.microsoft.com/office/drawing/2014/main" id="{D2EF1D41-6AB8-4D0A-BEA4-EE5148B2A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7714"/>
                <a:stretch/>
              </p:blipFill>
              <p:spPr>
                <a:xfrm>
                  <a:off x="35639" y="1223755"/>
                  <a:ext cx="2016081" cy="4651304"/>
                </a:xfrm>
                <a:prstGeom prst="rect">
                  <a:avLst/>
                </a:prstGeom>
              </p:spPr>
            </p:pic>
            <p:sp>
              <p:nvSpPr>
                <p:cNvPr id="20" name="Rectangle 19"/>
                <p:cNvSpPr/>
                <p:nvPr/>
              </p:nvSpPr>
              <p:spPr bwMode="auto">
                <a:xfrm>
                  <a:off x="386535" y="1744224"/>
                  <a:ext cx="900100" cy="1440160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rgbClr val="3333CC"/>
                    </a:solidFill>
                    <a:effectLst/>
                    <a:latin typeface="Verdana" pitchFamily="34" charset="0"/>
                  </a:endParaRPr>
                </a:p>
              </p:txBody>
            </p:sp>
            <p:pic>
              <p:nvPicPr>
                <p:cNvPr id="14" name="Kép 7" descr="A képen szöveg látható&#10;&#10;Automatikusan generált leírás">
                  <a:extLst>
                    <a:ext uri="{FF2B5EF4-FFF2-40B4-BE49-F238E27FC236}">
                      <a16:creationId xmlns:a16="http://schemas.microsoft.com/office/drawing/2014/main" id="{D2EF1D41-6AB8-4D0A-BEA4-EE5148B2A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287" t="47411" r="1597" b="9048"/>
                <a:stretch/>
              </p:blipFill>
              <p:spPr>
                <a:xfrm>
                  <a:off x="2006715" y="1133745"/>
                  <a:ext cx="6992906" cy="2025226"/>
                </a:xfrm>
                <a:prstGeom prst="rect">
                  <a:avLst/>
                </a:prstGeom>
              </p:spPr>
            </p:pic>
            <p:pic>
              <p:nvPicPr>
                <p:cNvPr id="15" name="Kép 7" descr="A képen szöveg látható&#10;&#10;Automatikusan generált leírás">
                  <a:extLst>
                    <a:ext uri="{FF2B5EF4-FFF2-40B4-BE49-F238E27FC236}">
                      <a16:creationId xmlns:a16="http://schemas.microsoft.com/office/drawing/2014/main" id="{D2EF1D41-6AB8-4D0A-BEA4-EE5148B2A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789" t="11610" r="1098" b="51621"/>
                <a:stretch/>
              </p:blipFill>
              <p:spPr>
                <a:xfrm>
                  <a:off x="1961710" y="3158971"/>
                  <a:ext cx="7037911" cy="1710189"/>
                </a:xfrm>
                <a:prstGeom prst="rect">
                  <a:avLst/>
                </a:prstGeom>
              </p:spPr>
            </p:pic>
            <p:sp>
              <p:nvSpPr>
                <p:cNvPr id="3" name="Rectangle 2"/>
                <p:cNvSpPr/>
                <p:nvPr/>
              </p:nvSpPr>
              <p:spPr bwMode="auto">
                <a:xfrm>
                  <a:off x="2051720" y="4869160"/>
                  <a:ext cx="6930770" cy="990110"/>
                </a:xfrm>
                <a:prstGeom prst="rect">
                  <a:avLst/>
                </a:prstGeom>
                <a:solidFill>
                  <a:srgbClr val="00CC99"/>
                </a:solidFill>
                <a:ln w="190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rgbClr val="3333CC"/>
                    </a:solidFill>
                    <a:effectLst/>
                    <a:latin typeface="Verdana" pitchFamily="34" charset="0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 bwMode="auto">
                <a:xfrm>
                  <a:off x="2051719" y="1133745"/>
                  <a:ext cx="6912000" cy="2025225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rgbClr val="3333CC"/>
                    </a:solidFill>
                    <a:effectLst/>
                    <a:latin typeface="Verdana" pitchFamily="34" charset="0"/>
                  </a:endParaRPr>
                </a:p>
              </p:txBody>
            </p:sp>
            <p:sp>
              <p:nvSpPr>
                <p:cNvPr id="4" name="TextBox 3"/>
                <p:cNvSpPr txBox="1"/>
                <p:nvPr/>
              </p:nvSpPr>
              <p:spPr>
                <a:xfrm>
                  <a:off x="2276745" y="5004175"/>
                  <a:ext cx="6480720" cy="6283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00"/>
                    </a:spcAft>
                  </a:pPr>
                  <a:r>
                    <a:rPr lang="en-US" sz="1700" dirty="0">
                      <a:solidFill>
                        <a:schemeClr val="bg1"/>
                      </a:solidFill>
                      <a:latin typeface="+mj-lt"/>
                    </a:rPr>
                    <a:t>Thermal Control: It throttles frequency if temperature </a:t>
                  </a:r>
                  <a:endParaRPr lang="en-US" sz="1700" dirty="0" smtClean="0">
                    <a:solidFill>
                      <a:schemeClr val="bg1"/>
                    </a:solidFill>
                    <a:latin typeface="+mj-lt"/>
                  </a:endParaRPr>
                </a:p>
                <a:p>
                  <a:pPr>
                    <a:spcAft>
                      <a:spcPts val="100"/>
                    </a:spcAft>
                  </a:pPr>
                  <a:r>
                    <a:rPr lang="en-US" sz="1700" dirty="0">
                      <a:solidFill>
                        <a:schemeClr val="bg1"/>
                      </a:solidFill>
                      <a:latin typeface="+mj-lt"/>
                    </a:rPr>
                    <a:t> </a:t>
                  </a:r>
                  <a:r>
                    <a:rPr lang="en-US" sz="1700" dirty="0" smtClean="0">
                      <a:solidFill>
                        <a:schemeClr val="bg1"/>
                      </a:solidFill>
                      <a:latin typeface="+mj-lt"/>
                    </a:rPr>
                    <a:t> limits </a:t>
                  </a:r>
                  <a:r>
                    <a:rPr lang="en-US" sz="1700" dirty="0">
                      <a:solidFill>
                        <a:schemeClr val="bg1"/>
                      </a:solidFill>
                      <a:latin typeface="+mj-lt"/>
                    </a:rPr>
                    <a:t>are exceeded</a:t>
                  </a:r>
                </a:p>
              </p:txBody>
            </p:sp>
            <p:pic>
              <p:nvPicPr>
                <p:cNvPr id="28" name="Kép 7" descr="A képen szöveg látható&#10;&#10;Automatikusan generált leírás">
                  <a:extLst>
                    <a:ext uri="{FF2B5EF4-FFF2-40B4-BE49-F238E27FC236}">
                      <a16:creationId xmlns:a16="http://schemas.microsoft.com/office/drawing/2014/main" id="{D2EF1D41-6AB8-4D0A-BEA4-EE5148B2A3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3755" b="93227"/>
                <a:stretch/>
              </p:blipFill>
              <p:spPr>
                <a:xfrm>
                  <a:off x="35641" y="1124836"/>
                  <a:ext cx="2016080" cy="283403"/>
                </a:xfrm>
                <a:prstGeom prst="rect">
                  <a:avLst/>
                </a:prstGeom>
              </p:spPr>
            </p:pic>
          </p:grpSp>
          <p:pic>
            <p:nvPicPr>
              <p:cNvPr id="29" name="Kép 7" descr="A képen szöveg látható&#10;&#10;Automatikusan generált leírás">
                <a:extLst>
                  <a:ext uri="{FF2B5EF4-FFF2-40B4-BE49-F238E27FC236}">
                    <a16:creationId xmlns:a16="http://schemas.microsoft.com/office/drawing/2014/main" id="{D2EF1D41-6AB8-4D0A-BEA4-EE5148B2A3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101" t="13885" r="1991" b="81277"/>
              <a:stretch/>
            </p:blipFill>
            <p:spPr>
              <a:xfrm>
                <a:off x="2177368" y="3392904"/>
                <a:ext cx="3519766" cy="225025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2366755" y="3345087"/>
                <a:ext cx="5805645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>
                    <a:solidFill>
                      <a:schemeClr val="bg1"/>
                    </a:solidFill>
                    <a:latin typeface="+mj-lt"/>
                  </a:rPr>
                  <a:t>P1 is the P-state with the guaranteed frequency</a:t>
                </a:r>
              </a:p>
            </p:txBody>
          </p:sp>
          <p:pic>
            <p:nvPicPr>
              <p:cNvPr id="31" name="Kép 7" descr="A képen szöveg látható&#10;&#10;Automatikusan generált leírás">
                <a:extLst>
                  <a:ext uri="{FF2B5EF4-FFF2-40B4-BE49-F238E27FC236}">
                    <a16:creationId xmlns:a16="http://schemas.microsoft.com/office/drawing/2014/main" id="{D2EF1D41-6AB8-4D0A-BEA4-EE5148B2A3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765" t="50318" r="2094" b="44094"/>
              <a:stretch/>
            </p:blipFill>
            <p:spPr>
              <a:xfrm>
                <a:off x="2473664" y="1358770"/>
                <a:ext cx="3088446" cy="259883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2375664" y="1319862"/>
                <a:ext cx="2928559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00" dirty="0" smtClean="0">
                    <a:solidFill>
                      <a:schemeClr val="bg1"/>
                    </a:solidFill>
                    <a:latin typeface="+mj-lt"/>
                  </a:rPr>
                  <a:t>P0 indicates Turbo states</a:t>
                </a:r>
                <a:endParaRPr lang="en-US" sz="17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2375590" y="885201"/>
              <a:ext cx="63818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6"/>
                  </a:solidFill>
                  <a:latin typeface="+mj-lt"/>
                </a:rPr>
                <a:t>P-state: a voltage/frequency pair (ACPI terminology)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695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512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Turbo Boost mode as part of processor power management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65</a:t>
            </a:r>
            <a:r>
              <a:rPr lang="en-US" dirty="0">
                <a:latin typeface="+mj-lt"/>
              </a:rPr>
              <a:t>] </a:t>
            </a:r>
            <a:r>
              <a:rPr lang="en-US" dirty="0" smtClean="0">
                <a:latin typeface="+mj-lt"/>
              </a:rPr>
              <a:t>-2</a:t>
            </a:r>
            <a:endParaRPr lang="en-US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16870" y="935183"/>
            <a:ext cx="9144000" cy="172873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532" y="940366"/>
            <a:ext cx="880696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Above Figure shows how Turbo Boost technology frames into Intel’s DVFS-based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P-state power management.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Note that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Turbo Boost Technology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hardware controlled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i.e.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PCU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(Power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Control Unit) directed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(to be discussed later).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Notice further on in this Figure that the highest Turbo Boost frequency in Turbo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mode is designated as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P0 1C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753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(5)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0" y="832036"/>
            <a:ext cx="9117505" cy="207866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100" y="818710"/>
            <a:ext cx="8152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Along with the Turbo Boost technology Nehalem introduced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 (Power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Unit)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to perform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tasks: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00" y="462704"/>
            <a:ext cx="5161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1. gen. Turbo Boost technology -2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570" y="1370516"/>
            <a:ext cx="8550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accomplish OS directed voltage and frequency transitions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needed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for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DVFS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technique,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 the Turbo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also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continuously check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current and power dissipation of the package 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well as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die temperature, and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if needed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take appropriate measures.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5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(6)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5665" y="882145"/>
            <a:ext cx="9123170" cy="385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709" y="466029"/>
            <a:ext cx="745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 of Intel’s 1. gen. Turbo Boost technology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609" y="866210"/>
            <a:ext cx="8471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processor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switches to the Turbo mode </a:t>
            </a:r>
            <a:r>
              <a:rPr lang="en-US" sz="1600" dirty="0">
                <a:latin typeface="+mj-lt"/>
              </a:rPr>
              <a:t>when the following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four conditions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</a:t>
            </a:r>
            <a:r>
              <a:rPr lang="en-US" sz="1600" dirty="0">
                <a:latin typeface="+mj-lt"/>
              </a:rPr>
              <a:t>are met: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6107" y="1390848"/>
            <a:ext cx="8366393" cy="1697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OS requests the highest performance state (P0)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) while processing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actual workload,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remains a power headroom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i.e. the actual power consumption is less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altLang="en-US" sz="1600" dirty="0"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then the TDP</a:t>
            </a:r>
            <a:r>
              <a:rPr lang="en-US" altLang="en-US" sz="1600" dirty="0">
                <a:latin typeface="Verdana"/>
              </a:rPr>
              <a:t> value,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actual current is below a given limit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also the die temperature is below a given limit.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515" y="3067627"/>
            <a:ext cx="8513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If all of the above conditions are met,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PCU (Power Control Unit) converts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available power headroom into higher performance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by raising clock rate and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core voltage of the active cores </a:t>
            </a:r>
            <a:r>
              <a:rPr lang="en-US" sz="1600" dirty="0">
                <a:latin typeface="+mj-lt"/>
              </a:rPr>
              <a:t>to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Turbo boost frequency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577" y="3877717"/>
            <a:ext cx="8821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In Intel’s 1. gen. the Turbo Boost technology the Turbo boost frequency depends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actually on the number  of active cores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the less cores are active the higher is 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the Turbo Boost frequency.</a:t>
            </a:r>
          </a:p>
        </p:txBody>
      </p:sp>
    </p:spTree>
    <p:extLst>
      <p:ext uri="{BB962C8B-B14F-4D97-AF65-F5344CB8AC3E}">
        <p14:creationId xmlns:p14="http://schemas.microsoft.com/office/powerpoint/2010/main" val="129837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3"/>
          <p:cNvGraphicFramePr>
            <a:graphicFrameLocks noChangeAspect="1"/>
          </p:cNvGraphicFramePr>
          <p:nvPr/>
        </p:nvGraphicFramePr>
        <p:xfrm>
          <a:off x="115908" y="1160488"/>
          <a:ext cx="8873543" cy="557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" name="Microsoft Drawing" r:id="rId3" imgW="9994900" imgH="7227888" progId="MSDraw">
                  <p:embed/>
                </p:oleObj>
              </mc:Choice>
              <mc:Fallback>
                <p:oleObj name="Microsoft Drawing" r:id="rId3" imgW="9994900" imgH="7227888" progId="MSDraw">
                  <p:embed/>
                  <p:pic>
                    <p:nvPicPr>
                      <p:cNvPr id="7373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908" y="1160488"/>
                        <a:ext cx="8873543" cy="55774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500" y="458670"/>
            <a:ext cx="849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and withdrawal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ntel's P4 family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due to overheating -1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29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(7)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221244" y="3684947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798026"/>
              </p:ext>
            </p:extLst>
          </p:nvPr>
        </p:nvGraphicFramePr>
        <p:xfrm>
          <a:off x="1345403" y="2798930"/>
          <a:ext cx="763234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80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+mj-lt"/>
                        </a:rPr>
                        <a:t>MSR 1ADh (in the Nehalem line of client processors)</a:t>
                      </a: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31-24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23-16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15-08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Bits</a:t>
                      </a:r>
                      <a:r>
                        <a:rPr lang="en-US" sz="1400" baseline="0" dirty="0">
                          <a:latin typeface="+mj-lt"/>
                        </a:rPr>
                        <a:t> 07-00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6B9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Ratio</a:t>
                      </a:r>
                      <a:r>
                        <a:rPr lang="en-US" sz="1400" baseline="0" dirty="0">
                          <a:latin typeface="+mj-lt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baseline="0" dirty="0">
                          <a:latin typeface="+mj-lt"/>
                        </a:rPr>
                        <a:t>4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 active cores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Ratio</a:t>
                      </a: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 active core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049813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 flipH="1">
            <a:off x="163011" y="4044987"/>
            <a:ext cx="1276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Multiplier: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53525" y="4959170"/>
            <a:ext cx="16194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Resulting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frequencies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8066" y="4515978"/>
            <a:ext cx="8504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Table:  Multiplier values kept in the MSR 1ADH for a given 4-core processor [</a:t>
            </a:r>
            <a:r>
              <a:rPr lang="hu-HU" sz="1600" dirty="0">
                <a:latin typeface="+mj-lt"/>
              </a:rPr>
              <a:t>66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9561" y="832037"/>
            <a:ext cx="9117505" cy="81422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5888" y="462705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Setting turbo boost frequencies (P0 1C etc.) in processors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7055" y="818710"/>
            <a:ext cx="8955465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Turbo  boost frequencies (P0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1C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etc.) </a:t>
            </a:r>
            <a:r>
              <a:rPr lang="en-US" sz="1600" dirty="0">
                <a:latin typeface="+mj-lt"/>
              </a:rPr>
              <a:t>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factory determined</a:t>
            </a:r>
            <a:r>
              <a:rPr lang="en-US" sz="1600" dirty="0">
                <a:latin typeface="+mj-lt"/>
              </a:rPr>
              <a:t>, they are given</a:t>
            </a:r>
          </a:p>
          <a:p>
            <a:r>
              <a:rPr lang="en-US" sz="1600" dirty="0">
                <a:latin typeface="+mj-lt"/>
              </a:rPr>
              <a:t>      as</a:t>
            </a: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frequency multiplier values</a:t>
            </a: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related to the bus frequency (100 or 133.33 MHz)</a:t>
            </a:r>
          </a:p>
          <a:p>
            <a:pPr>
              <a:spcAft>
                <a:spcPts val="1200"/>
              </a:spcAft>
            </a:pPr>
            <a:r>
              <a:rPr lang="en-US" altLang="en-US" sz="1600" dirty="0">
                <a:solidFill>
                  <a:srgbClr val="0070C0"/>
                </a:solidFill>
                <a:latin typeface="+mj-lt"/>
              </a:rPr>
              <a:t>      and are written i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nto one internal register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(MSR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1ADh)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of the processor.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Given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fields of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MSR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1ADh register hold the multiplier values for different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number of active cores,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as for example the Table below indicates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it for the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Nehalem DT i7-975 processor (with a bus frequency of 133 MHz).. </a:t>
            </a:r>
            <a:r>
              <a:rPr lang="en-US" altLang="en-US" sz="1600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</a:t>
            </a:r>
            <a:endParaRPr lang="en-US" altLang="en-US" sz="1600" dirty="0">
              <a:solidFill>
                <a:srgbClr val="00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8071" y="5769260"/>
            <a:ext cx="9134439" cy="46744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6863" y="5846458"/>
            <a:ext cx="684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The MSR 1ADh can be read by the PCU or OS.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6525" y="6446157"/>
            <a:ext cx="684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MSR: Model-Specific Register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775687"/>
              </p:ext>
            </p:extLst>
          </p:nvPr>
        </p:nvGraphicFramePr>
        <p:xfrm>
          <a:off x="1378146" y="5154811"/>
          <a:ext cx="759959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9899">
                  <a:extLst>
                    <a:ext uri="{9D8B030D-6E8A-4147-A177-3AD203B41FA5}">
                      <a16:colId xmlns:a16="http://schemas.microsoft.com/office/drawing/2014/main" val="2181784317"/>
                    </a:ext>
                  </a:extLst>
                </a:gridCol>
                <a:gridCol w="1899899">
                  <a:extLst>
                    <a:ext uri="{9D8B030D-6E8A-4147-A177-3AD203B41FA5}">
                      <a16:colId xmlns:a16="http://schemas.microsoft.com/office/drawing/2014/main" val="332351974"/>
                    </a:ext>
                  </a:extLst>
                </a:gridCol>
                <a:gridCol w="1899899">
                  <a:extLst>
                    <a:ext uri="{9D8B030D-6E8A-4147-A177-3AD203B41FA5}">
                      <a16:colId xmlns:a16="http://schemas.microsoft.com/office/drawing/2014/main" val="127293752"/>
                    </a:ext>
                  </a:extLst>
                </a:gridCol>
                <a:gridCol w="1899899">
                  <a:extLst>
                    <a:ext uri="{9D8B030D-6E8A-4147-A177-3AD203B41FA5}">
                      <a16:colId xmlns:a16="http://schemas.microsoft.com/office/drawing/2014/main" val="16015115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3.46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3.46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3.46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</a:rPr>
                        <a:t>3.6 GHz</a:t>
                      </a:r>
                    </a:p>
                  </a:txBody>
                  <a:tcPr anchor="ctr">
                    <a:solidFill>
                      <a:srgbClr val="DD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127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400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  <p:bldP spid="3" grpId="0" animBg="1"/>
      <p:bldP spid="4" grpId="0" animBg="1"/>
      <p:bldP spid="16" grpId="0"/>
    </p:bld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5458" y="1232334"/>
            <a:ext cx="8937062" cy="4570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first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PCU finds out how many cores are active momentarily.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sz="1600" dirty="0">
                <a:latin typeface="Verdana"/>
              </a:rPr>
              <a:t>    It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considers a core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active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if it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 the C0 (active) or C1 (Halt) state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inactive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if it is in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C3 or the C6 (or higher) idle states.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</a:p>
          <a:p>
            <a:pPr marL="28575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Based on the number of active cores the PCU reads out the associated frequency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multiplier value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from the MSR 1ADH register and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related core voltage code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(from an unspecified place).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raises first the core voltage by sending the voltage code to the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VR (Voltage Regulator) and increments the frequency multiplier stepwise</a:t>
            </a:r>
            <a:r>
              <a:rPr lang="en-US" sz="1600" dirty="0">
                <a:latin typeface="Verdana"/>
              </a:rPr>
              <a:t>.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One step </a:t>
            </a:r>
            <a:r>
              <a:rPr lang="en-US" sz="1600" dirty="0">
                <a:latin typeface="Verdana"/>
              </a:rPr>
              <a:t>means that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PLL (Phase Locked Loop) raises the clock frequency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latin typeface="Verdana"/>
              </a:rPr>
              <a:t>by the bus frequency (1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00 or 133.33 MHz) called one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bin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One bin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equals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133 MHz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in the Nehalem line or 100 MHz in the Sandy Bridge line.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Verdana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PCU repeats </a:t>
            </a:r>
            <a:r>
              <a:rPr lang="en-US" sz="1600" dirty="0">
                <a:latin typeface="Verdana"/>
              </a:rPr>
              <a:t>this process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until the actual multiplier value equals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multiplier value read out from the MSR 1ADH, </a:t>
            </a:r>
            <a:r>
              <a:rPr lang="en-US" sz="1600" dirty="0">
                <a:latin typeface="Verdana"/>
              </a:rPr>
              <a:t>unless any operating limit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Verdana"/>
              </a:rPr>
              <a:t>     (see next) is met.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Verdana"/>
              </a:rPr>
              <a:t>    The resulting turbo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boost frequency </a:t>
            </a:r>
            <a:r>
              <a:rPr lang="en-US" sz="1600" dirty="0">
                <a:latin typeface="Verdana"/>
              </a:rPr>
              <a:t>will be the product of the multiplier value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Verdana"/>
              </a:rPr>
              <a:t>     read out from the MSR 1ADH register and the bus frequency.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881368"/>
            <a:ext cx="8619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 discussed 4 conditions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activating the Turbo Boost technology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fulfilled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775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Implementation of Intel’s 1. gen. Turbo Boost technology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latin typeface="Verdana"/>
              </a:rPr>
              <a:t>67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60994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Text Box 8"/>
          <p:cNvSpPr txBox="1">
            <a:spLocks noChangeArrowheads="1"/>
          </p:cNvSpPr>
          <p:nvPr/>
        </p:nvSpPr>
        <p:spPr bwMode="auto">
          <a:xfrm>
            <a:off x="71500" y="458670"/>
            <a:ext cx="90394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Checking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operating conditions during processor operation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latin typeface="Verdana" pitchFamily="34" charset="0"/>
                <a:cs typeface="Arial" charset="0"/>
              </a:rPr>
              <a:t>68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], [</a:t>
            </a:r>
            <a:r>
              <a:rPr lang="hu-HU" altLang="en-US" sz="1800" noProof="0" dirty="0">
                <a:latin typeface="Verdana" pitchFamily="34" charset="0"/>
                <a:cs typeface="Arial" charset="0"/>
              </a:rPr>
              <a:t>69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</a:p>
        </p:txBody>
      </p:sp>
      <p:sp>
        <p:nvSpPr>
          <p:cNvPr id="161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(9)</a:t>
            </a:r>
            <a:endParaRPr lang="en-US" alt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6574" y="863715"/>
            <a:ext cx="9110931" cy="4233668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51520" y="905522"/>
            <a:ext cx="859010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7907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907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latin typeface="Verdana" pitchFamily="34" charset="0"/>
                <a:cs typeface="Arial" charset="0"/>
              </a:rPr>
              <a:t>The PCU continuously checks whether 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power and temperature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remain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below</a:t>
            </a:r>
          </a:p>
          <a:p>
            <a:pPr eaLnBrk="1" fontAlgn="base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      specified limits.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To check power and temperature limits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PCU samples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actual power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consumption and die temperature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in 5 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ms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intervals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600" noProof="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68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Power consumption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determined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by monitoring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processor current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at its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input pins as well as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associated voltage (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Vcc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)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calculating the power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>
                <a:tab pos="1790700" algn="l"/>
              </a:tabLst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consumption as a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moving average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</a:p>
          <a:p>
            <a:pPr marL="285750" lvl="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Die temperature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is monitored by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DTSs (Digital Thermal Sensors)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with an error</a:t>
            </a:r>
          </a:p>
          <a:p>
            <a:pPr lvl="0" eaLnBrk="1" fontAlgn="base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of ± 5 % [</a:t>
            </a:r>
            <a:r>
              <a:rPr lang="hu-HU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69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].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This ensures that t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junction temperature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of the transistors remains below a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 given limit (e.g. 90 C</a:t>
            </a:r>
            <a:r>
              <a:rPr lang="en-US" altLang="en-US" sz="1600" baseline="30000" dirty="0">
                <a:solidFill>
                  <a:srgbClr val="0070C0"/>
                </a:solidFill>
                <a:latin typeface="Verdana"/>
              </a:rPr>
              <a:t>0</a:t>
            </a:r>
            <a:r>
              <a:rPr lang="hu-HU" altLang="en-US" sz="1600" dirty="0">
                <a:solidFill>
                  <a:srgbClr val="0070C0"/>
                </a:solidFill>
                <a:latin typeface="Verdana"/>
              </a:rPr>
              <a:t>).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6525" y="3924055"/>
            <a:ext cx="88745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When </a:t>
            </a: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any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factory configured limits is surpassed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(the power consumption of the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processor or the junction temperature of any core)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PCU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automatically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FF000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steps down</a:t>
            </a:r>
            <a:r>
              <a:rPr kumimoji="0" lang="hu-HU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core frequency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 increments of 100 or 133 MHz, depending on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value of the bus frequency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5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665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The PCU of Intel’s Nehalem processor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52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-1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3"/>
          <a:stretch/>
        </p:blipFill>
        <p:spPr bwMode="auto">
          <a:xfrm>
            <a:off x="0" y="1088740"/>
            <a:ext cx="9144000" cy="427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 bwMode="auto">
          <a:xfrm>
            <a:off x="5427095" y="3072331"/>
            <a:ext cx="2925325" cy="152679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5877145" y="3293986"/>
            <a:ext cx="19352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866707" y="3551490"/>
            <a:ext cx="2125673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41655" y="3756562"/>
            <a:ext cx="127034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4279074" y="1252167"/>
            <a:ext cx="1665185" cy="180020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rPr>
              <a:t>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47705" y="1207162"/>
            <a:ext cx="18165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+mj-lt"/>
              </a:rPr>
              <a:t>IA32_PERF_CTL MSR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706938" y="1432187"/>
            <a:ext cx="1" cy="136674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19594" y="5634245"/>
            <a:ext cx="4049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PLL: Phase-Locked Loop (</a:t>
            </a:r>
            <a:r>
              <a:rPr lang="en-US" sz="1400" dirty="0" err="1">
                <a:latin typeface="+mj-lt"/>
              </a:rPr>
              <a:t>Fázis-zárt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hurok</a:t>
            </a:r>
            <a:r>
              <a:rPr lang="en-US" sz="1400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6470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4"/>
          <p:cNvSpPr txBox="1">
            <a:spLocks noChangeArrowheads="1"/>
          </p:cNvSpPr>
          <p:nvPr/>
        </p:nvSpPr>
        <p:spPr bwMode="auto">
          <a:xfrm>
            <a:off x="71500" y="458670"/>
            <a:ext cx="1179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Remark 1</a:t>
            </a:r>
          </a:p>
        </p:txBody>
      </p:sp>
      <p:sp>
        <p:nvSpPr>
          <p:cNvPr id="216067" name="Text Box 6"/>
          <p:cNvSpPr txBox="1">
            <a:spLocks noChangeArrowheads="1"/>
          </p:cNvSpPr>
          <p:nvPr/>
        </p:nvSpPr>
        <p:spPr bwMode="auto">
          <a:xfrm>
            <a:off x="231775" y="41433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(11)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-26495" y="792955"/>
            <a:ext cx="9144000" cy="68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1500" y="818710"/>
            <a:ext cx="88844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In the 1. gen. Turbo Boost </a:t>
            </a:r>
            <a:r>
              <a:rPr lang="en-US" altLang="en-US" sz="1600" noProof="0" dirty="0">
                <a:solidFill>
                  <a:srgbClr val="000000"/>
                </a:solidFill>
                <a:cs typeface="Arial" charset="0"/>
              </a:rPr>
              <a:t>technique, 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ll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charset="0"/>
              </a:rPr>
              <a:t>active cores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 are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running at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same clock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  frequency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</a:rPr>
              <a:t>and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share the same power plane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79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78074" y="458670"/>
            <a:ext cx="1179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Remark 2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31775" y="408224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(12)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-18510" y="771636"/>
            <a:ext cx="9180000" cy="338554"/>
          </a:xfrm>
          <a:prstGeom prst="rect">
            <a:avLst/>
          </a:prstGeom>
          <a:solidFill>
            <a:srgbClr val="DDF2FF"/>
          </a:solidFill>
          <a:ln>
            <a:solidFill>
              <a:srgbClr val="86A4A7"/>
            </a:solidFill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buNone/>
              <a:defRPr/>
            </a:pPr>
            <a:r>
              <a:rPr lang="en-US" altLang="en-US" sz="1600" dirty="0" smtClean="0">
                <a:solidFill>
                  <a:srgbClr val="FF0000"/>
                </a:solidFill>
                <a:cs typeface="Arial" charset="0"/>
              </a:rPr>
              <a:t> </a:t>
            </a:r>
            <a:endParaRPr lang="en-US" altLang="en-US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773705"/>
            <a:ext cx="7795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defRPr/>
            </a:pPr>
            <a:r>
              <a:rPr lang="en-US" altLang="en-US" sz="1600">
                <a:solidFill>
                  <a:srgbClr val="FF0000"/>
                </a:solidFill>
                <a:latin typeface="+mj-lt"/>
                <a:cs typeface="Arial" charset="0"/>
              </a:rPr>
              <a:t>Idle </a:t>
            </a:r>
            <a:r>
              <a:rPr lang="en-US" altLang="en-US" sz="1600">
                <a:solidFill>
                  <a:srgbClr val="FF0000"/>
                </a:solidFill>
                <a:latin typeface="+mj-lt"/>
              </a:rPr>
              <a:t>cores </a:t>
            </a:r>
            <a:r>
              <a:rPr lang="en-US" altLang="en-US" sz="1600">
                <a:latin typeface="+mj-lt"/>
              </a:rPr>
              <a:t>are</a:t>
            </a:r>
            <a:r>
              <a:rPr lang="en-US" altLang="en-US" sz="1600">
                <a:solidFill>
                  <a:srgbClr val="0070C0"/>
                </a:solidFill>
                <a:latin typeface="+mj-lt"/>
              </a:rPr>
              <a:t> shut down </a:t>
            </a:r>
            <a:r>
              <a:rPr lang="en-US" altLang="en-US" sz="1600">
                <a:latin typeface="+mj-lt"/>
              </a:rPr>
              <a:t>in the 1. gen. Turbo technology </a:t>
            </a:r>
            <a:r>
              <a:rPr lang="en-US" altLang="en-US" sz="1600">
                <a:solidFill>
                  <a:srgbClr val="0070C0"/>
                </a:solidFill>
                <a:latin typeface="+mj-lt"/>
              </a:rPr>
              <a:t>by power gates.</a:t>
            </a:r>
            <a:endParaRPr lang="en-US" altLang="en-US" sz="16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49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72" y="458670"/>
            <a:ext cx="4811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Historical remark (optional reading)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505" y="818710"/>
            <a:ext cx="907697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Intel’s Turbo Boost technology was introduced in the Nehalem family (2008), but</a:t>
            </a:r>
          </a:p>
          <a:p>
            <a:r>
              <a:rPr lang="en-US" sz="1600" dirty="0">
                <a:latin typeface="+mj-lt"/>
              </a:rPr>
              <a:t>      previously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Penryn family </a:t>
            </a:r>
            <a:r>
              <a:rPr lang="en-US" sz="1600" dirty="0">
                <a:latin typeface="+mj-lt"/>
              </a:rPr>
              <a:t>already implemented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similar, more straightforward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technology, </a:t>
            </a:r>
            <a:r>
              <a:rPr lang="en-US" sz="1600" dirty="0">
                <a:latin typeface="+mj-lt"/>
              </a:rPr>
              <a:t>called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EDAT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altLang="en-US" sz="1600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Enhanced Dynamic Acceleration Technology) </a:t>
            </a:r>
            <a:r>
              <a:rPr lang="en-US" sz="1600" dirty="0">
                <a:latin typeface="+mj-lt"/>
              </a:rPr>
              <a:t>in 2007.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First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Penryn</a:t>
            </a:r>
            <a:r>
              <a:rPr lang="en-US" sz="1600" dirty="0">
                <a:latin typeface="+mj-lt"/>
              </a:rPr>
              <a:t> processors included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dual cores</a:t>
            </a:r>
            <a:r>
              <a:rPr lang="en-US" sz="1600" dirty="0">
                <a:latin typeface="+mj-lt"/>
              </a:rPr>
              <a:t>, and introduced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C6 idle state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Before entering the C6 idle state, the core saved its context into an SRAM and the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control circuitry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switched off its supply voltage </a:t>
            </a:r>
            <a:r>
              <a:rPr lang="en-US" sz="1600" dirty="0">
                <a:latin typeface="+mj-lt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>
                <a:latin typeface="+mj-lt"/>
              </a:rPr>
              <a:t>: no power gating yet).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EDAT logic considered a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core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being in the </a:t>
            </a:r>
            <a:r>
              <a:rPr lang="en-US" altLang="en-US" sz="1600" dirty="0">
                <a:latin typeface="Verdana" pitchFamily="34" charset="0"/>
                <a:cs typeface="Arial" charset="0"/>
              </a:rPr>
              <a:t>ACPI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C0 or C1 states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“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active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”, whereas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      cores in the </a:t>
            </a: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C3 to C6 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ACPI states were considered “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idle”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EDAT became activated if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4438" y="4628005"/>
            <a:ext cx="90281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1 bin equated to ½ of the FSB clock frequency (266 MHz for an FSB of 533 MHz or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333 MHz for an FSB of 666 MHz).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Here we note that Penryn was a symmetrical multicore yet where cores were 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 attached by the FSB.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065" y="3381876"/>
            <a:ext cx="8442430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one o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f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two 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cores bec</a:t>
            </a:r>
            <a:r>
              <a:rPr lang="en-US" altLang="en-US" sz="16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ame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idle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endParaRPr lang="en-US" altLang="en-US" sz="1600" dirty="0">
              <a:solidFill>
                <a:srgbClr val="0070C0"/>
              </a:solidFill>
              <a:latin typeface="Verdana" pitchFamily="34" charset="0"/>
              <a:cs typeface="Arial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 OS request</a:t>
            </a:r>
            <a:r>
              <a:rPr lang="en-US" altLang="en-US" sz="1600" dirty="0" err="1">
                <a:solidFill>
                  <a:srgbClr val="0070C0"/>
                </a:solidFill>
                <a:latin typeface="Verdana" pitchFamily="34" charset="0"/>
                <a:cs typeface="Arial" charset="0"/>
              </a:rPr>
              <a:t>ed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the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</a:t>
            </a:r>
            <a:r>
              <a:rPr lang="hu-HU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highest P state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 for the active core</a:t>
            </a: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and</a:t>
            </a:r>
          </a:p>
          <a:p>
            <a:pPr marL="285750" lvl="0" indent="-285750" fontAlgn="base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altLang="en-US" sz="1600" dirty="0">
                <a:solidFill>
                  <a:srgbClr val="0070C0"/>
                </a:solidFill>
                <a:latin typeface="Verdana" pitchFamily="34" charset="0"/>
                <a:cs typeface="Arial" charset="0"/>
              </a:rPr>
              <a:t>power consumption remained below the TDP (Thermal Design Power).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206515" y="4239090"/>
            <a:ext cx="9091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EDAT became active,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control circuitry increased the clock frequency by 1 bin</a:t>
            </a:r>
            <a:r>
              <a:rPr lang="en-US" sz="1600" dirty="0">
                <a:latin typeface="+mj-lt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47" y="5825623"/>
            <a:ext cx="86648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EDAT was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controlled by dedicated EDAT circuitry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was implemented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only in 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mobile models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Penryn family.</a:t>
            </a:r>
          </a:p>
        </p:txBody>
      </p:sp>
    </p:spTree>
    <p:extLst>
      <p:ext uri="{BB962C8B-B14F-4D97-AF65-F5344CB8AC3E}">
        <p14:creationId xmlns:p14="http://schemas.microsoft.com/office/powerpoint/2010/main" val="358729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6.2.1 I</a:t>
            </a:r>
            <a:r>
              <a:rPr lang="en-US" dirty="0" err="1"/>
              <a:t>ntel’s</a:t>
            </a:r>
            <a:r>
              <a:rPr lang="en-US" dirty="0"/>
              <a:t> 1. gen. Turbo Boost technology (14)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31740" y="4336358"/>
            <a:ext cx="4382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the operation of EDAT [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70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4092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the operation of EDAT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505" y="4779150"/>
            <a:ext cx="91810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C3-DPD is in fact the C6 idle state.</a:t>
            </a:r>
          </a:p>
          <a:p>
            <a:pPr lvl="0" fontAlgn="base">
              <a:spcBef>
                <a:spcPct val="0"/>
              </a:spcBef>
              <a:defRPr/>
            </a:pPr>
            <a:r>
              <a:rPr lang="en-US" sz="1600" dirty="0">
                <a:latin typeface="+mj-lt"/>
              </a:rPr>
              <a:t>EDAT bin: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266 MHz for an FSB of 533 MHz or 333 MHz for an FSB of 666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MHz.</a:t>
            </a:r>
            <a:endParaRPr lang="en-US" sz="1600" dirty="0"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97088" y="1043735"/>
            <a:ext cx="5810227" cy="3285365"/>
            <a:chOff x="1597088" y="1043735"/>
            <a:chExt cx="5810227" cy="32853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43356" t="39938" r="9641" b="12813"/>
            <a:stretch/>
          </p:blipFill>
          <p:spPr>
            <a:xfrm>
              <a:off x="1597088" y="1043735"/>
              <a:ext cx="5810227" cy="328536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1736685" y="1718810"/>
              <a:ext cx="2205245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436985" y="1628800"/>
              <a:ext cx="2205245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39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6.2.2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419599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(1)</a:t>
            </a:r>
            <a:endParaRPr lang="en-US" alt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96625" y="2754313"/>
            <a:ext cx="7380820" cy="4140072"/>
            <a:chOff x="814388" y="2431923"/>
            <a:chExt cx="7606484" cy="4462462"/>
          </a:xfrm>
        </p:grpSpPr>
        <p:pic>
          <p:nvPicPr>
            <p:cNvPr id="21197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64"/>
            <a:stretch>
              <a:fillRect/>
            </a:stretch>
          </p:blipFill>
          <p:spPr bwMode="auto">
            <a:xfrm>
              <a:off x="814388" y="2431923"/>
              <a:ext cx="7142162" cy="4438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1972" name="Text Box 7"/>
            <p:cNvSpPr txBox="1">
              <a:spLocks noChangeArrowheads="1"/>
            </p:cNvSpPr>
            <p:nvPr/>
          </p:nvSpPr>
          <p:spPr bwMode="auto">
            <a:xfrm>
              <a:off x="3924300" y="4307649"/>
              <a:ext cx="733425" cy="263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Cooler</a:t>
              </a:r>
            </a:p>
          </p:txBody>
        </p:sp>
        <p:sp>
          <p:nvSpPr>
            <p:cNvPr id="211974" name="Text Box 9"/>
            <p:cNvSpPr txBox="1">
              <a:spLocks noChangeArrowheads="1"/>
            </p:cNvSpPr>
            <p:nvPr/>
          </p:nvSpPr>
          <p:spPr bwMode="auto">
            <a:xfrm>
              <a:off x="6172972" y="4167284"/>
              <a:ext cx="2247900" cy="292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Thermal capacitance</a:t>
              </a:r>
            </a:p>
          </p:txBody>
        </p:sp>
        <p:sp>
          <p:nvSpPr>
            <p:cNvPr id="211977" name="Rectangle 1"/>
            <p:cNvSpPr>
              <a:spLocks noChangeArrowheads="1"/>
            </p:cNvSpPr>
            <p:nvPr/>
          </p:nvSpPr>
          <p:spPr bwMode="auto">
            <a:xfrm>
              <a:off x="7424738" y="6171196"/>
              <a:ext cx="531812" cy="6988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211978" name="Rectangle 2"/>
            <p:cNvSpPr>
              <a:spLocks noChangeArrowheads="1"/>
            </p:cNvSpPr>
            <p:nvPr/>
          </p:nvSpPr>
          <p:spPr bwMode="auto">
            <a:xfrm>
              <a:off x="6686550" y="6711684"/>
              <a:ext cx="900113" cy="182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-18510" y="818710"/>
            <a:ext cx="9144000" cy="174021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81173" y="818710"/>
            <a:ext cx="10196472" cy="169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ts val="400"/>
              </a:spcAft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It was introduced in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charset="0"/>
              </a:rPr>
              <a:t>Sandy Bridge line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(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charset="0"/>
              </a:rPr>
              <a:t>2010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).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srgbClr val="000000"/>
                </a:solidFill>
                <a:cs typeface="Arial" charset="0"/>
              </a:rPr>
              <a:t>It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Arial" charset="0"/>
              </a:rPr>
              <a:t>utilizes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</a:rPr>
              <a:t>real temperature response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of processors to power changes, since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the “thermal mass of the cooler” lets change die temperature only slowly,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600" dirty="0">
                <a:solidFill>
                  <a:srgbClr val="0070C0"/>
                </a:solidFill>
                <a:latin typeface="Verdana"/>
              </a:rPr>
              <a:t>      as indicated in the Figure below</a:t>
            </a:r>
            <a:r>
              <a:rPr lang="en-US" altLang="en-US" sz="1600" dirty="0" smtClean="0">
                <a:solidFill>
                  <a:srgbClr val="0070C0"/>
                </a:solidFill>
                <a:latin typeface="Verdana"/>
              </a:rPr>
              <a:t>.</a:t>
            </a:r>
          </a:p>
          <a:p>
            <a:pPr marL="285750" indent="-285750" eaLnBrk="1" fontAlgn="base" hangingPunct="1">
              <a:spcBef>
                <a:spcPct val="0"/>
              </a:spcBef>
              <a:defRPr/>
            </a:pPr>
            <a:r>
              <a:rPr kumimoji="0" lang="en-US" alt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</a:rPr>
              <a:t>While the processor temperature raises from a relative cool state but remains “low”,</a:t>
            </a:r>
          </a:p>
          <a:p>
            <a:pPr eaLnBrk="1" fontAlgn="base" hangingPunct="1">
              <a:spcBef>
                <a:spcPct val="0"/>
              </a:spcBef>
              <a:buNone/>
              <a:defRPr/>
            </a:pPr>
            <a:r>
              <a:rPr lang="en-US" altLang="en-US" sz="1600" spc="-12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altLang="en-US" sz="1600" spc="-120" dirty="0" smtClean="0">
                <a:solidFill>
                  <a:srgbClr val="0070C0"/>
                </a:solidFill>
                <a:latin typeface="Verdana"/>
              </a:rPr>
              <a:t>   </a:t>
            </a:r>
            <a:r>
              <a:rPr kumimoji="0" lang="en-US" altLang="en-US" sz="16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  consumed power (and thus core frequency)  </a:t>
            </a:r>
            <a:r>
              <a:rPr lang="en-US" altLang="en-US" sz="1600" spc="-120" dirty="0" smtClean="0">
                <a:solidFill>
                  <a:srgbClr val="0070C0"/>
                </a:solidFill>
                <a:latin typeface="Verdana"/>
              </a:rPr>
              <a:t>may be increased</a:t>
            </a:r>
            <a:r>
              <a:rPr kumimoji="0" lang="en-US" altLang="en-US" sz="16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over TDP to raise performance.</a:t>
            </a:r>
            <a:endParaRPr kumimoji="0" lang="en-US" altLang="en-US" sz="1600" b="0" i="0" u="none" strike="noStrike" kern="1200" cap="none" spc="-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1500" y="449378"/>
            <a:ext cx="80136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6.2.2 I</a:t>
            </a:r>
            <a:r>
              <a:rPr kumimoji="0" lang="en-US" alt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2. gen. Turbo Boost technology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(Turbo Boost 2.0)</a:t>
            </a:r>
            <a:r>
              <a:rPr kumimoji="0" lang="en-US" alt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cs typeface="Arial" charset="0"/>
              </a:rPr>
              <a:t>71</a:t>
            </a:r>
            <a:r>
              <a:rPr kumimoji="0" lang="hu-HU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</a:t>
            </a:r>
            <a:endParaRPr kumimoji="0" lang="en-US" alt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(23)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860" y="458670"/>
            <a:ext cx="864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and withdrawal of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ntel's P4 family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due to overheating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025" y="818710"/>
            <a:ext cx="92653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Above Figure shows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all models of the Pentium 4 family </a:t>
            </a:r>
            <a:r>
              <a:rPr lang="en-US" sz="1600" dirty="0" smtClean="0">
                <a:latin typeface="+mj-lt"/>
              </a:rPr>
              <a:t>while different colors </a:t>
            </a: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+mj-lt"/>
              </a:rPr>
              <a:t>      identify subsequent cores (</a:t>
            </a:r>
            <a:r>
              <a:rPr lang="en-US" sz="1600" dirty="0" err="1" smtClean="0">
                <a:latin typeface="+mj-lt"/>
              </a:rPr>
              <a:t>Willamet</a:t>
            </a:r>
            <a:r>
              <a:rPr lang="en-US" sz="1600" dirty="0" smtClean="0">
                <a:latin typeface="+mj-lt"/>
              </a:rPr>
              <a:t>, Northwood, Prescott).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Below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the processor designations </a:t>
            </a:r>
            <a:r>
              <a:rPr lang="en-US" sz="1600" spc="-30" dirty="0" smtClean="0">
                <a:latin typeface="+mj-lt"/>
              </a:rPr>
              <a:t>we enlist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main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processor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features, </a:t>
            </a:r>
            <a:r>
              <a:rPr lang="en-US" sz="1600" spc="-30" dirty="0">
                <a:latin typeface="+mj-lt"/>
              </a:rPr>
              <a:t>like technology,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transistor count, clock rates, cache size, FSB speed or socket </a:t>
            </a:r>
            <a:r>
              <a:rPr lang="en-US" sz="1600" dirty="0" smtClean="0">
                <a:latin typeface="+mj-lt"/>
              </a:rPr>
              <a:t>types. </a:t>
            </a:r>
            <a:endParaRPr lang="en-US" sz="1600" dirty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Left to the processor designations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two vertical lines </a:t>
            </a:r>
            <a:r>
              <a:rPr lang="en-US" sz="1600" dirty="0">
                <a:latin typeface="+mj-lt"/>
              </a:rPr>
              <a:t>indicate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hyperthreading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As the transistor counts show (55 million</a:t>
            </a:r>
            <a:r>
              <a:rPr lang="en-US" sz="1600" dirty="0" smtClean="0">
                <a:latin typeface="+mj-lt"/>
              </a:rPr>
              <a:t>), </a:t>
            </a:r>
            <a:r>
              <a:rPr lang="en-US" sz="1600" dirty="0">
                <a:latin typeface="+mj-lt"/>
              </a:rPr>
              <a:t>beginning with the 2. core (Northwood)</a:t>
            </a:r>
          </a:p>
          <a:p>
            <a:r>
              <a:rPr lang="en-US" sz="1600" dirty="0">
                <a:latin typeface="+mj-lt"/>
              </a:rPr>
              <a:t>      all models were prepared for </a:t>
            </a:r>
            <a:r>
              <a:rPr lang="en-US" sz="1600" dirty="0" err="1">
                <a:latin typeface="+mj-lt"/>
              </a:rPr>
              <a:t>hyperthreading</a:t>
            </a:r>
            <a:r>
              <a:rPr lang="en-US" sz="1600" dirty="0">
                <a:latin typeface="+mj-lt"/>
              </a:rPr>
              <a:t>, nevertheless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announced it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first for their DP server line</a:t>
            </a:r>
            <a:r>
              <a:rPr lang="en-US" sz="1600" dirty="0">
                <a:latin typeface="+mj-lt"/>
              </a:rPr>
              <a:t>, for reasons of marketing.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addition,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white rectangle </a:t>
            </a:r>
            <a:r>
              <a:rPr lang="en-US" sz="1600" dirty="0">
                <a:latin typeface="+mj-lt"/>
              </a:rPr>
              <a:t>on the left of the model designation refers to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64-bit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support.</a:t>
            </a:r>
          </a:p>
          <a:p>
            <a:r>
              <a:rPr lang="en-US" sz="1600" dirty="0">
                <a:latin typeface="+mj-lt"/>
              </a:rPr>
              <a:t>    Transistor counts (125 million) of the 3. core (Prescott) reveal that Intel designed  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spc="-30" dirty="0">
                <a:latin typeface="+mj-lt"/>
              </a:rPr>
              <a:t>its 3. core from the beginning on with 64-bit support, but again the firm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introduced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it first for the DP server line, </a:t>
            </a:r>
            <a:r>
              <a:rPr lang="en-US" sz="1600" dirty="0">
                <a:latin typeface="+mj-lt"/>
              </a:rPr>
              <a:t>from marketing reasons.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Figure indicates also that Intel cancelled all processors that were announced</a:t>
            </a:r>
          </a:p>
          <a:p>
            <a:r>
              <a:rPr lang="en-US" sz="1600" dirty="0">
                <a:latin typeface="+mj-lt"/>
              </a:rPr>
              <a:t>       with a clock frequency higher than 3.6 GHz. </a:t>
            </a:r>
          </a:p>
        </p:txBody>
      </p:sp>
    </p:spTree>
    <p:extLst>
      <p:ext uri="{BB962C8B-B14F-4D97-AF65-F5344CB8AC3E}">
        <p14:creationId xmlns:p14="http://schemas.microsoft.com/office/powerpoint/2010/main" val="26965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(2)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6375811"/>
            <a:ext cx="7879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Energy: The integral of power over a time </a:t>
            </a:r>
            <a:r>
              <a:rPr lang="en-US" sz="1600" dirty="0" smtClean="0">
                <a:latin typeface="+mj-lt"/>
              </a:rPr>
              <a:t>interval (1 Joule = 1 W x 1 sec)</a:t>
            </a:r>
            <a:endParaRPr lang="en-US" sz="1600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765" y="836709"/>
            <a:ext cx="9144000" cy="172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" y="449045"/>
            <a:ext cx="8162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+mj-lt"/>
              </a:rPr>
              <a:t>Principle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of operation of the 2. gen. Turbo Boost Technology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72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 -1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2745" y="3447190"/>
            <a:ext cx="9149765" cy="1692000"/>
          </a:xfrm>
          <a:prstGeom prst="roundRect">
            <a:avLst/>
          </a:prstGeom>
          <a:solidFill>
            <a:srgbClr val="DDEB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963" y="892428"/>
            <a:ext cx="97026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During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periods </a:t>
            </a:r>
            <a:r>
              <a:rPr lang="en-US" sz="1600" dirty="0">
                <a:latin typeface="+mj-lt"/>
              </a:rPr>
              <a:t>in which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CPU is idle or consuming less power than the TDP</a:t>
            </a:r>
            <a:r>
              <a:rPr lang="en-US" sz="1600" dirty="0">
                <a:latin typeface="+mj-lt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 smtClean="0">
                <a:latin typeface="+mj-lt"/>
              </a:rPr>
              <a:t>the processor </a:t>
            </a:r>
            <a:r>
              <a:rPr lang="en-US" sz="1600" dirty="0">
                <a:latin typeface="+mj-lt"/>
              </a:rPr>
              <a:t>accumulates an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power budget</a:t>
            </a:r>
            <a:r>
              <a:rPr lang="en-US" sz="1600" dirty="0" smtClean="0">
                <a:latin typeface="+mj-lt"/>
              </a:rPr>
              <a:t>, called also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energy credit.</a:t>
            </a:r>
            <a:endParaRPr lang="en-US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PCU </a:t>
            </a:r>
            <a:r>
              <a:rPr lang="en-US" sz="1600" dirty="0" smtClean="0">
                <a:latin typeface="+mj-lt"/>
              </a:rPr>
              <a:t>may then use this power budget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burst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power consumption above TDP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for a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short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period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of </a:t>
            </a:r>
            <a:r>
              <a:rPr lang="en-US" sz="1600" spc="-20" dirty="0" smtClean="0">
                <a:solidFill>
                  <a:srgbClr val="0070C0"/>
                </a:solidFill>
                <a:latin typeface="+mj-lt"/>
              </a:rPr>
              <a:t>time, </a:t>
            </a:r>
            <a:r>
              <a:rPr lang="en-US" sz="1600" spc="-20" dirty="0" smtClean="0">
                <a:latin typeface="+mj-lt"/>
              </a:rPr>
              <a:t>called the </a:t>
            </a:r>
            <a:r>
              <a:rPr lang="en-US" sz="1600" spc="-20" dirty="0" smtClean="0">
                <a:solidFill>
                  <a:srgbClr val="FF0000"/>
                </a:solidFill>
                <a:latin typeface="+mj-lt"/>
              </a:rPr>
              <a:t>Turbo window</a:t>
            </a:r>
            <a:r>
              <a:rPr lang="en-US" sz="1600" spc="-20" dirty="0" smtClean="0">
                <a:latin typeface="+mj-lt"/>
              </a:rPr>
              <a:t>, (of tens of seconds), and thus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raise clock frequency and performance,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until the accumulated power budget is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fully consumed, as depicted in the  next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Figure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.</a:t>
            </a:r>
          </a:p>
          <a:p>
            <a:r>
              <a:rPr lang="en-US" sz="1600" dirty="0" smtClean="0">
                <a:latin typeface="+mj-lt"/>
              </a:rPr>
              <a:t>    For example, if the available power budget amounts to 1000 W, and turbo boost</a:t>
            </a:r>
          </a:p>
          <a:p>
            <a:r>
              <a:rPr lang="en-US" sz="1600" dirty="0" smtClean="0">
                <a:latin typeface="+mj-lt"/>
              </a:rPr>
              <a:t>      operation requires 150W vs. 100 W TDP, the accumulated energy will be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consumed in 20 sec, i.e. the Turbo window may be 20 sec wide.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 addition, 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PCU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tracks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the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die temperature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of the processor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over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the Turbo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window while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using an exponential weight - moving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average (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EWMA)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algorithm,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and if needed, it can initiate appropriate measures to limit die temperature.</a:t>
            </a:r>
            <a:endParaRPr lang="en-US" sz="1600" dirty="0" smtClean="0">
              <a:latin typeface="+mj-lt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40" dirty="0" smtClean="0">
                <a:latin typeface="Verdana"/>
              </a:rPr>
              <a:t>Here we note that Intel’s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Sandy Bridge </a:t>
            </a:r>
            <a:r>
              <a:rPr lang="en-US" sz="1600" spc="-40" dirty="0">
                <a:latin typeface="Verdana"/>
              </a:rPr>
              <a:t>line introduced </a:t>
            </a:r>
            <a:r>
              <a:rPr lang="en-US" sz="1600" spc="-40" dirty="0">
                <a:solidFill>
                  <a:srgbClr val="FF0000"/>
                </a:solidFill>
                <a:latin typeface="Verdana"/>
              </a:rPr>
              <a:t>power gating </a:t>
            </a:r>
            <a:r>
              <a:rPr lang="en-US" sz="1600" spc="-40" dirty="0">
                <a:latin typeface="Verdana"/>
              </a:rPr>
              <a:t>as well, which </a:t>
            </a:r>
            <a:r>
              <a:rPr lang="en-US" sz="1600" spc="-40" dirty="0" smtClean="0">
                <a:latin typeface="Verdana"/>
              </a:rPr>
              <a:t>is</a:t>
            </a:r>
          </a:p>
          <a:p>
            <a:pPr lvl="0">
              <a:defRPr/>
            </a:pPr>
            <a:r>
              <a:rPr lang="en-US" sz="1600" spc="-40" dirty="0">
                <a:latin typeface="Verdana"/>
              </a:rPr>
              <a:t> </a:t>
            </a:r>
            <a:r>
              <a:rPr lang="en-US" sz="1600" spc="-40" dirty="0" smtClean="0">
                <a:latin typeface="Verdana"/>
              </a:rPr>
              <a:t>      </a:t>
            </a:r>
            <a:r>
              <a:rPr lang="en-US" sz="1600" spc="-40" dirty="0">
                <a:latin typeface="Verdana"/>
              </a:rPr>
              <a:t>helpful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to raise power budget</a:t>
            </a:r>
            <a:r>
              <a:rPr lang="en-US" sz="1600" dirty="0" smtClean="0">
                <a:latin typeface="Verdana"/>
              </a:rPr>
              <a:t>, </a:t>
            </a:r>
            <a:r>
              <a:rPr lang="en-US" sz="1600" dirty="0">
                <a:latin typeface="Verdana"/>
              </a:rPr>
              <a:t>which will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contribute to higher turbo boost </a:t>
            </a:r>
            <a:endParaRPr lang="en-US" sz="1600" dirty="0" smtClean="0">
              <a:solidFill>
                <a:srgbClr val="0070C0"/>
              </a:solidFill>
              <a:latin typeface="Verdana"/>
            </a:endParaRP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    frequencies.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540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3" grpId="0" animBg="1"/>
    </p:bld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dirty="0">
                <a:latin typeface="Verdana" pitchFamily="34" charset="0"/>
                <a:cs typeface="Arial" charset="0"/>
              </a:rPr>
              <a:t> 2. gen. Turbo Boost technology (3)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0274" y="863715"/>
            <a:ext cx="9111140" cy="54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500" y="458670"/>
            <a:ext cx="882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operation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2. gen.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Turbo Boost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noProof="0" dirty="0">
                <a:solidFill>
                  <a:srgbClr val="000000"/>
                </a:solidFill>
                <a:latin typeface="Verdana"/>
              </a:rPr>
              <a:t>71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-2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261475" y="998730"/>
            <a:ext cx="8495990" cy="5066865"/>
            <a:chOff x="164823" y="1721200"/>
            <a:chExt cx="8495990" cy="5083175"/>
          </a:xfrm>
        </p:grpSpPr>
        <p:pic>
          <p:nvPicPr>
            <p:cNvPr id="21299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425"/>
            <a:stretch>
              <a:fillRect/>
            </a:stretch>
          </p:blipFill>
          <p:spPr bwMode="auto">
            <a:xfrm>
              <a:off x="323850" y="1721200"/>
              <a:ext cx="8131175" cy="508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7047275" y="6174900"/>
              <a:ext cx="1407750" cy="62947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742130" y="5703348"/>
              <a:ext cx="29186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Multiple algorithms are used to manage in parallel 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current, power and</a:t>
              </a:r>
              <a:endPara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 die temperature.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 [</a:t>
              </a:r>
              <a:r>
                <a:rPr lang="hu-HU" altLang="en-US" sz="1200" noProof="0" dirty="0">
                  <a:solidFill>
                    <a:srgbClr val="000000"/>
                  </a:solidFill>
                  <a:latin typeface="Arial Black" panose="020B0A04020102020204" pitchFamily="34" charset="0"/>
                  <a:cs typeface="Arial" charset="0"/>
                </a:rPr>
                <a:t>71</a:t>
              </a: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]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72224" y="3006533"/>
              <a:ext cx="16898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Stepped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voltage/frequency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transitions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2456765" y="4149080"/>
              <a:ext cx="207023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2878214" y="3914430"/>
              <a:ext cx="83869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D2D8A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30-60sec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72804" y="6068034"/>
              <a:ext cx="18253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Rolling average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die temperature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over a time window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V="1">
              <a:off x="2878214" y="4644135"/>
              <a:ext cx="253626" cy="142389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Rounded Rectangle 15"/>
            <p:cNvSpPr/>
            <p:nvPr/>
          </p:nvSpPr>
          <p:spPr bwMode="auto">
            <a:xfrm>
              <a:off x="1691680" y="2461260"/>
              <a:ext cx="1093808" cy="612648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72430" y="2275000"/>
              <a:ext cx="118653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  <a:latin typeface="Arial Black" panose="020B0A04020102020204" pitchFamily="34" charset="0"/>
                </a:rPr>
                <a:t>C0 Turbo state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2284947" y="2727040"/>
              <a:ext cx="351838" cy="438435"/>
            </a:xfrm>
            <a:prstGeom prst="straightConnector1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Box 9"/>
            <p:cNvSpPr txBox="1"/>
            <p:nvPr/>
          </p:nvSpPr>
          <p:spPr>
            <a:xfrm>
              <a:off x="1718033" y="3991767"/>
              <a:ext cx="7418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Black" panose="020B0A04020102020204" pitchFamily="34" charset="0"/>
                </a:rPr>
                <a:t>“TDP”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792163" y="4095228"/>
              <a:ext cx="539477" cy="2914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94" y="4014065"/>
              <a:ext cx="1165704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50" b="1" dirty="0">
                  <a:latin typeface="Arial Black" panose="020B0A04020102020204" pitchFamily="34" charset="0"/>
                </a:rPr>
                <a:t>1. gen. </a:t>
              </a:r>
            </a:p>
            <a:p>
              <a:pPr algn="ctr"/>
              <a:r>
                <a:rPr lang="en-US" sz="1150" b="1" dirty="0">
                  <a:latin typeface="Arial Black" panose="020B0A04020102020204" pitchFamily="34" charset="0"/>
                </a:rPr>
                <a:t>Turbo Boost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96863" y="2754313"/>
              <a:ext cx="1115735" cy="49466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4823" y="2888940"/>
              <a:ext cx="1350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" b="1" dirty="0"/>
                <a:t>2. gen.</a:t>
              </a:r>
            </a:p>
            <a:p>
              <a:pPr algn="ctr"/>
              <a:r>
                <a:rPr lang="en-US" sz="1150" b="1" dirty="0"/>
                <a:t>Turbo Boost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1500" y="6219310"/>
            <a:ext cx="9192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20" dirty="0">
                <a:latin typeface="+mj-lt"/>
              </a:rPr>
              <a:t>Voltage/frequency is reduced in a stepped down fashion to avoid too massive </a:t>
            </a:r>
            <a:r>
              <a:rPr lang="en-US" sz="1600" spc="-20" dirty="0" smtClean="0">
                <a:latin typeface="+mj-lt"/>
              </a:rPr>
              <a:t>transitions,</a:t>
            </a:r>
          </a:p>
          <a:p>
            <a:r>
              <a:rPr lang="en-US" sz="1600" spc="-20" dirty="0">
                <a:latin typeface="+mj-lt"/>
              </a:rPr>
              <a:t> </a:t>
            </a:r>
            <a:r>
              <a:rPr lang="en-US" sz="1600" spc="-20" dirty="0" smtClean="0">
                <a:latin typeface="+mj-lt"/>
              </a:rPr>
              <a:t> that may cause malfunctioning of the electronic circuits.</a:t>
            </a:r>
            <a:endParaRPr lang="en-US" sz="1600" spc="-2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814685" y="1543683"/>
            <a:ext cx="1067455" cy="43078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81690" y="1541402"/>
            <a:ext cx="11506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rgbClr val="00B050"/>
                </a:solidFill>
                <a:latin typeface="+mj-lt"/>
              </a:rPr>
              <a:t>P0 Turbo</a:t>
            </a:r>
          </a:p>
          <a:p>
            <a:pPr algn="ctr"/>
            <a:r>
              <a:rPr lang="en-US" sz="1300" b="1" dirty="0" smtClean="0">
                <a:solidFill>
                  <a:srgbClr val="00B050"/>
                </a:solidFill>
                <a:latin typeface="+mj-lt"/>
              </a:rPr>
              <a:t>state</a:t>
            </a:r>
          </a:p>
        </p:txBody>
      </p:sp>
    </p:spTree>
    <p:extLst>
      <p:ext uri="{BB962C8B-B14F-4D97-AF65-F5344CB8AC3E}">
        <p14:creationId xmlns:p14="http://schemas.microsoft.com/office/powerpoint/2010/main" val="88103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(4)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5947" y="818999"/>
            <a:ext cx="9144000" cy="194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58670"/>
            <a:ext cx="6935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Intel’s 1. and 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gen. Turbo Boost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sz="1600" dirty="0">
                <a:solidFill>
                  <a:schemeClr val="accent6"/>
                </a:solidFill>
                <a:latin typeface="Verdana"/>
              </a:rPr>
              <a:t>72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895" y="819000"/>
            <a:ext cx="942665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Sandy Bridge’s </a:t>
            </a:r>
            <a:r>
              <a:rPr lang="en-US" sz="1600" dirty="0" smtClean="0">
                <a:solidFill>
                  <a:srgbClr val="FF0000"/>
                </a:solidFill>
              </a:rPr>
              <a:t>2. gen. turbo implementation </a:t>
            </a:r>
            <a:r>
              <a:rPr lang="en-US" sz="1600" dirty="0">
                <a:solidFill>
                  <a:srgbClr val="0070C0"/>
                </a:solidFill>
              </a:rPr>
              <a:t>differs significantly </a:t>
            </a:r>
            <a:r>
              <a:rPr lang="en-US" sz="1600" dirty="0"/>
              <a:t>from </a:t>
            </a:r>
            <a:r>
              <a:rPr lang="en-US" sz="1600" dirty="0" smtClean="0"/>
              <a:t>that </a:t>
            </a:r>
            <a:r>
              <a:rPr lang="en-US" sz="1600" dirty="0"/>
              <a:t>of </a:t>
            </a:r>
            <a:r>
              <a:rPr lang="en-US" sz="1600" dirty="0" smtClean="0"/>
              <a:t>prior-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generation </a:t>
            </a:r>
            <a:r>
              <a:rPr lang="en-US" sz="1600" spc="-20" dirty="0" smtClean="0"/>
              <a:t>CPUs as now </a:t>
            </a:r>
            <a:r>
              <a:rPr lang="en-US" sz="1600" spc="-20" dirty="0"/>
              <a:t>the </a:t>
            </a:r>
            <a:r>
              <a:rPr lang="en-US" sz="1600" spc="-20" dirty="0" smtClean="0">
                <a:solidFill>
                  <a:srgbClr val="0070C0"/>
                </a:solidFill>
              </a:rPr>
              <a:t>power consumption </a:t>
            </a:r>
            <a:r>
              <a:rPr lang="en-US" sz="1600" spc="-20" dirty="0">
                <a:solidFill>
                  <a:srgbClr val="0070C0"/>
                </a:solidFill>
              </a:rPr>
              <a:t>d</a:t>
            </a:r>
            <a:r>
              <a:rPr lang="en-US" sz="1600" spc="-20" dirty="0" smtClean="0">
                <a:solidFill>
                  <a:srgbClr val="0070C0"/>
                </a:solidFill>
              </a:rPr>
              <a:t>uring turbo operation </a:t>
            </a:r>
            <a:r>
              <a:rPr lang="en-US" sz="1600" spc="-20" dirty="0" smtClean="0"/>
              <a:t>will </a:t>
            </a:r>
            <a:r>
              <a:rPr lang="en-US" sz="1600" spc="-20" dirty="0" smtClean="0">
                <a:solidFill>
                  <a:srgbClr val="0070C0"/>
                </a:solidFill>
              </a:rPr>
              <a:t>surpass</a:t>
            </a:r>
          </a:p>
          <a:p>
            <a:r>
              <a:rPr lang="en-US" sz="1600" spc="-20" dirty="0">
                <a:solidFill>
                  <a:srgbClr val="0070C0"/>
                </a:solidFill>
              </a:rPr>
              <a:t> </a:t>
            </a:r>
            <a:r>
              <a:rPr lang="en-US" sz="1600" spc="-20" dirty="0" smtClean="0">
                <a:solidFill>
                  <a:srgbClr val="0070C0"/>
                </a:solidFill>
              </a:rPr>
              <a:t>     TDP </a:t>
            </a:r>
            <a:r>
              <a:rPr lang="en-US" sz="1600" spc="-20" dirty="0" smtClean="0"/>
              <a:t>and this results in considerable </a:t>
            </a:r>
            <a:r>
              <a:rPr lang="en-US" sz="1600" spc="-20" dirty="0" smtClean="0">
                <a:solidFill>
                  <a:srgbClr val="0070C0"/>
                </a:solidFill>
              </a:rPr>
              <a:t>higher turbo frequencies </a:t>
            </a:r>
            <a:r>
              <a:rPr lang="en-US" sz="1600" spc="-20" dirty="0" smtClean="0"/>
              <a:t>than in case of 1. gen.</a:t>
            </a:r>
          </a:p>
          <a:p>
            <a:r>
              <a:rPr lang="en-US" sz="1600" spc="-20" dirty="0"/>
              <a:t> </a:t>
            </a:r>
            <a:r>
              <a:rPr lang="en-US" sz="1600" spc="-20" dirty="0" smtClean="0"/>
              <a:t>     turbo boost technology when the power consumption during turbo operation</a:t>
            </a:r>
          </a:p>
          <a:p>
            <a:pPr>
              <a:spcAft>
                <a:spcPts val="600"/>
              </a:spcAft>
            </a:pPr>
            <a:r>
              <a:rPr lang="en-US" sz="1600" spc="-20" dirty="0"/>
              <a:t> </a:t>
            </a:r>
            <a:r>
              <a:rPr lang="en-US" sz="1600" spc="-20" dirty="0" smtClean="0"/>
              <a:t>     does not exceed the TDP value.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 smtClean="0"/>
              <a:t>Another difference is that the </a:t>
            </a:r>
            <a:r>
              <a:rPr lang="en-US" sz="1600" spc="-20" dirty="0" smtClean="0">
                <a:solidFill>
                  <a:srgbClr val="0070C0"/>
                </a:solidFill>
              </a:rPr>
              <a:t>length of turbo boost intervals depends now basically</a:t>
            </a:r>
          </a:p>
          <a:p>
            <a:r>
              <a:rPr lang="en-US" sz="1600" spc="-20" dirty="0">
                <a:solidFill>
                  <a:srgbClr val="0070C0"/>
                </a:solidFill>
              </a:rPr>
              <a:t> </a:t>
            </a:r>
            <a:r>
              <a:rPr lang="en-US" sz="1600" spc="-20" dirty="0" smtClean="0">
                <a:solidFill>
                  <a:srgbClr val="0070C0"/>
                </a:solidFill>
              </a:rPr>
              <a:t>     from the accumulated power budget </a:t>
            </a:r>
            <a:r>
              <a:rPr lang="en-US" sz="1600" spc="-20" dirty="0" smtClean="0"/>
              <a:t>and not from the current operating conditions</a:t>
            </a:r>
            <a:r>
              <a:rPr lang="en-US" sz="1600" spc="-20" dirty="0" smtClean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05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(5)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91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Intel’s 2. gen. Turbo Boost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-1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46125" y="863715"/>
            <a:ext cx="7876389" cy="4375110"/>
            <a:chOff x="746125" y="953725"/>
            <a:chExt cx="7876389" cy="4375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277"/>
            <a:stretch/>
          </p:blipFill>
          <p:spPr>
            <a:xfrm>
              <a:off x="1061610" y="1043710"/>
              <a:ext cx="7560904" cy="4275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46125" y="4788775"/>
              <a:ext cx="1845655" cy="5400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46125" y="953725"/>
              <a:ext cx="922827" cy="22502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4436985" y="1853825"/>
              <a:ext cx="675075" cy="18002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5157065" y="1628800"/>
              <a:ext cx="9653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Current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52909" y="4552713"/>
              <a:ext cx="952507" cy="223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5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Arial Rounded MT Bold" panose="020F0704030504030204" pitchFamily="34" charset="0"/>
                </a:rPr>
                <a:t>(Temperature)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V="1">
              <a:off x="4572000" y="3258105"/>
              <a:ext cx="0" cy="7560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" name="TextBox 3"/>
            <p:cNvSpPr txBox="1"/>
            <p:nvPr/>
          </p:nvSpPr>
          <p:spPr>
            <a:xfrm>
              <a:off x="2861810" y="3654025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j-lt"/>
                </a:rPr>
                <a:t>TDP</a:t>
              </a:r>
              <a:endParaRPr lang="en-US" sz="1100" dirty="0">
                <a:latin typeface="+mj-lt"/>
              </a:endParaRPr>
            </a:p>
          </p:txBody>
        </p:sp>
      </p:grpSp>
      <p:sp>
        <p:nvSpPr>
          <p:cNvPr id="18" name="Rounded Rectangle 17"/>
          <p:cNvSpPr/>
          <p:nvPr/>
        </p:nvSpPr>
        <p:spPr bwMode="auto">
          <a:xfrm>
            <a:off x="-59188" y="5213901"/>
            <a:ext cx="9207515" cy="159047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500" y="5267526"/>
            <a:ext cx="853336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it is effectively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value.</a:t>
            </a:r>
          </a:p>
          <a:p>
            <a:pPr>
              <a:spcAft>
                <a:spcPts val="300"/>
              </a:spcAf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lang="en-US" sz="1600" spc="-30" dirty="0">
                <a:solidFill>
                  <a:srgbClr val="000000"/>
                </a:solidFill>
                <a:latin typeface="Verdana"/>
              </a:rPr>
              <a:t>PL1 may be sustained without time constraints, if cooling is properly designed.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500" y="5852591"/>
            <a:ext cx="9250609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PL2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:</a:t>
            </a:r>
            <a:r>
              <a:rPr kumimoji="0" lang="en-US" sz="1600" b="1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 </a:t>
            </a:r>
            <a:r>
              <a:rPr kumimoji="0" lang="en-US" sz="160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The </a:t>
            </a:r>
            <a:r>
              <a:rPr lang="en-US" sz="1600" spc="-40" dirty="0">
                <a:solidFill>
                  <a:srgbClr val="FF0000"/>
                </a:solidFill>
                <a:latin typeface="Verdana"/>
              </a:rPr>
              <a:t>Peak Power Limit</a:t>
            </a:r>
            <a:r>
              <a:rPr lang="en-US" sz="1600" spc="-40" dirty="0">
                <a:latin typeface="Verdana"/>
              </a:rPr>
              <a:t>, this is the power that the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processor consumes for a short time</a:t>
            </a:r>
          </a:p>
          <a:p>
            <a:pPr lvl="0">
              <a:spcAft>
                <a:spcPts val="300"/>
              </a:spcAft>
              <a:defRPr/>
            </a:pPr>
            <a:r>
              <a:rPr lang="en-US" sz="1600" spc="-40" dirty="0">
                <a:solidFill>
                  <a:srgbClr val="0070C0"/>
                </a:solidFill>
                <a:latin typeface="Verdana"/>
              </a:rPr>
              <a:t>          </a:t>
            </a:r>
            <a:r>
              <a:rPr lang="en-US" sz="1600" spc="-40" dirty="0">
                <a:latin typeface="Verdana"/>
              </a:rPr>
              <a:t> (e.g. 20 s)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while it is running in the turbo power mode</a:t>
            </a:r>
            <a:r>
              <a:rPr lang="en-US" sz="1600" spc="-40" dirty="0">
                <a:latin typeface="Verdana"/>
              </a:rPr>
              <a:t>.</a:t>
            </a:r>
          </a:p>
          <a:p>
            <a:pPr lvl="0">
              <a:defRPr/>
            </a:pPr>
            <a:r>
              <a:rPr lang="en-US" sz="1600" spc="-40" dirty="0">
                <a:solidFill>
                  <a:srgbClr val="FF0000"/>
                </a:solidFill>
                <a:latin typeface="Verdana"/>
              </a:rPr>
              <a:t>τ:    </a:t>
            </a:r>
            <a:r>
              <a:rPr lang="en-US" sz="1600" spc="-90" dirty="0">
                <a:solidFill>
                  <a:srgbClr val="FF0000"/>
                </a:solidFill>
                <a:latin typeface="Verdana"/>
              </a:rPr>
              <a:t>The Turbo Window, </a:t>
            </a:r>
            <a:r>
              <a:rPr lang="en-US" sz="1600" spc="-90" dirty="0">
                <a:solidFill>
                  <a:srgbClr val="0070C0"/>
                </a:solidFill>
                <a:latin typeface="Verdana"/>
              </a:rPr>
              <a:t>the time until the power budget is consumed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in turbo mode.</a:t>
            </a:r>
          </a:p>
        </p:txBody>
      </p:sp>
    </p:spTree>
    <p:extLst>
      <p:ext uri="{BB962C8B-B14F-4D97-AF65-F5344CB8AC3E}">
        <p14:creationId xmlns:p14="http://schemas.microsoft.com/office/powerpoint/2010/main" val="302142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91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Defined power levels (PL) in Intel’s 2. gen. Turbo Boost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-4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5454225"/>
            <a:ext cx="8791189" cy="14516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Power limit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arising from the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attery protection current limit.</a:t>
            </a:r>
          </a:p>
          <a:p>
            <a:pPr lvl="0"/>
            <a:r>
              <a:rPr lang="en-US" sz="1600" dirty="0">
                <a:solidFill>
                  <a:srgbClr val="FF0000"/>
                </a:solidFill>
                <a:latin typeface="Verdana"/>
              </a:rPr>
              <a:t>TDC: The Thermal Design Current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i.e. a the sustainable current that the processor</a:t>
            </a:r>
          </a:p>
          <a:p>
            <a:pPr lvl="0">
              <a:spcAft>
                <a:spcPts val="3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   is capable to supply in turbo mode (Turbo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módhoz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igényelt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áram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).</a:t>
            </a:r>
          </a:p>
          <a:p>
            <a:r>
              <a:rPr lang="en-US" sz="1600" dirty="0">
                <a:solidFill>
                  <a:srgbClr val="FF0000"/>
                </a:solidFill>
                <a:latin typeface="Verdana"/>
              </a:rPr>
              <a:t>RATL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Rolling Average Thermal Limit  </a:t>
            </a:r>
          </a:p>
          <a:p>
            <a:pPr lvl="0"/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46125" y="953725"/>
            <a:ext cx="7876389" cy="4375110"/>
            <a:chOff x="746125" y="953725"/>
            <a:chExt cx="7876389" cy="4375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277"/>
            <a:stretch/>
          </p:blipFill>
          <p:spPr>
            <a:xfrm>
              <a:off x="1061610" y="1043710"/>
              <a:ext cx="7560904" cy="42755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746125" y="4788775"/>
              <a:ext cx="1845655" cy="54006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46125" y="953725"/>
              <a:ext cx="922827" cy="22502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4436985" y="1853825"/>
              <a:ext cx="675075" cy="18002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5157065" y="1628800"/>
              <a:ext cx="96532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Current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1810" y="3654025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+mj-lt"/>
                </a:rPr>
                <a:t>TDP</a:t>
              </a:r>
              <a:endParaRPr lang="en-US" sz="11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2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(7)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782289"/>
              </p:ext>
            </p:extLst>
          </p:nvPr>
        </p:nvGraphicFramePr>
        <p:xfrm>
          <a:off x="624371" y="1313765"/>
          <a:ext cx="7908069" cy="2090420"/>
        </p:xfrm>
        <a:graphic>
          <a:graphicData uri="http://schemas.openxmlformats.org/drawingml/2006/table">
            <a:tbl>
              <a:tblPr/>
              <a:tblGrid>
                <a:gridCol w="2636023">
                  <a:extLst>
                    <a:ext uri="{9D8B030D-6E8A-4147-A177-3AD203B41FA5}">
                      <a16:colId xmlns:a16="http://schemas.microsoft.com/office/drawing/2014/main" val="3967335280"/>
                    </a:ext>
                  </a:extLst>
                </a:gridCol>
                <a:gridCol w="2636023">
                  <a:extLst>
                    <a:ext uri="{9D8B030D-6E8A-4147-A177-3AD203B41FA5}">
                      <a16:colId xmlns:a16="http://schemas.microsoft.com/office/drawing/2014/main" val="3597176636"/>
                    </a:ext>
                  </a:extLst>
                </a:gridCol>
                <a:gridCol w="2636023">
                  <a:extLst>
                    <a:ext uri="{9D8B030D-6E8A-4147-A177-3AD203B41FA5}">
                      <a16:colId xmlns:a16="http://schemas.microsoft.com/office/drawing/2014/main" val="6758749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Sustained Power Level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PL1 / TDP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100 W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3927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Peak Power Level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PL2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150 W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4497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Turbo Window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Tau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20 s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958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US" b="1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Total Power Budget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(150-100) * 20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1000 Joule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810111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b="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Turbo Window (and Total Power Budget) is typically defined for around 95%</a:t>
                      </a:r>
                    </a:p>
                    <a:p>
                      <a:pPr algn="l" fontAlgn="t"/>
                      <a:r>
                        <a:rPr lang="en-US" b="0" dirty="0">
                          <a:solidFill>
                            <a:srgbClr val="444444"/>
                          </a:solidFill>
                          <a:effectLst/>
                          <a:latin typeface="inherit"/>
                        </a:rPr>
                        <a:t>  of maximal power consumption.</a:t>
                      </a:r>
                    </a:p>
                  </a:txBody>
                  <a:tcPr marL="44450" marR="44450" marT="44450" marB="4445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21153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500" y="458670"/>
            <a:ext cx="8625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50" dirty="0">
                <a:solidFill>
                  <a:schemeClr val="accent6"/>
                </a:solidFill>
                <a:latin typeface="+mj-lt"/>
              </a:rPr>
              <a:t>Example power levels and turbo window, instrumental in turbo boost</a:t>
            </a:r>
          </a:p>
          <a:p>
            <a:r>
              <a:rPr lang="en-US" spc="50" dirty="0">
                <a:solidFill>
                  <a:schemeClr val="accent6"/>
                </a:solidFill>
                <a:latin typeface="+mj-lt"/>
              </a:rPr>
              <a:t> operation 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4327" y="3625150"/>
            <a:ext cx="9144000" cy="122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510" y="3654025"/>
            <a:ext cx="880882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Total Power Budget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(energy credit) </a:t>
            </a:r>
            <a:r>
              <a:rPr lang="en-US" sz="1600" dirty="0" smtClean="0">
                <a:latin typeface="+mj-lt"/>
              </a:rPr>
              <a:t>can </a:t>
            </a:r>
            <a:r>
              <a:rPr lang="en-US" sz="1600" dirty="0">
                <a:latin typeface="+mj-lt"/>
              </a:rPr>
              <a:t>be interpreted as follows:</a:t>
            </a:r>
          </a:p>
          <a:p>
            <a:r>
              <a:rPr lang="en-US" sz="1600" dirty="0">
                <a:latin typeface="+mj-lt"/>
              </a:rPr>
              <a:t>    It is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budget accumulated while the processor is idle or is running light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workloads and is consumed while turbo operation needs more power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than TDP </a:t>
            </a:r>
            <a:r>
              <a:rPr lang="en-US" sz="1600" dirty="0">
                <a:latin typeface="+mj-lt"/>
              </a:rPr>
              <a:t>(the Sustained Power Level, which is 100 W in our example</a:t>
            </a:r>
            <a:r>
              <a:rPr lang="en-US" sz="1600" dirty="0" smtClean="0">
                <a:latin typeface="+mj-lt"/>
              </a:rPr>
              <a:t>).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111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(8)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8236" y="449163"/>
            <a:ext cx="9144000" cy="39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68944"/>
            <a:ext cx="9356968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600" spc="-40" dirty="0">
                <a:solidFill>
                  <a:srgbClr val="FF0000"/>
                </a:solidFill>
                <a:latin typeface="Verdana"/>
              </a:rPr>
              <a:t>Notice </a:t>
            </a:r>
            <a:r>
              <a:rPr lang="en-US" sz="1600" spc="-40" dirty="0">
                <a:solidFill>
                  <a:srgbClr val="000000"/>
                </a:solidFill>
                <a:latin typeface="Verdana"/>
              </a:rPr>
              <a:t>that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PL2 may be notable higher than the TDP value.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r>
              <a:rPr lang="en-US" sz="1600" dirty="0">
                <a:latin typeface="+mj-lt"/>
              </a:rPr>
              <a:t>E.g. for Intel’s Core i9-9900X HED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PL2 is 210 W</a:t>
            </a:r>
            <a:r>
              <a:rPr lang="en-US" sz="1600" dirty="0">
                <a:latin typeface="+mj-lt"/>
              </a:rPr>
              <a:t> for running all 8 cores at 4.7 GHz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vs. 95 W TDP </a:t>
            </a:r>
            <a:r>
              <a:rPr lang="en-US" sz="1600" spc="-30" dirty="0">
                <a:latin typeface="+mj-lt"/>
              </a:rPr>
              <a:t>needed for running all cores at the base frequency of 3.6 GHz) [</a:t>
            </a:r>
            <a:r>
              <a:rPr lang="hu-HU" sz="1600" spc="-30" dirty="0">
                <a:latin typeface="+mj-lt"/>
              </a:rPr>
              <a:t>7</a:t>
            </a:r>
            <a:r>
              <a:rPr lang="en-US" sz="1600" spc="-30" dirty="0">
                <a:latin typeface="+mj-lt"/>
              </a:rPr>
              <a:t>3].</a:t>
            </a:r>
          </a:p>
          <a:p>
            <a:r>
              <a:rPr lang="en-US" sz="1600" dirty="0">
                <a:latin typeface="+mj-lt"/>
              </a:rPr>
              <a:t>This however requires an appropriate cooling. </a:t>
            </a:r>
          </a:p>
        </p:txBody>
      </p:sp>
    </p:spTree>
    <p:extLst>
      <p:ext uri="{BB962C8B-B14F-4D97-AF65-F5344CB8AC3E}">
        <p14:creationId xmlns:p14="http://schemas.microsoft.com/office/powerpoint/2010/main" val="421383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(9)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25854" y="5274205"/>
            <a:ext cx="8996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Rise of the Peak Power Level (PL2) in Intel’s subsequent processor lines [</a:t>
            </a:r>
            <a:r>
              <a:rPr lang="hu-HU" sz="1600" dirty="0">
                <a:latin typeface="+mj-lt"/>
              </a:rPr>
              <a:t>74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0" y="5679250"/>
            <a:ext cx="920681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60" dirty="0">
                <a:latin typeface="+mj-lt"/>
              </a:rPr>
              <a:t>As an example the)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 Peak Power Level (PL2)</a:t>
            </a:r>
            <a:r>
              <a:rPr lang="en-US" sz="1600" spc="-60" dirty="0">
                <a:latin typeface="+mj-lt"/>
              </a:rPr>
              <a:t> of processors with a TDP of 15 W rose over years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first to 19 then to 35 W, next to 44 W (Ice Lake) and even to 50 W (Tiger Lake [</a:t>
            </a:r>
            <a:r>
              <a:rPr lang="hu-HU" sz="1600" dirty="0">
                <a:latin typeface="+mj-lt"/>
              </a:rPr>
              <a:t>74</a:t>
            </a:r>
            <a:r>
              <a:rPr lang="en-US" sz="1600" dirty="0">
                <a:latin typeface="+mj-lt"/>
              </a:rPr>
              <a:t>].</a:t>
            </a:r>
            <a:r>
              <a:rPr lang="hu-HU" sz="1600" dirty="0">
                <a:latin typeface="+mj-lt"/>
              </a:rPr>
              <a:t>)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Thus for a Tiger Lake processor with a 15 W TDP, the VR has to supply 50 W power.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1763815"/>
            <a:ext cx="9144000" cy="3424878"/>
            <a:chOff x="0" y="2123854"/>
            <a:chExt cx="9144000" cy="3424878"/>
          </a:xfrm>
        </p:grpSpPr>
        <p:pic>
          <p:nvPicPr>
            <p:cNvPr id="6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6" t="70314" r="7304" b="20134"/>
            <a:stretch/>
          </p:blipFill>
          <p:spPr bwMode="auto">
            <a:xfrm>
              <a:off x="0" y="2123854"/>
              <a:ext cx="9144000" cy="3424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" t="25977" r="52367" b="28147"/>
            <a:stretch/>
          </p:blipFill>
          <p:spPr bwMode="auto">
            <a:xfrm>
              <a:off x="26495" y="2258870"/>
              <a:ext cx="5355595" cy="3289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images.anandtech.com/doci/16063/474551355-Intel-Blueprint-Series-11th-Gen-Intel-Core-Processors-pdf-page-083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7" t="20227" r="4037" b="32596"/>
            <a:stretch/>
          </p:blipFill>
          <p:spPr bwMode="auto">
            <a:xfrm>
              <a:off x="5382090" y="2311028"/>
              <a:ext cx="3690410" cy="2256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935080" y="4077813"/>
              <a:ext cx="4651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  <a:latin typeface="+mj-lt"/>
                </a:rPr>
                <a:t>TDP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36685" y="2303875"/>
              <a:ext cx="179613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  <a:latin typeface="+mj-lt"/>
                </a:rPr>
                <a:t>Turbo Power Range</a:t>
              </a:r>
            </a:p>
          </p:txBody>
        </p:sp>
      </p:grpSp>
      <p:sp>
        <p:nvSpPr>
          <p:cNvPr id="4" name="Rounded Rectangle 3"/>
          <p:cNvSpPr/>
          <p:nvPr/>
        </p:nvSpPr>
        <p:spPr bwMode="auto">
          <a:xfrm>
            <a:off x="-16221" y="841705"/>
            <a:ext cx="9144000" cy="65208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00" y="818710"/>
            <a:ext cx="9271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>
                <a:latin typeface="+mj-lt"/>
              </a:rPr>
              <a:t>In the course of processor evolution </a:t>
            </a:r>
            <a:r>
              <a:rPr lang="en-US" sz="1600" spc="-30" dirty="0">
                <a:solidFill>
                  <a:srgbClr val="FF0000"/>
                </a:solidFill>
                <a:latin typeface="+mj-lt"/>
              </a:rPr>
              <a:t>Intel continuously raised the Peak Power Level (PL2)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over the TDP</a:t>
            </a:r>
            <a:r>
              <a:rPr lang="en-US" sz="1600" dirty="0">
                <a:latin typeface="+mj-lt"/>
              </a:rPr>
              <a:t>, in order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to increase turbo clock rates</a:t>
            </a:r>
            <a:r>
              <a:rPr lang="en-US" sz="1600" dirty="0">
                <a:latin typeface="+mj-lt"/>
              </a:rPr>
              <a:t>, as the Figure below indicates.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00" y="472373"/>
            <a:ext cx="894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80" dirty="0">
                <a:solidFill>
                  <a:schemeClr val="accent6"/>
                </a:solidFill>
                <a:latin typeface="+mj-lt"/>
              </a:rPr>
              <a:t>Rising the Peak Power Level (PL2) in subsequent generations of Intel’s processors </a:t>
            </a:r>
          </a:p>
        </p:txBody>
      </p:sp>
    </p:spTree>
    <p:extLst>
      <p:ext uri="{BB962C8B-B14F-4D97-AF65-F5344CB8AC3E}">
        <p14:creationId xmlns:p14="http://schemas.microsoft.com/office/powerpoint/2010/main" val="162452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4" grpId="0" animBg="1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(10)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-26495" y="843167"/>
            <a:ext cx="9144000" cy="272084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438" y="473835"/>
            <a:ext cx="832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Important turbo clock frequencies and the needed Peak Power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5900" y="843167"/>
            <a:ext cx="9295173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turbo frequency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turbo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(often designated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P0-1C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it occurs when only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active.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increasing the number of active cores, the maximum turbo frequency decreases.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(Here we note that in client processors all active cores run at the same clock rate).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second distinguished turbo clock frequency 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 turbo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(often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named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that occurs when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cores are active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turbo mode.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spc="-40" dirty="0">
                <a:solidFill>
                  <a:srgbClr val="000000"/>
                </a:solidFill>
                <a:latin typeface="Verdana"/>
              </a:rPr>
              <a:t>For achieving the maximum turbo boost frequencies mentioned above,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delivery system (VR) </a:t>
            </a:r>
            <a:r>
              <a:rPr lang="en-US" sz="1600" spc="-40" dirty="0">
                <a:solidFill>
                  <a:srgbClr val="000000"/>
                </a:solidFill>
                <a:latin typeface="Verdana"/>
              </a:rPr>
              <a:t>is assumed to supply the power level of </a:t>
            </a:r>
            <a:r>
              <a:rPr lang="en-US" sz="1600" spc="-40" dirty="0">
                <a:solidFill>
                  <a:srgbClr val="0070C0"/>
                </a:solidFill>
                <a:latin typeface="Verdana"/>
              </a:rPr>
              <a:t>PL2 (Peak Power Level)</a:t>
            </a:r>
          </a:p>
          <a:p>
            <a:pPr lvl="0"/>
            <a:r>
              <a:rPr lang="en-US" sz="1600" dirty="0">
                <a:solidFill>
                  <a:srgbClr val="0070C0"/>
                </a:solidFill>
                <a:latin typeface="Verdana"/>
              </a:rPr>
              <a:t>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that is typically much higher than the TDP, as discussed before.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2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(11)</a:t>
            </a:r>
            <a:endParaRPr lang="en-US" dirty="0"/>
          </a:p>
        </p:txBody>
      </p:sp>
      <p:pic>
        <p:nvPicPr>
          <p:cNvPr id="14338" name="Picture 2" descr="https://images.anandtech.com/doci/14873/cfl_turbo_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530158"/>
            <a:ext cx="8988425" cy="234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135" y="4190965"/>
            <a:ext cx="94213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column 1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turbo frequencies field provides the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core turbo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P0-1C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whereas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last entry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this field shows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 turbo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frequencies (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P0-nT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E.g. for the 6-core i7-8700K the single core turbo frequency is 4.7 GHz whereas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all core turbo frequency is 4.3 GHz.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related PL2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value is 1.25xPL1= 1.25x95 W =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118.75 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75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190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maximum turbo clock frequencies for different number of active cores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Intel’s 8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Coffee Lake line (while no AVX code is running) [</a:t>
            </a:r>
            <a:r>
              <a:rPr lang="hu-HU" dirty="0">
                <a:solidFill>
                  <a:srgbClr val="2D2D8A"/>
                </a:solidFill>
                <a:latin typeface="Verdana"/>
              </a:rPr>
              <a:t>75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135" y="639933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7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500" y="467328"/>
            <a:ext cx="768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apology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withdrawal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Power 4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10/2004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515" y="818710"/>
            <a:ext cx="901682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During an interview on stage at Gartner Group’s Fall Symposium/IT Expo 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Orlando Intel’s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Chief Executive Officer Craig Barrett got down on his knees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front of an audience of about 7000  information-technology professionals,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Barrett asked their forgiveness for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Santa Clara company latest product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slip up,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cancellation of its Pentium 4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Oct. 2004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2" descr="Barrett begs for forgive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24" y="2323049"/>
            <a:ext cx="5430180" cy="407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5467" y="6463124"/>
            <a:ext cx="856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Picture: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10/2004 Intel's CEO apologizes for the withdrawal of</a:t>
            </a: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Pentium 4 </a:t>
            </a:r>
            <a:r>
              <a:rPr kumimoji="0" lang="hu-HU" sz="1600" b="0" i="0" u="none" strike="noStrike" kern="1200" cap="none" spc="-5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family</a:t>
            </a: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lang="hu-HU" sz="1600" spc="-50" noProof="0" dirty="0">
                <a:solidFill>
                  <a:srgbClr val="000000"/>
                </a:solidFill>
                <a:latin typeface="Verdana"/>
              </a:rPr>
              <a:t>7</a:t>
            </a:r>
            <a:r>
              <a:rPr kumimoji="0" lang="hu-HU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-5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7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dirty="0">
                <a:latin typeface="Verdana" pitchFamily="34" charset="0"/>
                <a:cs typeface="Arial" charset="0"/>
              </a:rPr>
              <a:t> 2. gen. Turbo Boost technology (12)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7163" y="6333065"/>
            <a:ext cx="5431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Power sharing between CPU and GPU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65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47713" y="2627763"/>
            <a:ext cx="7648575" cy="3501361"/>
            <a:chOff x="747713" y="2559013"/>
            <a:chExt cx="7648575" cy="350136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19"/>
            <a:stretch/>
          </p:blipFill>
          <p:spPr bwMode="auto">
            <a:xfrm>
              <a:off x="747713" y="2559013"/>
              <a:ext cx="7648575" cy="350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46" r="86193" b="5727"/>
            <a:stretch/>
          </p:blipFill>
          <p:spPr bwMode="auto">
            <a:xfrm>
              <a:off x="747713" y="5761974"/>
              <a:ext cx="1056035" cy="29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5382090" y="3947800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(CPU =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 PG)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577" y="3317730"/>
            <a:ext cx="470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16221" y="1124880"/>
            <a:ext cx="9144000" cy="122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1500" y="458670"/>
            <a:ext cx="92644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-1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Intelligent power sharing between CPU cores and the processor graphics (PG)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cs typeface="Arial" charset="0"/>
              </a:rPr>
              <a:t>71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 -1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0624" y="1133745"/>
            <a:ext cx="908691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Cores and graphics in Sandy Bridge processors are integrated on the same die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and have separate voltage/frequency controls.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FF0000"/>
                </a:solidFill>
              </a:rPr>
              <a:t>package power consumption </a:t>
            </a:r>
            <a:r>
              <a:rPr lang="en-US" sz="1600" dirty="0"/>
              <a:t>is then the </a:t>
            </a:r>
            <a:r>
              <a:rPr lang="en-US" sz="1600" dirty="0">
                <a:solidFill>
                  <a:srgbClr val="0070C0"/>
                </a:solidFill>
              </a:rPr>
              <a:t>sum of both components</a:t>
            </a:r>
            <a:r>
              <a:rPr lang="en-US" sz="1600" dirty="0"/>
              <a:t>, as shown</a:t>
            </a:r>
          </a:p>
          <a:p>
            <a:pPr>
              <a:spcAft>
                <a:spcPts val="400"/>
              </a:spcAft>
            </a:pPr>
            <a:r>
              <a:rPr lang="en-US" sz="1600" dirty="0"/>
              <a:t>      below without turbo mode operation.</a:t>
            </a:r>
          </a:p>
        </p:txBody>
      </p:sp>
    </p:spTree>
    <p:extLst>
      <p:ext uri="{BB962C8B-B14F-4D97-AF65-F5344CB8AC3E}">
        <p14:creationId xmlns:p14="http://schemas.microsoft.com/office/powerpoint/2010/main" val="213022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5" grpId="0" animBg="1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mages.anandtech.com/reviews/cpu/intel/sandybridge/arch/corengpupow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37446" r="-667" b="-5155"/>
          <a:stretch/>
        </p:blipFill>
        <p:spPr bwMode="auto">
          <a:xfrm>
            <a:off x="1151620" y="2843935"/>
            <a:ext cx="6705162" cy="339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(13)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6505" y="6084295"/>
            <a:ext cx="89577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Figure: Exceeding the TDP value of the package for a short time (e.g. 20 s) in Intel’s</a:t>
            </a:r>
          </a:p>
          <a:p>
            <a:pPr algn="ctr"/>
            <a:r>
              <a:rPr lang="en-US" sz="1600" dirty="0"/>
              <a:t>Sandy Bridge processor [</a:t>
            </a:r>
            <a:r>
              <a:rPr lang="hu-HU" sz="1600" dirty="0"/>
              <a:t>76</a:t>
            </a:r>
            <a:r>
              <a:rPr lang="en-US" sz="1600" dirty="0"/>
              <a:t>]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1500" y="458670"/>
            <a:ext cx="92644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i="0" u="none" strike="noStrike" kern="1200" cap="none" spc="-1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Intelligent power sharing between CPU cores and the processor graphics (PG)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lang="hu-HU" altLang="en-US" sz="1800" noProof="0" dirty="0">
                <a:solidFill>
                  <a:srgbClr val="000000"/>
                </a:solidFill>
                <a:cs typeface="Arial" charset="0"/>
              </a:rPr>
              <a:t>71</a:t>
            </a:r>
            <a:r>
              <a:rPr kumimoji="0" lang="en-US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 -2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2001" y="1164566"/>
            <a:ext cx="9132000" cy="150671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217712" y="1174841"/>
            <a:ext cx="934984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 the </a:t>
            </a:r>
            <a:r>
              <a:rPr lang="en-US" sz="1600" dirty="0">
                <a:solidFill>
                  <a:srgbClr val="FF0000"/>
                </a:solidFill>
              </a:rPr>
              <a:t>2. gen. turbo mode </a:t>
            </a:r>
            <a:r>
              <a:rPr lang="en-US" sz="1600" dirty="0"/>
              <a:t>the power consumption of the package </a:t>
            </a:r>
            <a:r>
              <a:rPr lang="en-US" sz="1600" dirty="0">
                <a:solidFill>
                  <a:srgbClr val="0070C0"/>
                </a:solidFill>
              </a:rPr>
              <a:t>can exceed TDP 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</a:rPr>
              <a:t>      </a:t>
            </a:r>
            <a:r>
              <a:rPr lang="en-US" sz="1600" dirty="0"/>
              <a:t>(for a short time, say e.g. for 20 s), as indicated by the red line. </a:t>
            </a:r>
          </a:p>
          <a:p>
            <a:r>
              <a:rPr lang="en-US" sz="1600" dirty="0"/>
              <a:t>    If there is an </a:t>
            </a:r>
            <a:r>
              <a:rPr lang="en-US" sz="1600" dirty="0">
                <a:solidFill>
                  <a:srgbClr val="FF0000"/>
                </a:solidFill>
              </a:rPr>
              <a:t>available energy credit </a:t>
            </a:r>
            <a:r>
              <a:rPr lang="en-US" sz="1600" dirty="0"/>
              <a:t>(after idle or light loaded operation), the </a:t>
            </a:r>
            <a:r>
              <a:rPr lang="en-US" sz="1600" dirty="0">
                <a:solidFill>
                  <a:srgbClr val="0070C0"/>
                </a:solidFill>
              </a:rPr>
              <a:t>PCU</a:t>
            </a:r>
          </a:p>
          <a:p>
            <a:r>
              <a:rPr lang="en-US" sz="1600" dirty="0"/>
              <a:t>     </a:t>
            </a:r>
            <a:r>
              <a:rPr lang="en-US" sz="1600" dirty="0">
                <a:solidFill>
                  <a:srgbClr val="0070C0"/>
                </a:solidFill>
              </a:rPr>
              <a:t> can allocate it either to the cores, to the graphics or to both on demand, to raise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CPU performance, graphics performance or both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09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1" t="19880" r="13971" b="5000"/>
          <a:stretch/>
        </p:blipFill>
        <p:spPr bwMode="auto">
          <a:xfrm>
            <a:off x="433388" y="1133745"/>
            <a:ext cx="8531225" cy="572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4" name="Text Box 6"/>
          <p:cNvSpPr txBox="1">
            <a:spLocks noChangeArrowheads="1"/>
          </p:cNvSpPr>
          <p:nvPr/>
        </p:nvSpPr>
        <p:spPr bwMode="auto">
          <a:xfrm>
            <a:off x="5473700" y="1326291"/>
            <a:ext cx="7461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WSM/M</a:t>
            </a:r>
          </a:p>
        </p:txBody>
      </p:sp>
      <p:sp>
        <p:nvSpPr>
          <p:cNvPr id="215045" name="Text Box 7"/>
          <p:cNvSpPr txBox="1">
            <a:spLocks noChangeArrowheads="1"/>
          </p:cNvSpPr>
          <p:nvPr/>
        </p:nvSpPr>
        <p:spPr bwMode="auto">
          <a:xfrm>
            <a:off x="4562947" y="1635691"/>
            <a:ext cx="692818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WSM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/D</a:t>
            </a:r>
          </a:p>
        </p:txBody>
      </p:sp>
      <p:sp>
        <p:nvSpPr>
          <p:cNvPr id="215046" name="Text Box 8"/>
          <p:cNvSpPr txBox="1">
            <a:spLocks noChangeArrowheads="1"/>
          </p:cNvSpPr>
          <p:nvPr/>
        </p:nvSpPr>
        <p:spPr bwMode="auto">
          <a:xfrm>
            <a:off x="3574895" y="1314544"/>
            <a:ext cx="727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NHM/M</a:t>
            </a:r>
          </a:p>
        </p:txBody>
      </p:sp>
      <p:sp>
        <p:nvSpPr>
          <p:cNvPr id="215047" name="Text Box 9"/>
          <p:cNvSpPr txBox="1">
            <a:spLocks noChangeArrowheads="1"/>
          </p:cNvSpPr>
          <p:nvPr/>
        </p:nvSpPr>
        <p:spPr bwMode="auto">
          <a:xfrm>
            <a:off x="2422225" y="1643042"/>
            <a:ext cx="667170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NHM</a:t>
            </a:r>
            <a:r>
              <a:rPr kumimoji="0" lang="en-US" altLang="en-US" sz="11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/D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lvl="0" eaLnBrk="1" hangingPunct="1">
              <a:defRPr/>
            </a:pPr>
            <a:r>
              <a:rPr lang="hu-HU" altLang="en-US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dirty="0">
                <a:latin typeface="Verdana" pitchFamily="34" charset="0"/>
                <a:cs typeface="Arial" charset="0"/>
              </a:rPr>
              <a:t> 2. gen. Turbo Boost technology (14)</a:t>
            </a:r>
            <a:endParaRPr kumimoji="0" lang="en-US" altLang="en-US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771800" y="1178749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444065" y="1098067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2" t="19880" r="55908" b="76577"/>
          <a:stretch/>
        </p:blipFill>
        <p:spPr bwMode="auto">
          <a:xfrm>
            <a:off x="1511300" y="1133745"/>
            <a:ext cx="5310950" cy="8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07508" y="1574394"/>
            <a:ext cx="9428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Penryn/M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3736" y="1486054"/>
            <a:ext cx="21579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Nehalem/M 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Clarksfield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Nehalem/D (Lynnfield)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52847" y="1481698"/>
            <a:ext cx="2202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/M 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Arrandale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/D (Clarkdale)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7015" y="1216024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Nehalem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44832" y="1138409"/>
            <a:ext cx="7569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Penryn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EDAT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3457" y="1202577"/>
            <a:ext cx="989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771800" y="1120875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4842030" y="1120875"/>
            <a:ext cx="0" cy="822960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1466655" y="6463585"/>
            <a:ext cx="226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M: Mobile   D: Desktop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910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10" dirty="0">
                <a:solidFill>
                  <a:schemeClr val="accent6"/>
                </a:solidFill>
              </a:rPr>
              <a:t>Key features of Intel’s Turbo Boost techniques in subsequent processor families</a:t>
            </a:r>
            <a:r>
              <a:rPr lang="hu-HU" spc="-110" dirty="0">
                <a:solidFill>
                  <a:schemeClr val="accent6"/>
                </a:solidFill>
              </a:rPr>
              <a:t> </a:t>
            </a:r>
            <a:r>
              <a:rPr lang="en-US" spc="-110" dirty="0"/>
              <a:t>[</a:t>
            </a:r>
            <a:r>
              <a:rPr lang="hu-HU" spc="-110" dirty="0"/>
              <a:t>55</a:t>
            </a:r>
            <a:r>
              <a:rPr lang="en-US" spc="-110" dirty="0"/>
              <a:t>] -1</a:t>
            </a:r>
          </a:p>
        </p:txBody>
      </p:sp>
    </p:spTree>
    <p:extLst>
      <p:ext uri="{BB962C8B-B14F-4D97-AF65-F5344CB8AC3E}">
        <p14:creationId xmlns:p14="http://schemas.microsoft.com/office/powerpoint/2010/main" val="311567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02" y="458670"/>
            <a:ext cx="910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10" dirty="0">
                <a:solidFill>
                  <a:schemeClr val="accent6"/>
                </a:solidFill>
              </a:rPr>
              <a:t>Key features of Intel’s Turbo Boost techniques in subsequent processor families</a:t>
            </a:r>
            <a:r>
              <a:rPr lang="hu-HU" spc="-110" dirty="0">
                <a:solidFill>
                  <a:schemeClr val="accent6"/>
                </a:solidFill>
              </a:rPr>
              <a:t> </a:t>
            </a:r>
            <a:r>
              <a:rPr lang="en-US" spc="-110" dirty="0"/>
              <a:t>[</a:t>
            </a:r>
            <a:r>
              <a:rPr lang="hu-HU" spc="-110" dirty="0"/>
              <a:t>55</a:t>
            </a:r>
            <a:r>
              <a:rPr lang="en-US" spc="-110" dirty="0"/>
              <a:t>] -2</a:t>
            </a:r>
            <a:endParaRPr lang="en-US" spc="-2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(15)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22635" y="2258870"/>
            <a:ext cx="9117505" cy="3993547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505" y="818710"/>
            <a:ext cx="8828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Above Figure sums up </a:t>
            </a:r>
            <a:r>
              <a:rPr lang="en-US" sz="1600" dirty="0">
                <a:solidFill>
                  <a:srgbClr val="FF0000"/>
                </a:solidFill>
              </a:rPr>
              <a:t>key features </a:t>
            </a:r>
            <a:r>
              <a:rPr lang="en-US" sz="1600" dirty="0"/>
              <a:t>of Intel’s Turbo Boost implementations from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the Penryn to the Sandy Bridge family.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350" y="1358770"/>
            <a:ext cx="9257855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40" dirty="0"/>
              <a:t>The dual core </a:t>
            </a:r>
            <a:r>
              <a:rPr lang="en-US" sz="1600" spc="-40" dirty="0">
                <a:solidFill>
                  <a:srgbClr val="FF0000"/>
                </a:solidFill>
              </a:rPr>
              <a:t>Penryn</a:t>
            </a:r>
            <a:r>
              <a:rPr lang="en-US" sz="1600" spc="-40" dirty="0"/>
              <a:t> introduced a forerunner of the Turbo Boost technique, called </a:t>
            </a:r>
            <a:r>
              <a:rPr lang="en-US" sz="1600" spc="-40" dirty="0">
                <a:solidFill>
                  <a:srgbClr val="FF0000"/>
                </a:solidFill>
              </a:rPr>
              <a:t>EDAT.</a:t>
            </a:r>
          </a:p>
          <a:p>
            <a:r>
              <a:rPr lang="en-US" sz="1600" dirty="0"/>
              <a:t>    </a:t>
            </a:r>
            <a:r>
              <a:rPr lang="en-US" sz="1600" spc="-20" dirty="0"/>
              <a:t>In this case, </a:t>
            </a:r>
            <a:r>
              <a:rPr lang="en-US" sz="1600" spc="-20" dirty="0">
                <a:solidFill>
                  <a:srgbClr val="0070C0"/>
                </a:solidFill>
              </a:rPr>
              <a:t>when one of the two cores became idle</a:t>
            </a:r>
            <a:r>
              <a:rPr lang="en-US" sz="1600" spc="-20" dirty="0"/>
              <a:t>, the active core’s clock frequency</a:t>
            </a:r>
          </a:p>
          <a:p>
            <a:pPr>
              <a:spcAft>
                <a:spcPts val="1200"/>
              </a:spcAft>
            </a:pPr>
            <a:r>
              <a:rPr lang="en-US" sz="1600" dirty="0"/>
              <a:t>       was </a:t>
            </a:r>
            <a:r>
              <a:rPr lang="en-US" sz="1600" dirty="0">
                <a:solidFill>
                  <a:srgbClr val="0070C0"/>
                </a:solidFill>
              </a:rPr>
              <a:t>increased by 1 bin </a:t>
            </a:r>
            <a:r>
              <a:rPr lang="en-US" sz="1600" dirty="0"/>
              <a:t>(1/2 of the FSB speed, e.g. by ½ x 666 MHz).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Nehalem</a:t>
            </a:r>
            <a:r>
              <a:rPr lang="en-US" sz="1600" dirty="0"/>
              <a:t> introduced the </a:t>
            </a:r>
            <a:r>
              <a:rPr lang="en-US" sz="1600" dirty="0">
                <a:solidFill>
                  <a:srgbClr val="FF0000"/>
                </a:solidFill>
              </a:rPr>
              <a:t>1. gen. Turbo Boost </a:t>
            </a:r>
            <a:r>
              <a:rPr lang="en-US" sz="1600" dirty="0"/>
              <a:t>technique.</a:t>
            </a:r>
          </a:p>
          <a:p>
            <a:r>
              <a:rPr lang="en-US" sz="1600" dirty="0"/>
              <a:t>    If the </a:t>
            </a:r>
            <a:r>
              <a:rPr lang="en-US" sz="1600" dirty="0">
                <a:solidFill>
                  <a:srgbClr val="0070C0"/>
                </a:solidFill>
              </a:rPr>
              <a:t>4-core</a:t>
            </a:r>
            <a:r>
              <a:rPr lang="en-US" sz="1600" dirty="0"/>
              <a:t> Nehalem processor </a:t>
            </a:r>
            <a:r>
              <a:rPr lang="en-US" sz="1600" dirty="0">
                <a:solidFill>
                  <a:srgbClr val="0070C0"/>
                </a:solidFill>
              </a:rPr>
              <a:t>consumes less power than the TDP</a:t>
            </a:r>
            <a:r>
              <a:rPr lang="en-US" sz="1600" dirty="0"/>
              <a:t>,  and all</a:t>
            </a:r>
          </a:p>
          <a:p>
            <a:r>
              <a:rPr lang="en-US" sz="1600" dirty="0"/>
              <a:t>      further conditions for the turbo mode are met, </a:t>
            </a:r>
            <a:r>
              <a:rPr lang="en-US" sz="1600" dirty="0">
                <a:solidFill>
                  <a:srgbClr val="0070C0"/>
                </a:solidFill>
              </a:rPr>
              <a:t>turbo operation will start </a:t>
            </a:r>
            <a:r>
              <a:rPr lang="en-US" sz="1600" dirty="0"/>
              <a:t>and </a:t>
            </a:r>
          </a:p>
          <a:p>
            <a:r>
              <a:rPr lang="en-US" sz="1600" dirty="0"/>
              <a:t>      </a:t>
            </a:r>
            <a:r>
              <a:rPr lang="en-US" sz="1600" dirty="0">
                <a:solidFill>
                  <a:srgbClr val="0070C0"/>
                </a:solidFill>
              </a:rPr>
              <a:t>available power budget </a:t>
            </a:r>
            <a:r>
              <a:rPr lang="en-US" sz="1600" dirty="0"/>
              <a:t>(TDP – actual power consumption), will be </a:t>
            </a:r>
            <a:r>
              <a:rPr lang="en-US" sz="1600" dirty="0">
                <a:solidFill>
                  <a:srgbClr val="0070C0"/>
                </a:solidFill>
              </a:rPr>
              <a:t>converted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to higher speed </a:t>
            </a:r>
            <a:r>
              <a:rPr lang="en-US" sz="1600" dirty="0"/>
              <a:t>for the active cores.</a:t>
            </a:r>
          </a:p>
          <a:p>
            <a:r>
              <a:rPr lang="en-US" sz="1600" dirty="0"/>
              <a:t>   Clock speed will be </a:t>
            </a:r>
            <a:r>
              <a:rPr lang="en-US" sz="1600" dirty="0">
                <a:solidFill>
                  <a:srgbClr val="0070C0"/>
                </a:solidFill>
              </a:rPr>
              <a:t>increased in bins,</a:t>
            </a:r>
            <a:r>
              <a:rPr lang="en-US" sz="1600" dirty="0"/>
              <a:t> where one bin equals the </a:t>
            </a:r>
            <a:r>
              <a:rPr lang="en-US" sz="1600" dirty="0">
                <a:solidFill>
                  <a:srgbClr val="0070C0"/>
                </a:solidFill>
              </a:rPr>
              <a:t>bus frequency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    (</a:t>
            </a:r>
            <a:r>
              <a:rPr lang="en-US" sz="1600" dirty="0"/>
              <a:t>100 or 133.33 MHz). </a:t>
            </a:r>
          </a:p>
          <a:p>
            <a:r>
              <a:rPr lang="en-US" sz="1600" dirty="0"/>
              <a:t>     The actual speed increase (number of bins) </a:t>
            </a:r>
            <a:r>
              <a:rPr lang="en-US" sz="1600" dirty="0">
                <a:solidFill>
                  <a:srgbClr val="0070C0"/>
                </a:solidFill>
              </a:rPr>
              <a:t>depends on the number of active cores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 and is specified in an MSR.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</a:t>
            </a:r>
            <a:r>
              <a:rPr lang="en-US" sz="1600" dirty="0">
                <a:solidFill>
                  <a:srgbClr val="0070C0"/>
                </a:solidFill>
              </a:rPr>
              <a:t>dual core </a:t>
            </a:r>
            <a:r>
              <a:rPr lang="en-US" sz="1600" dirty="0" err="1">
                <a:solidFill>
                  <a:srgbClr val="FF0000"/>
                </a:solidFill>
              </a:rPr>
              <a:t>Westmere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has introduced </a:t>
            </a:r>
            <a:r>
              <a:rPr lang="en-US" sz="1600" dirty="0">
                <a:solidFill>
                  <a:srgbClr val="FF0000"/>
                </a:solidFill>
              </a:rPr>
              <a:t>on-package graphics</a:t>
            </a:r>
            <a:r>
              <a:rPr lang="en-US" sz="1600" dirty="0"/>
              <a:t>, by integrating the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CPU die and the graphics die into the same package).</a:t>
            </a:r>
          </a:p>
          <a:p>
            <a:r>
              <a:rPr lang="en-US" sz="1600" dirty="0"/>
              <a:t>    In this case, </a:t>
            </a:r>
            <a:r>
              <a:rPr lang="en-US" sz="1600" dirty="0">
                <a:solidFill>
                  <a:srgbClr val="0070C0"/>
                </a:solidFill>
              </a:rPr>
              <a:t>when the package consumes less power than the TDP</a:t>
            </a:r>
            <a:r>
              <a:rPr lang="en-US" sz="1600" dirty="0"/>
              <a:t>, the </a:t>
            </a:r>
            <a:r>
              <a:rPr lang="en-US" sz="1600" dirty="0">
                <a:solidFill>
                  <a:srgbClr val="0070C0"/>
                </a:solidFill>
              </a:rPr>
              <a:t>PCU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will increase either the clock frequency of the CPU cores or of the graphics cores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but never both at the same time.</a:t>
            </a:r>
          </a:p>
        </p:txBody>
      </p:sp>
    </p:spTree>
    <p:extLst>
      <p:ext uri="{BB962C8B-B14F-4D97-AF65-F5344CB8AC3E}">
        <p14:creationId xmlns:p14="http://schemas.microsoft.com/office/powerpoint/2010/main" val="25309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latin typeface="Verdana" pitchFamily="34" charset="0"/>
                <a:cs typeface="Arial" charset="0"/>
              </a:rPr>
              <a:t>6.2.2 I</a:t>
            </a:r>
            <a:r>
              <a:rPr lang="en-US" altLang="en-US" kern="1200" dirty="0" err="1">
                <a:latin typeface="Verdana" pitchFamily="34" charset="0"/>
                <a:cs typeface="Arial" charset="0"/>
              </a:rPr>
              <a:t>ntel’s</a:t>
            </a:r>
            <a:r>
              <a:rPr lang="en-US" altLang="en-US" kern="1200" dirty="0">
                <a:latin typeface="Verdana" pitchFamily="34" charset="0"/>
                <a:cs typeface="Arial" charset="0"/>
              </a:rPr>
              <a:t> 2. gen. Turbo Boost technology (16)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495" y="458670"/>
            <a:ext cx="9109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110" dirty="0">
                <a:solidFill>
                  <a:schemeClr val="accent6"/>
                </a:solidFill>
              </a:rPr>
              <a:t>Key features of Intel’s Turbo Boost techniques in subsequent processor families</a:t>
            </a:r>
            <a:r>
              <a:rPr lang="hu-HU" spc="-110" dirty="0">
                <a:solidFill>
                  <a:schemeClr val="accent6"/>
                </a:solidFill>
              </a:rPr>
              <a:t> </a:t>
            </a:r>
            <a:r>
              <a:rPr lang="en-US" spc="-110" dirty="0"/>
              <a:t>[</a:t>
            </a:r>
            <a:r>
              <a:rPr lang="hu-HU" spc="-110" dirty="0"/>
              <a:t>55</a:t>
            </a:r>
            <a:r>
              <a:rPr lang="en-US" spc="-110" dirty="0"/>
              <a:t>] -3</a:t>
            </a:r>
            <a:endParaRPr lang="en-US" spc="-2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10274" y="863715"/>
            <a:ext cx="9117505" cy="234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050" y="908720"/>
            <a:ext cx="904946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Finally, </a:t>
            </a:r>
            <a:r>
              <a:rPr lang="en-US" sz="1600" dirty="0">
                <a:solidFill>
                  <a:srgbClr val="FF0000"/>
                </a:solidFill>
              </a:rPr>
              <a:t>Sandy Bridge </a:t>
            </a:r>
            <a:r>
              <a:rPr lang="en-US" sz="1600" dirty="0"/>
              <a:t>introduced both </a:t>
            </a:r>
            <a:r>
              <a:rPr lang="en-US" sz="1600" dirty="0">
                <a:solidFill>
                  <a:srgbClr val="FF0000"/>
                </a:solidFill>
              </a:rPr>
              <a:t>on-die integrated graphics </a:t>
            </a:r>
            <a:r>
              <a:rPr lang="en-US" sz="1600" dirty="0"/>
              <a:t>and the </a:t>
            </a:r>
            <a:r>
              <a:rPr lang="en-US" sz="1600" dirty="0">
                <a:solidFill>
                  <a:srgbClr val="FF0000"/>
                </a:solidFill>
              </a:rPr>
              <a:t>2. gen.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</a:rPr>
              <a:t>     Turbo Boost</a:t>
            </a:r>
            <a:r>
              <a:rPr lang="en-US" sz="1600" dirty="0"/>
              <a:t> technique (beyond power gating).</a:t>
            </a:r>
          </a:p>
          <a:p>
            <a:r>
              <a:rPr lang="en-US" sz="1600" dirty="0"/>
              <a:t>    Sandy Bridge’s 2. gen. turbo implementation already allows </a:t>
            </a:r>
            <a:r>
              <a:rPr lang="en-US" sz="1600" dirty="0">
                <a:solidFill>
                  <a:srgbClr val="0070C0"/>
                </a:solidFill>
              </a:rPr>
              <a:t>to exceed the TDP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for a limited time</a:t>
            </a:r>
            <a:r>
              <a:rPr lang="en-US" sz="1600" dirty="0"/>
              <a:t> (say e.g. for 20 sec) and to raise </a:t>
            </a:r>
            <a:r>
              <a:rPr lang="en-US" sz="1600" dirty="0">
                <a:solidFill>
                  <a:srgbClr val="0070C0"/>
                </a:solidFill>
              </a:rPr>
              <a:t>either the clock frequency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</a:t>
            </a:r>
            <a:r>
              <a:rPr lang="en-US" sz="1600" spc="-30" dirty="0">
                <a:solidFill>
                  <a:srgbClr val="0070C0"/>
                </a:solidFill>
              </a:rPr>
              <a:t>of CPU cores, or of graphics cores or both to raise performance.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236" y="2282968"/>
            <a:ext cx="9101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The amount of turbo upside is a function of the accrued energy credits collected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over a thermally significant time period</a:t>
            </a:r>
            <a:r>
              <a:rPr lang="en-US" sz="1600" dirty="0"/>
              <a:t>, rather than factory set and depending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from the number of active cores, as in the 1. gen. Turbo Boost technique. </a:t>
            </a:r>
          </a:p>
        </p:txBody>
      </p:sp>
    </p:spTree>
    <p:extLst>
      <p:ext uri="{BB962C8B-B14F-4D97-AF65-F5344CB8AC3E}">
        <p14:creationId xmlns:p14="http://schemas.microsoft.com/office/powerpoint/2010/main" val="389928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3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6.2.3 I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ntel’s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3. gen.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90578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gen. Turbo Boost technology </a:t>
            </a:r>
            <a:r>
              <a:rPr lang="en-US" altLang="hu-HU" kern="1200" dirty="0"/>
              <a:t>(1)</a:t>
            </a:r>
            <a:endParaRPr lang="en-US" kern="12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-16221" y="863715"/>
            <a:ext cx="9144000" cy="291317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9271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6.2.3 I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ntel’s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3. gen.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Turbo Boost technology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210" y="1208139"/>
            <a:ext cx="8946616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It is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enhancement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to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the Turbo Boost 2.0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aiming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higher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single thread performance.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   </a:t>
            </a:r>
            <a:r>
              <a:rPr lang="en-US" sz="1600" spc="-40" dirty="0">
                <a:latin typeface="+mj-lt"/>
              </a:rPr>
              <a:t>The Turbo Boost Max Technology 3.0 doesn't replace the Turbo Boost 2.0 Technology,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spc="-20" dirty="0">
                <a:latin typeface="+mj-lt"/>
              </a:rPr>
              <a:t>      but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enhances it for single thread workloads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 previous Turbo Boost technologies the OS allocates</a:t>
            </a:r>
            <a:r>
              <a:rPr kumimoji="0" lang="en-US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cores to threads without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making any distinction among the cores. </a:t>
            </a:r>
            <a:endParaRPr kumimoji="0" lang="en-US" sz="16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By contrast, in the Turbo Boost 3.0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T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echnology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Intel determines the max.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clock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speeds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of all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during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+mj-lt"/>
              </a:rPr>
              <a:t>processor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testing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and arrranges the cores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into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</a:endParaRPr>
          </a:p>
          <a:p>
            <a:pPr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an ordered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list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according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to their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.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clock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</a:rPr>
              <a:t> speed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as seen in the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next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Figure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9521" y="863715"/>
            <a:ext cx="92641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It is called also as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3.0 </a:t>
            </a:r>
            <a:r>
              <a:rPr lang="en-US" sz="1600" dirty="0">
                <a:latin typeface="+mj-lt"/>
              </a:rPr>
              <a:t>or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Turbo Boost Max 3.0 </a:t>
            </a:r>
            <a:r>
              <a:rPr lang="en-US" sz="1600" dirty="0">
                <a:latin typeface="+mj-lt"/>
              </a:rPr>
              <a:t>Technology (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TBMT</a:t>
            </a:r>
            <a:r>
              <a:rPr lang="en-US" sz="1600" dirty="0">
                <a:latin typeface="+mj-lt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02243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gen. Turbo Boost technology </a:t>
            </a:r>
            <a:r>
              <a:rPr lang="en-US" altLang="hu-HU" kern="1200" dirty="0"/>
              <a:t>(2)</a:t>
            </a:r>
            <a:endParaRPr lang="en-US" kern="1200" dirty="0"/>
          </a:p>
        </p:txBody>
      </p:sp>
      <p:pic>
        <p:nvPicPr>
          <p:cNvPr id="2052" name="Picture 4" descr="http://images.anandtech.com/doci/10337/TB3.png?_ga=1.193084202.62312285.14646585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268760"/>
            <a:ext cx="6795755" cy="488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824" y="458670"/>
            <a:ext cx="8170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core speed list used in the Turbo Boost 3.0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77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6399330"/>
            <a:ext cx="8398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the above Figure indicates, Core 9 is the fastest core in the core list shown. </a:t>
            </a:r>
          </a:p>
        </p:txBody>
      </p:sp>
    </p:spTree>
    <p:extLst>
      <p:ext uri="{BB962C8B-B14F-4D97-AF65-F5344CB8AC3E}">
        <p14:creationId xmlns:p14="http://schemas.microsoft.com/office/powerpoint/2010/main" val="349547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gen. Turbo Boost technology </a:t>
            </a:r>
            <a:r>
              <a:rPr lang="en-US" altLang="hu-HU" kern="1200" dirty="0"/>
              <a:t>(3)</a:t>
            </a:r>
            <a:endParaRPr lang="en-US" kern="1200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Intel’s 3. gen.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Turbo Boost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te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chnology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77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</a:rPr>
              <a:t>]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-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2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</a:rPr>
              <a:t>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300421"/>
              </p:ext>
            </p:extLst>
          </p:nvPr>
        </p:nvGraphicFramePr>
        <p:xfrm>
          <a:off x="116505" y="3644680"/>
          <a:ext cx="8928492" cy="22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177">
                  <a:extLst>
                    <a:ext uri="{9D8B030D-6E8A-4147-A177-3AD203B41FA5}">
                      <a16:colId xmlns:a16="http://schemas.microsoft.com/office/drawing/2014/main" val="3907110849"/>
                    </a:ext>
                  </a:extLst>
                </a:gridCol>
                <a:gridCol w="1665185">
                  <a:extLst>
                    <a:ext uri="{9D8B030D-6E8A-4147-A177-3AD203B41FA5}">
                      <a16:colId xmlns:a16="http://schemas.microsoft.com/office/drawing/2014/main" val="3566021133"/>
                    </a:ext>
                  </a:extLst>
                </a:gridCol>
                <a:gridCol w="1710190">
                  <a:extLst>
                    <a:ext uri="{9D8B030D-6E8A-4147-A177-3AD203B41FA5}">
                      <a16:colId xmlns:a16="http://schemas.microsoft.com/office/drawing/2014/main" val="1450145461"/>
                    </a:ext>
                  </a:extLst>
                </a:gridCol>
                <a:gridCol w="2025225">
                  <a:extLst>
                    <a:ext uri="{9D8B030D-6E8A-4147-A177-3AD203B41FA5}">
                      <a16:colId xmlns:a16="http://schemas.microsoft.com/office/drawing/2014/main" val="3092604586"/>
                    </a:ext>
                  </a:extLst>
                </a:gridCol>
                <a:gridCol w="2006715">
                  <a:extLst>
                    <a:ext uri="{9D8B030D-6E8A-4147-A177-3AD203B41FA5}">
                      <a16:colId xmlns:a16="http://schemas.microsoft.com/office/drawing/2014/main" val="23486539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Cores/threads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Base clock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(all cores)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Turbo 2.0  core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(single core)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Turbo 3.0 clock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(single core)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GHz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222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I7-6950X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10/20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3.0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626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I7-6900K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8/16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3.2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7983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I7-6850K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6/12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4046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I7-6800K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6/12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3.4</a:t>
                      </a:r>
                      <a:r>
                        <a:rPr lang="en-US" sz="1400" baseline="0" dirty="0">
                          <a:latin typeface="+mj-lt"/>
                        </a:rPr>
                        <a:t> 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3.8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070953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2060" y="5994285"/>
            <a:ext cx="8793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Table: Clock speed improvements achieved by the TBMT technology vs. the 2. gen.</a:t>
            </a:r>
          </a:p>
          <a:p>
            <a:pPr algn="ctr"/>
            <a:r>
              <a:rPr lang="en-US" sz="1600" dirty="0">
                <a:latin typeface="+mj-lt"/>
              </a:rPr>
              <a:t>Turbo Boost Technology in Intel’s </a:t>
            </a:r>
            <a:r>
              <a:rPr lang="en-US" sz="1600" dirty="0" err="1">
                <a:latin typeface="+mj-lt"/>
              </a:rPr>
              <a:t>Broadwell</a:t>
            </a:r>
            <a:r>
              <a:rPr lang="en-US" sz="1600" dirty="0">
                <a:latin typeface="+mj-lt"/>
              </a:rPr>
              <a:t>-E line [</a:t>
            </a:r>
            <a:r>
              <a:rPr lang="hu-HU" sz="1600" dirty="0">
                <a:latin typeface="+mj-lt"/>
              </a:rPr>
              <a:t>77</a:t>
            </a:r>
            <a:r>
              <a:rPr lang="en-US" sz="1600" dirty="0">
                <a:latin typeface="+mj-lt"/>
              </a:rPr>
              <a:t>]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-35076" y="871885"/>
            <a:ext cx="9173129" cy="260212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211" y="857904"/>
            <a:ext cx="8921609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core list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written into the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(presumable into an MSR) and is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available to the 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threaded applications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OS looks for the fastest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(called also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the favored core)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allocates it to the thread to be executed.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/>
              </a:rPr>
              <a:t>This means that Turbo Boost 3.0 </a:t>
            </a:r>
            <a:r>
              <a:rPr lang="en-US" sz="1600" spc="-30" dirty="0">
                <a:solidFill>
                  <a:srgbClr val="FF0000"/>
                </a:solidFill>
                <a:latin typeface="Verdana"/>
              </a:rPr>
              <a:t>needs OS support </a:t>
            </a:r>
            <a:r>
              <a:rPr lang="en-US" sz="1600" spc="-30" dirty="0">
                <a:solidFill>
                  <a:srgbClr val="000000"/>
                </a:solidFill>
                <a:latin typeface="Verdana"/>
              </a:rPr>
              <a:t>(not detailed here).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latin typeface="Verdana"/>
              </a:rPr>
              <a:t>Turbo Boost 3.0 Technology was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introduced </a:t>
            </a:r>
            <a:r>
              <a:rPr lang="en-US" sz="1600" spc="-30" dirty="0">
                <a:latin typeface="Verdana"/>
              </a:rPr>
              <a:t>into the </a:t>
            </a:r>
            <a:r>
              <a:rPr lang="en-US" sz="1600" spc="-30" dirty="0" err="1">
                <a:solidFill>
                  <a:srgbClr val="0070C0"/>
                </a:solidFill>
                <a:latin typeface="Verdana"/>
              </a:rPr>
              <a:t>Broadwell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-E HEDT </a:t>
            </a:r>
            <a:r>
              <a:rPr lang="en-US" sz="1600" spc="-30" dirty="0">
                <a:solidFill>
                  <a:srgbClr val="000000"/>
                </a:solidFill>
                <a:latin typeface="Verdana"/>
              </a:rPr>
              <a:t>line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in 2016.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20" dirty="0">
                <a:solidFill>
                  <a:srgbClr val="000000"/>
                </a:solidFill>
                <a:latin typeface="Verdana"/>
              </a:rPr>
              <a:t>The Table below shows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how far Turbo Boost 3.0 Technology improved clock speeds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spc="-50" dirty="0">
                <a:solidFill>
                  <a:srgbClr val="000000"/>
                </a:solidFill>
                <a:latin typeface="Verdana"/>
              </a:rPr>
              <a:t>for </a:t>
            </a:r>
            <a:r>
              <a:rPr lang="en-US" sz="1600" spc="-50" dirty="0" err="1">
                <a:solidFill>
                  <a:srgbClr val="000000"/>
                </a:solidFill>
                <a:latin typeface="Verdana"/>
              </a:rPr>
              <a:t>Broadwell</a:t>
            </a:r>
            <a:r>
              <a:rPr lang="en-US" sz="1600" spc="-50" dirty="0">
                <a:solidFill>
                  <a:srgbClr val="000000"/>
                </a:solidFill>
                <a:latin typeface="Verdana"/>
              </a:rPr>
              <a:t>-E HEDT processors vs. the previous generation Turbo Boost Technology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in Intel’s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Broadwell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-E HEDT line.</a:t>
            </a:r>
          </a:p>
        </p:txBody>
      </p:sp>
    </p:spTree>
    <p:extLst>
      <p:ext uri="{BB962C8B-B14F-4D97-AF65-F5344CB8AC3E}">
        <p14:creationId xmlns:p14="http://schemas.microsoft.com/office/powerpoint/2010/main" val="152577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kern="1200" dirty="0"/>
              <a:t>6.2.3 </a:t>
            </a:r>
            <a:r>
              <a:rPr lang="hu-HU" altLang="hu-HU" kern="1200" dirty="0" err="1"/>
              <a:t>Intel’s</a:t>
            </a:r>
            <a:r>
              <a:rPr lang="hu-HU" altLang="hu-HU" kern="1200" dirty="0"/>
              <a:t> 3. </a:t>
            </a:r>
            <a:r>
              <a:rPr lang="hu-HU" altLang="hu-HU" kern="1200" dirty="0" err="1"/>
              <a:t>gen</a:t>
            </a:r>
            <a:r>
              <a:rPr lang="hu-HU" altLang="hu-HU" kern="1200" dirty="0"/>
              <a:t>. </a:t>
            </a:r>
            <a:r>
              <a:rPr lang="hu-HU" altLang="hu-HU" kern="1200" dirty="0" err="1"/>
              <a:t>Turbo</a:t>
            </a:r>
            <a:r>
              <a:rPr lang="hu-HU" altLang="hu-HU" kern="1200" dirty="0"/>
              <a:t> </a:t>
            </a:r>
            <a:r>
              <a:rPr lang="hu-HU" altLang="hu-HU" kern="1200" dirty="0" err="1"/>
              <a:t>Boost</a:t>
            </a:r>
            <a:r>
              <a:rPr lang="hu-HU" altLang="hu-HU" kern="1200" dirty="0"/>
              <a:t> </a:t>
            </a:r>
            <a:r>
              <a:rPr lang="hu-HU" altLang="hu-HU" kern="1200" dirty="0" err="1"/>
              <a:t>technology</a:t>
            </a:r>
            <a:r>
              <a:rPr lang="hu-HU" altLang="hu-HU" kern="1200" dirty="0"/>
              <a:t> </a:t>
            </a:r>
            <a:r>
              <a:rPr lang="en-US" altLang="hu-HU" kern="1200" dirty="0"/>
              <a:t>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4458" y="1383227"/>
            <a:ext cx="867481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for 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Broadwell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-</a:t>
            </a:r>
            <a:r>
              <a:rPr lang="en-US" sz="1600" dirty="0">
                <a:latin typeface="+mj-lt"/>
              </a:rPr>
              <a:t>based HEDTs TBMT applies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1 core</a:t>
            </a:r>
            <a:r>
              <a:rPr lang="en-US" sz="1600" dirty="0">
                <a:latin typeface="+mj-lt"/>
              </a:rPr>
              <a:t> further on,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for </a:t>
            </a:r>
            <a:r>
              <a:rPr lang="en-US" sz="1600" dirty="0" err="1">
                <a:solidFill>
                  <a:srgbClr val="0070C0"/>
                </a:solidFill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-based HEDTs TBMT applies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 cores</a:t>
            </a:r>
            <a:r>
              <a:rPr lang="en-US" sz="1600" dirty="0">
                <a:latin typeface="+mj-lt"/>
              </a:rPr>
              <a:t> whereas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Verdana"/>
              </a:rPr>
              <a:t>for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Cascade Lake</a:t>
            </a:r>
            <a:r>
              <a:rPr lang="en-US" sz="1600" dirty="0">
                <a:latin typeface="Verdana"/>
              </a:rPr>
              <a:t>-based HEDTs TBMT applies to 4 cores such that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4 cores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are split into two dual core groups,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first group </a:t>
            </a:r>
            <a:r>
              <a:rPr lang="en-US" sz="1600" dirty="0">
                <a:latin typeface="Verdana"/>
              </a:rPr>
              <a:t>runs at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full TBMT speed 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      but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second group </a:t>
            </a:r>
            <a:r>
              <a:rPr lang="en-US" sz="1600" dirty="0">
                <a:latin typeface="Verdana"/>
              </a:rPr>
              <a:t>runs at a 100 MHz less clock speed.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" y="463502"/>
            <a:ext cx="733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Subsequent evolution of the Turbo Boost 3.0 Technology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78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798452"/>
            <a:ext cx="9234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Following its </a:t>
            </a:r>
            <a:r>
              <a:rPr lang="en-US" sz="1600" dirty="0" err="1">
                <a:latin typeface="+mj-lt"/>
              </a:rPr>
              <a:t>Broadwell</a:t>
            </a:r>
            <a:r>
              <a:rPr lang="en-US" sz="1600" dirty="0">
                <a:latin typeface="+mj-lt"/>
              </a:rPr>
              <a:t>-based HEDT line,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implemented TBMT in their subsequent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HEDT lines </a:t>
            </a:r>
            <a:r>
              <a:rPr lang="en-US" sz="1600" dirty="0">
                <a:latin typeface="+mj-lt"/>
              </a:rPr>
              <a:t>as well, with the following improvements:</a:t>
            </a:r>
          </a:p>
        </p:txBody>
      </p:sp>
    </p:spTree>
    <p:extLst>
      <p:ext uri="{BB962C8B-B14F-4D97-AF65-F5344CB8AC3E}">
        <p14:creationId xmlns:p14="http://schemas.microsoft.com/office/powerpoint/2010/main" val="71351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(25)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902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altLang="en-US" dirty="0">
                <a:solidFill>
                  <a:srgbClr val="2D2D8A"/>
                </a:solidFill>
                <a:latin typeface="Verdana" pitchFamily="34" charset="0"/>
              </a:rPr>
              <a:t>Intel’s lesson learnt from the Pentium 4 </a:t>
            </a:r>
            <a:r>
              <a:rPr lang="en-US" altLang="en-US" dirty="0" err="1" smtClean="0">
                <a:solidFill>
                  <a:srgbClr val="2D2D8A"/>
                </a:solidFill>
                <a:latin typeface="Verdana" pitchFamily="34" charset="0"/>
              </a:rPr>
              <a:t>debackle</a:t>
            </a:r>
            <a:r>
              <a:rPr lang="en-US" altLang="en-US" dirty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en-US" dirty="0" smtClean="0">
                <a:solidFill>
                  <a:srgbClr val="2D2D8A"/>
                </a:solidFill>
                <a:latin typeface="Verdana" pitchFamily="34" charset="0"/>
              </a:rPr>
              <a:t>-3</a:t>
            </a:r>
            <a:endParaRPr lang="en-US" altLang="en-US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82390" y="863715"/>
            <a:ext cx="9080120" cy="835284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8510" y="868002"/>
            <a:ext cx="9108000" cy="830997"/>
          </a:xfrm>
          <a:prstGeom prst="rect">
            <a:avLst/>
          </a:prstGeom>
          <a:solidFill>
            <a:srgbClr val="DDEEFF"/>
          </a:solidFill>
          <a:ln>
            <a:solidFill>
              <a:srgbClr val="86A4A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Learnt from Pentium 4’s fiasco, Intel based the design of their next, highly successful</a:t>
            </a:r>
          </a:p>
          <a:p>
            <a:r>
              <a:rPr lang="en-US" sz="1600" dirty="0">
                <a:latin typeface="+mj-lt"/>
              </a:rPr>
              <a:t>  processor family, the Core 2, on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low power design</a:t>
            </a:r>
            <a:r>
              <a:rPr lang="en-US" sz="1600" dirty="0">
                <a:latin typeface="+mj-lt"/>
              </a:rPr>
              <a:t>, which was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Pentium M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(mobile) processor. </a:t>
            </a:r>
          </a:p>
        </p:txBody>
      </p:sp>
    </p:spTree>
    <p:extLst>
      <p:ext uri="{BB962C8B-B14F-4D97-AF65-F5344CB8AC3E}">
        <p14:creationId xmlns:p14="http://schemas.microsoft.com/office/powerpoint/2010/main" val="372177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3"/>
            <a:ext cx="8123238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6.2.4 Turbo Boost technology under Cooperative Processor Performance Control (CPPC)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1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6.2.4 Turbo Boost technology under CPPC (1)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6047" r="69172" b="14912"/>
          <a:stretch/>
        </p:blipFill>
        <p:spPr>
          <a:xfrm>
            <a:off x="536228" y="2078850"/>
            <a:ext cx="3720737" cy="437927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752019" y="2155326"/>
            <a:ext cx="3915436" cy="4185466"/>
            <a:chOff x="5067055" y="2051528"/>
            <a:chExt cx="3915436" cy="4185466"/>
          </a:xfrm>
        </p:grpSpPr>
        <p:pic>
          <p:nvPicPr>
            <p:cNvPr id="4" name="Picture 2" descr="https://images.anandtech.com/doci/9582/43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8" t="22586" r="70688" b="14827"/>
            <a:stretch/>
          </p:blipFill>
          <p:spPr bwMode="auto">
            <a:xfrm>
              <a:off x="5067055" y="2051528"/>
              <a:ext cx="3195355" cy="4185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ight Brace 6"/>
            <p:cNvSpPr/>
            <p:nvPr/>
          </p:nvSpPr>
          <p:spPr bwMode="auto">
            <a:xfrm>
              <a:off x="7722350" y="2187250"/>
              <a:ext cx="369333" cy="3492000"/>
            </a:xfrm>
            <a:prstGeom prst="rightBrac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082390" y="3699030"/>
              <a:ext cx="90010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50" b="1" dirty="0">
                  <a:solidFill>
                    <a:srgbClr val="4C5CD4"/>
                  </a:solidFill>
                  <a:latin typeface="+mj-lt"/>
                </a:rPr>
                <a:t>PCU</a:t>
              </a:r>
            </a:p>
            <a:p>
              <a:pPr algn="ctr"/>
              <a:r>
                <a:rPr lang="en-US" sz="1250" b="1" dirty="0">
                  <a:solidFill>
                    <a:srgbClr val="333399"/>
                  </a:solidFill>
                  <a:latin typeface="+mj-lt"/>
                </a:rPr>
                <a:t>control</a:t>
              </a:r>
            </a:p>
          </p:txBody>
        </p:sp>
      </p:grpSp>
      <p:sp>
        <p:nvSpPr>
          <p:cNvPr id="9" name="Right Brace 8"/>
          <p:cNvSpPr/>
          <p:nvPr/>
        </p:nvSpPr>
        <p:spPr bwMode="auto">
          <a:xfrm>
            <a:off x="2381433" y="2497683"/>
            <a:ext cx="369333" cy="1296000"/>
          </a:xfrm>
          <a:prstGeom prst="rightBrac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1463" y="2902728"/>
            <a:ext cx="9001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" b="1" dirty="0">
                <a:solidFill>
                  <a:srgbClr val="4C5CD4"/>
                </a:solidFill>
                <a:latin typeface="+mj-lt"/>
              </a:rPr>
              <a:t>PCU</a:t>
            </a:r>
          </a:p>
          <a:p>
            <a:pPr algn="ctr"/>
            <a:r>
              <a:rPr lang="en-US" sz="1250" b="1" dirty="0">
                <a:solidFill>
                  <a:srgbClr val="333399"/>
                </a:solidFill>
                <a:latin typeface="+mj-lt"/>
              </a:rPr>
              <a:t>control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3200" y="6420816"/>
            <a:ext cx="7203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Contrasting DVFS and CPPC based power management [</a:t>
            </a:r>
            <a:r>
              <a:rPr lang="hu-HU" sz="1600" dirty="0">
                <a:latin typeface="+mj-lt"/>
              </a:rPr>
              <a:t>79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-740" y="831351"/>
            <a:ext cx="9144000" cy="118176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969" y="866617"/>
            <a:ext cx="93284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With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CPPC</a:t>
            </a:r>
            <a:r>
              <a:rPr lang="en-US" sz="1600" dirty="0">
                <a:latin typeface="+mj-lt"/>
              </a:rPr>
              <a:t> (introduced in Intel’s 6. gen.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 client processors in 2015), the OS 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provides user supplied control hints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spc="-20" dirty="0">
                <a:latin typeface="+mj-lt"/>
              </a:rPr>
              <a:t>and then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the PCU </a:t>
            </a:r>
            <a:r>
              <a:rPr lang="en-US" sz="1600" spc="-20" dirty="0">
                <a:latin typeface="+mj-lt"/>
              </a:rPr>
              <a:t>(Power Control Unit)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takes over</a:t>
            </a:r>
          </a:p>
          <a:p>
            <a:pPr lvl="0"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autonomously the power management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of the cores </a:t>
            </a:r>
            <a:r>
              <a:rPr lang="en-US" sz="1600" dirty="0">
                <a:latin typeface="+mj-lt"/>
              </a:rPr>
              <a:t>from the OS, as indicated below,</a:t>
            </a:r>
          </a:p>
          <a:p>
            <a:pPr lvl="0">
              <a:defRPr/>
            </a:pPr>
            <a:r>
              <a:rPr lang="en-US" sz="1600" dirty="0">
                <a:latin typeface="+mj-lt"/>
              </a:rPr>
              <a:t>  while performing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performance/energy efficiency optimizations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as well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. </a:t>
            </a:r>
            <a:endParaRPr lang="en-US" sz="16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804" y="462019"/>
            <a:ext cx="9651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140" dirty="0">
                <a:solidFill>
                  <a:schemeClr val="accent6"/>
                </a:solidFill>
                <a:latin typeface="+mj-lt"/>
              </a:rPr>
              <a:t>6.2.4 Turbo Boost technology under Cooperative Processor Performance Control (CPPC) -1  </a:t>
            </a:r>
          </a:p>
        </p:txBody>
      </p:sp>
    </p:spTree>
    <p:extLst>
      <p:ext uri="{BB962C8B-B14F-4D97-AF65-F5344CB8AC3E}">
        <p14:creationId xmlns:p14="http://schemas.microsoft.com/office/powerpoint/2010/main" val="88473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6.2.4 Turbo Boost technology under CPPC (2)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934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pc="-140" dirty="0">
                <a:solidFill>
                  <a:srgbClr val="2D2D8A"/>
                </a:solidFill>
                <a:latin typeface="Verdana"/>
              </a:rPr>
              <a:t>6.2.4 Turbo Boost technology under Cooperative Processor Performance Control (CPPC) -2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26495" y="843167"/>
            <a:ext cx="9144000" cy="420601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391" y="863715"/>
            <a:ext cx="942296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/>
              </a:rPr>
              <a:t>During its autonomous operation the PCU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 periodically assesses the workload intensity 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/>
              </a:rPr>
              <a:t>      of all threads </a:t>
            </a:r>
            <a:r>
              <a:rPr lang="en-US" sz="1600" spc="-30" dirty="0">
                <a:latin typeface="Verdana"/>
              </a:rPr>
              <a:t>by reading the related MSRs (as discussed for DVFS) and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determines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 the requested performance level,</a:t>
            </a:r>
            <a:r>
              <a:rPr lang="en-US" sz="1600" dirty="0">
                <a:latin typeface="Verdana"/>
              </a:rPr>
              <a:t> as well as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clock frequency and core voltage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      needed for 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Verdana"/>
              </a:rPr>
              <a:t>While doing so, the PCU carries out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performance/energy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efficiency optimizations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lang="en-US" sz="1600" dirty="0">
                <a:latin typeface="Verdana"/>
              </a:rPr>
              <a:t>as well as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thermal, power consumption etc. checks.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If no limits are hurt, the PCU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coordinates performance requests if needed</a:t>
            </a:r>
            <a:r>
              <a:rPr lang="en-US" sz="1600" dirty="0">
                <a:latin typeface="Verdana"/>
              </a:rPr>
              <a:t>, e.g.</a:t>
            </a:r>
          </a:p>
          <a:p>
            <a:r>
              <a:rPr lang="en-US" sz="1600" dirty="0">
                <a:latin typeface="Verdana"/>
              </a:rPr>
              <a:t>      in multithreaded or multicore processors with shared voltage planes, and finally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/>
              </a:rPr>
              <a:t>      it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sets the related clock generator and VR </a:t>
            </a:r>
            <a:r>
              <a:rPr lang="en-US" sz="1600" dirty="0">
                <a:latin typeface="Verdana"/>
              </a:rPr>
              <a:t>of the related core or cores.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/>
              </a:rPr>
              <a:t>We consider power management to be in the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turbo mode</a:t>
            </a:r>
            <a:r>
              <a:rPr lang="en-US" sz="1600" dirty="0">
                <a:latin typeface="Verdana"/>
              </a:rPr>
              <a:t>,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if the active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cores are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 running at a higher clock rate than the guaranteed one</a:t>
            </a:r>
            <a:r>
              <a:rPr lang="en-US" sz="1600" dirty="0">
                <a:latin typeface="+mj-lt"/>
              </a:rPr>
              <a:t> (i.e. the basic clock rate).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latin typeface="+mj-lt"/>
              </a:rPr>
              <a:t>Here we note that in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Intel’s client processors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all active cores are running at the same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clock frequency, and core voltage</a:t>
            </a:r>
            <a:r>
              <a:rPr lang="en-US" sz="1600" dirty="0">
                <a:latin typeface="+mj-lt"/>
              </a:rPr>
              <a:t>, whereas in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Intel’s server processors </a:t>
            </a:r>
            <a:r>
              <a:rPr lang="en-US" sz="1600" dirty="0">
                <a:latin typeface="+mj-lt"/>
              </a:rPr>
              <a:t>(beginning</a:t>
            </a:r>
          </a:p>
          <a:p>
            <a:r>
              <a:rPr lang="en-US" sz="1600" dirty="0">
                <a:latin typeface="+mj-lt"/>
              </a:rPr>
              <a:t>      with the scalable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-S) as well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as in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AMD’s Zen based processors</a:t>
            </a:r>
            <a:r>
              <a:rPr lang="en-US" sz="1600" dirty="0">
                <a:latin typeface="+mj-lt"/>
              </a:rPr>
              <a:t>, cores are 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controlled individually </a:t>
            </a:r>
            <a:r>
              <a:rPr lang="en-US" sz="1600" dirty="0">
                <a:latin typeface="+mj-lt"/>
              </a:rPr>
              <a:t>(i.e. they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per-core power managed</a:t>
            </a:r>
            <a:r>
              <a:rPr lang="en-US" sz="1600" dirty="0">
                <a:latin typeface="+mj-lt"/>
              </a:rPr>
              <a:t>).		</a:t>
            </a:r>
          </a:p>
        </p:txBody>
      </p:sp>
    </p:spTree>
    <p:extLst>
      <p:ext uri="{BB962C8B-B14F-4D97-AF65-F5344CB8AC3E}">
        <p14:creationId xmlns:p14="http://schemas.microsoft.com/office/powerpoint/2010/main" val="376255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1" y="1517650"/>
            <a:ext cx="8273200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6.3 AMD’s Turbo Core technologies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86735" y="5454225"/>
            <a:ext cx="4995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(Section 6.3 not discussed in the Lecture)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38038" y="2491016"/>
            <a:ext cx="8183675" cy="468000"/>
            <a:chOff x="697" y="1638"/>
            <a:chExt cx="4450" cy="292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6.3.1 AMD’s 1. gen. Turbo Core technology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83349" y="3007825"/>
            <a:ext cx="8138364" cy="468000"/>
            <a:chOff x="695" y="1631"/>
            <a:chExt cx="4737" cy="491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6.3.2 AMD’s 2. gen. Turbo Core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89290" y="3519010"/>
            <a:ext cx="8132423" cy="468000"/>
            <a:chOff x="695" y="1631"/>
            <a:chExt cx="4737" cy="491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6.3.3 AMD’s STAPM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484086" y="4014065"/>
            <a:ext cx="8138364" cy="468000"/>
            <a:chOff x="695" y="1631"/>
            <a:chExt cx="4737" cy="491"/>
          </a:xfrm>
        </p:grpSpPr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6.3.4 AMD’s Precision Boost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16" name="Group 7"/>
          <p:cNvGrpSpPr>
            <a:grpSpLocks/>
          </p:cNvGrpSpPr>
          <p:nvPr/>
        </p:nvGrpSpPr>
        <p:grpSpPr bwMode="auto">
          <a:xfrm>
            <a:off x="490027" y="4525250"/>
            <a:ext cx="8132423" cy="468000"/>
            <a:chOff x="695" y="1631"/>
            <a:chExt cx="4737" cy="491"/>
          </a:xfrm>
        </p:grpSpPr>
        <p:sp>
          <p:nvSpPr>
            <p:cNvPr id="1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81" cy="48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dirty="0">
                  <a:solidFill>
                    <a:srgbClr val="FFFFFF"/>
                  </a:solidFill>
                  <a:cs typeface="Arial" charset="0"/>
                </a:rPr>
                <a:t>  6.3.5 AMD’s Precision Boost 2 technology</a:t>
              </a:r>
              <a:endParaRPr lang="en-US" altLang="en-US" sz="16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29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8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06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Egyenes összekötő nyíllal 2"/>
          <p:cNvCxnSpPr/>
          <p:nvPr/>
        </p:nvCxnSpPr>
        <p:spPr>
          <a:xfrm flipV="1">
            <a:off x="611560" y="4233553"/>
            <a:ext cx="7830870" cy="30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Egyenes összekötő 4"/>
          <p:cNvCxnSpPr/>
          <p:nvPr/>
        </p:nvCxnSpPr>
        <p:spPr>
          <a:xfrm>
            <a:off x="3980229" y="4177206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gyenes összekötő 13"/>
          <p:cNvCxnSpPr/>
          <p:nvPr/>
        </p:nvCxnSpPr>
        <p:spPr>
          <a:xfrm>
            <a:off x="2093592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15"/>
          <p:cNvCxnSpPr/>
          <p:nvPr/>
        </p:nvCxnSpPr>
        <p:spPr>
          <a:xfrm>
            <a:off x="5235684" y="4180921"/>
            <a:ext cx="0" cy="112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16"/>
          <p:cNvSpPr txBox="1">
            <a:spLocks noChangeArrowheads="1"/>
          </p:cNvSpPr>
          <p:nvPr/>
        </p:nvSpPr>
        <p:spPr bwMode="auto">
          <a:xfrm>
            <a:off x="6481249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Szövegdoboz 17"/>
          <p:cNvSpPr txBox="1">
            <a:spLocks noChangeArrowheads="1"/>
          </p:cNvSpPr>
          <p:nvPr/>
        </p:nvSpPr>
        <p:spPr bwMode="auto">
          <a:xfrm>
            <a:off x="7062237" y="429856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8" name="Egyenes összekötő 54"/>
          <p:cNvCxnSpPr/>
          <p:nvPr/>
        </p:nvCxnSpPr>
        <p:spPr>
          <a:xfrm>
            <a:off x="4607957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55"/>
          <p:cNvCxnSpPr/>
          <p:nvPr/>
        </p:nvCxnSpPr>
        <p:spPr>
          <a:xfrm>
            <a:off x="3352502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56"/>
          <p:cNvCxnSpPr/>
          <p:nvPr/>
        </p:nvCxnSpPr>
        <p:spPr>
          <a:xfrm>
            <a:off x="5849591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57"/>
          <p:cNvCxnSpPr/>
          <p:nvPr/>
        </p:nvCxnSpPr>
        <p:spPr>
          <a:xfrm>
            <a:off x="2717864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58"/>
          <p:cNvCxnSpPr/>
          <p:nvPr/>
        </p:nvCxnSpPr>
        <p:spPr>
          <a:xfrm>
            <a:off x="1473927" y="418711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60"/>
          <p:cNvSpPr txBox="1">
            <a:spLocks noChangeArrowheads="1"/>
          </p:cNvSpPr>
          <p:nvPr/>
        </p:nvSpPr>
        <p:spPr bwMode="auto">
          <a:xfrm>
            <a:off x="2746759" y="4297331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12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Szövegdoboz 61"/>
          <p:cNvSpPr txBox="1">
            <a:spLocks noChangeArrowheads="1"/>
          </p:cNvSpPr>
          <p:nvPr/>
        </p:nvSpPr>
        <p:spPr bwMode="auto">
          <a:xfrm>
            <a:off x="3338657" y="429856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13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Szövegdoboz 62"/>
          <p:cNvSpPr txBox="1">
            <a:spLocks noChangeArrowheads="1"/>
          </p:cNvSpPr>
          <p:nvPr/>
        </p:nvSpPr>
        <p:spPr bwMode="auto">
          <a:xfrm>
            <a:off x="3978956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14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Szövegdoboz 65"/>
          <p:cNvSpPr txBox="1">
            <a:spLocks noChangeArrowheads="1"/>
          </p:cNvSpPr>
          <p:nvPr/>
        </p:nvSpPr>
        <p:spPr bwMode="auto">
          <a:xfrm>
            <a:off x="4622893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15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Szövegdoboz 66"/>
          <p:cNvSpPr txBox="1">
            <a:spLocks noChangeArrowheads="1"/>
          </p:cNvSpPr>
          <p:nvPr/>
        </p:nvSpPr>
        <p:spPr bwMode="auto">
          <a:xfrm>
            <a:off x="5249698" y="4294854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Szövegdoboz 67"/>
          <p:cNvSpPr txBox="1">
            <a:spLocks noChangeArrowheads="1"/>
          </p:cNvSpPr>
          <p:nvPr/>
        </p:nvSpPr>
        <p:spPr bwMode="auto">
          <a:xfrm>
            <a:off x="5865175" y="429361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201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7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Szövegdoboz 17"/>
          <p:cNvSpPr txBox="1">
            <a:spLocks noChangeArrowheads="1"/>
          </p:cNvSpPr>
          <p:nvPr/>
        </p:nvSpPr>
        <p:spPr bwMode="auto">
          <a:xfrm>
            <a:off x="7614128" y="4298388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20" name="Egyenes összekötő 56"/>
          <p:cNvCxnSpPr/>
          <p:nvPr/>
        </p:nvCxnSpPr>
        <p:spPr>
          <a:xfrm>
            <a:off x="6463573" y="4186932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86"/>
          <p:cNvCxnSpPr/>
          <p:nvPr/>
        </p:nvCxnSpPr>
        <p:spPr>
          <a:xfrm>
            <a:off x="6465286" y="4186575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56"/>
          <p:cNvCxnSpPr/>
          <p:nvPr/>
        </p:nvCxnSpPr>
        <p:spPr>
          <a:xfrm>
            <a:off x="7079268" y="4186395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56"/>
          <p:cNvCxnSpPr/>
          <p:nvPr/>
        </p:nvCxnSpPr>
        <p:spPr>
          <a:xfrm>
            <a:off x="7619387" y="4177202"/>
            <a:ext cx="0" cy="111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56"/>
          <p:cNvCxnSpPr/>
          <p:nvPr/>
        </p:nvCxnSpPr>
        <p:spPr>
          <a:xfrm>
            <a:off x="8160376" y="4179632"/>
            <a:ext cx="0" cy="1113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57"/>
          <p:cNvCxnSpPr/>
          <p:nvPr/>
        </p:nvCxnSpPr>
        <p:spPr>
          <a:xfrm>
            <a:off x="1473046" y="417815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57"/>
          <p:cNvCxnSpPr/>
          <p:nvPr/>
        </p:nvCxnSpPr>
        <p:spPr>
          <a:xfrm>
            <a:off x="849116" y="4184129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zövegdoboz 60"/>
          <p:cNvSpPr txBox="1">
            <a:spLocks noChangeArrowheads="1"/>
          </p:cNvSpPr>
          <p:nvPr/>
        </p:nvSpPr>
        <p:spPr bwMode="auto">
          <a:xfrm>
            <a:off x="2118131" y="4294347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11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3" name="Szövegdoboz 60"/>
          <p:cNvSpPr txBox="1">
            <a:spLocks noChangeArrowheads="1"/>
          </p:cNvSpPr>
          <p:nvPr/>
        </p:nvSpPr>
        <p:spPr bwMode="auto">
          <a:xfrm>
            <a:off x="1488998" y="4297339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10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4" name="Szövegdoboz 60"/>
          <p:cNvSpPr txBox="1">
            <a:spLocks noChangeArrowheads="1"/>
          </p:cNvSpPr>
          <p:nvPr/>
        </p:nvSpPr>
        <p:spPr bwMode="auto">
          <a:xfrm>
            <a:off x="844121" y="4285385"/>
            <a:ext cx="6078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200</a:t>
            </a:r>
            <a:r>
              <a:rPr kumimoji="0" lang="en-US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9</a:t>
            </a:r>
            <a:endParaRPr kumimoji="0" lang="hu-HU" alt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36" name="Egyenes összekötő 57"/>
          <p:cNvCxnSpPr/>
          <p:nvPr/>
        </p:nvCxnSpPr>
        <p:spPr>
          <a:xfrm>
            <a:off x="2091163" y="4180923"/>
            <a:ext cx="0" cy="11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sz="1800" kern="1200" dirty="0" smtClean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6.3 </a:t>
            </a:r>
            <a:r>
              <a:rPr lang="en-US" sz="1800" kern="1200" dirty="0">
                <a:solidFill>
                  <a:srgbClr val="FFFFFF"/>
                </a:solidFill>
                <a:latin typeface="Verdana" pitchFamily="34" charset="0"/>
                <a:cs typeface="Times New Roman" pitchFamily="18" charset="0"/>
              </a:rPr>
              <a:t>AMD’s Turbo Core technologies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11560" y="3464380"/>
            <a:ext cx="22733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+mj-lt"/>
              </a:rPr>
              <a:t>(1. gen) Turbo </a:t>
            </a:r>
            <a:r>
              <a:rPr lang="en-US" sz="1500" dirty="0">
                <a:latin typeface="+mj-lt"/>
              </a:rPr>
              <a:t>Core</a:t>
            </a:r>
          </a:p>
        </p:txBody>
      </p:sp>
      <p:sp>
        <p:nvSpPr>
          <p:cNvPr id="41" name="TextBox 40"/>
          <p:cNvSpPr txBox="1"/>
          <p:nvPr/>
        </p:nvSpPr>
        <p:spPr>
          <a:xfrm rot="10800000">
            <a:off x="1601671" y="3689405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58647" y="2896197"/>
            <a:ext cx="229161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2. </a:t>
            </a:r>
            <a:r>
              <a:rPr lang="en-US" sz="1500" dirty="0" err="1">
                <a:latin typeface="+mj-lt"/>
              </a:rPr>
              <a:t>gen.Turbo</a:t>
            </a:r>
            <a:r>
              <a:rPr lang="en-US" sz="1500" dirty="0">
                <a:latin typeface="+mj-lt"/>
              </a:rPr>
              <a:t> Core</a:t>
            </a:r>
          </a:p>
        </p:txBody>
      </p:sp>
      <p:sp>
        <p:nvSpPr>
          <p:cNvPr id="45" name="TextBox 44"/>
          <p:cNvSpPr txBox="1"/>
          <p:nvPr/>
        </p:nvSpPr>
        <p:spPr>
          <a:xfrm rot="10800000">
            <a:off x="2006895" y="3121222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705917" y="2449267"/>
            <a:ext cx="830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STAPM</a:t>
            </a:r>
          </a:p>
        </p:txBody>
      </p:sp>
      <p:sp>
        <p:nvSpPr>
          <p:cNvPr id="47" name="TextBox 46"/>
          <p:cNvSpPr txBox="1"/>
          <p:nvPr/>
        </p:nvSpPr>
        <p:spPr>
          <a:xfrm rot="10800000">
            <a:off x="3987114" y="2655042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224522" y="1844200"/>
            <a:ext cx="17703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Precision Boost</a:t>
            </a:r>
          </a:p>
        </p:txBody>
      </p:sp>
      <p:sp>
        <p:nvSpPr>
          <p:cNvPr id="49" name="TextBox 48"/>
          <p:cNvSpPr txBox="1"/>
          <p:nvPr/>
        </p:nvSpPr>
        <p:spPr>
          <a:xfrm rot="10800000">
            <a:off x="5832141" y="2069225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86201" y="1268760"/>
            <a:ext cx="19053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Precision Boost 2</a:t>
            </a:r>
          </a:p>
        </p:txBody>
      </p:sp>
      <p:sp>
        <p:nvSpPr>
          <p:cNvPr id="51" name="TextBox 50"/>
          <p:cNvSpPr txBox="1"/>
          <p:nvPr/>
        </p:nvSpPr>
        <p:spPr>
          <a:xfrm rot="10800000">
            <a:off x="6099695" y="1484160"/>
            <a:ext cx="290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v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1500" y="458670"/>
            <a:ext cx="4341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  <a:latin typeface="+mj-lt"/>
              </a:rPr>
              <a:t>6.3 </a:t>
            </a:r>
            <a:r>
              <a:rPr lang="en-US" dirty="0">
                <a:solidFill>
                  <a:srgbClr val="333399"/>
                </a:solidFill>
                <a:latin typeface="+mj-lt"/>
              </a:rPr>
              <a:t>AMD’s Turbo Boost technologies</a:t>
            </a:r>
          </a:p>
        </p:txBody>
      </p:sp>
    </p:spTree>
    <p:extLst>
      <p:ext uri="{BB962C8B-B14F-4D97-AF65-F5344CB8AC3E}">
        <p14:creationId xmlns:p14="http://schemas.microsoft.com/office/powerpoint/2010/main" val="40743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8840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 I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1. gen. Turbo Core technology</a:t>
            </a:r>
          </a:p>
        </p:txBody>
      </p:sp>
    </p:spTree>
    <p:extLst>
      <p:ext uri="{BB962C8B-B14F-4D97-AF65-F5344CB8AC3E}">
        <p14:creationId xmlns:p14="http://schemas.microsoft.com/office/powerpoint/2010/main" val="3566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5" name="Text Box 5"/>
          <p:cNvSpPr txBox="1">
            <a:spLocks noChangeArrowheads="1"/>
          </p:cNvSpPr>
          <p:nvPr/>
        </p:nvSpPr>
        <p:spPr bwMode="auto">
          <a:xfrm>
            <a:off x="206515" y="869600"/>
            <a:ext cx="81417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It appeared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K10.5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Istambul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-based up to 6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Phenom II X6 DT series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 4/2010.</a:t>
            </a:r>
          </a:p>
        </p:txBody>
      </p:sp>
      <p:sp>
        <p:nvSpPr>
          <p:cNvPr id="428036" name="Text Box 6"/>
          <p:cNvSpPr txBox="1">
            <a:spLocks noChangeArrowheads="1"/>
          </p:cNvSpPr>
          <p:nvPr/>
        </p:nvSpPr>
        <p:spPr bwMode="auto">
          <a:xfrm>
            <a:off x="210046" y="1404184"/>
            <a:ext cx="8981690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did not yet support 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Much less power headroom could be utilized for the Turbo core technology.</a:t>
            </a:r>
          </a:p>
        </p:txBody>
      </p:sp>
      <p:sp>
        <p:nvSpPr>
          <p:cNvPr id="428038" name="Text Box 8"/>
          <p:cNvSpPr txBox="1">
            <a:spLocks noChangeArrowheads="1"/>
          </p:cNvSpPr>
          <p:nvPr/>
        </p:nvSpPr>
        <p:spPr bwMode="auto">
          <a:xfrm>
            <a:off x="210046" y="2009776"/>
            <a:ext cx="88506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Beyond the base clock frequency there was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only a single higher frequency value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frequency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 </a:t>
            </a:r>
          </a:p>
        </p:txBody>
      </p:sp>
      <p:sp>
        <p:nvSpPr>
          <p:cNvPr id="428039" name="AutoShape 10"/>
          <p:cNvSpPr>
            <a:spLocks noChangeArrowheads="1"/>
          </p:cNvSpPr>
          <p:nvPr/>
        </p:nvSpPr>
        <p:spPr bwMode="auto">
          <a:xfrm>
            <a:off x="656565" y="1818386"/>
            <a:ext cx="358775" cy="52387"/>
          </a:xfrm>
          <a:prstGeom prst="rightArrow">
            <a:avLst>
              <a:gd name="adj1" fmla="val 50000"/>
              <a:gd name="adj2" fmla="val 171214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8040" name="Text Box 11"/>
          <p:cNvSpPr txBox="1">
            <a:spLocks noChangeArrowheads="1"/>
          </p:cNvSpPr>
          <p:nvPr/>
        </p:nvSpPr>
        <p:spPr bwMode="auto">
          <a:xfrm>
            <a:off x="221482" y="2574195"/>
            <a:ext cx="85180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Due to the small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amount of power headroom available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became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seldom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if so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only for short times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shown </a:t>
            </a:r>
            <a:r>
              <a:rPr lang="en-US" sz="1600" dirty="0"/>
              <a:t>in the next Figure.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8044" name="Text Box 16"/>
          <p:cNvSpPr txBox="1">
            <a:spLocks noChangeArrowheads="1"/>
          </p:cNvSpPr>
          <p:nvPr/>
        </p:nvSpPr>
        <p:spPr bwMode="auto">
          <a:xfrm>
            <a:off x="71500" y="458670"/>
            <a:ext cx="58256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6.3.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A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MD’s 1. gen. Turbo Core technology -1 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(1)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466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(2)</a:t>
            </a:r>
            <a:endParaRPr lang="en-US" sz="1800" dirty="0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71500" y="458670"/>
            <a:ext cx="91927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Example: Operation of AMD’s 1. gen. Turbo Core technology in their K10.5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Istambul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-based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Phenom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II X6 DT processor with up to 6 cores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sz="1800" dirty="0">
                <a:solidFill>
                  <a:srgbClr val="000000"/>
                </a:solidFill>
              </a:rPr>
              <a:t>80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2" descr="http://images.anandtech.com/reviews/cpu/amd/Bulldozer/Review/cinebench1100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28" y="1328688"/>
            <a:ext cx="7172157" cy="461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70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1" name="Text Box 3"/>
          <p:cNvSpPr txBox="1">
            <a:spLocks noChangeArrowheads="1"/>
          </p:cNvSpPr>
          <p:nvPr/>
        </p:nvSpPr>
        <p:spPr bwMode="auto">
          <a:xfrm>
            <a:off x="261910" y="863715"/>
            <a:ext cx="897790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333399"/>
                </a:solidFill>
              </a:rPr>
              <a:t> </a:t>
            </a:r>
            <a:r>
              <a:rPr lang="en-US" sz="1600" spc="-30" dirty="0"/>
              <a:t>The Turbo Core technology has been implemented in </a:t>
            </a:r>
            <a:r>
              <a:rPr lang="en-US" sz="1600" spc="-30" dirty="0">
                <a:solidFill>
                  <a:srgbClr val="0070C0"/>
                </a:solidFill>
              </a:rPr>
              <a:t>selected K10.5 </a:t>
            </a:r>
            <a:r>
              <a:rPr lang="en-US" sz="1600" spc="-30" dirty="0" err="1">
                <a:solidFill>
                  <a:srgbClr val="0070C0"/>
                </a:solidFill>
              </a:rPr>
              <a:t>Istambul</a:t>
            </a:r>
            <a:r>
              <a:rPr lang="en-US" sz="1600" spc="-30" dirty="0">
                <a:solidFill>
                  <a:srgbClr val="0070C0"/>
                </a:solidFill>
              </a:rPr>
              <a:t>-based</a:t>
            </a:r>
          </a:p>
          <a:p>
            <a:pPr eaLnBrk="1" hangingPunct="1">
              <a:spcAft>
                <a:spcPct val="250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 Phenom II X6 series (04/2010).</a:t>
            </a:r>
          </a:p>
          <a:p>
            <a:pPr eaLnBrk="1" hangingPunct="1"/>
            <a:r>
              <a:rPr lang="en-US" sz="1600" dirty="0"/>
              <a:t>    (Supporting models are ending with the letter T).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1775080"/>
            <a:ext cx="834311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introduction of the Turbo Core technology became feasible in this series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since these processors were manufactured by Global Foundries already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by 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45 nm high-k fabrication process.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The 45 nm process technology results in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less leakage thus a higher power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headroom will be available for idle cores</a:t>
            </a:r>
            <a:r>
              <a:rPr lang="en-US" sz="1600" dirty="0">
                <a:solidFill>
                  <a:srgbClr val="0000FF"/>
                </a:solidFill>
                <a:latin typeface="Verdana"/>
              </a:rPr>
              <a:t>.  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(3)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71500" y="458670"/>
            <a:ext cx="5722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2D2D8A"/>
                </a:solidFill>
                <a:latin typeface="Verdana" pitchFamily="34" charset="0"/>
              </a:rPr>
              <a:t>AMD’s 1. generation Turbo Core technology -2 </a:t>
            </a:r>
          </a:p>
        </p:txBody>
      </p:sp>
    </p:spTree>
    <p:extLst>
      <p:ext uri="{BB962C8B-B14F-4D97-AF65-F5344CB8AC3E}">
        <p14:creationId xmlns:p14="http://schemas.microsoft.com/office/powerpoint/2010/main" val="14400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(4)</a:t>
            </a:r>
            <a:endParaRPr lang="en-US" sz="1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06515" y="818710"/>
            <a:ext cx="2247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In the case when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0967" y="1061597"/>
            <a:ext cx="7311617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three or more cores enter the idle state </a:t>
            </a:r>
            <a:r>
              <a:rPr lang="en-US" sz="1600" dirty="0">
                <a:solidFill>
                  <a:srgbClr val="000000"/>
                </a:solidFill>
              </a:rPr>
              <a:t>(Boost eligible state) and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the active cores are in the P0 state</a:t>
            </a:r>
            <a:r>
              <a:rPr lang="en-US" sz="1600" dirty="0">
                <a:solidFill>
                  <a:srgbClr val="0000FF"/>
                </a:solidFill>
              </a:rPr>
              <a:t>,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1520" y="1621852"/>
            <a:ext cx="8467190" cy="227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   idle cores </a:t>
            </a:r>
            <a:r>
              <a:rPr lang="en-US" sz="1600" dirty="0">
                <a:solidFill>
                  <a:srgbClr val="000000"/>
                </a:solidFill>
              </a:rPr>
              <a:t>(cores in the Boost eligible state) </a:t>
            </a:r>
            <a:r>
              <a:rPr lang="en-US" sz="1600" dirty="0">
                <a:solidFill>
                  <a:srgbClr val="0070C0"/>
                </a:solidFill>
              </a:rPr>
              <a:t>will be placed into the low power,</a:t>
            </a:r>
          </a:p>
          <a:p>
            <a:pPr eaLnBrk="1" hangingPunct="1">
              <a:spcAft>
                <a:spcPct val="20000"/>
              </a:spcAft>
            </a:pPr>
            <a:r>
              <a:rPr lang="en-US" sz="1600" dirty="0">
                <a:solidFill>
                  <a:srgbClr val="0070C0"/>
                </a:solidFill>
              </a:rPr>
              <a:t>      low clock frequency state.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In this state cores are </a:t>
            </a:r>
            <a:r>
              <a:rPr lang="en-US" sz="1600" dirty="0">
                <a:solidFill>
                  <a:srgbClr val="0070C0"/>
                </a:solidFill>
              </a:rPr>
              <a:t>clocked only at 800 MHz </a:t>
            </a:r>
            <a:r>
              <a:rPr lang="en-US" sz="1600" dirty="0">
                <a:solidFill>
                  <a:srgbClr val="000000"/>
                </a:solidFill>
              </a:rPr>
              <a:t>and their </a:t>
            </a:r>
            <a:r>
              <a:rPr lang="en-US" sz="1600" dirty="0">
                <a:solidFill>
                  <a:srgbClr val="0070C0"/>
                </a:solidFill>
              </a:rPr>
              <a:t>supply voltage </a:t>
            </a:r>
            <a:endParaRPr lang="en-US" sz="1600" dirty="0">
              <a:solidFill>
                <a:srgbClr val="000000"/>
              </a:solidFill>
            </a:endParaRP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becomes decreased to a </a:t>
            </a:r>
            <a:r>
              <a:rPr lang="en-US" sz="1600" dirty="0">
                <a:solidFill>
                  <a:srgbClr val="0070C0"/>
                </a:solidFill>
              </a:rPr>
              <a:t>lower value</a:t>
            </a:r>
            <a:r>
              <a:rPr lang="en-US" sz="1600" dirty="0">
                <a:solidFill>
                  <a:srgbClr val="000000"/>
                </a:solidFill>
              </a:rPr>
              <a:t>.   </a:t>
            </a:r>
          </a:p>
          <a:p>
            <a:pPr marL="285750" indent="-285750" eaLnBrk="1" hangingPunct="1"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Then </a:t>
            </a:r>
            <a:r>
              <a:rPr lang="en-US" sz="1600" dirty="0">
                <a:solidFill>
                  <a:srgbClr val="0070C0"/>
                </a:solidFill>
              </a:rPr>
              <a:t>up to three active cores </a:t>
            </a:r>
            <a:r>
              <a:rPr lang="en-US" sz="1600" dirty="0">
                <a:solidFill>
                  <a:srgbClr val="000000"/>
                </a:solidFill>
              </a:rPr>
              <a:t>will be switched into the </a:t>
            </a:r>
            <a:r>
              <a:rPr lang="en-US" sz="1600" dirty="0">
                <a:solidFill>
                  <a:srgbClr val="FF0000"/>
                </a:solidFill>
              </a:rPr>
              <a:t>PO Boost state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Aft>
                <a:spcPct val="20000"/>
              </a:spcAft>
            </a:pPr>
            <a:r>
              <a:rPr lang="en-US" sz="1600" dirty="0">
                <a:solidFill>
                  <a:srgbClr val="000000"/>
                </a:solidFill>
              </a:rPr>
              <a:t>    In this state </a:t>
            </a:r>
            <a:r>
              <a:rPr lang="en-US" sz="1600" dirty="0">
                <a:solidFill>
                  <a:srgbClr val="0070C0"/>
                </a:solidFill>
              </a:rPr>
              <a:t>both their supply voltage and clock speed will be increased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The </a:t>
            </a:r>
            <a:r>
              <a:rPr lang="en-US" sz="1600" dirty="0">
                <a:solidFill>
                  <a:srgbClr val="FF0000"/>
                </a:solidFill>
              </a:rPr>
              <a:t>frequency boost is up to 500 MHz, </a:t>
            </a:r>
            <a:r>
              <a:rPr lang="en-US" sz="1600" dirty="0"/>
              <a:t>that</a:t>
            </a:r>
            <a:r>
              <a:rPr lang="en-US" sz="1600" dirty="0">
                <a:solidFill>
                  <a:srgbClr val="000000"/>
                </a:solidFill>
              </a:rPr>
              <a:t> can be utilized in</a:t>
            </a:r>
            <a:r>
              <a:rPr lang="en-US" sz="1600" dirty="0">
                <a:solidFill>
                  <a:srgbClr val="0070C0"/>
                </a:solidFill>
              </a:rPr>
              <a:t> single or</a:t>
            </a:r>
          </a:p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     light threaded applications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1500" y="458670"/>
            <a:ext cx="2641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Principle of operation</a:t>
            </a:r>
          </a:p>
        </p:txBody>
      </p:sp>
    </p:spTree>
    <p:extLst>
      <p:ext uri="{BB962C8B-B14F-4D97-AF65-F5344CB8AC3E}">
        <p14:creationId xmlns:p14="http://schemas.microsoft.com/office/powerpoint/2010/main" val="190601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(26)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45622" y="836846"/>
            <a:ext cx="9163127" cy="5957941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3804261" y="2123855"/>
            <a:ext cx="26260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Processor design paradigms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3870174" y="2976343"/>
            <a:ext cx="25474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High performance per Watt</a:t>
            </a:r>
          </a:p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oriented design paradigm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6646969" y="2927130"/>
            <a:ext cx="2409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Low power consumption</a:t>
            </a:r>
          </a:p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oriented design paradigm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rot="16200000" flipH="1" flipV="1">
            <a:off x="3625335" y="1384874"/>
            <a:ext cx="386550" cy="261063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auto">
          <a:xfrm>
            <a:off x="7834403" y="284591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" name="Line 10"/>
          <p:cNvSpPr>
            <a:spLocks noChangeShapeType="1"/>
          </p:cNvSpPr>
          <p:nvPr/>
        </p:nvSpPr>
        <p:spPr bwMode="auto">
          <a:xfrm>
            <a:off x="5123141" y="2496916"/>
            <a:ext cx="2746375" cy="369989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Text Box 23"/>
          <p:cNvSpPr txBox="1">
            <a:spLocks noChangeArrowheads="1"/>
          </p:cNvSpPr>
          <p:nvPr/>
        </p:nvSpPr>
        <p:spPr bwMode="auto">
          <a:xfrm>
            <a:off x="1208493" y="2976343"/>
            <a:ext cx="26118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High performance</a:t>
            </a:r>
          </a:p>
          <a:p>
            <a:pPr algn="ctr"/>
            <a:r>
              <a:rPr lang="en-US" altLang="en-US" sz="1200" b="1" dirty="0">
                <a:solidFill>
                  <a:srgbClr val="000000"/>
                </a:solidFill>
              </a:rPr>
              <a:t> oriented design paradigm</a:t>
            </a:r>
            <a:endParaRPr lang="hu-HU" altLang="en-US" sz="1200" b="1" dirty="0">
              <a:solidFill>
                <a:srgbClr val="000000"/>
              </a:solidFill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2464272" y="285727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5" name="Line 33"/>
          <p:cNvSpPr>
            <a:spLocks noChangeShapeType="1"/>
          </p:cNvSpPr>
          <p:nvPr/>
        </p:nvSpPr>
        <p:spPr bwMode="auto">
          <a:xfrm>
            <a:off x="5123928" y="2496918"/>
            <a:ext cx="0" cy="360362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" name="Oval 7"/>
          <p:cNvSpPr>
            <a:spLocks noChangeArrowheads="1"/>
          </p:cNvSpPr>
          <p:nvPr/>
        </p:nvSpPr>
        <p:spPr bwMode="auto">
          <a:xfrm>
            <a:off x="5089705" y="285014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6495" y="4014065"/>
            <a:ext cx="1260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 smtClean="0">
                <a:latin typeface="+mj-lt"/>
              </a:rPr>
              <a:t>Client/server</a:t>
            </a:r>
            <a:endParaRPr lang="en-US" sz="1300" i="1" dirty="0">
              <a:latin typeface="+mj-lt"/>
            </a:endParaRPr>
          </a:p>
          <a:p>
            <a:pPr algn="ctr"/>
            <a:r>
              <a:rPr lang="en-US" sz="1300" i="1" dirty="0">
                <a:latin typeface="+mj-lt"/>
              </a:rPr>
              <a:t>processors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-18510" y="4923790"/>
            <a:ext cx="12607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Mobile</a:t>
            </a:r>
          </a:p>
          <a:p>
            <a:pPr algn="ctr"/>
            <a:r>
              <a:rPr lang="en-US" sz="1300" dirty="0">
                <a:latin typeface="+mj-lt"/>
              </a:rPr>
              <a:t>processors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253498" y="4050919"/>
            <a:ext cx="25961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Until about Intel’s Pentium 4 </a:t>
            </a:r>
          </a:p>
          <a:p>
            <a:pPr algn="ctr"/>
            <a:r>
              <a:rPr lang="en-US" sz="1300" i="1" dirty="0">
                <a:latin typeface="+mj-lt"/>
              </a:rPr>
              <a:t>(up to </a:t>
            </a:r>
            <a:r>
              <a:rPr lang="en-US" sz="1300" i="1" dirty="0">
                <a:latin typeface="Verdana" panose="020B0604030504040204" pitchFamily="34" charset="0"/>
                <a:ea typeface="Verdana" panose="020B0604030504040204" pitchFamily="34" charset="0"/>
              </a:rPr>
              <a:t>≈ </a:t>
            </a:r>
            <a:r>
              <a:rPr lang="en-US" sz="1300" i="1" dirty="0">
                <a:latin typeface="+mj-lt"/>
              </a:rPr>
              <a:t>2004)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911382" y="4059070"/>
            <a:ext cx="24288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From Intel’s Core 2 line on</a:t>
            </a:r>
          </a:p>
          <a:p>
            <a:pPr algn="ctr"/>
            <a:r>
              <a:rPr lang="en-US" sz="1300" i="1" dirty="0">
                <a:latin typeface="+mj-lt"/>
              </a:rPr>
              <a:t>(2006)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61510" y="3744035"/>
            <a:ext cx="98777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>
                <a:latin typeface="+mj-lt"/>
              </a:rPr>
              <a:t>Examples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110653" y="5409220"/>
            <a:ext cx="155593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Intel’s Atom line</a:t>
            </a:r>
          </a:p>
          <a:p>
            <a:pPr algn="ctr"/>
            <a:r>
              <a:rPr lang="en-US" sz="1300" i="1" dirty="0">
                <a:latin typeface="+mj-lt"/>
              </a:rPr>
              <a:t>(2008-2016)</a:t>
            </a:r>
          </a:p>
        </p:txBody>
      </p:sp>
      <p:sp>
        <p:nvSpPr>
          <p:cNvPr id="63" name="Right Arrow 62"/>
          <p:cNvSpPr/>
          <p:nvPr/>
        </p:nvSpPr>
        <p:spPr bwMode="auto">
          <a:xfrm>
            <a:off x="1481908" y="4671150"/>
            <a:ext cx="4716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4" name="Right Arrow 63"/>
          <p:cNvSpPr/>
          <p:nvPr/>
        </p:nvSpPr>
        <p:spPr bwMode="auto">
          <a:xfrm>
            <a:off x="5123928" y="6471350"/>
            <a:ext cx="3492000" cy="108000"/>
          </a:xfrm>
          <a:prstGeom prst="right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199178" y="5904275"/>
            <a:ext cx="13981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AMD’s Cat line</a:t>
            </a:r>
          </a:p>
          <a:p>
            <a:pPr algn="ctr"/>
            <a:r>
              <a:rPr lang="en-US" sz="1300" i="1" dirty="0">
                <a:latin typeface="+mj-lt"/>
              </a:rPr>
              <a:t>(2011-2016)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152484" y="4914165"/>
            <a:ext cx="14814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i="1" dirty="0">
                <a:latin typeface="+mj-lt"/>
              </a:rPr>
              <a:t>ARM ISA-based</a:t>
            </a:r>
          </a:p>
          <a:p>
            <a:pPr algn="ctr"/>
            <a:r>
              <a:rPr lang="en-US" sz="1300" i="1" dirty="0">
                <a:latin typeface="+mj-lt"/>
              </a:rPr>
              <a:t>processor lines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1500" y="467515"/>
            <a:ext cx="704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Summing up the evolution of processor design paradigms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890184" y="3469639"/>
            <a:ext cx="123944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E.g. GFLOPS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7112" y="3442291"/>
            <a:ext cx="1252266" cy="265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Expressed in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268833" y="3451647"/>
            <a:ext cx="170258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E.g. GFLOPS/Watt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400691" y="3451647"/>
            <a:ext cx="96359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E.g. Watt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46792" y="863715"/>
            <a:ext cx="8960723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As discussed before, Intel shifted their processor design paradigm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from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4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pursuing high performance to pursuing high efficiency in the middle of the 2000’s</a:t>
            </a:r>
            <a:r>
              <a:rPr lang="en-US" sz="1600" spc="-30" dirty="0">
                <a:latin typeface="+mj-lt"/>
              </a:rPr>
              <a:t>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By contrast,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mobile processors </a:t>
            </a:r>
            <a:r>
              <a:rPr lang="en-US" sz="1600" spc="-30" dirty="0">
                <a:latin typeface="+mj-lt"/>
              </a:rPr>
              <a:t>are designed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for low power </a:t>
            </a:r>
            <a:r>
              <a:rPr lang="en-US" sz="1600" spc="-30" dirty="0">
                <a:latin typeface="+mj-lt"/>
              </a:rPr>
              <a:t>consumption.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+mj-lt"/>
              </a:rPr>
              <a:t>These facts are summarized in the Figure below.</a:t>
            </a:r>
          </a:p>
        </p:txBody>
      </p:sp>
    </p:spTree>
    <p:extLst>
      <p:ext uri="{BB962C8B-B14F-4D97-AF65-F5344CB8AC3E}">
        <p14:creationId xmlns:p14="http://schemas.microsoft.com/office/powerpoint/2010/main" val="27606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7" grpId="0"/>
      <p:bldP spid="48" grpId="0"/>
      <p:bldP spid="49" grpId="0"/>
      <p:bldP spid="50" grpId="0" animBg="1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/>
      <p:bldP spid="58" grpId="0"/>
      <p:bldP spid="59" grpId="0"/>
      <p:bldP spid="60" grpId="0"/>
      <p:bldP spid="61" grpId="0"/>
      <p:bldP spid="62" grpId="0"/>
      <p:bldP spid="63" grpId="0" animBg="1"/>
      <p:bldP spid="64" grpId="0" animBg="1"/>
      <p:bldP spid="65" grpId="0"/>
      <p:bldP spid="66" grpId="0"/>
      <p:bldP spid="68" grpId="0"/>
      <p:bldP spid="69" grpId="0"/>
      <p:bldP spid="70" grpId="0"/>
      <p:bldP spid="71" grpId="0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5" name="Text Box 3"/>
          <p:cNvSpPr txBox="1">
            <a:spLocks noChangeArrowheads="1"/>
          </p:cNvSpPr>
          <p:nvPr/>
        </p:nvSpPr>
        <p:spPr bwMode="auto">
          <a:xfrm>
            <a:off x="424961" y="1133745"/>
            <a:ext cx="8917569" cy="35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AMD’s Turbo Core technology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US" sz="1600" dirty="0"/>
              <a:t>as implemented in their Phenom II X6 DT </a:t>
            </a:r>
            <a:r>
              <a:rPr lang="en-US" sz="1600" dirty="0">
                <a:solidFill>
                  <a:srgbClr val="000000"/>
                </a:solidFill>
              </a:rPr>
              <a:t>line is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lang="en-US" sz="1600" dirty="0">
                <a:solidFill>
                  <a:srgbClr val="0070C0"/>
                </a:solidFill>
              </a:rPr>
              <a:t>less efficient than Intel’s Turbo Boost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r>
              <a:rPr lang="en-US" sz="1600" dirty="0"/>
              <a:t>as implemented in their Nehalem lines 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/>
              <a:t>      (</a:t>
            </a:r>
            <a:r>
              <a:rPr lang="en-US" sz="1600" dirty="0">
                <a:solidFill>
                  <a:srgbClr val="000000"/>
                </a:solidFill>
              </a:rPr>
              <a:t>2008) [</a:t>
            </a:r>
            <a:r>
              <a:rPr lang="hu-HU" sz="1600" dirty="0">
                <a:solidFill>
                  <a:srgbClr val="000000"/>
                </a:solidFill>
              </a:rPr>
              <a:t>81</a:t>
            </a:r>
            <a:r>
              <a:rPr lang="en-US" sz="1600" dirty="0">
                <a:solidFill>
                  <a:srgbClr val="000000"/>
                </a:solidFill>
              </a:rPr>
              <a:t>].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One of the key differences </a:t>
            </a:r>
            <a:r>
              <a:rPr lang="en-US" sz="1600" dirty="0">
                <a:solidFill>
                  <a:srgbClr val="000000"/>
                </a:solidFill>
              </a:rPr>
              <a:t>is that in their Nehalem lines </a:t>
            </a:r>
            <a:r>
              <a:rPr lang="en-US" sz="1600" dirty="0">
                <a:solidFill>
                  <a:srgbClr val="0070C0"/>
                </a:solidFill>
              </a:rPr>
              <a:t>Intel</a:t>
            </a:r>
            <a:r>
              <a:rPr lang="en-US" sz="1600" dirty="0">
                <a:solidFill>
                  <a:srgbClr val="0066CC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already made use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of the efficient </a:t>
            </a:r>
            <a:r>
              <a:rPr lang="en-US" sz="1600" dirty="0">
                <a:solidFill>
                  <a:srgbClr val="FF0000"/>
                </a:solidFill>
              </a:rPr>
              <a:t>C6 idle state </a:t>
            </a:r>
            <a:r>
              <a:rPr lang="en-US" sz="1600" dirty="0">
                <a:solidFill>
                  <a:srgbClr val="000000"/>
                </a:solidFill>
              </a:rPr>
              <a:t>for completely shutting down inactive cores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through using </a:t>
            </a:r>
            <a:r>
              <a:rPr lang="en-US" sz="1600" dirty="0">
                <a:solidFill>
                  <a:srgbClr val="FF0000"/>
                </a:solidFill>
              </a:rPr>
              <a:t>power gates</a:t>
            </a:r>
            <a:r>
              <a:rPr lang="en-US" sz="1600" dirty="0">
                <a:solidFill>
                  <a:srgbClr val="000000"/>
                </a:solidFill>
              </a:rPr>
              <a:t>, so there is </a:t>
            </a:r>
            <a:r>
              <a:rPr lang="en-US" sz="1600" dirty="0">
                <a:solidFill>
                  <a:srgbClr val="0000FF"/>
                </a:solidFill>
              </a:rPr>
              <a:t>a </a:t>
            </a:r>
            <a:r>
              <a:rPr lang="en-US" sz="1600" dirty="0">
                <a:solidFill>
                  <a:srgbClr val="FF0000"/>
                </a:solidFill>
              </a:rPr>
              <a:t>larger power headroom </a:t>
            </a:r>
            <a:r>
              <a:rPr lang="en-US" sz="1600" dirty="0"/>
              <a:t>that can be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/>
              <a:t>      utilized by the active cores in </a:t>
            </a:r>
            <a:r>
              <a:rPr lang="en-US" sz="1600" dirty="0">
                <a:solidFill>
                  <a:srgbClr val="000000"/>
                </a:solidFill>
              </a:rPr>
              <a:t>the Turbo mode.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Missing the C6 state and power gates can be the reason why AMD do not allows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</a:rPr>
              <a:t>      to switch more than 3 cores into the Turbo Core mode.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Nevertheless, </a:t>
            </a:r>
            <a:r>
              <a:rPr lang="en-US" sz="1600" dirty="0">
                <a:solidFill>
                  <a:srgbClr val="0070C0"/>
                </a:solidFill>
              </a:rPr>
              <a:t>in their subsequent lines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(K12-based Llano, K14-based Bobcat and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K15-based Bulldozer), introduced in 2011, </a:t>
            </a:r>
            <a:r>
              <a:rPr lang="en-US" sz="1600" dirty="0">
                <a:solidFill>
                  <a:srgbClr val="0070C0"/>
                </a:solidFill>
              </a:rPr>
              <a:t>also AMD implemented the C6 state </a:t>
            </a:r>
          </a:p>
          <a:p>
            <a:pPr eaLnBrk="1" hangingPunct="1"/>
            <a:r>
              <a:rPr lang="en-US" sz="1600" dirty="0">
                <a:solidFill>
                  <a:srgbClr val="0070C0"/>
                </a:solidFill>
              </a:rPr>
              <a:t>      along with power gates </a:t>
            </a:r>
            <a:r>
              <a:rPr lang="en-US" sz="1600" dirty="0">
                <a:solidFill>
                  <a:srgbClr val="000000"/>
                </a:solidFill>
              </a:rPr>
              <a:t>and improved significantly the efficiency of their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</a:rPr>
              <a:t>      Turbo Core technology.  </a:t>
            </a:r>
          </a:p>
        </p:txBody>
      </p:sp>
      <p:sp>
        <p:nvSpPr>
          <p:cNvPr id="561156" name="Text Box 5"/>
          <p:cNvSpPr txBox="1">
            <a:spLocks noChangeArrowheads="1"/>
          </p:cNvSpPr>
          <p:nvPr/>
        </p:nvSpPr>
        <p:spPr bwMode="auto">
          <a:xfrm>
            <a:off x="71500" y="458670"/>
            <a:ext cx="8537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Comparing AMD’s Turbo Core implementation in their Phenom II X6 DT</a:t>
            </a:r>
          </a:p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  with Intel’s Turbo Boost implementation in their Nehalem line (2008)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(5)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859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0" b="11243"/>
          <a:stretch>
            <a:fillRect/>
          </a:stretch>
        </p:blipFill>
        <p:spPr bwMode="auto">
          <a:xfrm>
            <a:off x="147518" y="1303338"/>
            <a:ext cx="8879977" cy="48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4" name="Text Box 5"/>
          <p:cNvSpPr txBox="1">
            <a:spLocks noChangeArrowheads="1"/>
          </p:cNvSpPr>
          <p:nvPr/>
        </p:nvSpPr>
        <p:spPr bwMode="auto">
          <a:xfrm>
            <a:off x="71500" y="458670"/>
            <a:ext cx="8368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P-state transition sequences in AMD’s first Turbo Core technology</a:t>
            </a:r>
            <a:r>
              <a:rPr lang="hu-HU" sz="1800" dirty="0">
                <a:solidFill>
                  <a:srgbClr val="0066CC"/>
                </a:solidFill>
              </a:rPr>
              <a:t> </a:t>
            </a:r>
            <a:r>
              <a:rPr lang="hu-HU" sz="1800" dirty="0">
                <a:solidFill>
                  <a:srgbClr val="000000"/>
                </a:solidFill>
              </a:rPr>
              <a:t>[82]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(6)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1121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5"/>
          <a:stretch>
            <a:fillRect/>
          </a:stretch>
        </p:blipFill>
        <p:spPr bwMode="auto">
          <a:xfrm>
            <a:off x="346075" y="1223963"/>
            <a:ext cx="8450263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80" name="Text Box 5"/>
          <p:cNvSpPr txBox="1">
            <a:spLocks noChangeArrowheads="1"/>
          </p:cNvSpPr>
          <p:nvPr/>
        </p:nvSpPr>
        <p:spPr bwMode="auto">
          <a:xfrm>
            <a:off x="71500" y="458670"/>
            <a:ext cx="8056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3399"/>
                </a:solidFill>
              </a:rPr>
              <a:t>Resulting performance gain when using Turbo Core technology</a:t>
            </a:r>
            <a:r>
              <a:rPr lang="hu-HU" sz="1800" dirty="0">
                <a:solidFill>
                  <a:srgbClr val="333399"/>
                </a:solidFill>
              </a:rPr>
              <a:t> </a:t>
            </a:r>
            <a:r>
              <a:rPr lang="hu-HU" sz="1800" dirty="0">
                <a:solidFill>
                  <a:srgbClr val="000000"/>
                </a:solidFill>
              </a:rPr>
              <a:t>[82]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(7)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06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9" name="Text Box 4"/>
          <p:cNvSpPr txBox="1">
            <a:spLocks noChangeArrowheads="1"/>
          </p:cNvSpPr>
          <p:nvPr/>
        </p:nvSpPr>
        <p:spPr bwMode="auto">
          <a:xfrm>
            <a:off x="296525" y="908720"/>
            <a:ext cx="7664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Subsequently AMD implemented an enhanced version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of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1. gen.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Turbo Core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Bulldozer-based servers and desktops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Interlagos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Zambezi)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10/2011.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9060" name="Text Box 5"/>
          <p:cNvSpPr txBox="1">
            <a:spLocks noChangeArrowheads="1"/>
          </p:cNvSpPr>
          <p:nvPr/>
        </p:nvSpPr>
        <p:spPr bwMode="auto">
          <a:xfrm>
            <a:off x="296525" y="1718810"/>
            <a:ext cx="7953780" cy="62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These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do already support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Accordingly,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much more headroom remains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utilizing Turbo 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29061" name="Text Box 6"/>
          <p:cNvSpPr txBox="1">
            <a:spLocks noChangeArrowheads="1"/>
          </p:cNvSpPr>
          <p:nvPr/>
        </p:nvSpPr>
        <p:spPr bwMode="auto">
          <a:xfrm>
            <a:off x="354947" y="2310539"/>
            <a:ext cx="91419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implementation provides beyond the base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two turbo levels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</a:p>
        </p:txBody>
      </p:sp>
      <p:sp>
        <p:nvSpPr>
          <p:cNvPr id="429062" name="AutoShape 7"/>
          <p:cNvSpPr>
            <a:spLocks noChangeArrowheads="1"/>
          </p:cNvSpPr>
          <p:nvPr/>
        </p:nvSpPr>
        <p:spPr bwMode="auto">
          <a:xfrm>
            <a:off x="701022" y="2191476"/>
            <a:ext cx="358775" cy="55563"/>
          </a:xfrm>
          <a:prstGeom prst="rightArrow">
            <a:avLst>
              <a:gd name="adj1" fmla="val 50000"/>
              <a:gd name="adj2" fmla="val 16142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9063" name="Text Box 8"/>
          <p:cNvSpPr txBox="1">
            <a:spLocks noChangeArrowheads="1"/>
          </p:cNvSpPr>
          <p:nvPr/>
        </p:nvSpPr>
        <p:spPr bwMode="auto">
          <a:xfrm>
            <a:off x="859772" y="3723128"/>
            <a:ext cx="85256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For single threaded applications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active core will run basically at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8-core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Turbo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there remains enough headroom to the TDP even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at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 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frequency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demonstrated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9064" name="AutoShape 9"/>
          <p:cNvSpPr>
            <a:spLocks noChangeArrowheads="1"/>
          </p:cNvSpPr>
          <p:nvPr/>
        </p:nvSpPr>
        <p:spPr bwMode="auto">
          <a:xfrm>
            <a:off x="466072" y="3850528"/>
            <a:ext cx="358775" cy="53975"/>
          </a:xfrm>
          <a:prstGeom prst="rightArrow">
            <a:avLst>
              <a:gd name="adj1" fmla="val 50000"/>
              <a:gd name="adj2" fmla="val 16617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9065" name="Text Box 10"/>
          <p:cNvSpPr txBox="1">
            <a:spLocks noChangeArrowheads="1"/>
          </p:cNvSpPr>
          <p:nvPr/>
        </p:nvSpPr>
        <p:spPr bwMode="auto">
          <a:xfrm>
            <a:off x="767697" y="2657183"/>
            <a:ext cx="8387168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8-core Turbo frequency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becomes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if all cores are active but 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there remains a power headroom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TDP,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the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4-core Turbo frequenc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can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activated if at least half of the cores are</a:t>
            </a: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in the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CC6 state and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active cores request max. performance.</a:t>
            </a:r>
          </a:p>
        </p:txBody>
      </p:sp>
      <p:sp>
        <p:nvSpPr>
          <p:cNvPr id="429066" name="Text Box 11"/>
          <p:cNvSpPr txBox="1">
            <a:spLocks noChangeArrowheads="1"/>
          </p:cNvSpPr>
          <p:nvPr/>
        </p:nvSpPr>
        <p:spPr bwMode="auto">
          <a:xfrm>
            <a:off x="71500" y="458670"/>
            <a:ext cx="90094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A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MD’s enhanced </a:t>
            </a:r>
            <a:r>
              <a:rPr lang="en-US" sz="1800" dirty="0">
                <a:solidFill>
                  <a:srgbClr val="333399"/>
                </a:solidFill>
              </a:rPr>
              <a:t>1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gen. Turbo Core implementation</a:t>
            </a:r>
            <a:r>
              <a:rPr lang="en-US" sz="1800" dirty="0">
                <a:solidFill>
                  <a:srgbClr val="333399"/>
                </a:solidFill>
              </a:rPr>
              <a:t> </a:t>
            </a:r>
            <a:r>
              <a:rPr lang="en-US" sz="1800" dirty="0" err="1">
                <a:solidFill>
                  <a:srgbClr val="333399"/>
                </a:solidFill>
              </a:rPr>
              <a:t>i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 their </a:t>
            </a:r>
            <a:r>
              <a:rPr lang="en-US" sz="1800" dirty="0">
                <a:solidFill>
                  <a:srgbClr val="333399"/>
                </a:solidFill>
              </a:rPr>
              <a:t>Bulldozer family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(8)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351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3" name="Text Box 3"/>
          <p:cNvSpPr txBox="1">
            <a:spLocks noChangeArrowheads="1"/>
          </p:cNvSpPr>
          <p:nvPr/>
        </p:nvSpPr>
        <p:spPr bwMode="auto">
          <a:xfrm>
            <a:off x="71500" y="458670"/>
            <a:ext cx="74737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Principle of operation of AMD’s 1. gen. Turbo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 technology,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 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 introduced in the Bulldozer family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hu-H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[19]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314645"/>
            <a:ext cx="78486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(9)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6532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227" name="Group 1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065803"/>
              </p:ext>
            </p:extLst>
          </p:nvPr>
        </p:nvGraphicFramePr>
        <p:xfrm>
          <a:off x="0" y="1415835"/>
          <a:ext cx="9144000" cy="4668460"/>
        </p:xfrm>
        <a:graphic>
          <a:graphicData uri="http://schemas.openxmlformats.org/drawingml/2006/table">
            <a:tbl>
              <a:tblPr/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5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2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66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0850">
                <a:tc gridSpan="10"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AMD FX-series processors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AEC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Name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Nominal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8-core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Turbo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4-core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Max Turbo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TDP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Cores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Level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2 cache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Level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 cache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Northbridge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Frequency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SRP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800" marB="46800" anchor="ctr" anchorCtr="1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FX-8150*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$245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FX-8120*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3.1GHz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95W/ </a:t>
                      </a:r>
                    </a:p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$205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FX-8100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3.1GHz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3.7GHz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FX-6100*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3.3GHz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6MB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$165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FX-4170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None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4.3GHz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125W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FX-B4150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3.9GHz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2.2GHz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Unknown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08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FX-4100*</a:t>
                      </a:r>
                      <a:endParaRPr kumimoji="0" lang="en-US" sz="1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3.6GHz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3.7GHz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3.8GHz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95W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4MB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8MB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2GHz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$115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24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31220" name="Text Box 120"/>
          <p:cNvSpPr txBox="1">
            <a:spLocks noChangeArrowheads="1"/>
          </p:cNvSpPr>
          <p:nvPr/>
        </p:nvSpPr>
        <p:spPr bwMode="auto">
          <a:xfrm>
            <a:off x="71500" y="458670"/>
            <a:ext cx="80470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Nominal, 8-core Turbo, and 4-core Max Turbo frequencies in AMD’s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333399"/>
                </a:solidFill>
              </a:rPr>
              <a:t> 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Zambezi DT line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sz="1800" dirty="0">
                <a:solidFill>
                  <a:srgbClr val="000000"/>
                </a:solidFill>
              </a:rPr>
              <a:t>80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431221" name="Rectangle 121"/>
          <p:cNvSpPr>
            <a:spLocks noChangeArrowheads="1"/>
          </p:cNvSpPr>
          <p:nvPr/>
        </p:nvSpPr>
        <p:spPr bwMode="auto">
          <a:xfrm>
            <a:off x="1017588" y="1834935"/>
            <a:ext cx="3267075" cy="3816350"/>
          </a:xfrm>
          <a:prstGeom prst="rect">
            <a:avLst/>
          </a:prstGeom>
          <a:noFill/>
          <a:ln w="22225">
            <a:solidFill>
              <a:srgbClr val="FF0000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6.3.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1</a:t>
            </a:r>
            <a:r>
              <a:rPr lang="hu-HU" sz="1800" dirty="0">
                <a:solidFill>
                  <a:srgbClr val="FFFFFF"/>
                </a:solidFill>
                <a:cs typeface="Times New Roman" pitchFamily="18" charset="0"/>
              </a:rPr>
              <a:t> A </a:t>
            </a:r>
            <a:r>
              <a:rPr lang="en-US" sz="1800" dirty="0">
                <a:solidFill>
                  <a:srgbClr val="FFFFFF"/>
                </a:solidFill>
                <a:cs typeface="Times New Roman" pitchFamily="18" charset="0"/>
              </a:rPr>
              <a:t>MD’s Turbo Core technologies (10)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9893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597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6.3.2 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2. gen. Turbo Core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(1)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5410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accent6"/>
                </a:solidFill>
                <a:latin typeface="+mj-lt"/>
              </a:rPr>
              <a:t>6.3.2 A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MD’s 2. gen. Turbo Core technology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927970"/>
            <a:ext cx="8775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Based on a patent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filed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2008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by </a:t>
            </a:r>
            <a:r>
              <a:rPr lang="en-US" sz="1600" dirty="0" err="1">
                <a:solidFill>
                  <a:srgbClr val="000000"/>
                </a:solidFill>
                <a:latin typeface="+mj-lt"/>
              </a:rPr>
              <a:t>Naffziger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 (one of AMD’s key processor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architects) [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83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], AMD introduced a greatly improved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2. generation Turbo Core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technique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all of their main processor families in 2011/2012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, that is in the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565" y="1763815"/>
            <a:ext cx="7501349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Llano APU line (Family 12h) APU line (06/2011)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1. gen. Cat (Bobcat)-based Ontario/</a:t>
            </a:r>
            <a:r>
              <a:rPr lang="en-US" sz="1600" dirty="0" err="1">
                <a:latin typeface="+mj-lt"/>
              </a:rPr>
              <a:t>Zacate</a:t>
            </a:r>
            <a:r>
              <a:rPr lang="en-US" sz="1600" dirty="0">
                <a:latin typeface="+mj-lt"/>
              </a:rPr>
              <a:t> APU lines (01/2011)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2. gen. Bulldozer (</a:t>
            </a:r>
            <a:r>
              <a:rPr lang="en-US" sz="1600" dirty="0" err="1">
                <a:latin typeface="+mj-lt"/>
              </a:rPr>
              <a:t>Piledriver</a:t>
            </a:r>
            <a:r>
              <a:rPr lang="en-US" sz="1600" dirty="0">
                <a:latin typeface="+mj-lt"/>
              </a:rPr>
              <a:t>)-based Trinity APU line (09/2012).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378" y="2753925"/>
            <a:ext cx="8847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2. gen. Turbo Core technology introduces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454" y="3014330"/>
            <a:ext cx="787286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power gating,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C6 core idle state </a:t>
            </a:r>
            <a:r>
              <a:rPr lang="en-US" sz="1600" dirty="0">
                <a:latin typeface="+mj-lt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System Manager Unit (SMU) </a:t>
            </a:r>
            <a:r>
              <a:rPr lang="en-US" sz="1600" dirty="0">
                <a:latin typeface="+mj-lt"/>
              </a:rPr>
              <a:t>that is based on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32-bit microprocessor</a:t>
            </a:r>
          </a:p>
          <a:p>
            <a:r>
              <a:rPr lang="en-US" sz="1600" dirty="0">
                <a:latin typeface="+mj-lt"/>
              </a:rPr>
              <a:t>      (actually the Lattice Miki LM32 microprocessor)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6535" y="4184460"/>
            <a:ext cx="8675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Note that these innovations were introduced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by Intel’s Nehalem family already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in 2008</a:t>
            </a:r>
            <a:r>
              <a:rPr lang="en-US" sz="1600" dirty="0">
                <a:latin typeface="+mj-lt"/>
              </a:rPr>
              <a:t> (the C6 idle state even in the previous Penryn family in 2007).</a:t>
            </a:r>
          </a:p>
        </p:txBody>
      </p:sp>
    </p:spTree>
    <p:extLst>
      <p:ext uri="{BB962C8B-B14F-4D97-AF65-F5344CB8AC3E}">
        <p14:creationId xmlns:p14="http://schemas.microsoft.com/office/powerpoint/2010/main" val="401545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720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 of the 2. gen. Turbo Core technique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515" y="908720"/>
            <a:ext cx="9036256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Based on the cited patent,</a:t>
            </a:r>
            <a:r>
              <a:rPr lang="hu-HU" sz="1600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[</a:t>
            </a:r>
            <a:r>
              <a:rPr lang="hu-HU" sz="1600" dirty="0">
                <a:latin typeface="+mj-lt"/>
              </a:rPr>
              <a:t>84</a:t>
            </a:r>
            <a:r>
              <a:rPr lang="en-US" sz="1600" dirty="0">
                <a:latin typeface="+mj-lt"/>
              </a:rPr>
              <a:t>] these processors have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digital power monitor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scans the activity level of a large number of relevant events in each core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(e.g. 95 in each Llano core)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and the GPU</a:t>
            </a:r>
            <a:r>
              <a:rPr lang="en-US" sz="1600" dirty="0">
                <a:latin typeface="+mj-lt"/>
              </a:rPr>
              <a:t>, such as FX and FP operations,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L1/L2 cache accesses etc. and based on these activity readings the Turbo Core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  Manager (actually the SMU) calculates the power dissipation values for each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+mj-lt"/>
              </a:rPr>
              <a:t>      core plus the GPU by using a set of appropriate weights.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   These data allow to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determine also the dissipation of the entire chip</a:t>
            </a:r>
            <a:r>
              <a:rPr lang="en-US" sz="1600" dirty="0">
                <a:latin typeface="+mj-lt"/>
              </a:rPr>
              <a:t>, as indicated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600" dirty="0">
                <a:latin typeface="+mj-lt"/>
              </a:rPr>
              <a:t>      in the next Figure.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above briefly described technique is sad to be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accurate to within 2% </a:t>
            </a:r>
            <a:r>
              <a:rPr lang="en-US" sz="1600" dirty="0">
                <a:latin typeface="+mj-lt"/>
              </a:rPr>
              <a:t>across</a:t>
            </a:r>
          </a:p>
          <a:p>
            <a:r>
              <a:rPr lang="en-US" sz="1600" dirty="0">
                <a:latin typeface="+mj-lt"/>
              </a:rPr>
              <a:t>      a broad range of application types [</a:t>
            </a:r>
            <a:r>
              <a:rPr lang="hu-HU" sz="1600" dirty="0">
                <a:latin typeface="+mj-lt"/>
              </a:rPr>
              <a:t>84</a:t>
            </a:r>
            <a:r>
              <a:rPr lang="en-US" sz="1600" dirty="0">
                <a:latin typeface="+mj-lt"/>
              </a:rPr>
              <a:t>].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376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(3)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5" b="13762"/>
          <a:stretch>
            <a:fillRect/>
          </a:stretch>
        </p:blipFill>
        <p:spPr bwMode="auto">
          <a:xfrm>
            <a:off x="656565" y="1223755"/>
            <a:ext cx="7903243" cy="453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500" y="458670"/>
            <a:ext cx="762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accent6"/>
                </a:solidFill>
                <a:latin typeface="Verdana" pitchFamily="34" charset="0"/>
              </a:rPr>
              <a:t>Example: Simplified layout of Llano’s digital power monitor </a:t>
            </a:r>
            <a:r>
              <a:rPr lang="en-US" dirty="0">
                <a:latin typeface="Verdana" pitchFamily="34" charset="0"/>
              </a:rPr>
              <a:t>[</a:t>
            </a:r>
            <a:r>
              <a:rPr lang="hu-HU" dirty="0">
                <a:latin typeface="Verdana" pitchFamily="34" charset="0"/>
              </a:rPr>
              <a:t>85</a:t>
            </a:r>
            <a:r>
              <a:rPr lang="en-US" dirty="0">
                <a:latin typeface="Verdana" pitchFamily="34" charset="0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504" y="6113553"/>
            <a:ext cx="7695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CAC: AC capacitance (</a:t>
            </a:r>
            <a:r>
              <a:rPr lang="en-US" dirty="0" err="1"/>
              <a:t>C</a:t>
            </a:r>
            <a:r>
              <a:rPr lang="en-US" baseline="-25000" dirty="0" err="1"/>
              <a:t>ac</a:t>
            </a:r>
            <a:r>
              <a:rPr lang="en-US" dirty="0"/>
              <a:t>) termed also as switching capacitance</a:t>
            </a:r>
          </a:p>
          <a:p>
            <a:r>
              <a:rPr lang="en-US" dirty="0"/>
              <a:t>          (it models the switching behavior of a unit)</a:t>
            </a:r>
          </a:p>
        </p:txBody>
      </p:sp>
    </p:spTree>
    <p:extLst>
      <p:ext uri="{BB962C8B-B14F-4D97-AF65-F5344CB8AC3E}">
        <p14:creationId xmlns:p14="http://schemas.microsoft.com/office/powerpoint/2010/main" val="126964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76702" y="197907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20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ignificance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power management in processors</a:t>
            </a:r>
          </a:p>
        </p:txBody>
      </p:sp>
    </p:spTree>
    <p:extLst>
      <p:ext uri="{BB962C8B-B14F-4D97-AF65-F5344CB8AC3E}">
        <p14:creationId xmlns:p14="http://schemas.microsoft.com/office/powerpoint/2010/main" val="22882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4864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Initiatives to reduce power consumption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897" y="1133236"/>
            <a:ext cx="8847137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dirty="0">
                <a:latin typeface="+mj-lt"/>
              </a:rPr>
              <a:t>a)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Energy Star </a:t>
            </a:r>
            <a:r>
              <a:rPr lang="en-US" sz="1600" dirty="0">
                <a:latin typeface="+mj-lt"/>
              </a:rPr>
              <a:t>initiative, and</a:t>
            </a:r>
          </a:p>
          <a:p>
            <a:pPr lvl="0">
              <a:defRPr/>
            </a:pPr>
            <a:r>
              <a:rPr lang="en-US" sz="1600" dirty="0">
                <a:latin typeface="Verdana"/>
              </a:rPr>
              <a:t>b)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AMD's </a:t>
            </a:r>
            <a:r>
              <a:rPr lang="en-US" sz="1600" dirty="0">
                <a:latin typeface="Verdana"/>
              </a:rPr>
              <a:t>initiative to achieve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25x energy efficiency increase </a:t>
            </a:r>
            <a:r>
              <a:rPr lang="en-US" sz="1600" dirty="0">
                <a:latin typeface="Verdana"/>
              </a:rPr>
              <a:t>between 2014-2020</a:t>
            </a:r>
            <a:endParaRPr lang="en-US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818201"/>
            <a:ext cx="9143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Subsequently, we discuss two initiatives for reducing energy consumption, as follows:</a:t>
            </a:r>
          </a:p>
        </p:txBody>
      </p:sp>
    </p:spTree>
    <p:extLst>
      <p:ext uri="{BB962C8B-B14F-4D97-AF65-F5344CB8AC3E}">
        <p14:creationId xmlns:p14="http://schemas.microsoft.com/office/powerpoint/2010/main" val="371476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206515" y="911622"/>
            <a:ext cx="899836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Based on the calculated power consumption of the socket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Core Manager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determines the actual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energy margin to the target TDP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as the difference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between the actual power consumption of  the cores and the chip and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related TDP figure.  </a:t>
            </a:r>
          </a:p>
        </p:txBody>
      </p:sp>
      <p:sp>
        <p:nvSpPr>
          <p:cNvPr id="470021" name="Text Box 5"/>
          <p:cNvSpPr txBox="1">
            <a:spLocks noChangeArrowheads="1"/>
          </p:cNvSpPr>
          <p:nvPr/>
        </p:nvSpPr>
        <p:spPr bwMode="auto">
          <a:xfrm>
            <a:off x="746575" y="1984890"/>
            <a:ext cx="4857035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Positive margins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indicate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headroom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Negative margins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indicate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overage </a:t>
            </a:r>
          </a:p>
        </p:txBody>
      </p:sp>
      <p:sp>
        <p:nvSpPr>
          <p:cNvPr id="470022" name="Text Box 6"/>
          <p:cNvSpPr txBox="1">
            <a:spLocks noChangeArrowheads="1"/>
          </p:cNvSpPr>
          <p:nvPr/>
        </p:nvSpPr>
        <p:spPr bwMode="auto">
          <a:xfrm>
            <a:off x="250617" y="2663915"/>
            <a:ext cx="8659294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 power headroom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can be utilized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increasing the clock frequency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(for Turbo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     boost)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overages,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 the other hand, initiate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throttling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(clock reduction) of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cores or even the GPU.</a:t>
            </a:r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237855" y="3789040"/>
            <a:ext cx="8685326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Turbo boosting behaves differently in the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first implementations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(in the Llano,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baseline="0" dirty="0">
                <a:solidFill>
                  <a:srgbClr val="000000"/>
                </a:solidFill>
                <a:latin typeface="Verdana" pitchFamily="34" charset="0"/>
              </a:rPr>
              <a:t>      and Ontario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or </a:t>
            </a:r>
            <a:r>
              <a:rPr lang="en-US" sz="1600" dirty="0" err="1">
                <a:solidFill>
                  <a:srgbClr val="000000"/>
                </a:solidFill>
                <a:latin typeface="Verdana" pitchFamily="34" charset="0"/>
              </a:rPr>
              <a:t>Zacate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lines)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and the subsequent implementations 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(beginning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with the Trinity line).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In the first 2. gen. Turbo Core implementations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, when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OS requests higher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CPU performance for particular cores and there is a power headroom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available, the Turbo Core Manager initiates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clock frequency increase for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related core.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Note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only the clock frequencies of the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may be increased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but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clock frequency of the GPU can not be boosted, not even in case when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CPU cores are not fully utilized or are inactive. 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(4)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500" y="458670"/>
            <a:ext cx="720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Principle of operation of the 2. gen. Turbo Core technique -2</a:t>
            </a:r>
          </a:p>
        </p:txBody>
      </p:sp>
    </p:spTree>
    <p:extLst>
      <p:ext uri="{BB962C8B-B14F-4D97-AF65-F5344CB8AC3E}">
        <p14:creationId xmlns:p14="http://schemas.microsoft.com/office/powerpoint/2010/main" val="256102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3" name="Text Box 3"/>
          <p:cNvSpPr txBox="1">
            <a:spLocks noChangeArrowheads="1"/>
          </p:cNvSpPr>
          <p:nvPr/>
        </p:nvSpPr>
        <p:spPr bwMode="auto">
          <a:xfrm>
            <a:off x="371321" y="1178750"/>
            <a:ext cx="8791189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major enhancement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of the 2. gen. Turbo Core technology of the Trinity line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vs. the Llano APU line is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Trinity APU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implements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bi-directional turbo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management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unlike the Llano APU that could boost only the core frequencies.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This allows now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increase also the clock frequency of the GPU when there is 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heavy GPU load and enough power headroom is available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as the following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Figure demonstrates it for the dual-module (4 cores) Trinity A10-4600M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APU.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eaLnBrk="1" hangingPunct="1"/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838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Advanced implementation of the 2. gen. Turbo Core technology in the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2. gen Bulldozer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Piledriver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)-based Trinity APU line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86</a:t>
            </a:r>
            <a:r>
              <a:rPr lang="en-US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616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6.3.2 A 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2. gen. Turbo Core technology (6)</a:t>
            </a:r>
            <a:endParaRPr lang="en-US" dirty="0"/>
          </a:p>
        </p:txBody>
      </p:sp>
      <p:pic>
        <p:nvPicPr>
          <p:cNvPr id="4" name="Picture 7" descr="Screen%20Shot%202012-05-14%20at%201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7"/>
          <a:stretch>
            <a:fillRect/>
          </a:stretch>
        </p:blipFill>
        <p:spPr bwMode="auto">
          <a:xfrm>
            <a:off x="71438" y="1403775"/>
            <a:ext cx="8893175" cy="410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500" y="458670"/>
            <a:ext cx="9169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Bi-directional Turbo Core implementation in the 2. gen. Turbo Core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technology in the 2. gen Bulldozer (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Piledriver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)-based Trinity APU line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86</a:t>
            </a:r>
            <a:r>
              <a:rPr lang="en-US" dirty="0">
                <a:latin typeface="+mj-lt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867" y="5961594"/>
            <a:ext cx="8811643" cy="807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compute modules 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have a base clock frequency of 2300 MHz that can be  </a:t>
            </a:r>
          </a:p>
          <a:p>
            <a:pPr lvl="0" fontAlgn="base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    boosted up to 3200 MHz, in steps of 100 MHz, whereas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 pitchFamily="34" charset="0"/>
              </a:rPr>
              <a:t>GPU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has a base clock frequency of 496 MHz that can be raised to 685 </a:t>
            </a:r>
            <a:r>
              <a:rPr lang="en-US" sz="1600" dirty="0" err="1">
                <a:solidFill>
                  <a:srgbClr val="000000"/>
                </a:solidFill>
                <a:latin typeface="Verdana" pitchFamily="34" charset="0"/>
              </a:rPr>
              <a:t>MHz.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888" y="5634245"/>
            <a:ext cx="1552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</a:t>
            </a:r>
            <a:r>
              <a:rPr lang="en-US" dirty="0">
                <a:solidFill>
                  <a:srgbClr val="FF0000"/>
                </a:solidFill>
              </a:rPr>
              <a:t>note</a:t>
            </a:r>
            <a:r>
              <a:rPr lang="en-US" dirty="0"/>
              <a:t>  that</a:t>
            </a:r>
          </a:p>
        </p:txBody>
      </p:sp>
    </p:spTree>
    <p:extLst>
      <p:ext uri="{BB962C8B-B14F-4D97-AF65-F5344CB8AC3E}">
        <p14:creationId xmlns:p14="http://schemas.microsoft.com/office/powerpoint/2010/main" val="86862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598"/>
            <a:ext cx="8340725" cy="684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6.3.3 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</a:t>
            </a:r>
          </a:p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2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(1)</a:t>
            </a:r>
            <a:endParaRPr lang="en-US" sz="1800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1500" y="458670"/>
            <a:ext cx="8923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STAPM (Skin Temperature Aware Power Management) technology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525" y="828578"/>
            <a:ext cx="8948502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It is AMD’s 3. gen. Turbo Boost technology.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technology is </a:t>
            </a:r>
            <a:r>
              <a:rPr lang="en-US" sz="1600" dirty="0">
                <a:solidFill>
                  <a:srgbClr val="0070C0"/>
                </a:solidFill>
              </a:rPr>
              <a:t>similar to Intel’s 2. gen. Turbo Boost technology</a:t>
            </a:r>
            <a:r>
              <a:rPr lang="en-US" sz="1600" dirty="0"/>
              <a:t>, as it takes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into account the chassis temperature, i.e. the “thermal mass” of the chassis.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AMD designates this chassis temperature aware Turbo Boost technology as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2060"/>
                </a:solidFill>
              </a:rPr>
              <a:t>      </a:t>
            </a:r>
            <a:r>
              <a:rPr lang="en-US" sz="1600" dirty="0">
                <a:solidFill>
                  <a:srgbClr val="FF0000"/>
                </a:solidFill>
              </a:rPr>
              <a:t>Skin Temperature Aware Power Management (STAPM)</a:t>
            </a:r>
            <a:r>
              <a:rPr lang="en-US" sz="1600" dirty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STAPM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70C0"/>
                </a:solidFill>
              </a:rPr>
              <a:t>raises performance by boosting CPU and/or GPU frequencies as long as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the estimated platform’s skin temperature remains below a specified limit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allows an </a:t>
            </a:r>
            <a:r>
              <a:rPr lang="en-US" sz="1600" dirty="0">
                <a:solidFill>
                  <a:srgbClr val="0070C0"/>
                </a:solidFill>
              </a:rPr>
              <a:t>additional performance improvement when the device chassis is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 “cold”</a:t>
            </a:r>
            <a:r>
              <a:rPr lang="en-US" sz="1600" dirty="0"/>
              <a:t> after switch off or in light loaded time intervals of the processor.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Here we note that compared to Intel’s 2. gen. Turbo Boost technology AMD’s</a:t>
            </a:r>
          </a:p>
          <a:p>
            <a:r>
              <a:rPr lang="en-US" sz="1600" dirty="0"/>
              <a:t>      </a:t>
            </a:r>
            <a:r>
              <a:rPr lang="en-US" sz="1600" dirty="0">
                <a:solidFill>
                  <a:srgbClr val="0070C0"/>
                </a:solidFill>
              </a:rPr>
              <a:t>STAPM technology appeared with a time delay of about 3 years. </a:t>
            </a:r>
          </a:p>
        </p:txBody>
      </p:sp>
    </p:spTree>
    <p:extLst>
      <p:ext uri="{BB962C8B-B14F-4D97-AF65-F5344CB8AC3E}">
        <p14:creationId xmlns:p14="http://schemas.microsoft.com/office/powerpoint/2010/main" val="88807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(2)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13" y="1254674"/>
            <a:ext cx="8514357" cy="47846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639" y="458670"/>
            <a:ext cx="8606202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AMD’s STAPM (Skin Temperature Aware Power Management)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94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(3)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96525" y="908720"/>
            <a:ext cx="8865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introduced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STAPM both in their mainline (Bulldozer-based) and low power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Cat line for laptop models in the middle of the 2010’s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more precisely along with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575" y="1448490"/>
            <a:ext cx="647722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Puma+-based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Beema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Mullins lines (4/2014) and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Excavator v1-based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Carizo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(06/2015).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1500" y="458670"/>
            <a:ext cx="8923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STAPM (Skin Temperature Aware Power Management) technology -2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241" y="2033845"/>
            <a:ext cx="8518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continued to implement the STAPM technology in their Zen-based laptop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processors.</a:t>
            </a:r>
          </a:p>
        </p:txBody>
      </p:sp>
    </p:spTree>
    <p:extLst>
      <p:ext uri="{BB962C8B-B14F-4D97-AF65-F5344CB8AC3E}">
        <p14:creationId xmlns:p14="http://schemas.microsoft.com/office/powerpoint/2010/main" val="37663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(4)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796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increase resulting from using the STAPM technology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908720"/>
            <a:ext cx="84389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 use cases for mobile devices are short in duration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STAMP 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often in notable 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increase, as seen in the Figure below for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subsequent STAPM implementation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735" y="2015888"/>
            <a:ext cx="4824020" cy="30912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918" y="5184195"/>
            <a:ext cx="8263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Performance improvements for STAPM in AMD’s Excavator v2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(Family 15h Models 70h-7Fh)-based Bristol Ridge processors (05/2016)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65207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(5)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863715"/>
            <a:ext cx="897393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Further on, as the STAPM technology allows the cores or the GPU to run faster,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time to completion will be shorter.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power needed for higher clock frequencies is easily compensated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by reduced power consumption resulting from setting processor or platform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components sooner into idle states.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149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3600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6.3.3 A </a:t>
            </a:r>
            <a:r>
              <a:rPr lang="en-US" altLang="en-US" sz="1800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</a:t>
            </a:r>
            <a:r>
              <a:rPr lang="en-US" altLang="en-US" sz="1800" dirty="0">
                <a:solidFill>
                  <a:srgbClr val="FFFFFF"/>
                </a:solidFill>
                <a:cs typeface="Arial" charset="0"/>
              </a:rPr>
              <a:t>STAPM (Skin Temperature Aware Power Management) (6)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05" y="998730"/>
            <a:ext cx="8927095" cy="42752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670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Assumed principle of the implementation pf STAPM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405" y="5724255"/>
            <a:ext cx="8497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Here we do not want to go into details, but refer to the source of the publication.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5229200"/>
            <a:ext cx="17611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TE: Thermal Entity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5202070" y="1313765"/>
            <a:ext cx="1750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(Static power)</a:t>
            </a:r>
          </a:p>
        </p:txBody>
      </p:sp>
    </p:spTree>
    <p:extLst>
      <p:ext uri="{BB962C8B-B14F-4D97-AF65-F5344CB8AC3E}">
        <p14:creationId xmlns:p14="http://schemas.microsoft.com/office/powerpoint/2010/main" val="335946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(28)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608429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1600" dirty="0">
                <a:solidFill>
                  <a:srgbClr val="000000"/>
                </a:solidFill>
                <a:latin typeface="+mj-lt"/>
              </a:rPr>
              <a:t>ACPI: Advanced Configuration and Power Interface (open standard, originally developed by Intel, Microsoft and Toshiba in 1996).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45005" y="832893"/>
            <a:ext cx="9189005" cy="390125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60844"/>
            <a:ext cx="794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a) The Energy Star initiative to reduce energy consumption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-1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8647" y="832893"/>
            <a:ext cx="914350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</a:rPr>
              <a:t>It was launched in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1992</a:t>
            </a:r>
            <a:r>
              <a:rPr lang="en-US" sz="1600" dirty="0">
                <a:latin typeface="Verdana" panose="020B0604030504040204" pitchFamily="34" charset="0"/>
              </a:rPr>
              <a:t> by the US Environmental Protection Agency (EPA)</a:t>
            </a:r>
          </a:p>
          <a:p>
            <a:r>
              <a:rPr lang="en-US" sz="1600" dirty="0">
                <a:latin typeface="Verdana" panose="020B0604030504040204" pitchFamily="34" charset="0"/>
              </a:rPr>
              <a:t>      to generate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awareness of energy saving </a:t>
            </a:r>
            <a:r>
              <a:rPr lang="en-US" sz="1600" dirty="0">
                <a:latin typeface="Verdana" panose="020B0604030504040204" pitchFamily="34" charset="0"/>
              </a:rPr>
              <a:t>in different processor categories, like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</a:rPr>
              <a:t>      desktops, laptops etc.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The 5. version </a:t>
            </a:r>
            <a:r>
              <a:rPr lang="en-US" sz="1600" dirty="0">
                <a:latin typeface="Verdana" panose="020B0604030504040204" pitchFamily="34" charset="0"/>
              </a:rPr>
              <a:t>of this initiative was released in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2009.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 smtClean="0">
                <a:latin typeface="Verdana" panose="020B0604030504040204" pitchFamily="34" charset="0"/>
              </a:rPr>
              <a:t>It </a:t>
            </a:r>
            <a:r>
              <a:rPr lang="en-US" sz="1600" spc="-20" dirty="0">
                <a:latin typeface="Verdana" panose="020B0604030504040204" pitchFamily="34" charset="0"/>
              </a:rPr>
              <a:t>provides different formulae for </a:t>
            </a:r>
            <a:r>
              <a:rPr lang="en-US" sz="1600" spc="-20" dirty="0">
                <a:solidFill>
                  <a:srgbClr val="0070C0"/>
                </a:solidFill>
                <a:latin typeface="Verdana" panose="020B0604030504040204" pitchFamily="34" charset="0"/>
              </a:rPr>
              <a:t>calculating the </a:t>
            </a:r>
            <a:r>
              <a:rPr lang="en-US" sz="1600" spc="-20" dirty="0">
                <a:solidFill>
                  <a:srgbClr val="FF0000"/>
                </a:solidFill>
                <a:latin typeface="Verdana" panose="020B0604030504040204" pitchFamily="34" charset="0"/>
              </a:rPr>
              <a:t>annual Typical </a:t>
            </a:r>
            <a:r>
              <a:rPr lang="en-US" sz="1600" spc="-20" dirty="0" smtClean="0">
                <a:solidFill>
                  <a:srgbClr val="FF0000"/>
                </a:solidFill>
                <a:latin typeface="Verdana" panose="020B0604030504040204" pitchFamily="34" charset="0"/>
              </a:rPr>
              <a:t>Energy Consumption</a:t>
            </a:r>
            <a:endParaRPr lang="en-US" sz="1600" spc="-20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Verdana" panose="020B0604030504040204" pitchFamily="34" charset="0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(</a:t>
            </a:r>
            <a:r>
              <a:rPr lang="en-US" sz="1600" dirty="0">
                <a:solidFill>
                  <a:srgbClr val="FF0000"/>
                </a:solidFill>
                <a:latin typeface="Verdana" panose="020B0604030504040204" pitchFamily="34" charset="0"/>
              </a:rPr>
              <a:t>TEC) in inactive ACPI states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for different processor classes </a:t>
            </a:r>
            <a:r>
              <a:rPr lang="en-US" sz="1600" dirty="0">
                <a:latin typeface="Verdana" panose="020B0604030504040204" pitchFamily="34" charset="0"/>
              </a:rPr>
              <a:t>and </a:t>
            </a:r>
            <a:r>
              <a:rPr lang="en-US" sz="1600" dirty="0" smtClean="0">
                <a:latin typeface="Verdana" panose="020B0604030504040204" pitchFamily="34" charset="0"/>
              </a:rPr>
              <a:t>gives </a:t>
            </a:r>
            <a:endParaRPr lang="en-US" sz="1600" dirty="0">
              <a:latin typeface="Verdana" panose="020B0604030504040204" pitchFamily="34" charset="0"/>
            </a:endParaRPr>
          </a:p>
          <a:p>
            <a:r>
              <a:rPr lang="en-US" sz="1600" dirty="0">
                <a:latin typeface="Verdana" panose="020B0604030504040204" pitchFamily="34" charset="0"/>
              </a:rPr>
              <a:t>      </a:t>
            </a:r>
            <a:r>
              <a:rPr lang="en-US" sz="1600" dirty="0" smtClean="0">
                <a:solidFill>
                  <a:srgbClr val="0070C0"/>
                </a:solidFill>
                <a:latin typeface="Verdana" panose="020B0604030504040204" pitchFamily="34" charset="0"/>
              </a:rPr>
              <a:t>maximal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TEC figures for permitting to use the Energy Star sticker. 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26374"/>
          <a:stretch/>
        </p:blipFill>
        <p:spPr>
          <a:xfrm>
            <a:off x="3845724" y="3068960"/>
            <a:ext cx="1311341" cy="14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600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6.3.4 A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Precision Boost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47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(1)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864" y="458670"/>
            <a:ext cx="5101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6.3.4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MD’s Precision Boost technology -1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245" y="1944125"/>
            <a:ext cx="8611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makes use of the same closed loop control mechanism as AMD's Pure Power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technology (that is AVS), as indicated in the Figure below:</a:t>
            </a: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6800" y="2864410"/>
            <a:ext cx="5595682" cy="27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9661" y="5769550"/>
            <a:ext cx="8807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The closed loop control mechanism for Pure Power (i.e. AVS) and Precision Boost (i.e. Turbo Boost)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[60]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108" y="818710"/>
            <a:ext cx="8864414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AMD’s 4. gen. Turbo Boost technology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enhanced their Turbo Core technology in the subsequent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1. gen. DT Ryzen (03/2017)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 (08/2017),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technology is designated as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4375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6515" y="1223678"/>
            <a:ext cx="6803081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Kind of specifying the Turbo Boost frequencies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Fine grained tuning of the clock frequency (in 25 MHz steps)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88" y="458670"/>
            <a:ext cx="441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Precision Boost technology -2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500" y="886484"/>
            <a:ext cx="5493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Specific features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Precision Boost technology:</a:t>
            </a:r>
          </a:p>
        </p:txBody>
      </p:sp>
    </p:spTree>
    <p:extLst>
      <p:ext uri="{BB962C8B-B14F-4D97-AF65-F5344CB8AC3E}">
        <p14:creationId xmlns:p14="http://schemas.microsoft.com/office/powerpoint/2010/main" val="361187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(3)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1178" y="874058"/>
            <a:ext cx="6779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makes use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Turbo Boost frequencies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11" y="458670"/>
            <a:ext cx="6678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Kind of specifying the Precision Boost frequency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6873" y="1210234"/>
            <a:ext cx="2554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higher value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1540" y="2454279"/>
            <a:ext cx="3845540" cy="307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next two Figures illustrate this.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600" y="1493785"/>
            <a:ext cx="706591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two active cores (in DTs)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respectively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four active cores (in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), whereas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550" y="2123855"/>
            <a:ext cx="6231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lower value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more active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specified above.</a:t>
            </a:r>
          </a:p>
        </p:txBody>
      </p:sp>
    </p:spTree>
    <p:extLst>
      <p:ext uri="{BB962C8B-B14F-4D97-AF65-F5344CB8AC3E}">
        <p14:creationId xmlns:p14="http://schemas.microsoft.com/office/powerpoint/2010/main" val="10118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(4)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9635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32560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lines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97" y="458670"/>
            <a:ext cx="608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in the Precision Boost technology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50010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four 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four 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8680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80349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48504" y="5214914"/>
            <a:ext cx="3716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(based 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76491" y="182369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</p:spTree>
    <p:extLst>
      <p:ext uri="{BB962C8B-B14F-4D97-AF65-F5344CB8AC3E}">
        <p14:creationId xmlns:p14="http://schemas.microsoft.com/office/powerpoint/2010/main" val="328581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829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Fine grained tuning of the clock frequency (in 25 MHz steps)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5894" y="1165408"/>
            <a:ext cx="8629166" cy="5638801"/>
            <a:chOff x="461046" y="1165408"/>
            <a:chExt cx="8629166" cy="56388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6739" t="10561" r="6933" b="12346"/>
            <a:stretch/>
          </p:blipFill>
          <p:spPr>
            <a:xfrm>
              <a:off x="461046" y="1165408"/>
              <a:ext cx="8629166" cy="563880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16206" y="3724833"/>
              <a:ext cx="92845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Precision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Boost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28654" y="3805515"/>
              <a:ext cx="51007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XFR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3674" t="34060" r="61214" b="27367"/>
            <a:stretch/>
          </p:blipFill>
          <p:spPr>
            <a:xfrm>
              <a:off x="5997389" y="4217276"/>
              <a:ext cx="2864224" cy="1833901"/>
            </a:xfrm>
            <a:prstGeom prst="rect">
              <a:avLst/>
            </a:prstGeom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(6)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1754" y="6451753"/>
            <a:ext cx="870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Conceptual view of extending the limiters of Precision Boost with PBO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411760" y="2556700"/>
            <a:ext cx="3550172" cy="3665184"/>
            <a:chOff x="2704184" y="2556700"/>
            <a:chExt cx="3550172" cy="3665184"/>
          </a:xfrm>
        </p:grpSpPr>
        <p:grpSp>
          <p:nvGrpSpPr>
            <p:cNvPr id="4" name="Group 3"/>
            <p:cNvGrpSpPr/>
            <p:nvPr/>
          </p:nvGrpSpPr>
          <p:grpSpPr>
            <a:xfrm>
              <a:off x="2704184" y="2556700"/>
              <a:ext cx="3550172" cy="3665184"/>
              <a:chOff x="144379" y="1794894"/>
              <a:chExt cx="3984859" cy="413742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9937" t="5895" r="8704" b="8182"/>
              <a:stretch/>
            </p:blipFill>
            <p:spPr>
              <a:xfrm>
                <a:off x="144379" y="2117557"/>
                <a:ext cx="3984859" cy="3234089"/>
              </a:xfrm>
              <a:prstGeom prst="rect">
                <a:avLst/>
              </a:prstGeom>
            </p:spPr>
          </p:pic>
          <p:cxnSp>
            <p:nvCxnSpPr>
              <p:cNvPr id="6" name="Straight Connector 5"/>
              <p:cNvCxnSpPr/>
              <p:nvPr/>
            </p:nvCxnSpPr>
            <p:spPr bwMode="auto">
              <a:xfrm flipV="1">
                <a:off x="2098305" y="2714324"/>
                <a:ext cx="0" cy="1164658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Straight Connector 6"/>
              <p:cNvCxnSpPr/>
              <p:nvPr/>
            </p:nvCxnSpPr>
            <p:spPr bwMode="auto">
              <a:xfrm flipH="1">
                <a:off x="808520" y="3898232"/>
                <a:ext cx="1280160" cy="1116530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" name="Straight Connector 7"/>
              <p:cNvCxnSpPr/>
              <p:nvPr/>
            </p:nvCxnSpPr>
            <p:spPr bwMode="auto">
              <a:xfrm>
                <a:off x="2098305" y="3878981"/>
                <a:ext cx="1347537" cy="1135781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" name="TextBox 8"/>
              <p:cNvSpPr txBox="1"/>
              <p:nvPr/>
            </p:nvSpPr>
            <p:spPr>
              <a:xfrm>
                <a:off x="345091" y="5409102"/>
                <a:ext cx="8787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SoC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power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921198" y="5394670"/>
                <a:ext cx="987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VRM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current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769295" y="1794894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Temp</a:t>
                </a:r>
              </a:p>
            </p:txBody>
          </p:sp>
        </p:grpSp>
        <p:sp>
          <p:nvSpPr>
            <p:cNvPr id="3" name="Oval 2"/>
            <p:cNvSpPr/>
            <p:nvPr/>
          </p:nvSpPr>
          <p:spPr bwMode="auto">
            <a:xfrm>
              <a:off x="4398741" y="3638351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330784" y="5138287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3522833" y="5120646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9142" y="458670"/>
            <a:ext cx="6458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Assumed principle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fine grained tuning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5341" y="882060"/>
            <a:ext cx="8867940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using Precision Boost all active cores operate 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same clock frequency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and core voltage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Fine grained tuning will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performed by the SMU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microprocessor 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raises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core voltage and the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25 MHz steps)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 checks whether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the limiting factors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including the temperature,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and VRM current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(and with it the socket power consumption)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remain in the factory boost range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57165" y="5814265"/>
            <a:ext cx="3062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SMU: System Management Unit</a:t>
            </a:r>
          </a:p>
        </p:txBody>
      </p:sp>
    </p:spTree>
    <p:extLst>
      <p:ext uri="{BB962C8B-B14F-4D97-AF65-F5344CB8AC3E}">
        <p14:creationId xmlns:p14="http://schemas.microsoft.com/office/powerpoint/2010/main" val="8341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501" t="30385" r="4187" b="7830"/>
          <a:stretch/>
        </p:blipFill>
        <p:spPr>
          <a:xfrm>
            <a:off x="185221" y="2141483"/>
            <a:ext cx="5376890" cy="40641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1179040"/>
            <a:ext cx="8487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 presumes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high performance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(premium) cooler system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keep die temperature within the given limit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7145" y="2554936"/>
            <a:ext cx="29726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provides an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automated overclocking over the max. Turbo Boost frequency if there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premium cooler system and the operating conditions of the processor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(e.g.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data)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allow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08529" y="6400798"/>
            <a:ext cx="44370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operation of XFR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8677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Introducing the XFR technology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technology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raising the clock frequency over the Turbo boost frequency - XFR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57165" y="4545106"/>
            <a:ext cx="277781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XFR enabled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may boost clock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frequency by 50 to 200 MHz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above the advertised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max. Turbo Boost frequency.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6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3" grpId="0"/>
    </p:bld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5713" b="12256"/>
          <a:stretch/>
        </p:blipFill>
        <p:spPr>
          <a:xfrm>
            <a:off x="152400" y="1187971"/>
            <a:ext cx="8870576" cy="2097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58670"/>
            <a:ext cx="794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Additional boost of clock frequencies by the XFR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22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(9)</a:t>
            </a:r>
            <a:endParaRPr lang="en-US" dirty="0"/>
          </a:p>
        </p:txBody>
      </p:sp>
      <p:pic>
        <p:nvPicPr>
          <p:cNvPr id="29698" name="Picture 2" descr="https://images.anandtech.com/doci/11170/AMD%20Ryzen%207%20Press%20Deck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7" y="1258261"/>
            <a:ext cx="9035723" cy="508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898" y="458670"/>
            <a:ext cx="781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frequency scaling in AMD’s Ryzen 7 1800X DT line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1028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00" y="458670"/>
            <a:ext cx="912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Inactive ACPI standard states, referenced in the Energy Star initiative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9</a:t>
            </a:r>
            <a:r>
              <a:rPr lang="en-US" dirty="0">
                <a:latin typeface="+mj-lt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(29)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7067" y="915978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+mj-lt"/>
              </a:rPr>
              <a:t>Gi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: Global states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678" y="3007140"/>
            <a:ext cx="29482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Ci: Idle states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C1…C3 given in ACPI 1.0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(C4…Cn states since ACPI 2.0)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73347" y="2069293"/>
            <a:ext cx="3440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Pi: Performance states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+mj-lt"/>
              </a:rPr>
              <a:t>       (active states, since ACPI 2.0))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6535" y="6354325"/>
            <a:ext cx="2867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+mj-lt"/>
              </a:rPr>
              <a:t>S3-S5: System Sleep states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75022"/>
          <a:stretch/>
        </p:blipFill>
        <p:spPr>
          <a:xfrm>
            <a:off x="3147461" y="1114916"/>
            <a:ext cx="5853727" cy="1728000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 bwMode="auto">
          <a:xfrm>
            <a:off x="3616312" y="2986123"/>
            <a:ext cx="145598" cy="1035058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3626895" y="2075554"/>
            <a:ext cx="145598" cy="690038"/>
          </a:xfrm>
          <a:prstGeom prst="lef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18990" y="6491975"/>
            <a:ext cx="381981" cy="40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+mj-lt"/>
              </a:rPr>
              <a:t>*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60320" b="4009"/>
          <a:stretch/>
        </p:blipFill>
        <p:spPr>
          <a:xfrm>
            <a:off x="3134014" y="4305193"/>
            <a:ext cx="5836272" cy="246697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033254" y="2968107"/>
            <a:ext cx="4074419" cy="1211538"/>
            <a:chOff x="5178688" y="2311986"/>
            <a:chExt cx="3713791" cy="1157706"/>
          </a:xfrm>
        </p:grpSpPr>
        <p:grpSp>
          <p:nvGrpSpPr>
            <p:cNvPr id="35" name="Group 34"/>
            <p:cNvGrpSpPr/>
            <p:nvPr/>
          </p:nvGrpSpPr>
          <p:grpSpPr>
            <a:xfrm>
              <a:off x="5178688" y="2311986"/>
              <a:ext cx="3713791" cy="1157706"/>
              <a:chOff x="5178688" y="2311986"/>
              <a:chExt cx="3713791" cy="1157706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178688" y="2311986"/>
                <a:ext cx="3713791" cy="1157706"/>
                <a:chOff x="3986935" y="3079293"/>
                <a:chExt cx="3398756" cy="1474833"/>
              </a:xfrm>
            </p:grpSpPr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3328" t="61054" b="33535"/>
                <a:stretch/>
              </p:blipFill>
              <p:spPr>
                <a:xfrm>
                  <a:off x="3986935" y="4149080"/>
                  <a:ext cx="3395490" cy="405046"/>
                </a:xfrm>
                <a:prstGeom prst="rect">
                  <a:avLst/>
                </a:prstGeom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3254" t="25251" b="64164"/>
                <a:stretch/>
              </p:blipFill>
              <p:spPr>
                <a:xfrm>
                  <a:off x="3986935" y="3079293"/>
                  <a:ext cx="3398756" cy="792330"/>
                </a:xfrm>
                <a:prstGeom prst="rect">
                  <a:avLst/>
                </a:prstGeom>
              </p:spPr>
            </p:pic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9464" t="62215" r="7844" b="36004"/>
                <a:stretch/>
              </p:blipFill>
              <p:spPr>
                <a:xfrm>
                  <a:off x="4036573" y="4253249"/>
                  <a:ext cx="1447800" cy="133350"/>
                </a:xfrm>
                <a:prstGeom prst="rect">
                  <a:avLst/>
                </a:prstGeom>
              </p:spPr>
            </p:pic>
            <p:sp>
              <p:nvSpPr>
                <p:cNvPr id="30" name="TextBox 29"/>
                <p:cNvSpPr txBox="1"/>
                <p:nvPr/>
              </p:nvSpPr>
              <p:spPr>
                <a:xfrm>
                  <a:off x="3991966" y="4149889"/>
                  <a:ext cx="334775" cy="333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Cn</a:t>
                  </a:r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9464" t="26688" r="7844" b="70210"/>
                <a:stretch/>
              </p:blipFill>
              <p:spPr>
                <a:xfrm>
                  <a:off x="4053885" y="3173113"/>
                  <a:ext cx="1447800" cy="232229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82119" t="31535" r="7844" b="65557"/>
                <a:stretch/>
              </p:blipFill>
              <p:spPr>
                <a:xfrm>
                  <a:off x="4062331" y="3536479"/>
                  <a:ext cx="3014431" cy="200519"/>
                </a:xfrm>
                <a:prstGeom prst="rect">
                  <a:avLst/>
                </a:prstGeom>
              </p:spPr>
            </p:pic>
            <p:sp>
              <p:nvSpPr>
                <p:cNvPr id="33" name="TextBox 32"/>
                <p:cNvSpPr txBox="1"/>
                <p:nvPr/>
              </p:nvSpPr>
              <p:spPr>
                <a:xfrm>
                  <a:off x="4002324" y="3508020"/>
                  <a:ext cx="327439" cy="333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C2</a:t>
                  </a:r>
                  <a:endPara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010393" y="3126293"/>
                  <a:ext cx="327439" cy="33327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C1</a:t>
                  </a:r>
                  <a:endParaRPr lang="en-US" sz="1100" dirty="0">
                    <a:latin typeface="Verdana" panose="020B0604030504040204" pitchFamily="34" charset="0"/>
                    <a:ea typeface="Verdan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" name="Rectangle 1"/>
              <p:cNvSpPr/>
              <p:nvPr/>
            </p:nvSpPr>
            <p:spPr bwMode="auto">
              <a:xfrm>
                <a:off x="5204320" y="3100397"/>
                <a:ext cx="3610018" cy="73556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rgbClr val="3333CC"/>
                  </a:solidFill>
                  <a:effectLst/>
                  <a:latin typeface="Verdana" pitchFamily="34" charset="0"/>
                </a:endParaRPr>
              </a:p>
            </p:txBody>
          </p:sp>
        </p:grpSp>
        <p:cxnSp>
          <p:nvCxnSpPr>
            <p:cNvPr id="36" name="Straight Connector 35"/>
            <p:cNvCxnSpPr/>
            <p:nvPr/>
          </p:nvCxnSpPr>
          <p:spPr bwMode="auto">
            <a:xfrm>
              <a:off x="5639732" y="2950574"/>
              <a:ext cx="1" cy="219089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Rectangle 38"/>
            <p:cNvSpPr/>
            <p:nvPr/>
          </p:nvSpPr>
          <p:spPr bwMode="auto">
            <a:xfrm>
              <a:off x="5261073" y="2910136"/>
              <a:ext cx="3496392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/>
          <a:srcRect l="11695" t="9733" r="85187" b="62548"/>
          <a:stretch/>
        </p:blipFill>
        <p:spPr>
          <a:xfrm>
            <a:off x="3827971" y="2500653"/>
            <a:ext cx="181680" cy="19134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l="10915" t="30522" r="84407" b="65320"/>
          <a:stretch/>
        </p:blipFill>
        <p:spPr>
          <a:xfrm>
            <a:off x="4649990" y="3488836"/>
            <a:ext cx="296251" cy="3120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27289" t="18049" r="67138" b="67317"/>
          <a:stretch/>
        </p:blipFill>
        <p:spPr>
          <a:xfrm>
            <a:off x="4743708" y="2417191"/>
            <a:ext cx="356878" cy="114402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/>
          <a:srcRect l="27289" t="31760" r="67897" b="64569"/>
          <a:stretch/>
        </p:blipFill>
        <p:spPr>
          <a:xfrm>
            <a:off x="4754736" y="3758449"/>
            <a:ext cx="295413" cy="259848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 bwMode="auto">
          <a:xfrm>
            <a:off x="4797430" y="1750633"/>
            <a:ext cx="93718" cy="2263183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 bwMode="auto">
          <a:xfrm flipH="1">
            <a:off x="4851567" y="1753604"/>
            <a:ext cx="11620" cy="2244828"/>
          </a:xfrm>
          <a:prstGeom prst="line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56"/>
          <p:cNvSpPr/>
          <p:nvPr/>
        </p:nvSpPr>
        <p:spPr bwMode="auto">
          <a:xfrm>
            <a:off x="4708051" y="1753604"/>
            <a:ext cx="110352" cy="228842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cxnSp>
        <p:nvCxnSpPr>
          <p:cNvPr id="59" name="Straight Connector 58"/>
          <p:cNvCxnSpPr/>
          <p:nvPr/>
        </p:nvCxnSpPr>
        <p:spPr bwMode="auto">
          <a:xfrm flipV="1">
            <a:off x="4712974" y="1757446"/>
            <a:ext cx="181998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ounded Rectangle 7"/>
          <p:cNvSpPr/>
          <p:nvPr/>
        </p:nvSpPr>
        <p:spPr bwMode="auto">
          <a:xfrm>
            <a:off x="0" y="2826474"/>
            <a:ext cx="9103757" cy="348428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761" y="4059070"/>
            <a:ext cx="3561873" cy="2236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G1: OS-initiated, system context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saved, no rebooting needed.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G2/Soft off: OS-initiated shut down.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Power supply remains on,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system context is not saved,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the system must be restarted.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G3/Mechanical off: Entered by </a:t>
            </a:r>
          </a:p>
          <a:p>
            <a:pPr>
              <a:spcAft>
                <a:spcPts val="20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activating a mechanical switch. </a:t>
            </a:r>
          </a:p>
          <a:p>
            <a:r>
              <a:rPr lang="en-US" sz="1400" dirty="0">
                <a:solidFill>
                  <a:srgbClr val="000000"/>
                </a:solidFill>
                <a:latin typeface="Verdana"/>
              </a:rPr>
              <a:t>        T</a:t>
            </a:r>
            <a:r>
              <a:rPr lang="en-US" sz="1400" dirty="0">
                <a:solidFill>
                  <a:srgbClr val="000000"/>
                </a:solidFill>
              </a:rPr>
              <a:t>he system must be restarted.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1678" y="1231013"/>
            <a:ext cx="1830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G0: Working state</a:t>
            </a:r>
          </a:p>
        </p:txBody>
      </p:sp>
    </p:spTree>
    <p:extLst>
      <p:ext uri="{BB962C8B-B14F-4D97-AF65-F5344CB8AC3E}">
        <p14:creationId xmlns:p14="http://schemas.microsoft.com/office/powerpoint/2010/main" val="278416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  <p:bldP spid="5" grpId="0" animBg="1"/>
      <p:bldP spid="11" grpId="0" animBg="1"/>
      <p:bldP spid="13" grpId="0"/>
      <p:bldP spid="53" grpId="0" animBg="1"/>
      <p:bldP spid="57" grpId="0" animBg="1"/>
      <p:bldP spid="8" grpId="0" animBg="1"/>
      <p:bldP spid="15" grpId="0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6.3.4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technology (10)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8912055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Precision Boost technology (2017) is similar to Intel’s Thermal Velocity Boost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(TVB) technology (2018).  </a:t>
            </a:r>
          </a:p>
        </p:txBody>
      </p:sp>
    </p:spTree>
    <p:extLst>
      <p:ext uri="{BB962C8B-B14F-4D97-AF65-F5344CB8AC3E}">
        <p14:creationId xmlns:p14="http://schemas.microsoft.com/office/powerpoint/2010/main" val="19700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349250" y="1989602"/>
            <a:ext cx="8340725" cy="468000"/>
          </a:xfrm>
          <a:prstGeom prst="rect">
            <a:avLst/>
          </a:prstGeom>
          <a:solidFill>
            <a:srgbClr val="000080"/>
          </a:soli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 anchorCtr="0"/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6.3.5 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MD’s Precision Boost 2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7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kern="1200" dirty="0">
              <a:solidFill>
                <a:srgbClr val="FFFFFF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394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Precision Boost 2 technology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197" y="863715"/>
            <a:ext cx="5006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AMD’s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 gen. Turbo Boost 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195" y="1202269"/>
            <a:ext cx="9097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has been introduced in a number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series,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258" y="1539805"/>
            <a:ext cx="8656922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mobile APU series (Zen (Raven Ridge)-based, 14 nm, 10/2017)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APU series (Zen+ (Pinnacle Ridge)-based, 12 nm 4/2018)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Ryzen DT series (Zen+ (Pinnacle Ridge)-based, 12 nm, 4/2018)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series, (Zen+ (Pinnacle Ridge)-based, 12 nm, 8/2018). </a:t>
            </a:r>
          </a:p>
        </p:txBody>
      </p:sp>
    </p:spTree>
    <p:extLst>
      <p:ext uri="{BB962C8B-B14F-4D97-AF65-F5344CB8AC3E}">
        <p14:creationId xmlns:p14="http://schemas.microsoft.com/office/powerpoint/2010/main" val="30926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090" y="458670"/>
            <a:ext cx="8212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Deficiency of the boost behavior of the implemented Precision Boost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652" y="1150221"/>
            <a:ext cx="8995796" cy="3031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step-like reduction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boost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entering more active threads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unfavorable impact performance,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especially in games.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In this case several additional threads could often be spawned in addition to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one or two main threads and while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additional threads frequently do not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contribute as much to the performance they can cause the boost frequency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significantly drop.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could partly explain the moderate performance of AMD’s Zen-based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 in certain gain titles and other benchmarks compared to Intel.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order to mend this deficiency, in their Precision Boost 2. technology AMD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implemented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gradual decrease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boost frequency along with raising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number of the active threads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illustrated next. </a:t>
            </a:r>
          </a:p>
        </p:txBody>
      </p:sp>
    </p:spTree>
    <p:extLst>
      <p:ext uri="{BB962C8B-B14F-4D97-AF65-F5344CB8AC3E}">
        <p14:creationId xmlns:p14="http://schemas.microsoft.com/office/powerpoint/2010/main" val="132445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(3)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2492" y="1259635"/>
            <a:ext cx="4370294" cy="3785672"/>
            <a:chOff x="2164974" y="1519519"/>
            <a:chExt cx="4370294" cy="37856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444535" y="1813479"/>
              <a:ext cx="1768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two active cores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47506" y="2745805"/>
              <a:ext cx="210506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two active cores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88201" y="5232560"/>
            <a:ext cx="3281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DT lines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97" y="458670"/>
            <a:ext cx="608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in the Precision Boost technology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609385" y="1250010"/>
            <a:ext cx="4370294" cy="3785672"/>
            <a:chOff x="2164974" y="1519519"/>
            <a:chExt cx="4370294" cy="378567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46914" t="-887" r="-1" b="1"/>
            <a:stretch/>
          </p:blipFill>
          <p:spPr>
            <a:xfrm>
              <a:off x="2164974" y="1519519"/>
              <a:ext cx="4370294" cy="378567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 bwMode="auto">
            <a:xfrm rot="1222940">
              <a:off x="3550154" y="2333364"/>
              <a:ext cx="2650535" cy="284888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65701" y="2145853"/>
              <a:ext cx="2586970" cy="941970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5731042" y="2899611"/>
              <a:ext cx="685800" cy="290655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flipH="1">
              <a:off x="2538664" y="2157886"/>
              <a:ext cx="1035059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3565701" y="2145853"/>
              <a:ext cx="17817" cy="51915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tangle 38"/>
            <p:cNvSpPr/>
            <p:nvPr/>
          </p:nvSpPr>
          <p:spPr bwMode="auto">
            <a:xfrm>
              <a:off x="3146612" y="1680882"/>
              <a:ext cx="2460812" cy="34962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966882" y="4840941"/>
              <a:ext cx="1358153" cy="25549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44535" y="1813479"/>
              <a:ext cx="17972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Up to four active cores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47506" y="2745805"/>
              <a:ext cx="221887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More than four active cores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115352" y="1786801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803675" y="2680349"/>
            <a:ext cx="7280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3.7 GHz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048504" y="5214914"/>
            <a:ext cx="3716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Boost behavior of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(based on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76491" y="1823698"/>
            <a:ext cx="7537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4.0 GHz</a:t>
            </a:r>
          </a:p>
        </p:txBody>
      </p:sp>
    </p:spTree>
    <p:extLst>
      <p:ext uri="{BB962C8B-B14F-4D97-AF65-F5344CB8AC3E}">
        <p14:creationId xmlns:p14="http://schemas.microsoft.com/office/powerpoint/2010/main" val="358932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089" y="458670"/>
            <a:ext cx="785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Enhanced boost behavior in the Precision Boost 2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5963" y="1251194"/>
            <a:ext cx="8729118" cy="4608076"/>
            <a:chOff x="148963" y="1386041"/>
            <a:chExt cx="8729118" cy="4608076"/>
          </a:xfrm>
        </p:grpSpPr>
        <p:pic>
          <p:nvPicPr>
            <p:cNvPr id="15362" name="Picture 2" descr="https://bit-tech.net/media/image/2018/3/acbfec53-b969-4e64-899b-512dd42f4b9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63" y="1386041"/>
              <a:ext cx="8729118" cy="4608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1214783" y="3829878"/>
              <a:ext cx="176695" cy="185531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rPr>
                <a:t>n-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8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181" y="458670"/>
            <a:ext cx="5600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Precision Boost 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914401"/>
            <a:ext cx="8913659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raises the clock frequency for any active core count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much as given limits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(defined by factory boost settings)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 it.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limiting factors are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(5)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8385" y="1838424"/>
            <a:ext cx="926607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(“Total Platform Limit”): the maximum amount of power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CPU can draw before boost levels off (measured in Watts)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VRM current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(“TDC Limit”): the maximum amount of current  the motherboard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is allowed to deliver to the CPU after warming up to a steady-state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temperature before boost levels off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EDC current Limit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 Electrical Design Current, maximum peak current that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can be delivered by the motherboard' voltage regulator (VRM) for a short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time, as a spike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(°C): measured in degrees Celsius, the maximum temperature the CPU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die can reach before boost levels off.</a:t>
            </a:r>
          </a:p>
        </p:txBody>
      </p:sp>
    </p:spTree>
    <p:extLst>
      <p:ext uri="{BB962C8B-B14F-4D97-AF65-F5344CB8AC3E}">
        <p14:creationId xmlns:p14="http://schemas.microsoft.com/office/powerpoint/2010/main" val="180810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(6)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500" y="458670"/>
            <a:ext cx="888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Conceptual view of implementing Precision Boost 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04184" y="1088740"/>
            <a:ext cx="3550172" cy="3665184"/>
            <a:chOff x="2704184" y="2556700"/>
            <a:chExt cx="3550172" cy="3665184"/>
          </a:xfrm>
        </p:grpSpPr>
        <p:grpSp>
          <p:nvGrpSpPr>
            <p:cNvPr id="15" name="Group 14"/>
            <p:cNvGrpSpPr/>
            <p:nvPr/>
          </p:nvGrpSpPr>
          <p:grpSpPr>
            <a:xfrm>
              <a:off x="2704184" y="2556700"/>
              <a:ext cx="3550172" cy="3665184"/>
              <a:chOff x="144379" y="1794894"/>
              <a:chExt cx="3984859" cy="413742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9937" t="5895" r="8704" b="8182"/>
              <a:stretch/>
            </p:blipFill>
            <p:spPr>
              <a:xfrm>
                <a:off x="144379" y="2117557"/>
                <a:ext cx="3984859" cy="3234089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2098305" y="2714324"/>
                <a:ext cx="0" cy="1164658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H="1">
                <a:off x="808520" y="3898232"/>
                <a:ext cx="1280160" cy="1116530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2098305" y="3878981"/>
                <a:ext cx="1347537" cy="1135781"/>
              </a:xfrm>
              <a:prstGeom prst="line">
                <a:avLst/>
              </a:prstGeom>
              <a:noFill/>
              <a:ln w="28575" cap="flat" cmpd="sng" algn="ctr">
                <a:solidFill>
                  <a:srgbClr val="15C2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345091" y="5409102"/>
                <a:ext cx="8787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SoC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power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921198" y="5394670"/>
                <a:ext cx="98777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VRM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 current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769295" y="1794894"/>
                <a:ext cx="7409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Temp</a:t>
                </a:r>
              </a:p>
            </p:txBody>
          </p:sp>
        </p:grpSp>
        <p:sp>
          <p:nvSpPr>
            <p:cNvPr id="16" name="Oval 15"/>
            <p:cNvSpPr/>
            <p:nvPr/>
          </p:nvSpPr>
          <p:spPr bwMode="auto">
            <a:xfrm>
              <a:off x="4398741" y="3638351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330784" y="5138287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3522833" y="5120646"/>
              <a:ext cx="108000" cy="108000"/>
            </a:xfrm>
            <a:prstGeom prst="ellips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87338" y="4957469"/>
            <a:ext cx="8844537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inner triangle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illustrates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factory boost range settings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blue circles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represent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actual operating points of the key limiting factors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 frequency and core voltage of all active cores will be increased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25 MHz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steps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long as one of the limiting factors reach the factory setting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655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0" y="108955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Boost behavior with Precision Boost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2. gen. Ryzen Desktop 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05" y="458670"/>
            <a:ext cx="9856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Precision Boost 2 technology as implemented in the 2. gen Ryzen DT line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95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(7)</a:t>
            </a:r>
            <a:endParaRPr lang="en-US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7" y="1686350"/>
            <a:ext cx="6589986" cy="484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4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(8)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" y="1447441"/>
            <a:ext cx="8965003" cy="4366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500" y="458670"/>
            <a:ext cx="8184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integrated per-core frequency and voltage management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Precision Boost 2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9593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(30)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768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Remark: The formula for calculating the TEC figure for laptops 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in the 5. version of the Energy Star initiative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[</a:t>
            </a:r>
            <a:r>
              <a:rPr lang="hu-HU" dirty="0">
                <a:latin typeface="+mj-lt"/>
              </a:rPr>
              <a:t>8</a:t>
            </a:r>
            <a:r>
              <a:rPr lang="en-US" dirty="0">
                <a:latin typeface="+mj-lt"/>
              </a:rPr>
              <a:t>]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224" y="1538790"/>
            <a:ext cx="857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TEC = (8760/1000) * (</a:t>
            </a:r>
            <a:r>
              <a:rPr lang="en-US" sz="1600" dirty="0" err="1">
                <a:latin typeface="+mj-lt"/>
              </a:rPr>
              <a:t>Poff</a:t>
            </a:r>
            <a:r>
              <a:rPr lang="en-US" sz="1600" dirty="0">
                <a:latin typeface="+mj-lt"/>
              </a:rPr>
              <a:t> * 60% + </a:t>
            </a:r>
            <a:r>
              <a:rPr lang="en-US" sz="1600" dirty="0" err="1">
                <a:latin typeface="+mj-lt"/>
              </a:rPr>
              <a:t>Psleep</a:t>
            </a:r>
            <a:r>
              <a:rPr lang="en-US" sz="1600" dirty="0">
                <a:latin typeface="+mj-lt"/>
              </a:rPr>
              <a:t> * 10% + </a:t>
            </a:r>
            <a:r>
              <a:rPr lang="en-US" sz="1600" dirty="0" err="1">
                <a:latin typeface="+mj-lt"/>
              </a:rPr>
              <a:t>Pidle</a:t>
            </a:r>
            <a:r>
              <a:rPr lang="en-US" sz="1600" dirty="0">
                <a:latin typeface="+mj-lt"/>
              </a:rPr>
              <a:t> * 30%)  [</a:t>
            </a:r>
            <a:r>
              <a:rPr lang="en-US" sz="1600" dirty="0" err="1">
                <a:latin typeface="+mj-lt"/>
              </a:rPr>
              <a:t>kWhours</a:t>
            </a:r>
            <a:r>
              <a:rPr lang="en-US" sz="1600" dirty="0">
                <a:latin typeface="+mj-lt"/>
              </a:rPr>
              <a:t>]</a:t>
            </a:r>
            <a:endParaRPr lang="en-US" sz="12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261" y="1178750"/>
            <a:ext cx="7523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For example the formula for calculating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TEC figure for laptops </a:t>
            </a:r>
            <a:r>
              <a:rPr lang="en-US" sz="1600" dirty="0">
                <a:latin typeface="+mj-lt"/>
              </a:rPr>
              <a:t>is: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1938" y="2798930"/>
            <a:ext cx="8730632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Verdana" panose="020B0604030504040204" pitchFamily="34" charset="0"/>
              </a:rPr>
              <a:t>Poff</a:t>
            </a:r>
            <a:r>
              <a:rPr lang="en-US" sz="1600" dirty="0">
                <a:latin typeface="Verdana" panose="020B0604030504040204" pitchFamily="34" charset="0"/>
              </a:rPr>
              <a:t>:    It relates to the Off-state, i.e. to the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ACPI S4 </a:t>
            </a:r>
            <a:r>
              <a:rPr lang="en-US" sz="1600" dirty="0">
                <a:latin typeface="Verdana" panose="020B0604030504040204" pitchFamily="34" charset="0"/>
              </a:rPr>
              <a:t>(Hibernate -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</a:rPr>
              <a:t>             Suspend to disk or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S5</a:t>
            </a:r>
            <a:r>
              <a:rPr lang="en-US" sz="1600" dirty="0">
                <a:latin typeface="Verdana" panose="020B0604030504040204" pitchFamily="34" charset="0"/>
              </a:rPr>
              <a:t> (Soft off) states, where applicable.</a:t>
            </a:r>
          </a:p>
          <a:p>
            <a:r>
              <a:rPr lang="en-US" sz="1600" dirty="0" err="1">
                <a:latin typeface="Verdana" panose="020B0604030504040204" pitchFamily="34" charset="0"/>
              </a:rPr>
              <a:t>Psleep</a:t>
            </a:r>
            <a:r>
              <a:rPr lang="en-US" sz="1600" dirty="0">
                <a:latin typeface="Verdana" panose="020B0604030504040204" pitchFamily="34" charset="0"/>
              </a:rPr>
              <a:t>: It relates to the Sleep state, i.e. to the ACPI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S3</a:t>
            </a:r>
            <a:r>
              <a:rPr lang="en-US" sz="1600" dirty="0">
                <a:latin typeface="Verdana" panose="020B0604030504040204" pitchFamily="34" charset="0"/>
              </a:rPr>
              <a:t> state (Sleep - </a:t>
            </a:r>
          </a:p>
          <a:p>
            <a:pPr>
              <a:spcAft>
                <a:spcPts val="200"/>
              </a:spcAft>
            </a:pPr>
            <a:r>
              <a:rPr lang="en-US" sz="1600" dirty="0">
                <a:latin typeface="Verdana" panose="020B0604030504040204" pitchFamily="34" charset="0"/>
              </a:rPr>
              <a:t>             Suspend to RAM state).</a:t>
            </a:r>
          </a:p>
          <a:p>
            <a:r>
              <a:rPr lang="en-US" sz="1600" dirty="0" err="1">
                <a:latin typeface="Verdana" panose="020B0604030504040204" pitchFamily="34" charset="0"/>
              </a:rPr>
              <a:t>Pidle</a:t>
            </a:r>
            <a:r>
              <a:rPr lang="en-US" sz="1600" dirty="0">
                <a:latin typeface="Verdana" panose="020B0604030504040204" pitchFamily="34" charset="0"/>
              </a:rPr>
              <a:t>:   It relates to the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</a:rPr>
              <a:t>Ci Idle states</a:t>
            </a:r>
            <a:r>
              <a:rPr lang="en-US" sz="1600" dirty="0">
                <a:latin typeface="Verdana" panose="020B0604030504040204" pitchFamily="34" charset="0"/>
              </a:rPr>
              <a:t>, i.e. to states when activity is limited to</a:t>
            </a:r>
          </a:p>
          <a:p>
            <a:r>
              <a:rPr lang="en-US" sz="1600" dirty="0">
                <a:latin typeface="Verdana" panose="020B0604030504040204" pitchFamily="34" charset="0"/>
              </a:rPr>
              <a:t>             basic applications that the system starts by default.</a:t>
            </a:r>
            <a:endParaRPr lang="en-US" sz="1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700" y="4440596"/>
            <a:ext cx="4834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E.g.: </a:t>
            </a:r>
            <a:r>
              <a:rPr lang="en-US" sz="1600" dirty="0" err="1">
                <a:latin typeface="+mj-lt"/>
              </a:rPr>
              <a:t>Poff</a:t>
            </a:r>
            <a:r>
              <a:rPr lang="pl-PL" sz="1600" dirty="0">
                <a:latin typeface="+mj-lt"/>
              </a:rPr>
              <a:t> = 1W</a:t>
            </a:r>
            <a:r>
              <a:rPr lang="en-US" sz="1600" dirty="0">
                <a:latin typeface="+mj-lt"/>
              </a:rPr>
              <a:t>, P</a:t>
            </a:r>
            <a:r>
              <a:rPr lang="pl-PL" sz="1600" dirty="0">
                <a:latin typeface="+mj-lt"/>
              </a:rPr>
              <a:t>Sleep = 1.7W</a:t>
            </a:r>
            <a:r>
              <a:rPr lang="en-US" sz="1600" dirty="0">
                <a:latin typeface="+mj-lt"/>
              </a:rPr>
              <a:t>, Pi</a:t>
            </a:r>
            <a:r>
              <a:rPr lang="pl-PL" sz="1600" dirty="0">
                <a:latin typeface="+mj-lt"/>
              </a:rPr>
              <a:t>dle = 10W</a:t>
            </a:r>
            <a:endParaRPr lang="en-US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550" y="185382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</a:t>
            </a:r>
            <a:endParaRPr lang="en-US" sz="16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6800" y="2214155"/>
            <a:ext cx="5610382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latin typeface="+mj-lt"/>
              </a:rPr>
              <a:t>there are </a:t>
            </a:r>
            <a:r>
              <a:rPr lang="en-US" sz="1600" dirty="0" smtClean="0">
                <a:latin typeface="+mj-lt"/>
              </a:rPr>
              <a:t>365x24 = 8760 hours/year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all </a:t>
            </a:r>
            <a:r>
              <a:rPr lang="en-US" sz="1600" dirty="0" err="1">
                <a:latin typeface="+mj-lt"/>
              </a:rPr>
              <a:t>Px</a:t>
            </a:r>
            <a:r>
              <a:rPr lang="en-US" sz="1600" dirty="0">
                <a:latin typeface="+mj-lt"/>
              </a:rPr>
              <a:t> values are power consumption values in Watts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505" y="4853189"/>
            <a:ext cx="884713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TEC limit </a:t>
            </a:r>
            <a:r>
              <a:rPr lang="en-US" sz="1600" dirty="0">
                <a:latin typeface="+mj-lt"/>
              </a:rPr>
              <a:t>depends on the laptop configuration.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E.g. The TEC limit for the lowest configuration laptop is 40.0 </a:t>
            </a:r>
            <a:r>
              <a:rPr lang="en-US" sz="1600" dirty="0" err="1" smtClean="0">
                <a:latin typeface="+mj-lt"/>
              </a:rPr>
              <a:t>kWhours</a:t>
            </a:r>
            <a:r>
              <a:rPr lang="en-US" sz="1600" dirty="0" smtClean="0">
                <a:latin typeface="+mj-lt"/>
              </a:rPr>
              <a:t>/year.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Laptops with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lower TEC values</a:t>
            </a:r>
            <a:r>
              <a:rPr lang="en-US" sz="1600" dirty="0">
                <a:latin typeface="+mj-lt"/>
              </a:rPr>
              <a:t> as the related TEC limit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may carry the Energy Star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 sticker.  </a:t>
            </a:r>
          </a:p>
        </p:txBody>
      </p:sp>
    </p:spTree>
    <p:extLst>
      <p:ext uri="{BB962C8B-B14F-4D97-AF65-F5344CB8AC3E}">
        <p14:creationId xmlns:p14="http://schemas.microsoft.com/office/powerpoint/2010/main" val="272701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15" grpId="0"/>
      <p:bldP spid="16" grpId="0"/>
    </p:bld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75" y="1448780"/>
            <a:ext cx="7663880" cy="2950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8" y="458670"/>
            <a:ext cx="863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the cores while raising the number of active cores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the Ryzen 7 2700X 2. gen. desktop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(9)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6688" y="4737047"/>
            <a:ext cx="6813725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up to two active CCX units with up to 4 active cores/unit.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Green figures: not loaded cores - Yellow to red figures: loaded cores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688" y="5322112"/>
            <a:ext cx="85611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 figures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appearing for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few active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indicate that in this case presumably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temperature will constrain turbo clock frequency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determine the related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power consumption, whereas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yellow figures,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seeing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many active cores,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the total power consumption limits clock frequency.</a:t>
            </a:r>
          </a:p>
        </p:txBody>
      </p:sp>
    </p:spTree>
    <p:extLst>
      <p:ext uri="{BB962C8B-B14F-4D97-AF65-F5344CB8AC3E}">
        <p14:creationId xmlns:p14="http://schemas.microsoft.com/office/powerpoint/2010/main" val="240746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950" r="2929"/>
          <a:stretch/>
        </p:blipFill>
        <p:spPr>
          <a:xfrm>
            <a:off x="1145405" y="1162475"/>
            <a:ext cx="6723975" cy="32791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438" y="458670"/>
            <a:ext cx="6696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XFR2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technology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[95]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218" y="4779150"/>
            <a:ext cx="8887369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previous generation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certain processor models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could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raise clock frequency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 the turbo boost frequency by 50 to 200 MHz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a premium cooling system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was used.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XFR2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allows a higher clock frequency boost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assuming a premium cooling system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and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temperature below 60 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10074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Introducing the Precision Boost Overdrive (PBO) technology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63715"/>
            <a:ext cx="885666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 new feature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Ryzen DT and 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aiming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increasing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multihreaded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requires however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specific chipsets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follows 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611093" y="1751460"/>
            <a:ext cx="8056362" cy="61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case of the 2. gen. DT series the series 400 chipsets (X470/B450) 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case of the 2. gen.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series the X399 chipset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6535" y="2425564"/>
            <a:ext cx="6394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Master overdrive utility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release 1.3 or higher.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2753925"/>
            <a:ext cx="8766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Unlike traditional overlocking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PBO is activated both Precision Boost 2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XFR2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Frequency Range) remains enabled. </a:t>
            </a:r>
          </a:p>
        </p:txBody>
      </p:sp>
    </p:spTree>
    <p:extLst>
      <p:ext uri="{BB962C8B-B14F-4D97-AF65-F5344CB8AC3E}">
        <p14:creationId xmlns:p14="http://schemas.microsoft.com/office/powerpoint/2010/main" val="298862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655" y="1268760"/>
            <a:ext cx="6171429" cy="4666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613" y="458670"/>
            <a:ext cx="3253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Relative merit of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2137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484" y="458670"/>
            <a:ext cx="409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operation of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206515" y="863715"/>
            <a:ext cx="885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PBO is activated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means of the Ryzen Master overlocking utility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factory settings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determine the operation limits of Precision Boost 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 be overwritten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will operate outside the factory settings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25124" y="1892559"/>
            <a:ext cx="3550172" cy="3790310"/>
            <a:chOff x="144379" y="1740569"/>
            <a:chExt cx="3984859" cy="427867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9937" t="5895" r="8704" b="8182"/>
            <a:stretch/>
          </p:blipFill>
          <p:spPr>
            <a:xfrm>
              <a:off x="144379" y="2117557"/>
              <a:ext cx="3984859" cy="3234089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 bwMode="auto">
            <a:xfrm flipV="1">
              <a:off x="2098305" y="2714324"/>
              <a:ext cx="0" cy="1164658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808520" y="3898232"/>
              <a:ext cx="1280160" cy="1116530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2098305" y="3878981"/>
              <a:ext cx="1347537" cy="1135781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18"/>
            <p:cNvSpPr txBox="1"/>
            <p:nvPr/>
          </p:nvSpPr>
          <p:spPr>
            <a:xfrm>
              <a:off x="345090" y="5496023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SoC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power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21198" y="5492458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current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9295" y="1740569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38233" y="1876928"/>
            <a:ext cx="4222413" cy="3809888"/>
            <a:chOff x="4312125" y="1722924"/>
            <a:chExt cx="4739410" cy="430077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/>
            <a:srcRect l="1949" t="10245" b="13809"/>
            <a:stretch/>
          </p:blipFill>
          <p:spPr>
            <a:xfrm>
              <a:off x="4312125" y="2168525"/>
              <a:ext cx="4739410" cy="321199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347611" y="5494416"/>
              <a:ext cx="8787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SoC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power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21001" y="5500478"/>
              <a:ext cx="9877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VRM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current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94785" y="1722924"/>
              <a:ext cx="7409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Temp</a:t>
              </a: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 flipV="1">
              <a:off x="6610959" y="2731971"/>
              <a:ext cx="0" cy="1164658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 flipH="1">
              <a:off x="4966636" y="3915879"/>
              <a:ext cx="1634698" cy="1243262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6610959" y="3896628"/>
              <a:ext cx="1772645" cy="1301014"/>
            </a:xfrm>
            <a:prstGeom prst="line">
              <a:avLst/>
            </a:prstGeom>
            <a:noFill/>
            <a:ln w="28575" cap="flat" cmpd="sng" algn="ctr">
              <a:solidFill>
                <a:srgbClr val="15C2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2" name="TextBox 31"/>
          <p:cNvSpPr txBox="1"/>
          <p:nvPr/>
        </p:nvSpPr>
        <p:spPr>
          <a:xfrm>
            <a:off x="211754" y="5893487"/>
            <a:ext cx="8709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Conceptual view of extending the limiters of Precision Boost with PBO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829" y="6389752"/>
            <a:ext cx="6897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temperature limit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PBO remains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unchanged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15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(14)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07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extending the limiters of Precision Boost with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948" y="876919"/>
            <a:ext cx="773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 2. gen. Ryzen 2700X DT with 105 W TDP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default limits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Precision Boost 2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as follows: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1580" y="1448780"/>
            <a:ext cx="493757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PPT (Total Platform Limit): 141.75 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TDC (Thermal Design Current): 95 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EDC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(Electrical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Current):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140 A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(Die temperature): 85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505" y="2753143"/>
            <a:ext cx="838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Precision Boost Overdrive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 is enabled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operation limiters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be raised as given below: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1580" y="3435160"/>
            <a:ext cx="493757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PPT (Total Platform Limit): 1000 W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TDC (Thermal Design Current): 114 A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EDC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(Electrical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Current):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168 A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(Die temperature): 85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2820" y="4620663"/>
            <a:ext cx="9423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with enabling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PBO mode invalidates AMD’s warranty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567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128" y="1145308"/>
            <a:ext cx="8874494" cy="4697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00" y="458670"/>
            <a:ext cx="907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implications of using overclocking and PBO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4127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6.3.5 A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MD’s Precision Boost 2 technology (16)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690" y="1493785"/>
            <a:ext cx="5719015" cy="36438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13" y="458670"/>
            <a:ext cx="775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performance improvement achieved by employing PBO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2990WX for a multithreaded benchmark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330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1495" y="1985524"/>
            <a:ext cx="812323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7. References</a:t>
            </a:r>
          </a:p>
        </p:txBody>
      </p:sp>
    </p:spTree>
    <p:extLst>
      <p:ext uri="{BB962C8B-B14F-4D97-AF65-F5344CB8AC3E}">
        <p14:creationId xmlns:p14="http://schemas.microsoft.com/office/powerpoint/2010/main" val="37956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(1)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90909" y="1223755"/>
            <a:ext cx="88815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534988" indent="-534988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Lal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Shimpi</a:t>
            </a:r>
            <a:r>
              <a:rPr lang="hu-HU" dirty="0">
                <a:solidFill>
                  <a:srgbClr val="000000"/>
                </a:solidFill>
              </a:rPr>
              <a:t> A., </a:t>
            </a:r>
            <a:r>
              <a:rPr lang="en-US" dirty="0">
                <a:solidFill>
                  <a:srgbClr val="000000"/>
                </a:solidFill>
              </a:rPr>
              <a:t>Intel Brings Core Down to 7W, Introduces a New Power Rating to Get There: Y-Series SKUs Demystified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Jan. 14 2013, https://www.anandtech.com/show/6655/intel-brings-core-down-to-7w-introduces-a-new-power-rating-to-get-there-yseries-skus-demystified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0810" y="2240286"/>
            <a:ext cx="878804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3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Cutress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I., The Intel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Skylake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 Mobile and Desktop Launch, with Architecture Analysis,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</a:t>
            </a:r>
            <a:r>
              <a:rPr lang="en-US" sz="1400" dirty="0" err="1">
                <a:solidFill>
                  <a:srgbClr val="000000"/>
                </a:solidFill>
                <a:latin typeface="+mj-lt"/>
              </a:rPr>
              <a:t>AnandTech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Sept. 1 2015, http://www.anandtech.com/show/9582/intel-skylake-mobile-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         desktop-launch-architecture-analysis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194685" y="3068960"/>
            <a:ext cx="8877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4]</a:t>
            </a:r>
            <a:r>
              <a:rPr lang="en-US" sz="1400" dirty="0">
                <a:latin typeface="+mj-lt"/>
              </a:rPr>
              <a:t>: Stevens A., Introduction to AMBA 4 ACE and </a:t>
            </a:r>
            <a:r>
              <a:rPr lang="en-US" sz="1400" dirty="0" err="1">
                <a:latin typeface="+mj-lt"/>
              </a:rPr>
              <a:t>big.LITTLE</a:t>
            </a:r>
            <a:r>
              <a:rPr lang="en-US" sz="1400" dirty="0">
                <a:latin typeface="+mj-lt"/>
              </a:rPr>
              <a:t> Processing Technology, White Paper,</a:t>
            </a:r>
          </a:p>
          <a:p>
            <a:r>
              <a:rPr lang="en-US" sz="1400" dirty="0">
                <a:latin typeface="+mj-lt"/>
              </a:rPr>
              <a:t>         June 6 2011, http://www.arm.com/files/pdf/CacheCoherencyWhitepaper_6June2011.pdf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70810" y="3699030"/>
            <a:ext cx="87933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5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CAS2K11 / UCAR AMD Opteron Platform Overview and Product Strategy, 2011,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         http://www.cisl.ucar.edu/dir/CAS2K11/Presentations/laurie/CAS2K11-AMD-September-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         2011-web.pdf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0810" y="4419110"/>
            <a:ext cx="88897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CoreLink</a:t>
            </a:r>
            <a:r>
              <a:rPr lang="en-US" dirty="0">
                <a:solidFill>
                  <a:srgbClr val="000000"/>
                </a:solidFill>
              </a:rPr>
              <a:t> CCN-504 Cache Coherent Network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r>
              <a:rPr lang="hu-HU" dirty="0">
                <a:solidFill>
                  <a:srgbClr val="000000"/>
                </a:solidFill>
              </a:rPr>
              <a:t>         http://www.arm.com/products/system-ip/interconnect/corelink-ccn-504-cache-coherent-</a:t>
            </a:r>
          </a:p>
          <a:p>
            <a:r>
              <a:rPr lang="hu-HU" dirty="0">
                <a:solidFill>
                  <a:srgbClr val="000000"/>
                </a:solidFill>
              </a:rPr>
              <a:t>         </a:t>
            </a:r>
            <a:r>
              <a:rPr lang="hu-HU" dirty="0" err="1">
                <a:solidFill>
                  <a:srgbClr val="000000"/>
                </a:solidFill>
              </a:rPr>
              <a:t>network.php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0810" y="5168689"/>
            <a:ext cx="90367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[7]: </a:t>
            </a:r>
            <a:r>
              <a:rPr lang="hu-HU" dirty="0" err="1">
                <a:solidFill>
                  <a:srgbClr val="000000"/>
                </a:solidFill>
              </a:rPr>
              <a:t>CoreLink</a:t>
            </a:r>
            <a:r>
              <a:rPr lang="hu-HU" dirty="0">
                <a:solidFill>
                  <a:srgbClr val="000000"/>
                </a:solidFill>
              </a:rPr>
              <a:t> CCI-400 Cache </a:t>
            </a:r>
            <a:r>
              <a:rPr lang="hu-HU" dirty="0" err="1">
                <a:solidFill>
                  <a:srgbClr val="000000"/>
                </a:solidFill>
              </a:rPr>
              <a:t>Coherent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Interconnect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Technical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Reference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Manual</a:t>
            </a:r>
            <a:r>
              <a:rPr lang="hu-HU" dirty="0">
                <a:solidFill>
                  <a:srgbClr val="000000"/>
                </a:solidFill>
              </a:rPr>
              <a:t>, 2011,</a:t>
            </a:r>
          </a:p>
          <a:p>
            <a:r>
              <a:rPr lang="hu-HU" dirty="0">
                <a:solidFill>
                  <a:srgbClr val="000000"/>
                </a:solidFill>
              </a:rPr>
              <a:t>         http://infocenter.arm.com/help/topic/com.arm.doc.ddi0470c/DDI0470C_cci400_r0p2_trm.</a:t>
            </a:r>
          </a:p>
          <a:p>
            <a:r>
              <a:rPr lang="hu-HU" dirty="0">
                <a:solidFill>
                  <a:srgbClr val="000000"/>
                </a:solidFill>
              </a:rPr>
              <a:t>         </a:t>
            </a:r>
            <a:r>
              <a:rPr lang="hu-HU" dirty="0" err="1">
                <a:solidFill>
                  <a:srgbClr val="000000"/>
                </a:solidFill>
              </a:rPr>
              <a:t>pdf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70810" y="5876110"/>
            <a:ext cx="8056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[8]: </a:t>
            </a:r>
            <a:r>
              <a:rPr lang="hu-HU" dirty="0" err="1">
                <a:solidFill>
                  <a:srgbClr val="000000"/>
                </a:solidFill>
              </a:rPr>
              <a:t>Cheng</a:t>
            </a:r>
            <a:r>
              <a:rPr lang="hu-HU" dirty="0">
                <a:solidFill>
                  <a:srgbClr val="000000"/>
                </a:solidFill>
              </a:rPr>
              <a:t> M., </a:t>
            </a:r>
            <a:r>
              <a:rPr lang="hu-HU" dirty="0" err="1">
                <a:solidFill>
                  <a:srgbClr val="000000"/>
                </a:solidFill>
              </a:rPr>
              <a:t>Freescale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QorlQ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Product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Family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Roadmap</a:t>
            </a:r>
            <a:r>
              <a:rPr lang="hu-HU" dirty="0">
                <a:solidFill>
                  <a:srgbClr val="000000"/>
                </a:solidFill>
              </a:rPr>
              <a:t>, APF-NET-T0795, </a:t>
            </a:r>
            <a:r>
              <a:rPr lang="hu-HU" dirty="0" err="1">
                <a:solidFill>
                  <a:srgbClr val="000000"/>
                </a:solidFill>
              </a:rPr>
              <a:t>April</a:t>
            </a:r>
            <a:r>
              <a:rPr lang="hu-HU" dirty="0">
                <a:solidFill>
                  <a:srgbClr val="000000"/>
                </a:solidFill>
              </a:rPr>
              <a:t> 2013,</a:t>
            </a:r>
          </a:p>
          <a:p>
            <a:r>
              <a:rPr lang="hu-HU" dirty="0">
                <a:solidFill>
                  <a:srgbClr val="000000"/>
                </a:solidFill>
              </a:rPr>
              <a:t>         http://www.nxp.com/files/training/doc/dwf/DWF13_APF_NET_T0795.pdf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170810" y="458670"/>
            <a:ext cx="87654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1</a:t>
            </a:r>
            <a:r>
              <a:rPr lang="en-US" sz="1400" dirty="0"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Cutress</a:t>
            </a:r>
            <a:r>
              <a:rPr lang="en-US" sz="1400" dirty="0">
                <a:latin typeface="+mj-lt"/>
              </a:rPr>
              <a:t> I., Intel Launches 11th Gen Core Tiger Lake: Up to 4.8 GHz at 50 W, 2x GPU with </a:t>
            </a:r>
          </a:p>
          <a:p>
            <a:pPr marL="444500" indent="-444500"/>
            <a:r>
              <a:rPr lang="en-US" sz="1400" dirty="0">
                <a:latin typeface="+mj-lt"/>
              </a:rPr>
              <a:t>         </a:t>
            </a:r>
            <a:r>
              <a:rPr lang="en-US" sz="1400" dirty="0" err="1">
                <a:latin typeface="+mj-lt"/>
              </a:rPr>
              <a:t>Xe</a:t>
            </a:r>
            <a:r>
              <a:rPr lang="en-US" sz="1400" dirty="0">
                <a:latin typeface="+mj-lt"/>
              </a:rPr>
              <a:t>, New Branding,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 Sept. 2 2020, https://www.anandtech.com/show/16063/</a:t>
            </a:r>
          </a:p>
          <a:p>
            <a:pPr marL="444500" indent="-444500"/>
            <a:r>
              <a:rPr lang="en-US" sz="1400" dirty="0">
                <a:latin typeface="+mj-lt"/>
              </a:rPr>
              <a:t>         intel-launches-11th-gen-core-tiger-lake-processors-and-evo-branding</a:t>
            </a:r>
          </a:p>
        </p:txBody>
      </p:sp>
    </p:spTree>
    <p:extLst>
      <p:ext uri="{BB962C8B-B14F-4D97-AF65-F5344CB8AC3E}">
        <p14:creationId xmlns:p14="http://schemas.microsoft.com/office/powerpoint/2010/main" val="134938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MD 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26" y="1944125"/>
            <a:ext cx="8797054" cy="29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500" y="458670"/>
            <a:ext cx="912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AMD's initiative to achieve 25x energy efficiency increase in 2014-2020 -1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(31)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96863" y="6399330"/>
            <a:ext cx="3515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Tigris: AMD’s notebook platform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784" y="922075"/>
            <a:ext cx="397519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Announced: in 2014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Energy efficiency: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Performance/Watt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6515" y="5094475"/>
            <a:ext cx="8949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Figure: Previous results and goals of AMD’s 25x energy efficiency increase initiative</a:t>
            </a:r>
          </a:p>
          <a:p>
            <a:pPr algn="ctr"/>
            <a:r>
              <a:rPr lang="en-US" sz="1600" dirty="0">
                <a:latin typeface="+mj-lt"/>
              </a:rPr>
              <a:t> [</a:t>
            </a:r>
            <a:r>
              <a:rPr lang="hu-HU" sz="1600" dirty="0">
                <a:latin typeface="+mj-lt"/>
              </a:rPr>
              <a:t>10</a:t>
            </a:r>
            <a:r>
              <a:rPr lang="en-US" sz="1600" dirty="0">
                <a:latin typeface="+mj-lt"/>
              </a:rPr>
              <a:t>], [1</a:t>
            </a:r>
            <a:r>
              <a:rPr lang="hu-HU" sz="1600" dirty="0">
                <a:latin typeface="+mj-lt"/>
              </a:rPr>
              <a:t>1</a:t>
            </a:r>
            <a:r>
              <a:rPr lang="en-US" sz="1600" dirty="0"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68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2</a:t>
            </a:r>
            <a:r>
              <a:rPr lang="en-US" dirty="0"/>
              <a:t>)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94214" y="475510"/>
            <a:ext cx="90133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9</a:t>
            </a:r>
            <a:r>
              <a:rPr lang="en-US" dirty="0"/>
              <a:t>]: Mobile 4th Generation Intel Core Processor Family, Mobile Intel Pentium Processor Family,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and Mobile Intel Celeron Processor Family, Datasheet, Vol. 1 of 2, Sept. 2013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61510" y="1043735"/>
            <a:ext cx="7297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10</a:t>
            </a:r>
            <a:r>
              <a:rPr lang="en-US" dirty="0"/>
              <a:t>]: 25x20 Energy Efficiency Initiative, AMD, 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http://www.amd.com/en-us/innovations/software-technologies/25x20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61510" y="1628800"/>
            <a:ext cx="91290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11</a:t>
            </a:r>
            <a:r>
              <a:rPr lang="en-US" dirty="0"/>
              <a:t>]: AMD Accelerates Energy Efficiency of APUs, Details Plans to Deliver 25x Efficiency Gains by 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2020, AMD, June 19, 2014, http://www.amd.com/en-us/press-releases/Pages/amd-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accelerates-energy-2014jun19.aspx</a:t>
            </a:r>
          </a:p>
        </p:txBody>
      </p:sp>
      <p:sp>
        <p:nvSpPr>
          <p:cNvPr id="14" name="TextBox 8"/>
          <p:cNvSpPr txBox="1"/>
          <p:nvPr/>
        </p:nvSpPr>
        <p:spPr>
          <a:xfrm>
            <a:off x="161510" y="2438890"/>
            <a:ext cx="89983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12</a:t>
            </a:r>
            <a:r>
              <a:rPr lang="en-US" sz="1400" dirty="0"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Cutress</a:t>
            </a:r>
            <a:r>
              <a:rPr lang="en-US" sz="1400" dirty="0">
                <a:latin typeface="+mj-lt"/>
              </a:rPr>
              <a:t> J., AMD Succeeds in its 25x20 Goal: Renoir Crosses the Line in 2020,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</a:t>
            </a:r>
          </a:p>
          <a:p>
            <a:r>
              <a:rPr lang="en-US" sz="1400" dirty="0">
                <a:latin typeface="+mj-lt"/>
              </a:rPr>
              <a:t>             June 25, 2020,</a:t>
            </a:r>
          </a:p>
          <a:p>
            <a:r>
              <a:rPr lang="en-US" sz="1400" dirty="0">
                <a:latin typeface="+mj-lt"/>
              </a:rPr>
              <a:t>             https://www.anandtech.com/show/15881/amd-succeeds-in-its-25x20-goal-renoir-zen2-</a:t>
            </a:r>
          </a:p>
          <a:p>
            <a:r>
              <a:rPr lang="en-US" sz="1400" dirty="0">
                <a:latin typeface="+mj-lt"/>
              </a:rPr>
              <a:t>             vega-crosses-the-line-in-2020 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61510" y="3383995"/>
            <a:ext cx="89824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13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Rodriguez M., </a:t>
            </a:r>
            <a:r>
              <a:rPr lang="en-US" altLang="en-US" dirty="0" err="1">
                <a:cs typeface="Arial" charset="0"/>
              </a:rPr>
              <a:t>Kosonocky</a:t>
            </a:r>
            <a:r>
              <a:rPr lang="en-US" altLang="en-US" dirty="0">
                <a:cs typeface="Arial" charset="0"/>
              </a:rPr>
              <a:t> S., and </a:t>
            </a:r>
            <a:r>
              <a:rPr lang="en-US" altLang="en-US" dirty="0" err="1">
                <a:cs typeface="Arial" charset="0"/>
              </a:rPr>
              <a:t>Merrikh</a:t>
            </a:r>
            <a:r>
              <a:rPr lang="en-US" altLang="en-US" dirty="0">
                <a:cs typeface="Arial" charset="0"/>
              </a:rPr>
              <a:t> A. A., Server Power Delivery Challenges and  </a:t>
            </a:r>
          </a:p>
          <a:p>
            <a:pPr marL="715963" indent="-71596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Opportunities, </a:t>
            </a:r>
            <a:r>
              <a:rPr lang="en-US" altLang="en-US" dirty="0" err="1">
                <a:cs typeface="Arial" charset="0"/>
              </a:rPr>
              <a:t>Powersoc</a:t>
            </a:r>
            <a:r>
              <a:rPr lang="en-US" altLang="en-US" dirty="0">
                <a:cs typeface="Arial" charset="0"/>
              </a:rPr>
              <a:t> 2014, Oct. 6 2014, http://pwrsocevents.com/wp-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content/uploads/2014presentations/</a:t>
            </a:r>
            <a:r>
              <a:rPr lang="en-US" altLang="en-US" dirty="0" err="1">
                <a:cs typeface="Arial" charset="0"/>
              </a:rPr>
              <a:t>ts</a:t>
            </a:r>
            <a:r>
              <a:rPr lang="en-US" altLang="en-US" dirty="0">
                <a:cs typeface="Arial" charset="0"/>
              </a:rPr>
              <a:t>/S1_2%20Systems%20and%20Applications%20Rodriguez.pdf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61510" y="4310516"/>
            <a:ext cx="890288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14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Luo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Y.,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Yu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J.,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Yang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J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Bhuyan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L.,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Low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power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network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processor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design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using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clock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gating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  <a:latin typeface="+mj-lt"/>
              </a:rPr>
              <a:t>            DAC '05 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Proceedings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of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42nd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annual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Design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Automation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Conference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pp. 712-715,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solidFill>
                  <a:srgbClr val="000000"/>
                </a:solidFill>
                <a:latin typeface="+mj-lt"/>
              </a:rPr>
              <a:t>           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Anaheim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California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USA,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June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13-17 2005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94135" y="5930696"/>
            <a:ext cx="910339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17</a:t>
            </a:r>
            <a:r>
              <a:rPr lang="en-US" dirty="0"/>
              <a:t>]: Gunther S., Deval A., Burton T., Kumar R., Energy-Efficient Computing: Power Management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System on the Nehalem Family of Processors, Intel Technology Journal, vol. 14, Issue 3,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2010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61510" y="5075601"/>
            <a:ext cx="93924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15</a:t>
            </a:r>
            <a:r>
              <a:rPr lang="en-US" sz="1400" dirty="0">
                <a:latin typeface="+mj-lt"/>
              </a:rPr>
              <a:t>]: </a:t>
            </a:r>
            <a:r>
              <a:rPr lang="hu-HU" sz="1400" dirty="0" err="1">
                <a:latin typeface="+mj-lt"/>
              </a:rPr>
              <a:t>Kosonocky</a:t>
            </a:r>
            <a:r>
              <a:rPr lang="hu-HU" sz="1400" dirty="0">
                <a:latin typeface="+mj-lt"/>
              </a:rPr>
              <a:t> S., </a:t>
            </a:r>
            <a:r>
              <a:rPr lang="hu-HU" sz="1400" dirty="0" err="1">
                <a:latin typeface="+mj-lt"/>
              </a:rPr>
              <a:t>Practical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Power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Gating</a:t>
            </a:r>
            <a:r>
              <a:rPr lang="hu-HU" sz="1400" dirty="0">
                <a:latin typeface="+mj-lt"/>
              </a:rPr>
              <a:t> and </a:t>
            </a:r>
            <a:r>
              <a:rPr lang="hu-HU" sz="1400" dirty="0" err="1">
                <a:latin typeface="+mj-lt"/>
              </a:rPr>
              <a:t>Dynamic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Voltage</a:t>
            </a:r>
            <a:r>
              <a:rPr lang="hu-HU" sz="1400" dirty="0">
                <a:latin typeface="+mj-lt"/>
              </a:rPr>
              <a:t>/</a:t>
            </a:r>
            <a:r>
              <a:rPr lang="hu-HU" sz="1400" dirty="0" err="1">
                <a:latin typeface="+mj-lt"/>
              </a:rPr>
              <a:t>Frequency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Scaling</a:t>
            </a:r>
            <a:r>
              <a:rPr lang="hu-HU" sz="1400" dirty="0">
                <a:latin typeface="+mj-lt"/>
              </a:rPr>
              <a:t>, </a:t>
            </a:r>
            <a:r>
              <a:rPr lang="hu-HU" sz="1400" dirty="0" err="1">
                <a:latin typeface="+mj-lt"/>
              </a:rPr>
              <a:t>Hotchips</a:t>
            </a:r>
            <a:r>
              <a:rPr lang="hu-HU" sz="1400" dirty="0">
                <a:latin typeface="+mj-lt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latin typeface="+mj-lt"/>
              </a:rPr>
              <a:t>            Aug. 17 2011, http://www.hotchips.org/wp-content/uploads/hc_archives/hc23/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400" dirty="0">
                <a:latin typeface="+mj-lt"/>
              </a:rPr>
              <a:t>            HC23.17.1-tutorial1/HC23.17.111.Practical_</a:t>
            </a:r>
            <a:r>
              <a:rPr lang="hu-HU" sz="1400" dirty="0" err="1">
                <a:latin typeface="+mj-lt"/>
              </a:rPr>
              <a:t>PGandDV-Kosonocky-AMD.pdf</a:t>
            </a:r>
            <a:endParaRPr lang="hu-HU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6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3</a:t>
            </a:r>
            <a:r>
              <a:rPr lang="en-US" dirty="0"/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89593" y="458670"/>
            <a:ext cx="82528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17</a:t>
            </a:r>
            <a:r>
              <a:rPr lang="en-US" dirty="0">
                <a:solidFill>
                  <a:srgbClr val="000000"/>
                </a:solidFill>
              </a:rPr>
              <a:t>]: Foley D., AMD’s „LLANO” Fusion APU, Hot Chips 23, Aug. 19 2011,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http://www.hotchips.org/archives/hc23/HC23-papers/HC23.19.9-Desktop-CPUs/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HC23.19.930-Llano-Fusion-Foley-AMD.pdf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5149" y="2600326"/>
            <a:ext cx="90996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20</a:t>
            </a:r>
            <a:r>
              <a:rPr lang="en-US" dirty="0">
                <a:solidFill>
                  <a:srgbClr val="000000"/>
                </a:solidFill>
              </a:rPr>
              <a:t>]: Foley D &amp; al.,  A Low-Power Integrated x86-64 and Graphics Processor for Mobile Computing</a:t>
            </a:r>
          </a:p>
          <a:p>
            <a:pPr marL="898525" indent="-8112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          Devices, IEEE JSSC Vol. 47 No. 1, Jan. 2012,</a:t>
            </a:r>
          </a:p>
          <a:p>
            <a:pPr marL="898525" indent="-8112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          http://ieeexplore.ieee.org/stamp/stamp.jsp?arnumber=06054032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5149" y="3338990"/>
            <a:ext cx="787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LGA </a:t>
            </a:r>
            <a:r>
              <a:rPr lang="hu-HU" dirty="0" err="1">
                <a:solidFill>
                  <a:srgbClr val="000000"/>
                </a:solidFill>
              </a:rPr>
              <a:t>vs</a:t>
            </a:r>
            <a:r>
              <a:rPr lang="hu-HU" dirty="0">
                <a:solidFill>
                  <a:srgbClr val="000000"/>
                </a:solidFill>
              </a:rPr>
              <a:t> PGA – CPU </a:t>
            </a:r>
            <a:r>
              <a:rPr lang="hu-HU" dirty="0" err="1">
                <a:solidFill>
                  <a:srgbClr val="000000"/>
                </a:solidFill>
              </a:rPr>
              <a:t>Socket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Types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Explained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Unboxing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Treatment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July</a:t>
            </a:r>
            <a:r>
              <a:rPr lang="hu-HU" dirty="0">
                <a:solidFill>
                  <a:srgbClr val="000000"/>
                </a:solidFill>
              </a:rPr>
              <a:t> 13 2017,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https://www.unboxingtreatment.com/2017/07/lga-pga-socket.html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5149" y="3879050"/>
            <a:ext cx="83955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22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Blythe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D.,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Technology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Insight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: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Next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Generation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Intel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Processor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Graphics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Architecture</a:t>
            </a:r>
            <a:endParaRPr lang="hu-HU" altLang="en-US" sz="1400" dirty="0">
              <a:solidFill>
                <a:srgbClr val="000000"/>
              </a:solidFill>
              <a:latin typeface="+mj-lt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Code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Name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Skylake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, SPCS003, IDF15, San Francisco, Aug. 2015</a:t>
            </a:r>
            <a:endParaRPr lang="en-US" altLang="hu-HU" sz="14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75149" y="4419110"/>
            <a:ext cx="93924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23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Junkins</a:t>
            </a:r>
            <a:r>
              <a:rPr lang="en-US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&amp; al.,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en-US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Intel Processor Graphics: Architecture &amp; Programming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82996" y="4779150"/>
            <a:ext cx="89031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/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24</a:t>
            </a:r>
            <a:r>
              <a:rPr lang="en-US" dirty="0">
                <a:solidFill>
                  <a:srgbClr val="000000"/>
                </a:solidFill>
              </a:rPr>
              <a:t>]: Intel Processor Graphics Gen11 Architecture</a:t>
            </a:r>
            <a:r>
              <a:rPr lang="hu-HU" dirty="0">
                <a:solidFill>
                  <a:srgbClr val="000000"/>
                </a:solidFill>
              </a:rPr>
              <a:t>,</a:t>
            </a:r>
            <a:r>
              <a:rPr lang="en-US" dirty="0">
                <a:solidFill>
                  <a:srgbClr val="000000"/>
                </a:solidFill>
              </a:rPr>
              <a:t> Version 1.0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defTabSz="457200"/>
            <a:r>
              <a:rPr lang="hu-HU" dirty="0">
                <a:solidFill>
                  <a:srgbClr val="000000"/>
                </a:solidFill>
                <a:latin typeface="Verdana"/>
              </a:rPr>
              <a:t>           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https://software.intel.com/sites/default/files/managed/db/88/The-Architecture-of-Intel-</a:t>
            </a:r>
            <a:endParaRPr lang="hu-HU" dirty="0">
              <a:solidFill>
                <a:srgbClr val="000000"/>
              </a:solidFill>
              <a:latin typeface="Verdana"/>
            </a:endParaRPr>
          </a:p>
          <a:p>
            <a:pPr defTabSz="457200"/>
            <a:r>
              <a:rPr lang="hu-HU" dirty="0">
                <a:solidFill>
                  <a:srgbClr val="000000"/>
                </a:solidFill>
                <a:latin typeface="Verdana"/>
              </a:rPr>
              <a:t>           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Processor-Graphics-Gen11_R1new.pdf?source=techstories.org</a:t>
            </a:r>
          </a:p>
        </p:txBody>
      </p:sp>
      <p:sp>
        <p:nvSpPr>
          <p:cNvPr id="11" name="TextBox 5"/>
          <p:cNvSpPr txBox="1"/>
          <p:nvPr/>
        </p:nvSpPr>
        <p:spPr>
          <a:xfrm>
            <a:off x="193597" y="5535233"/>
            <a:ext cx="90725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hu-HU" sz="1400" dirty="0">
                <a:latin typeface="+mj-lt"/>
              </a:rPr>
              <a:t>[25]: </a:t>
            </a:r>
            <a:r>
              <a:rPr lang="en-US" sz="1400" dirty="0">
                <a:latin typeface="+mj-lt"/>
              </a:rPr>
              <a:t>Switching regulator fundamentals Texas Instrument Application Report SNVA559C–September 2012</a:t>
            </a:r>
            <a:r>
              <a:rPr lang="hu-HU" sz="1400" dirty="0">
                <a:latin typeface="+mj-lt"/>
              </a:rPr>
              <a:t>; https://www.ti.com/lit/an/snva559c/snva559c.pdf?ts=1658144631114&amp;ref_url=https%253A%252F%252Fwww.google.ch%252F</a:t>
            </a:r>
            <a:endParaRPr lang="en-US" sz="1400" dirty="0">
              <a:latin typeface="+mj-lt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95318" y="1223755"/>
            <a:ext cx="6460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18</a:t>
            </a:r>
            <a:r>
              <a:rPr lang="en-US" dirty="0"/>
              <a:t>]: </a:t>
            </a:r>
            <a:r>
              <a:rPr lang="en-US" dirty="0" err="1"/>
              <a:t>Apte</a:t>
            </a:r>
            <a:r>
              <a:rPr lang="en-US" dirty="0"/>
              <a:t> C., Power Gating Implementation in </a:t>
            </a:r>
            <a:r>
              <a:rPr lang="en-US" dirty="0" err="1"/>
              <a:t>SoCs</a:t>
            </a:r>
            <a:r>
              <a:rPr lang="en-US" dirty="0"/>
              <a:t>, </a:t>
            </a:r>
            <a:r>
              <a:rPr lang="en-US" dirty="0" err="1"/>
              <a:t>NanoCAD</a:t>
            </a:r>
            <a:r>
              <a:rPr lang="en-US" dirty="0"/>
              <a:t>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http://nanocad.ee.ucla.edu/pub/Main/SnippetTutorial/PG.pdf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1849" y="1808820"/>
            <a:ext cx="89706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19</a:t>
            </a:r>
            <a:r>
              <a:rPr lang="en-US" dirty="0"/>
              <a:t>]: White S., High-Performance Power-Efficient X86-64 Server and Desktop Processors,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Using the core codenamed „Bulldozer”, Aug. 19 2011, http://hotchips.org/uploads/hc23/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HC23.19.9-Desktop-CPUs/HC23.19.940-Bulldozer-White-AMD.pdf</a:t>
            </a:r>
          </a:p>
        </p:txBody>
      </p:sp>
    </p:spTree>
    <p:extLst>
      <p:ext uri="{BB962C8B-B14F-4D97-AF65-F5344CB8AC3E}">
        <p14:creationId xmlns:p14="http://schemas.microsoft.com/office/powerpoint/2010/main" val="308326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4</a:t>
            </a:r>
            <a:r>
              <a:rPr lang="en-US" dirty="0"/>
              <a:t>)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77865" y="413665"/>
            <a:ext cx="86246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26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>
                <a:solidFill>
                  <a:srgbClr val="000000"/>
                </a:solidFill>
              </a:rPr>
              <a:t>Odapörköl a piacnak a </a:t>
            </a:r>
            <a:r>
              <a:rPr lang="hu-HU" dirty="0" err="1">
                <a:solidFill>
                  <a:srgbClr val="000000"/>
                </a:solidFill>
              </a:rPr>
              <a:t>Kaby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Lake-G</a:t>
            </a:r>
            <a:r>
              <a:rPr lang="hu-HU" dirty="0">
                <a:solidFill>
                  <a:srgbClr val="000000"/>
                </a:solidFill>
              </a:rPr>
              <a:t> platform, </a:t>
            </a:r>
            <a:r>
              <a:rPr lang="hu-HU" dirty="0" err="1">
                <a:solidFill>
                  <a:srgbClr val="000000"/>
                </a:solidFill>
              </a:rPr>
              <a:t>Prohardver</a:t>
            </a:r>
            <a:r>
              <a:rPr lang="hu-HU" dirty="0">
                <a:solidFill>
                  <a:srgbClr val="000000"/>
                </a:solidFill>
              </a:rPr>
              <a:t>, Jan. 8 2018,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https://prohardver.hu/teszt/intel_core_radeon_odaporkol_piac_amd_platform/hova_</a:t>
            </a:r>
            <a:endParaRPr lang="hu-HU" dirty="0">
              <a:solidFill>
                <a:srgbClr val="000000"/>
              </a:solidFill>
            </a:endParaRP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valo_ez.html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161510" y="1152329"/>
            <a:ext cx="85506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hu-HU" sz="1400" dirty="0">
                <a:latin typeface="+mj-lt"/>
              </a:rPr>
              <a:t>[27]: </a:t>
            </a:r>
            <a:r>
              <a:rPr lang="en-US" sz="1400" dirty="0" err="1">
                <a:latin typeface="+mj-lt"/>
              </a:rPr>
              <a:t>Broadwell</a:t>
            </a:r>
            <a:r>
              <a:rPr lang="en-US" sz="1400" dirty="0">
                <a:latin typeface="+mj-lt"/>
              </a:rPr>
              <a:t> : A family of IA 14nm processors </a:t>
            </a:r>
            <a:r>
              <a:rPr lang="en-US" sz="1400" dirty="0" err="1">
                <a:latin typeface="+mj-lt"/>
              </a:rPr>
              <a:t>Ankireddy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Nalamalpu</a:t>
            </a:r>
            <a:r>
              <a:rPr lang="en-US" sz="1400" dirty="0">
                <a:latin typeface="+mj-lt"/>
              </a:rPr>
              <a:t>, Nasser Kurd, </a:t>
            </a:r>
            <a:r>
              <a:rPr lang="en-US" sz="1400" dirty="0" err="1">
                <a:latin typeface="+mj-lt"/>
              </a:rPr>
              <a:t>Anant</a:t>
            </a:r>
            <a:r>
              <a:rPr lang="en-US" sz="1400" dirty="0">
                <a:latin typeface="+mj-lt"/>
              </a:rPr>
              <a:t> Deval, Chris </a:t>
            </a:r>
            <a:r>
              <a:rPr lang="en-US" sz="1400" dirty="0" err="1">
                <a:latin typeface="+mj-lt"/>
              </a:rPr>
              <a:t>Mozak</a:t>
            </a:r>
            <a:r>
              <a:rPr lang="en-US" sz="1400" dirty="0">
                <a:latin typeface="+mj-lt"/>
              </a:rPr>
              <a:t>, Jonathan Douglas, Ashish Khanna, </a:t>
            </a:r>
            <a:r>
              <a:rPr lang="en-US" sz="1400" dirty="0" err="1">
                <a:latin typeface="+mj-lt"/>
              </a:rPr>
              <a:t>Fabrice</a:t>
            </a:r>
            <a:r>
              <a:rPr lang="en-US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Paillet</a:t>
            </a:r>
            <a:r>
              <a:rPr lang="en-US" sz="1400" dirty="0">
                <a:latin typeface="+mj-lt"/>
              </a:rPr>
              <a:t>, Gerhard </a:t>
            </a:r>
            <a:r>
              <a:rPr lang="en-US" sz="1400" dirty="0" err="1">
                <a:latin typeface="+mj-lt"/>
              </a:rPr>
              <a:t>Schrom</a:t>
            </a:r>
            <a:r>
              <a:rPr lang="en-US" sz="1400" dirty="0">
                <a:latin typeface="+mj-lt"/>
              </a:rPr>
              <a:t>, Boyd Phelps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  <a:hlinkClick r:id="rId2"/>
              </a:rPr>
              <a:t>2015 Symposium on VLSI Circuits (VLSI Circuits)</a:t>
            </a:r>
            <a:r>
              <a:rPr lang="en-US" sz="1400" dirty="0">
                <a:latin typeface="+mj-lt"/>
              </a:rPr>
              <a:t>Year: 2015 | Conference Paper | Publisher: IEEE</a:t>
            </a:r>
          </a:p>
          <a:p>
            <a:endParaRPr lang="en-US" sz="1200" dirty="0"/>
          </a:p>
        </p:txBody>
      </p:sp>
      <p:sp>
        <p:nvSpPr>
          <p:cNvPr id="6" name="TextBox 4"/>
          <p:cNvSpPr txBox="1"/>
          <p:nvPr/>
        </p:nvSpPr>
        <p:spPr>
          <a:xfrm flipH="1">
            <a:off x="161510" y="2133437"/>
            <a:ext cx="8459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hu-HU" sz="1400" dirty="0">
                <a:latin typeface="+mj-lt"/>
              </a:rPr>
              <a:t>[28]: </a:t>
            </a:r>
            <a:r>
              <a:rPr lang="hu-HU" sz="1400" dirty="0" err="1">
                <a:latin typeface="+mj-lt"/>
              </a:rPr>
              <a:t>Hacman</a:t>
            </a:r>
            <a:r>
              <a:rPr lang="hu-HU" sz="1400" dirty="0">
                <a:latin typeface="+mj-lt"/>
              </a:rPr>
              <a:t> M., </a:t>
            </a:r>
            <a:r>
              <a:rPr lang="en-US" sz="1400" dirty="0">
                <a:latin typeface="+mj-lt"/>
              </a:rPr>
              <a:t>Intel’s ‘Ice Lake’ 10th-gen Core CPUs boost graphics and Wi-Fi, tap AI to offset slower turbo speeds</a:t>
            </a:r>
            <a:r>
              <a:rPr lang="hu-HU" sz="1400" dirty="0">
                <a:latin typeface="+mj-lt"/>
              </a:rPr>
              <a:t>, </a:t>
            </a:r>
            <a:r>
              <a:rPr lang="hu-HU" sz="1400" dirty="0" err="1">
                <a:latin typeface="+mj-lt"/>
              </a:rPr>
              <a:t>PCWorld</a:t>
            </a:r>
            <a:r>
              <a:rPr lang="hu-HU" sz="1400" dirty="0">
                <a:latin typeface="+mj-lt"/>
              </a:rPr>
              <a:t>, May 27, 2019., </a:t>
            </a:r>
            <a:r>
              <a:rPr lang="en-US" sz="1400" dirty="0">
                <a:latin typeface="+mj-lt"/>
              </a:rPr>
              <a:t>https://www.pcworld.com/article/397478/intel-ice-lake-cpu-10nm-10th-gen-core.html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161511" y="3085800"/>
            <a:ext cx="8820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hu-HU" sz="1400" dirty="0">
                <a:latin typeface="+mj-lt"/>
              </a:rPr>
              <a:t>[29]: </a:t>
            </a:r>
            <a:r>
              <a:rPr lang="hu-HU" sz="1400" dirty="0" err="1">
                <a:latin typeface="+mj-lt"/>
              </a:rPr>
              <a:t>Skylake</a:t>
            </a:r>
            <a:r>
              <a:rPr lang="hu-HU" sz="1400" dirty="0">
                <a:latin typeface="+mj-lt"/>
              </a:rPr>
              <a:t> (server) - </a:t>
            </a:r>
            <a:r>
              <a:rPr lang="hu-HU" sz="1400" dirty="0" err="1">
                <a:latin typeface="+mj-lt"/>
              </a:rPr>
              <a:t>Microarchitectures</a:t>
            </a:r>
            <a:r>
              <a:rPr lang="hu-HU" sz="1400" dirty="0">
                <a:latin typeface="+mj-lt"/>
              </a:rPr>
              <a:t> – Intel, </a:t>
            </a:r>
            <a:r>
              <a:rPr lang="en-US" sz="1400" dirty="0">
                <a:latin typeface="+mj-lt"/>
              </a:rPr>
              <a:t>https://en.wikichip.org/wiki/intel/microarchitectures/skylake_(server)</a:t>
            </a:r>
          </a:p>
        </p:txBody>
      </p:sp>
      <p:sp>
        <p:nvSpPr>
          <p:cNvPr id="8" name="TextBox 59"/>
          <p:cNvSpPr txBox="1"/>
          <p:nvPr/>
        </p:nvSpPr>
        <p:spPr>
          <a:xfrm>
            <a:off x="161510" y="3625860"/>
            <a:ext cx="859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 indent="-714375"/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30</a:t>
            </a:r>
            <a:r>
              <a:rPr lang="en-US" sz="1400" dirty="0">
                <a:latin typeface="+mj-lt"/>
              </a:rPr>
              <a:t>]</a:t>
            </a:r>
            <a:r>
              <a:rPr lang="hu-HU" sz="1400" dirty="0">
                <a:latin typeface="+mj-lt"/>
              </a:rPr>
              <a:t>:</a:t>
            </a:r>
            <a:r>
              <a:rPr lang="en-US" sz="1400" dirty="0">
                <a:latin typeface="+mj-lt"/>
              </a:rPr>
              <a:t> US 2014/0229750 A1 Method and Apparatus for Per Core Performance States</a:t>
            </a:r>
            <a:r>
              <a:rPr lang="hu-HU" sz="1400" dirty="0">
                <a:latin typeface="+mj-lt"/>
              </a:rPr>
              <a:t>, https://patents.google.com/patent/US20140229750</a:t>
            </a:r>
            <a:endParaRPr lang="en-US" sz="1400" dirty="0">
              <a:latin typeface="+mj-lt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91479" y="4210925"/>
            <a:ext cx="73058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Dowler</a:t>
            </a:r>
            <a:r>
              <a:rPr lang="hu-HU" dirty="0">
                <a:solidFill>
                  <a:srgbClr val="000000"/>
                </a:solidFill>
              </a:rPr>
              <a:t> M., </a:t>
            </a:r>
            <a:r>
              <a:rPr lang="hu-HU" dirty="0" err="1">
                <a:solidFill>
                  <a:srgbClr val="000000"/>
                </a:solidFill>
              </a:rPr>
              <a:t>Installing</a:t>
            </a:r>
            <a:r>
              <a:rPr lang="hu-HU" dirty="0">
                <a:solidFill>
                  <a:srgbClr val="000000"/>
                </a:solidFill>
              </a:rPr>
              <a:t> an LGA 775 </a:t>
            </a:r>
            <a:r>
              <a:rPr lang="hu-HU" dirty="0" err="1">
                <a:solidFill>
                  <a:srgbClr val="000000"/>
                </a:solidFill>
              </a:rPr>
              <a:t>Processor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Safely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PCStats</a:t>
            </a:r>
            <a:r>
              <a:rPr lang="hu-HU" dirty="0">
                <a:solidFill>
                  <a:srgbClr val="000000"/>
                </a:solidFill>
              </a:rPr>
              <a:t>, Jan. 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http://www.pcstats.com/articleview.cfm?articleid=2231&amp;page=2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196770" y="4651393"/>
            <a:ext cx="631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latin typeface="+mj-lt"/>
              </a:rPr>
              <a:t>[32]: </a:t>
            </a:r>
            <a:r>
              <a:rPr lang="en-US" sz="1400" dirty="0">
                <a:latin typeface="+mj-lt"/>
              </a:rPr>
              <a:t>https://people.inf.ethz.ch/omutlu/pub/DarkGates_hpca22.pdf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61510" y="5741095"/>
            <a:ext cx="8744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34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Mandelblat</a:t>
            </a:r>
            <a:r>
              <a:rPr lang="en-US" dirty="0">
                <a:solidFill>
                  <a:srgbClr val="000000"/>
                </a:solidFill>
              </a:rPr>
              <a:t> J., Technology Insight: Intel’s Next Generation Microarchitecture, Code Name</a:t>
            </a:r>
          </a:p>
          <a:p>
            <a:pPr marL="715963" indent="-62865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en-US" dirty="0" err="1">
                <a:solidFill>
                  <a:srgbClr val="000000"/>
                </a:solidFill>
              </a:rPr>
              <a:t>Skylake</a:t>
            </a:r>
            <a:r>
              <a:rPr lang="en-US" dirty="0">
                <a:solidFill>
                  <a:srgbClr val="000000"/>
                </a:solidFill>
              </a:rPr>
              <a:t>, IDF15, San Francisco, Aug. 2015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4134" y="5111025"/>
            <a:ext cx="87083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33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Hammerlund</a:t>
            </a:r>
            <a:r>
              <a:rPr lang="en-US" altLang="en-US" dirty="0">
                <a:cs typeface="Arial" charset="0"/>
              </a:rPr>
              <a:t> P. &amp; al., Haswell: The Fourth Generation Intel Core Processor, IEEE MICRO,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March/April 2014, pp. 6-20</a:t>
            </a:r>
          </a:p>
        </p:txBody>
      </p:sp>
    </p:spTree>
    <p:extLst>
      <p:ext uri="{BB962C8B-B14F-4D97-AF65-F5344CB8AC3E}">
        <p14:creationId xmlns:p14="http://schemas.microsoft.com/office/powerpoint/2010/main" val="336956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5</a:t>
            </a:r>
            <a:r>
              <a:rPr lang="en-US" dirty="0"/>
              <a:t>)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67212" y="1150585"/>
            <a:ext cx="9104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36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Kanter</a:t>
            </a:r>
            <a:r>
              <a:rPr lang="en-US" dirty="0">
                <a:solidFill>
                  <a:srgbClr val="000000"/>
                </a:solidFill>
              </a:rPr>
              <a:t> D., Inside Barcelona: AMD's Next Generation, Real World Technologies, May 9, 2007,</a:t>
            </a:r>
          </a:p>
          <a:p>
            <a:r>
              <a:rPr lang="en-US" dirty="0">
                <a:solidFill>
                  <a:srgbClr val="000000"/>
                </a:solidFill>
              </a:rPr>
              <a:t>            http://www.hypertransport.org/docs/news/rwtech_inside_barcelona_05-16-07.pdf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7658" y="1718810"/>
            <a:ext cx="8305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37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en-US" dirty="0" err="1">
                <a:solidFill>
                  <a:srgbClr val="000000"/>
                </a:solidFill>
              </a:rPr>
              <a:t>Goto</a:t>
            </a:r>
            <a:r>
              <a:rPr lang="en-US" dirty="0">
                <a:solidFill>
                  <a:srgbClr val="000000"/>
                </a:solidFill>
              </a:rPr>
              <a:t> H., </a:t>
            </a:r>
            <a:r>
              <a:rPr lang="en-US" dirty="0" err="1">
                <a:solidFill>
                  <a:srgbClr val="000000"/>
                </a:solidFill>
              </a:rPr>
              <a:t>Larrabee</a:t>
            </a:r>
            <a:r>
              <a:rPr lang="en-US" dirty="0">
                <a:solidFill>
                  <a:srgbClr val="000000"/>
                </a:solidFill>
              </a:rPr>
              <a:t> architecture can be integrated into CPU”, PC Watch, Oct. 6 2008,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   http://pc.watch.impress.co.jp/docs/2008/1006/kaigai470.htm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5224" y="2258870"/>
            <a:ext cx="8297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38</a:t>
            </a:r>
            <a:r>
              <a:rPr lang="en-US" dirty="0"/>
              <a:t>]: Windows Native Processor Performance Control in Windows Platform Design Notes, </a:t>
            </a:r>
          </a:p>
          <a:p>
            <a:r>
              <a:rPr lang="en-US" dirty="0"/>
              <a:t>            Microsoft, 2002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02931" y="2798930"/>
            <a:ext cx="86052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39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Intel Core 2 Duo Processor and Intel Core 2 Extreme Processor on 45-nm Process for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Platforms Based on Mobile Intel 965 Express Chipset Family, Datasheet, Jan. 2008,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318914-001, http://download.intel.com/design/mobile/datashts/31891401.pdf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71974" y="3563442"/>
            <a:ext cx="83213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40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6th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Generation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Intel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Processor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Datasheet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for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U/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Y-Platforms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Vol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. 1 of 2,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March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2016</a:t>
            </a:r>
            <a:endParaRPr lang="en-US" sz="1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67212" y="4527588"/>
            <a:ext cx="8787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42</a:t>
            </a:r>
            <a:r>
              <a:rPr lang="en-US" dirty="0"/>
              <a:t>]: IA-32 Intel Architecture Software Developer’s Manual, Volume 3: System Programming </a:t>
            </a:r>
          </a:p>
          <a:p>
            <a:r>
              <a:rPr lang="en-US" dirty="0"/>
              <a:t>            Guide, No. 253668, 2004, http://www.scs.stanford.edu/nyu/04fa/lab/ia32/IA32-3.pdf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75149" y="3939903"/>
            <a:ext cx="9392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41</a:t>
            </a:r>
            <a:r>
              <a:rPr lang="en-US" sz="1400" dirty="0">
                <a:latin typeface="+mj-lt"/>
              </a:rPr>
              <a:t>]: Intel Core i7-900 Mobile Processor Extreme Edition Series, Intel Core i7-800 and i7-700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+mj-lt"/>
              </a:rPr>
              <a:t>          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Mobile Processor Series, Datasheet, Vol. One, Sept. 2009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70511" y="5120606"/>
            <a:ext cx="90196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43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Intel 64 and IA-32 Architectures Software Developer’s Manual Volume 2B: Instruction Set </a:t>
            </a:r>
            <a:endParaRPr lang="hu-HU" altLang="en-US" dirty="0"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Reference, M-U, </a:t>
            </a:r>
            <a:r>
              <a:rPr lang="hu-HU" altLang="en-US" dirty="0" err="1">
                <a:cs typeface="Arial" charset="0"/>
              </a:rPr>
              <a:t>Sept</a:t>
            </a:r>
            <a:r>
              <a:rPr lang="hu-HU" altLang="en-US" dirty="0">
                <a:cs typeface="Arial" charset="0"/>
              </a:rPr>
              <a:t>. 2016, </a:t>
            </a:r>
            <a:r>
              <a:rPr lang="en-US" altLang="en-US" dirty="0">
                <a:cs typeface="Arial" charset="0"/>
              </a:rPr>
              <a:t>https://www.intel.com/content/dam/www/public/us/en/</a:t>
            </a:r>
            <a:endParaRPr lang="hu-HU" altLang="en-US" dirty="0"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documents/manuals/64-ia-32-architectures-software-developer-vol-2b-manual.pdf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67212" y="5859270"/>
            <a:ext cx="9227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44</a:t>
            </a:r>
            <a:r>
              <a:rPr lang="en-US" dirty="0"/>
              <a:t>]: Intel 64 and IA-32 Architectures Optimization 12. Reference Manual, Order No. 248966-033,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June 2016, http://www.intel.com/content/dam/www/public/us/en/documents/manuals/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64-ia-32-architectures-optimization-manual.pdf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81910" y="413665"/>
            <a:ext cx="8980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35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Bouvier</a:t>
            </a:r>
            <a:r>
              <a:rPr lang="hu-HU" dirty="0">
                <a:solidFill>
                  <a:srgbClr val="000000"/>
                </a:solidFill>
              </a:rPr>
              <a:t> D., </a:t>
            </a:r>
            <a:r>
              <a:rPr lang="hu-HU" dirty="0" err="1">
                <a:solidFill>
                  <a:srgbClr val="000000"/>
                </a:solidFill>
              </a:rPr>
              <a:t>Gibney</a:t>
            </a:r>
            <a:r>
              <a:rPr lang="hu-HU" dirty="0">
                <a:solidFill>
                  <a:srgbClr val="000000"/>
                </a:solidFill>
              </a:rPr>
              <a:t> J., </a:t>
            </a:r>
            <a:r>
              <a:rPr lang="hu-HU" dirty="0" err="1">
                <a:solidFill>
                  <a:srgbClr val="000000"/>
                </a:solidFill>
              </a:rPr>
              <a:t>Branover</a:t>
            </a:r>
            <a:r>
              <a:rPr lang="hu-HU" dirty="0">
                <a:solidFill>
                  <a:srgbClr val="000000"/>
                </a:solidFill>
              </a:rPr>
              <a:t> A., </a:t>
            </a:r>
            <a:r>
              <a:rPr lang="hu-HU" dirty="0" err="1">
                <a:solidFill>
                  <a:srgbClr val="000000"/>
                </a:solidFill>
              </a:rPr>
              <a:t>Arora</a:t>
            </a:r>
            <a:r>
              <a:rPr lang="hu-HU" dirty="0">
                <a:solidFill>
                  <a:srgbClr val="000000"/>
                </a:solidFill>
              </a:rPr>
              <a:t> S., </a:t>
            </a:r>
            <a:r>
              <a:rPr lang="hu-HU" dirty="0" err="1">
                <a:solidFill>
                  <a:srgbClr val="000000"/>
                </a:solidFill>
              </a:rPr>
              <a:t>Delivering</a:t>
            </a:r>
            <a:r>
              <a:rPr lang="hu-HU" dirty="0">
                <a:solidFill>
                  <a:srgbClr val="000000"/>
                </a:solidFill>
              </a:rPr>
              <a:t> A New </a:t>
            </a:r>
            <a:r>
              <a:rPr lang="hu-HU" dirty="0" err="1">
                <a:solidFill>
                  <a:srgbClr val="000000"/>
                </a:solidFill>
              </a:rPr>
              <a:t>Level</a:t>
            </a:r>
            <a:r>
              <a:rPr lang="hu-HU" dirty="0">
                <a:solidFill>
                  <a:srgbClr val="000000"/>
                </a:solidFill>
              </a:rPr>
              <a:t> Of Visual Performance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In An </a:t>
            </a:r>
            <a:r>
              <a:rPr lang="hu-HU" dirty="0" err="1">
                <a:solidFill>
                  <a:srgbClr val="000000"/>
                </a:solidFill>
              </a:rPr>
              <a:t>SoC</a:t>
            </a:r>
            <a:r>
              <a:rPr lang="hu-HU" dirty="0">
                <a:solidFill>
                  <a:srgbClr val="000000"/>
                </a:solidFill>
              </a:rPr>
              <a:t>, AMD “</a:t>
            </a:r>
            <a:r>
              <a:rPr lang="hu-HU" dirty="0" err="1">
                <a:solidFill>
                  <a:srgbClr val="000000"/>
                </a:solidFill>
              </a:rPr>
              <a:t>Raven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Ridge</a:t>
            </a:r>
            <a:r>
              <a:rPr lang="hu-HU" dirty="0">
                <a:solidFill>
                  <a:srgbClr val="000000"/>
                </a:solidFill>
              </a:rPr>
              <a:t>” APU, </a:t>
            </a:r>
            <a:r>
              <a:rPr lang="hu-HU" dirty="0" err="1">
                <a:solidFill>
                  <a:srgbClr val="000000"/>
                </a:solidFill>
              </a:rPr>
              <a:t>HotChips</a:t>
            </a:r>
            <a:r>
              <a:rPr lang="hu-HU" dirty="0">
                <a:solidFill>
                  <a:srgbClr val="000000"/>
                </a:solidFill>
              </a:rPr>
              <a:t> 30, 2018,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</a:t>
            </a:r>
            <a:r>
              <a:rPr lang="en-US" dirty="0">
                <a:solidFill>
                  <a:srgbClr val="000000"/>
                </a:solidFill>
              </a:rPr>
              <a:t>http://www.hotchips.org/archives/2010s/hc30/ </a:t>
            </a:r>
          </a:p>
        </p:txBody>
      </p:sp>
    </p:spTree>
    <p:extLst>
      <p:ext uri="{BB962C8B-B14F-4D97-AF65-F5344CB8AC3E}">
        <p14:creationId xmlns:p14="http://schemas.microsoft.com/office/powerpoint/2010/main" val="417571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6</a:t>
            </a:r>
            <a:r>
              <a:rPr lang="en-US" dirty="0"/>
              <a:t>)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8168" y="413665"/>
            <a:ext cx="901811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45</a:t>
            </a:r>
            <a:r>
              <a:rPr lang="en-US" dirty="0"/>
              <a:t>]: Mobile 3rd Generation Intel Core Processor Family, Mobile Intel Pentium Processor Family, </a:t>
            </a:r>
          </a:p>
          <a:p>
            <a:r>
              <a:rPr lang="en-US" dirty="0"/>
              <a:t>            and Mobile Intel Celeron Processor Family, Datasheet, Vol. 1 of 2, June 2013,</a:t>
            </a:r>
          </a:p>
          <a:p>
            <a:r>
              <a:rPr lang="en-US" dirty="0"/>
              <a:t>            http://www.intel.com/content/dam/www/public/us/en/documents/datasheets/3rd-gen-</a:t>
            </a:r>
          </a:p>
          <a:p>
            <a:r>
              <a:rPr lang="en-US" dirty="0"/>
              <a:t>            core-family-mobile-vol-1-datasheet.pdf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88168" y="1403775"/>
            <a:ext cx="88969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46</a:t>
            </a:r>
            <a:r>
              <a:rPr lang="en-US" dirty="0"/>
              <a:t>]: Server Hardware Power Considerations, Microsoft,</a:t>
            </a:r>
          </a:p>
          <a:p>
            <a:r>
              <a:rPr lang="en-US" dirty="0"/>
              <a:t>            https://msdn.microsoft.com/en-us/library/windows/hardware/dn567635(v=vs.85).aspx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88168" y="2005680"/>
            <a:ext cx="8568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47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Lince</a:t>
            </a:r>
            <a:r>
              <a:rPr lang="en-US" altLang="en-US" dirty="0">
                <a:cs typeface="Arial" charset="0"/>
              </a:rPr>
              <a:t> K., Tweaking CPU Core Parking, Microsoft, Sept. 14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https://blogs.technet.microsoft.com/klince/2010/09/14/tweaking-cpu-core-parking/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88168" y="2618910"/>
            <a:ext cx="75899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48</a:t>
            </a:r>
            <a:r>
              <a:rPr lang="en-US" dirty="0"/>
              <a:t>]: </a:t>
            </a:r>
            <a:r>
              <a:rPr lang="en-US" dirty="0" err="1">
                <a:solidFill>
                  <a:srgbClr val="000000"/>
                </a:solidFill>
              </a:rPr>
              <a:t>ParkControl</a:t>
            </a:r>
            <a:r>
              <a:rPr lang="en-US" dirty="0">
                <a:solidFill>
                  <a:srgbClr val="000000"/>
                </a:solidFill>
              </a:rPr>
              <a:t> Free – Tweak CPU Core Parking and Frequency Scaling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Bitsum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https://bitsum.com/parkcontrol/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88092" y="3203975"/>
            <a:ext cx="82347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49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>
                <a:latin typeface="+mj-lt"/>
              </a:rPr>
              <a:t>Intel 64 and IA-32 Architectures Software Developer’s Manual Volume 3B: System </a:t>
            </a:r>
          </a:p>
          <a:p>
            <a:r>
              <a:rPr lang="en-US" sz="1400" dirty="0">
                <a:latin typeface="+mj-lt"/>
              </a:rPr>
              <a:t>            Programming Guide, Part 2, Order Number: 253669-066US March 2018,</a:t>
            </a:r>
          </a:p>
          <a:p>
            <a:r>
              <a:rPr lang="en-US" sz="1400" dirty="0">
                <a:latin typeface="+mj-lt"/>
              </a:rPr>
              <a:t>            http://kib.kiev.ua/x86docs/SDMs/253669-066.pdf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83330" y="4014065"/>
            <a:ext cx="8787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50</a:t>
            </a:r>
            <a:r>
              <a:rPr lang="en-US" dirty="0"/>
              <a:t>]: </a:t>
            </a:r>
            <a:r>
              <a:rPr lang="en-US" dirty="0" err="1"/>
              <a:t>Fenger</a:t>
            </a:r>
            <a:r>
              <a:rPr lang="en-US" dirty="0"/>
              <a:t> R.J., Aggarwal A., </a:t>
            </a:r>
            <a:r>
              <a:rPr lang="en-US" dirty="0" err="1"/>
              <a:t>Rotem</a:t>
            </a:r>
            <a:r>
              <a:rPr lang="en-US" dirty="0"/>
              <a:t> E., Method and apparatus of power management of</a:t>
            </a:r>
          </a:p>
          <a:p>
            <a:r>
              <a:rPr lang="en-US" dirty="0"/>
              <a:t>            processor, US 7818596 B2, Dec. 2006, http://www.google.com/patents/US7818596 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86629" y="4633972"/>
            <a:ext cx="90196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51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Naveh</a:t>
            </a:r>
            <a:r>
              <a:rPr lang="en-US" altLang="en-US" dirty="0">
                <a:cs typeface="Arial" charset="0"/>
              </a:rPr>
              <a:t> A. et al., Power and Thermal Management in the Intel Core Duo Processor, Intel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Technology Journal, Vol. 10, Issue 2, 2006, http://www.intel.com/content/dam/www/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public/us/</a:t>
            </a:r>
            <a:r>
              <a:rPr lang="en-US" altLang="en-US" dirty="0" err="1">
                <a:cs typeface="Arial" charset="0"/>
              </a:rPr>
              <a:t>en</a:t>
            </a:r>
            <a:r>
              <a:rPr lang="en-US" altLang="en-US" dirty="0">
                <a:cs typeface="Arial" charset="0"/>
              </a:rPr>
              <a:t>/documents/research/2006-vol10-iss-2-intel-technology-journal.pdf 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86629" y="5426060"/>
            <a:ext cx="86828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52</a:t>
            </a:r>
            <a:r>
              <a:rPr lang="en-US" dirty="0"/>
              <a:t>]: </a:t>
            </a:r>
            <a:r>
              <a:rPr lang="en-US" dirty="0" err="1"/>
              <a:t>Gelsinger</a:t>
            </a:r>
            <a:r>
              <a:rPr lang="en-US" dirty="0"/>
              <a:t> P., “Invent the new reality,” IDF Fall 2008, San Francisco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http://download.intel.com/pressroom/kits/events/idffall_2008/PatGelsinger_day1.pdf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61510" y="6039290"/>
            <a:ext cx="918225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53</a:t>
            </a:r>
            <a:r>
              <a:rPr lang="en-US" dirty="0"/>
              <a:t>]: </a:t>
            </a:r>
            <a:r>
              <a:rPr lang="en-US" dirty="0" err="1"/>
              <a:t>Howse</a:t>
            </a:r>
            <a:r>
              <a:rPr lang="en-US" dirty="0"/>
              <a:t> B., Examining Intel's New Speed Shift Tech on </a:t>
            </a:r>
            <a:r>
              <a:rPr lang="en-US" dirty="0" err="1"/>
              <a:t>Skylake</a:t>
            </a:r>
            <a:r>
              <a:rPr lang="en-US" dirty="0"/>
              <a:t>: More Responsive Processors,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 err="1"/>
              <a:t>AnandTech</a:t>
            </a:r>
            <a:r>
              <a:rPr lang="en-US" dirty="0"/>
              <a:t>, Nov. 6 2015, http://www.anandtech.com/show/9751/examining-intel-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 err="1"/>
              <a:t>skylake</a:t>
            </a:r>
            <a:r>
              <a:rPr lang="en-US" dirty="0"/>
              <a:t>-speed-shift-more-responsive-processors</a:t>
            </a:r>
          </a:p>
        </p:txBody>
      </p:sp>
    </p:spTree>
    <p:extLst>
      <p:ext uri="{BB962C8B-B14F-4D97-AF65-F5344CB8AC3E}">
        <p14:creationId xmlns:p14="http://schemas.microsoft.com/office/powerpoint/2010/main" val="15199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7</a:t>
            </a:r>
            <a:r>
              <a:rPr lang="en-US" dirty="0"/>
              <a:t>)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6889" y="413665"/>
            <a:ext cx="6503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54</a:t>
            </a:r>
            <a:r>
              <a:rPr lang="en-US" dirty="0"/>
              <a:t>]: </a:t>
            </a:r>
            <a:r>
              <a:rPr lang="en-US" dirty="0" err="1"/>
              <a:t>PCMark</a:t>
            </a:r>
            <a:r>
              <a:rPr lang="en-US" dirty="0"/>
              <a:t> 8 - The Complete Benchmark for Windows, </a:t>
            </a:r>
            <a:r>
              <a:rPr lang="en-US" dirty="0" err="1"/>
              <a:t>FutureMark</a:t>
            </a:r>
            <a:r>
              <a:rPr lang="en-US" dirty="0"/>
              <a:t>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https://www.futuremark.com/benchmarks/pcmark8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86889" y="953725"/>
            <a:ext cx="91010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55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Cutress</a:t>
            </a:r>
            <a:r>
              <a:rPr lang="en-US" altLang="en-US" dirty="0">
                <a:cs typeface="Arial" charset="0"/>
              </a:rPr>
              <a:t> I., Intel Launches 7th Generation </a:t>
            </a:r>
            <a:r>
              <a:rPr lang="en-US" altLang="en-US" dirty="0" err="1">
                <a:cs typeface="Arial" charset="0"/>
              </a:rPr>
              <a:t>Kaby</a:t>
            </a:r>
            <a:r>
              <a:rPr lang="en-US" altLang="en-US" dirty="0">
                <a:cs typeface="Arial" charset="0"/>
              </a:rPr>
              <a:t> Lake: 15W/28W with Iris, 35-91W Desktop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and Mobile Xeon, </a:t>
            </a:r>
            <a:r>
              <a:rPr lang="en-US" altLang="en-US" dirty="0" err="1">
                <a:cs typeface="Arial" charset="0"/>
              </a:rPr>
              <a:t>AnandTech</a:t>
            </a:r>
            <a:r>
              <a:rPr lang="en-US" altLang="en-US" dirty="0">
                <a:cs typeface="Arial" charset="0"/>
              </a:rPr>
              <a:t>, Jan. 3 2017, http://www.anandtech.com/show/10959/intel-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launches-7th-generation-kaby-lake-i7-7700k-i5-7600k-i3-7350k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86889" y="1718810"/>
            <a:ext cx="91106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56</a:t>
            </a:r>
            <a:r>
              <a:rPr lang="en-US" dirty="0"/>
              <a:t>]: </a:t>
            </a:r>
            <a:r>
              <a:rPr lang="hu-HU" dirty="0" err="1"/>
              <a:t>Cutress</a:t>
            </a:r>
            <a:r>
              <a:rPr lang="hu-HU" dirty="0"/>
              <a:t> I., AMD Zen 2 </a:t>
            </a:r>
            <a:r>
              <a:rPr lang="hu-HU" dirty="0" err="1"/>
              <a:t>Microarchitecture</a:t>
            </a:r>
            <a:r>
              <a:rPr lang="hu-HU" dirty="0"/>
              <a:t> </a:t>
            </a:r>
            <a:r>
              <a:rPr lang="hu-HU" dirty="0" err="1"/>
              <a:t>Analysis</a:t>
            </a:r>
            <a:r>
              <a:rPr lang="hu-HU" dirty="0"/>
              <a:t>: </a:t>
            </a:r>
            <a:r>
              <a:rPr lang="hu-HU" dirty="0" err="1"/>
              <a:t>Ryzen</a:t>
            </a:r>
            <a:r>
              <a:rPr lang="hu-HU" dirty="0"/>
              <a:t> 3000 and EPYC </a:t>
            </a:r>
            <a:r>
              <a:rPr lang="hu-HU" dirty="0" err="1"/>
              <a:t>Rome</a:t>
            </a:r>
            <a:r>
              <a:rPr lang="hu-HU" dirty="0"/>
              <a:t>, </a:t>
            </a:r>
            <a:r>
              <a:rPr lang="hu-HU" dirty="0" err="1"/>
              <a:t>AnandTech</a:t>
            </a:r>
            <a:r>
              <a:rPr lang="hu-HU" dirty="0"/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            </a:t>
            </a:r>
            <a:r>
              <a:rPr lang="hu-HU" dirty="0" err="1"/>
              <a:t>June</a:t>
            </a:r>
            <a:r>
              <a:rPr lang="hu-HU" dirty="0"/>
              <a:t> 10 2019, https://www.anandtech.com/print/14525/amd-zen-2-microarchitecture-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            analysis-ryzen-3000-and-epyc-rome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95490" y="2483895"/>
            <a:ext cx="9222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57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Rotem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E., Intel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Architecture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,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Code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Name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Skylake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, Deep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Dive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: A New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Architecture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to</a:t>
            </a:r>
            <a:r>
              <a:rPr lang="hu-HU" altLang="en-US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en-US" sz="1400" dirty="0" err="1">
                <a:solidFill>
                  <a:srgbClr val="000000"/>
                </a:solidFill>
                <a:latin typeface="+mj-lt"/>
                <a:cs typeface="Arial" charset="0"/>
              </a:rPr>
              <a:t>Manage</a:t>
            </a:r>
            <a:endParaRPr lang="hu-HU" altLang="en-US" sz="1400" dirty="0">
              <a:solidFill>
                <a:srgbClr val="000000"/>
              </a:solidFill>
              <a:latin typeface="+mj-lt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          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Power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Performance and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Energy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 </a:t>
            </a:r>
            <a:r>
              <a:rPr lang="hu-HU" altLang="hu-HU" sz="1400" dirty="0" err="1">
                <a:solidFill>
                  <a:srgbClr val="000000"/>
                </a:solidFill>
                <a:latin typeface="+mj-lt"/>
                <a:cs typeface="Arial" charset="0"/>
              </a:rPr>
              <a:t>Efficiency</a:t>
            </a:r>
            <a:r>
              <a:rPr lang="hu-HU" altLang="hu-HU" sz="1400" dirty="0">
                <a:solidFill>
                  <a:srgbClr val="000000"/>
                </a:solidFill>
                <a:latin typeface="+mj-lt"/>
                <a:cs typeface="Arial" charset="0"/>
              </a:rPr>
              <a:t>, IDF15, San Francisco, Aug. 2015</a:t>
            </a:r>
            <a:endParaRPr lang="en-US" altLang="hu-HU" sz="1400" dirty="0">
              <a:solidFill>
                <a:srgbClr val="000000"/>
              </a:solidFill>
              <a:latin typeface="+mj-lt"/>
              <a:cs typeface="Arial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0728" y="3113965"/>
            <a:ext cx="909736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58</a:t>
            </a:r>
            <a:r>
              <a:rPr lang="en-US" dirty="0"/>
              <a:t>]: </a:t>
            </a:r>
            <a:r>
              <a:rPr lang="fr-FR" dirty="0"/>
              <a:t>Vainberg A., Adaptive Voltage Scaling (AVS), Oct. 13 2010,</a:t>
            </a:r>
          </a:p>
          <a:p>
            <a:r>
              <a:rPr lang="fr-FR" dirty="0"/>
              <a:t>          </a:t>
            </a:r>
            <a:r>
              <a:rPr lang="hu-HU" dirty="0"/>
              <a:t>  </a:t>
            </a:r>
            <a:r>
              <a:rPr lang="fr-FR" dirty="0"/>
              <a:t>http://pwrsocevents.com/wp-content/uploads/2010-presentations/102%20-%20Alex%20</a:t>
            </a:r>
          </a:p>
          <a:p>
            <a:r>
              <a:rPr lang="fr-FR" dirty="0"/>
              <a:t>          </a:t>
            </a:r>
            <a:r>
              <a:rPr lang="hu-HU" dirty="0"/>
              <a:t>  </a:t>
            </a:r>
            <a:r>
              <a:rPr lang="fr-FR" dirty="0"/>
              <a:t>Vainberg%20-%20Adaptive%20Voltage%20Scaling%20(AVS)%20Technology.pdf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94027" y="3924055"/>
            <a:ext cx="85434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59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Amjad</a:t>
            </a:r>
            <a:r>
              <a:rPr lang="en-US" altLang="en-US" dirty="0">
                <a:cs typeface="Arial" charset="0"/>
              </a:rPr>
              <a:t> T., AMD Zen CPU Core Implementation Details Shared At ISSCC, </a:t>
            </a:r>
            <a:r>
              <a:rPr lang="en-US" altLang="en-US" dirty="0" err="1">
                <a:cs typeface="Arial" charset="0"/>
              </a:rPr>
              <a:t>SegmentNext</a:t>
            </a:r>
            <a:r>
              <a:rPr lang="en-US" altLang="en-US" dirty="0">
                <a:cs typeface="Arial" charset="0"/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 err="1">
                <a:cs typeface="Arial" charset="0"/>
              </a:rPr>
              <a:t>Febr</a:t>
            </a:r>
            <a:r>
              <a:rPr lang="en-US" altLang="en-US" dirty="0">
                <a:cs typeface="Arial" charset="0"/>
              </a:rPr>
              <a:t>. 9 2017, https://segmentnext.com/2017/02/09/amd-zen-cpu/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94027" y="4509120"/>
            <a:ext cx="93735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60</a:t>
            </a:r>
            <a:r>
              <a:rPr lang="en-US" dirty="0"/>
              <a:t>]: </a:t>
            </a:r>
            <a:r>
              <a:rPr lang="en-US" dirty="0" err="1"/>
              <a:t>Teich</a:t>
            </a:r>
            <a:r>
              <a:rPr lang="en-US" dirty="0"/>
              <a:t> P., The Heart Of AMD’s </a:t>
            </a:r>
            <a:r>
              <a:rPr lang="en-US" dirty="0" err="1"/>
              <a:t>Epyc</a:t>
            </a:r>
            <a:r>
              <a:rPr lang="en-US" dirty="0"/>
              <a:t> Comeback Is Infinity Fabric, The Next Platform, July 12 </a:t>
            </a:r>
            <a:endParaRPr lang="hu-HU" dirty="0"/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dirty="0"/>
              <a:t>            </a:t>
            </a:r>
            <a:r>
              <a:rPr lang="en-US" dirty="0"/>
              <a:t>2017,</a:t>
            </a:r>
            <a:r>
              <a:rPr lang="hu-HU" dirty="0"/>
              <a:t> </a:t>
            </a:r>
            <a:r>
              <a:rPr lang="en-US" sz="1370" dirty="0"/>
              <a:t>https://www.nextplatform.com/2017/07/12/heart-amds-epyc-comeback-infinity-fabric/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94027" y="5094185"/>
            <a:ext cx="93603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61</a:t>
            </a:r>
            <a:r>
              <a:rPr lang="en-US" dirty="0"/>
              <a:t>]: Floyd M., Adaptive Energy Management Features of the POWER7 Processor, Hot Chips 22,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2010, http://researcher.watson.ibm.com/researcher/files/us-lefurgy/hotchips22_power7.pdf 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70848" y="5679250"/>
            <a:ext cx="62735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62</a:t>
            </a:r>
            <a:r>
              <a:rPr lang="en-US" dirty="0"/>
              <a:t>]: New Performance Mobile APU -“CARRIZO”, ISSCC 2015,</a:t>
            </a:r>
          </a:p>
          <a:p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http://www.goldfries.com/downloadables/AMD_Carrizo.pdf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70848" y="6264315"/>
            <a:ext cx="82927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63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Wilcox K. et al., Steamroller Module and Adaptive Clocking System in 28 nm CMOS,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dirty="0">
                <a:cs typeface="Arial" charset="0"/>
              </a:rPr>
              <a:t>IEEE Journal of Solid-State Circuits, Vol. 50, No. 1, Jan. 2015</a:t>
            </a:r>
          </a:p>
        </p:txBody>
      </p:sp>
    </p:spTree>
    <p:extLst>
      <p:ext uri="{BB962C8B-B14F-4D97-AF65-F5344CB8AC3E}">
        <p14:creationId xmlns:p14="http://schemas.microsoft.com/office/powerpoint/2010/main" val="373035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8</a:t>
            </a:r>
            <a:r>
              <a:rPr lang="en-US" dirty="0"/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61510" y="413665"/>
            <a:ext cx="840807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64</a:t>
            </a:r>
            <a:r>
              <a:rPr lang="en-US" dirty="0"/>
              <a:t>]: Power Management in Intel Architecture Servers, White Paper, April 2009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http://download.intel.com/support/motherboards/server/sb/power_management_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of_intel_architecture_servers.pdf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61510" y="1178750"/>
            <a:ext cx="89558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65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Rotem</a:t>
            </a:r>
            <a:r>
              <a:rPr lang="en-US" sz="1400" dirty="0">
                <a:latin typeface="+mj-lt"/>
              </a:rPr>
              <a:t> E., </a:t>
            </a:r>
            <a:r>
              <a:rPr lang="en-US" sz="1400" dirty="0" err="1">
                <a:latin typeface="+mj-lt"/>
              </a:rPr>
              <a:t>Naveh</a:t>
            </a:r>
            <a:r>
              <a:rPr lang="en-US" sz="1400" dirty="0">
                <a:latin typeface="+mj-lt"/>
              </a:rPr>
              <a:t> A., </a:t>
            </a:r>
            <a:r>
              <a:rPr lang="en-US" sz="1400" dirty="0" err="1">
                <a:latin typeface="+mj-lt"/>
              </a:rPr>
              <a:t>Rajwan</a:t>
            </a:r>
            <a:r>
              <a:rPr lang="en-US" sz="1400" dirty="0">
                <a:latin typeface="+mj-lt"/>
              </a:rPr>
              <a:t> D., </a:t>
            </a:r>
            <a:r>
              <a:rPr lang="en-US" sz="1400" dirty="0" err="1">
                <a:latin typeface="+mj-lt"/>
              </a:rPr>
              <a:t>Ananthakrishnan</a:t>
            </a:r>
            <a:r>
              <a:rPr lang="en-US" sz="1400" dirty="0">
                <a:latin typeface="+mj-lt"/>
              </a:rPr>
              <a:t> A. &amp; </a:t>
            </a:r>
            <a:r>
              <a:rPr lang="en-US" sz="1400" dirty="0" err="1">
                <a:latin typeface="+mj-lt"/>
              </a:rPr>
              <a:t>Weissmann</a:t>
            </a:r>
            <a:r>
              <a:rPr lang="en-US" sz="1400" dirty="0">
                <a:latin typeface="+mj-lt"/>
              </a:rPr>
              <a:t> E., Power management</a:t>
            </a:r>
          </a:p>
          <a:p>
            <a:r>
              <a:rPr lang="en-US" sz="1400" dirty="0">
                <a:latin typeface="+mj-lt"/>
              </a:rPr>
              <a:t>            architecture of the 2nd generation Intel® Core microarchitecture, formerly codenamed </a:t>
            </a:r>
          </a:p>
          <a:p>
            <a:r>
              <a:rPr lang="en-US" sz="1400" dirty="0">
                <a:latin typeface="+mj-lt"/>
              </a:rPr>
              <a:t>            Sandy Bridge, Hot Chips, Aug. 2011,</a:t>
            </a:r>
          </a:p>
          <a:p>
            <a:r>
              <a:rPr lang="en-US" sz="1400" dirty="0">
                <a:latin typeface="+mj-lt"/>
              </a:rPr>
              <a:t>            http://www.hotchips.org/wp-content/uploads/hc_archives/hc23/HC23.19.9-Desktop-</a:t>
            </a:r>
          </a:p>
          <a:p>
            <a:r>
              <a:rPr lang="en-US" sz="1400" dirty="0">
                <a:latin typeface="+mj-lt"/>
              </a:rPr>
              <a:t>            CPUs/HC23.19.921.SandyBridge_Power_10-Rotem-Intel.pdf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1510" y="2393885"/>
            <a:ext cx="82464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66</a:t>
            </a:r>
            <a:r>
              <a:rPr lang="en-US" sz="1400" dirty="0">
                <a:latin typeface="+mj-lt"/>
              </a:rPr>
              <a:t>]: Intel Turbo Boost Technology Frequency Table for Intel® Core™ i7 Processors,</a:t>
            </a:r>
          </a:p>
          <a:p>
            <a:r>
              <a:rPr lang="en-US" sz="1400" dirty="0">
                <a:latin typeface="+mj-lt"/>
              </a:rPr>
              <a:t>            Article ID: 000006652, Intel, 10-Jun-2016 </a:t>
            </a:r>
          </a:p>
          <a:p>
            <a:r>
              <a:rPr lang="en-US" sz="1400" dirty="0">
                <a:latin typeface="+mj-lt"/>
              </a:rPr>
              <a:t>            https://www.intel.com/content/www/us/en/support/processors/000006652.html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2426" y="3175810"/>
            <a:ext cx="777494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67</a:t>
            </a:r>
            <a:r>
              <a:rPr lang="en-US" dirty="0"/>
              <a:t>]: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Intel Turbo Boost Technology in Intel Core Microarchitecture (Nehalem) Based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Processors, White Paper, Nov. 2008</a:t>
            </a:r>
            <a:br>
              <a:rPr lang="en-US" altLang="en-US" dirty="0">
                <a:solidFill>
                  <a:srgbClr val="000000"/>
                </a:solidFill>
                <a:cs typeface="Arial" charset="0"/>
              </a:rPr>
            </a:b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          </a:t>
            </a:r>
            <a:r>
              <a:rPr lang="hu-HU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http://download.intel.com/design/processor/applnots/320354.pdf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7054" y="3940895"/>
            <a:ext cx="8376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68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Glaskowsky</a:t>
            </a:r>
            <a:r>
              <a:rPr lang="en-US" altLang="en-US" dirty="0">
                <a:cs typeface="Arial" charset="0"/>
              </a:rPr>
              <a:t> P.: Explaining Intel’s Turbo Boost technology, </a:t>
            </a:r>
            <a:r>
              <a:rPr lang="en-US" altLang="en-US" dirty="0" err="1">
                <a:cs typeface="Arial" charset="0"/>
              </a:rPr>
              <a:t>cnet</a:t>
            </a:r>
            <a:r>
              <a:rPr lang="en-US" altLang="en-US" dirty="0">
                <a:cs typeface="Arial" charset="0"/>
              </a:rPr>
              <a:t> News, Sept. 28 2009,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cs typeface="Arial" charset="0"/>
              </a:rPr>
              <a:t>         </a:t>
            </a:r>
            <a:r>
              <a:rPr lang="hu-HU" altLang="en-US" dirty="0">
                <a:cs typeface="Arial" charset="0"/>
              </a:rPr>
              <a:t>   </a:t>
            </a:r>
            <a:r>
              <a:rPr lang="en-US" altLang="en-US" dirty="0">
                <a:cs typeface="Arial" charset="0"/>
              </a:rPr>
              <a:t>http://news.cnet.com/8301-13512_3-10362882-23.html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7054" y="4541456"/>
            <a:ext cx="819224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69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Intel </a:t>
            </a:r>
            <a:r>
              <a:rPr lang="en-US" altLang="en-US" dirty="0" err="1">
                <a:cs typeface="Arial" charset="0"/>
              </a:rPr>
              <a:t>Core</a:t>
            </a:r>
            <a:r>
              <a:rPr lang="en-US" altLang="en-US" baseline="30000" dirty="0" err="1">
                <a:cs typeface="Arial" charset="0"/>
              </a:rPr>
              <a:t>TM</a:t>
            </a:r>
            <a:r>
              <a:rPr lang="en-US" altLang="en-US" dirty="0">
                <a:cs typeface="Arial" charset="0"/>
              </a:rPr>
              <a:t> i7-900 Mobile Processor Extreme Edition Series, Intel Core i7-800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i7-700 Mobile Processor Series, Datasheet – Volume One, Sept. 2009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http://download.intel.com/design/processor/datashts/320765.pdf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77054" y="5336050"/>
            <a:ext cx="75507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70</a:t>
            </a:r>
            <a:r>
              <a:rPr lang="en-US" dirty="0"/>
              <a:t>]: </a:t>
            </a:r>
            <a:r>
              <a:rPr lang="en-US" dirty="0" err="1"/>
              <a:t>Allarey</a:t>
            </a:r>
            <a:r>
              <a:rPr lang="en-US" dirty="0"/>
              <a:t> J. et all, Power management Enhancements in the 45 nm Intel Core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  Microarchitecture, Intel Technology Journal, Vol. 12, Issue 3, 2008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61510" y="5921115"/>
            <a:ext cx="87325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71</a:t>
            </a:r>
            <a:r>
              <a:rPr lang="en-US" dirty="0">
                <a:solidFill>
                  <a:srgbClr val="000000"/>
                </a:solidFill>
              </a:rPr>
              <a:t>]: Kahn O., Valentine B.: Intel Next Generation Microarchitecture Codename Sandy Bridge: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 New Processor Innovations, IDF 2010</a:t>
            </a:r>
          </a:p>
        </p:txBody>
      </p:sp>
    </p:spTree>
    <p:extLst>
      <p:ext uri="{BB962C8B-B14F-4D97-AF65-F5344CB8AC3E}">
        <p14:creationId xmlns:p14="http://schemas.microsoft.com/office/powerpoint/2010/main" val="19006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9</a:t>
            </a:r>
            <a:r>
              <a:rPr lang="en-US" dirty="0"/>
              <a:t>)</a:t>
            </a:r>
          </a:p>
        </p:txBody>
      </p:sp>
      <p:sp>
        <p:nvSpPr>
          <p:cNvPr id="3" name="TextBox 7"/>
          <p:cNvSpPr txBox="1"/>
          <p:nvPr/>
        </p:nvSpPr>
        <p:spPr>
          <a:xfrm>
            <a:off x="116505" y="413665"/>
            <a:ext cx="88207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en-US" sz="1400" dirty="0">
                <a:latin typeface="+mj-lt"/>
              </a:rPr>
              <a:t> </a:t>
            </a:r>
            <a:r>
              <a:rPr lang="hu-HU" sz="1400" dirty="0">
                <a:latin typeface="+mj-lt"/>
              </a:rPr>
              <a:t>[72]: </a:t>
            </a:r>
            <a:r>
              <a:rPr lang="en-US" sz="1400" dirty="0" err="1">
                <a:latin typeface="+mj-lt"/>
              </a:rPr>
              <a:t>Rotem</a:t>
            </a:r>
            <a:r>
              <a:rPr lang="en-US" sz="1400" dirty="0">
                <a:latin typeface="+mj-lt"/>
              </a:rPr>
              <a:t> F. &amp; </a:t>
            </a:r>
            <a:r>
              <a:rPr lang="hu-HU" sz="1400" dirty="0" err="1">
                <a:latin typeface="+mj-lt"/>
              </a:rPr>
              <a:t>Naveh</a:t>
            </a:r>
            <a:r>
              <a:rPr lang="hu-HU" sz="1400" dirty="0">
                <a:latin typeface="+mj-lt"/>
              </a:rPr>
              <a:t> A</a:t>
            </a:r>
            <a:r>
              <a:rPr lang="en-US" sz="1400" dirty="0">
                <a:latin typeface="+mj-lt"/>
              </a:rPr>
              <a:t>.</a:t>
            </a:r>
            <a:r>
              <a:rPr lang="hu-HU" sz="1400" dirty="0">
                <a:latin typeface="+mj-lt"/>
              </a:rPr>
              <a:t>,</a:t>
            </a:r>
            <a:r>
              <a:rPr lang="en-US" sz="1400" dirty="0">
                <a:latin typeface="+mj-lt"/>
              </a:rPr>
              <a:t> Power Management Architecture of the Intel Microarchitecture Code-Named Sandy Bridge</a:t>
            </a:r>
            <a:r>
              <a:rPr lang="hu-HU" sz="1400" dirty="0">
                <a:latin typeface="+mj-lt"/>
              </a:rPr>
              <a:t>, ResearchGate, </a:t>
            </a:r>
            <a:r>
              <a:rPr lang="hu-HU" sz="1400" dirty="0" err="1">
                <a:latin typeface="+mj-lt"/>
              </a:rPr>
              <a:t>March</a:t>
            </a:r>
            <a:r>
              <a:rPr lang="hu-HU" sz="1400" dirty="0">
                <a:latin typeface="+mj-lt"/>
              </a:rPr>
              <a:t> 2012, https://www.researchgate.net/publication/241637649_Power-Management_Architecture_of_the_Intel_Microarchitecture_Code-Named_Sandy_Bridge</a:t>
            </a:r>
            <a:endParaRPr lang="en-US" sz="1400" dirty="0">
              <a:latin typeface="+mj-lt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84753" y="1583795"/>
            <a:ext cx="88427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73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Cutress</a:t>
            </a:r>
            <a:r>
              <a:rPr lang="en-US" altLang="en-US" dirty="0">
                <a:cs typeface="Arial" charset="0"/>
              </a:rPr>
              <a:t> I., The Intel 9th Gen Review: Core i9-9900K, Core i7-9700K and Core i5-9600K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 Tested, </a:t>
            </a:r>
            <a:r>
              <a:rPr lang="en-US" altLang="en-US" dirty="0" err="1">
                <a:cs typeface="Arial" charset="0"/>
              </a:rPr>
              <a:t>AnandTech</a:t>
            </a:r>
            <a:r>
              <a:rPr lang="en-US" altLang="en-US" dirty="0">
                <a:cs typeface="Arial" charset="0"/>
              </a:rPr>
              <a:t>, Oct. 19, 2018,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https://www.anandtech.com/print/13400/intel-9th-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gen-core-i9-9900k-i7-9700k-i5-9600k-review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161510" y="2348880"/>
            <a:ext cx="89480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[7</a:t>
            </a:r>
            <a:r>
              <a:rPr lang="hu-HU" sz="1400" dirty="0">
                <a:latin typeface="+mj-lt"/>
              </a:rPr>
              <a:t>4</a:t>
            </a:r>
            <a:r>
              <a:rPr lang="en-US" sz="1400" dirty="0">
                <a:latin typeface="+mj-lt"/>
              </a:rPr>
              <a:t>]: </a:t>
            </a:r>
            <a:r>
              <a:rPr lang="en-US" sz="1400" dirty="0" err="1">
                <a:latin typeface="+mj-lt"/>
              </a:rPr>
              <a:t>Cutress</a:t>
            </a:r>
            <a:r>
              <a:rPr lang="en-US" sz="1400" dirty="0">
                <a:latin typeface="+mj-lt"/>
              </a:rPr>
              <a:t> I., Intel Launches 11th Gen Core Tiger Lake: Up to 4.8 GHz at 50 W, 2x GPU with </a:t>
            </a:r>
          </a:p>
          <a:p>
            <a:r>
              <a:rPr lang="en-US" sz="1400" dirty="0">
                <a:latin typeface="+mj-lt"/>
              </a:rPr>
              <a:t>           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 err="1">
                <a:latin typeface="+mj-lt"/>
              </a:rPr>
              <a:t>Xe</a:t>
            </a:r>
            <a:r>
              <a:rPr lang="en-US" sz="1400" dirty="0">
                <a:latin typeface="+mj-lt"/>
              </a:rPr>
              <a:t>, New Branding, </a:t>
            </a:r>
            <a:r>
              <a:rPr lang="en-US" sz="1400" dirty="0" err="1">
                <a:latin typeface="+mj-lt"/>
              </a:rPr>
              <a:t>AnandTech</a:t>
            </a:r>
            <a:r>
              <a:rPr lang="en-US" sz="1400" dirty="0">
                <a:latin typeface="+mj-lt"/>
              </a:rPr>
              <a:t>, Sept. 2 2020, https://www.anandtech.com/show/16063/</a:t>
            </a:r>
          </a:p>
          <a:p>
            <a:r>
              <a:rPr lang="en-US" sz="1400" dirty="0">
                <a:latin typeface="+mj-lt"/>
              </a:rPr>
              <a:t>           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intel-launches-11th-gen-core-tiger-lake-processors-and-evo-branding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510" y="3113965"/>
            <a:ext cx="8770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lvl="0" indent="-809625"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75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]: 8th and 9th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Generation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Intel®Core™Processor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Families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and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Intel®Xeon®E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Processor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kumimoji="0" lang="hu-HU" sz="1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Families</a:t>
            </a:r>
            <a:r>
              <a:rPr kumimoji="0" lang="hu-HU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, Intel, </a:t>
            </a:r>
            <a:r>
              <a:rPr kumimoji="0" lang="hu-HU" sz="1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July</a:t>
            </a:r>
            <a:r>
              <a:rPr kumimoji="0" lang="hu-HU" sz="1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</a:rPr>
              <a:t> 2020,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https://www.intel.com/content/dam/www/public/us/en/documents/datasheets/8th-gen-core-family-datasheet-vol-1.pdf</a:t>
            </a: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hlinkClick r:id="rId2"/>
            </a:endParaRPr>
          </a:p>
          <a:p>
            <a:pPr marL="809625" marR="0" lvl="0" indent="-809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161510" y="4075910"/>
            <a:ext cx="9091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hu-HU" sz="1400" dirty="0">
                <a:latin typeface="+mj-lt"/>
              </a:rPr>
              <a:t>[76]:</a:t>
            </a:r>
            <a:r>
              <a:rPr lang="hu-HU" sz="1400" dirty="0" err="1">
                <a:latin typeface="+mj-lt"/>
              </a:rPr>
              <a:t>Lal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Shimpi</a:t>
            </a:r>
            <a:r>
              <a:rPr lang="hu-HU" sz="1400" dirty="0">
                <a:latin typeface="+mj-lt"/>
              </a:rPr>
              <a:t> A., </a:t>
            </a:r>
            <a:r>
              <a:rPr lang="en-US" sz="1400" dirty="0">
                <a:latin typeface="+mj-lt"/>
              </a:rPr>
              <a:t>Intel's Sandy Bridge Architecture Exposed</a:t>
            </a:r>
            <a:r>
              <a:rPr lang="hu-HU" sz="1400" dirty="0">
                <a:latin typeface="+mj-lt"/>
              </a:rPr>
              <a:t>, </a:t>
            </a:r>
            <a:r>
              <a:rPr lang="hu-HU" sz="1400" dirty="0" err="1">
                <a:latin typeface="+mj-lt"/>
              </a:rPr>
              <a:t>AnadTech</a:t>
            </a:r>
            <a:r>
              <a:rPr lang="hu-HU" sz="1400" dirty="0">
                <a:latin typeface="+mj-lt"/>
              </a:rPr>
              <a:t>, </a:t>
            </a:r>
            <a:r>
              <a:rPr lang="en-US" sz="1400" dirty="0">
                <a:latin typeface="+mj-lt"/>
              </a:rPr>
              <a:t>September 14, https://www.anandtech.com/show/3922/intels-sandy-bridge-architecture-exposed/8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61510" y="4625551"/>
            <a:ext cx="91905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77</a:t>
            </a:r>
            <a:r>
              <a:rPr lang="en-US" dirty="0"/>
              <a:t>]: </a:t>
            </a:r>
            <a:r>
              <a:rPr lang="hu-HU" altLang="en-US" dirty="0" err="1">
                <a:cs typeface="Arial" charset="0"/>
              </a:rPr>
              <a:t>Cutress</a:t>
            </a:r>
            <a:r>
              <a:rPr lang="hu-HU" altLang="en-US" dirty="0">
                <a:cs typeface="Arial" charset="0"/>
              </a:rPr>
              <a:t> I., </a:t>
            </a:r>
            <a:r>
              <a:rPr lang="en-US" altLang="en-US" dirty="0">
                <a:cs typeface="Arial" charset="0"/>
              </a:rPr>
              <a:t>The Intel Broadwell-E Review: Core i7-6950X, i7-6900K, i7-6850K and i7-6800K 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Tested</a:t>
            </a:r>
            <a:r>
              <a:rPr lang="hu-HU" altLang="en-US" dirty="0">
                <a:cs typeface="Arial" charset="0"/>
              </a:rPr>
              <a:t>, </a:t>
            </a:r>
            <a:r>
              <a:rPr lang="hu-HU" altLang="en-US" dirty="0" err="1">
                <a:cs typeface="Arial" charset="0"/>
              </a:rPr>
              <a:t>AnandTech</a:t>
            </a:r>
            <a:r>
              <a:rPr lang="hu-HU" altLang="en-US" dirty="0">
                <a:cs typeface="Arial" charset="0"/>
              </a:rPr>
              <a:t>, May 31 2016, http://www.anandtech.com/show/10337/the-intel-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dirty="0">
                <a:cs typeface="Arial" charset="0"/>
              </a:rPr>
              <a:t>            broadwell-e-review-core-i7-6950x-6900k-6850k-and-6800k-tested-up-to-10-cores/2</a:t>
            </a:r>
            <a:endParaRPr lang="en-US" altLang="en-US" dirty="0">
              <a:cs typeface="Arial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161510" y="5390636"/>
            <a:ext cx="8730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hu-HU" sz="1400" dirty="0">
                <a:latin typeface="+mj-lt"/>
              </a:rPr>
              <a:t>[78]: </a:t>
            </a:r>
            <a:r>
              <a:rPr lang="hu-HU" sz="1400" dirty="0" err="1">
                <a:latin typeface="+mj-lt"/>
              </a:rPr>
              <a:t>Turbo</a:t>
            </a:r>
            <a:r>
              <a:rPr lang="hu-HU" sz="1400" dirty="0">
                <a:latin typeface="+mj-lt"/>
              </a:rPr>
              <a:t> </a:t>
            </a:r>
            <a:r>
              <a:rPr lang="hu-HU" sz="1400" dirty="0" err="1">
                <a:latin typeface="+mj-lt"/>
              </a:rPr>
              <a:t>Boost</a:t>
            </a:r>
            <a:r>
              <a:rPr lang="hu-HU" sz="1400" dirty="0">
                <a:latin typeface="+mj-lt"/>
              </a:rPr>
              <a:t> Max </a:t>
            </a:r>
            <a:r>
              <a:rPr lang="hu-HU" sz="1400" dirty="0" err="1">
                <a:latin typeface="+mj-lt"/>
              </a:rPr>
              <a:t>Technology</a:t>
            </a:r>
            <a:r>
              <a:rPr lang="hu-HU" sz="1400" dirty="0">
                <a:latin typeface="+mj-lt"/>
              </a:rPr>
              <a:t> 3.0 (TBMT) https://en.wikichip.org/wiki/intel/turbo_boost_max_technology </a:t>
            </a:r>
            <a:endParaRPr lang="en-US" sz="1400" dirty="0">
              <a:latin typeface="+mj-lt"/>
            </a:endParaRPr>
          </a:p>
        </p:txBody>
      </p:sp>
      <p:sp>
        <p:nvSpPr>
          <p:cNvPr id="11" name="TextBox 14"/>
          <p:cNvSpPr txBox="1"/>
          <p:nvPr/>
        </p:nvSpPr>
        <p:spPr>
          <a:xfrm>
            <a:off x="161510" y="5930696"/>
            <a:ext cx="90478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9625" indent="-809625"/>
            <a:r>
              <a:rPr lang="hu-HU" sz="1400" dirty="0">
                <a:latin typeface="+mj-lt"/>
              </a:rPr>
              <a:t>[79]: </a:t>
            </a:r>
            <a:r>
              <a:rPr lang="hu-HU" sz="1400" dirty="0" err="1">
                <a:latin typeface="+mj-lt"/>
              </a:rPr>
              <a:t>Cutress</a:t>
            </a:r>
            <a:r>
              <a:rPr lang="hu-HU" sz="1400" dirty="0">
                <a:latin typeface="+mj-lt"/>
              </a:rPr>
              <a:t> I., </a:t>
            </a:r>
            <a:r>
              <a:rPr lang="en-US" sz="1400" dirty="0">
                <a:latin typeface="+mj-lt"/>
              </a:rPr>
              <a:t>Reaching for Turbo: Aligning Perception with AMD’s Frequency Metrics</a:t>
            </a:r>
            <a:r>
              <a:rPr lang="hu-HU" sz="1400" dirty="0">
                <a:latin typeface="+mj-lt"/>
              </a:rPr>
              <a:t>, </a:t>
            </a:r>
            <a:r>
              <a:rPr lang="en-US" sz="1400" dirty="0">
                <a:latin typeface="+mj-lt"/>
              </a:rPr>
              <a:t>September 17, 2019</a:t>
            </a:r>
            <a:r>
              <a:rPr lang="hu-HU" sz="1400" dirty="0">
                <a:latin typeface="+mj-lt"/>
              </a:rPr>
              <a:t>,</a:t>
            </a:r>
            <a:r>
              <a:rPr lang="en-US" sz="1400" dirty="0">
                <a:latin typeface="+mj-lt"/>
              </a:rPr>
              <a:t> </a:t>
            </a:r>
            <a:r>
              <a:rPr lang="hu-HU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https://www.anandtech.com/show/14873/reaching-for-turbo-aligning-perception-with-amds-frequency-metrics-/2</a:t>
            </a:r>
          </a:p>
        </p:txBody>
      </p:sp>
    </p:spTree>
    <p:extLst>
      <p:ext uri="{BB962C8B-B14F-4D97-AF65-F5344CB8AC3E}">
        <p14:creationId xmlns:p14="http://schemas.microsoft.com/office/powerpoint/2010/main" val="104090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10</a:t>
            </a:r>
            <a:r>
              <a:rPr lang="en-US" dirty="0"/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74021" y="413665"/>
            <a:ext cx="8480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80</a:t>
            </a:r>
            <a:r>
              <a:rPr lang="en-US" dirty="0"/>
              <a:t>]: </a:t>
            </a:r>
            <a:r>
              <a:rPr lang="en-US" altLang="en-US" dirty="0" err="1">
                <a:cs typeface="Arial" charset="0"/>
              </a:rPr>
              <a:t>Shimpi</a:t>
            </a:r>
            <a:r>
              <a:rPr lang="en-US" altLang="en-US" dirty="0">
                <a:cs typeface="Arial" charset="0"/>
              </a:rPr>
              <a:t> A. L., The Bulldozer Review: AMD FX-8150 Tested, </a:t>
            </a:r>
            <a:r>
              <a:rPr lang="en-US" altLang="en-US" dirty="0" err="1">
                <a:cs typeface="Arial" charset="0"/>
              </a:rPr>
              <a:t>AnandTech</a:t>
            </a:r>
            <a:r>
              <a:rPr lang="en-US" altLang="en-US" dirty="0">
                <a:cs typeface="Arial" charset="0"/>
              </a:rPr>
              <a:t>, Oct. 12 2011,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 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http://www.anandtech.com/show/4955/the-bulldozer-review-amd-fx8150-tested/4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74021" y="1538790"/>
            <a:ext cx="93935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82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AMD Turbo CORE Technology, On Select AMD Phenom II Processors, March 2010,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cs typeface="Arial" charset="0"/>
              </a:rPr>
              <a:t>          </a:t>
            </a:r>
            <a:r>
              <a:rPr lang="hu-HU" altLang="en-US" dirty="0">
                <a:cs typeface="Arial" charset="0"/>
              </a:rPr>
              <a:t>  </a:t>
            </a:r>
            <a:r>
              <a:rPr lang="en-US" altLang="en-US" sz="1360" dirty="0">
                <a:cs typeface="Arial" charset="0"/>
              </a:rPr>
              <a:t>http://www.amd-news.com/assets/files/amd-cn/cn_2010-20_amd-turbo-core-technology.pdf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74021" y="2131808"/>
            <a:ext cx="4996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83</a:t>
            </a:r>
            <a:r>
              <a:rPr lang="en-US" dirty="0"/>
              <a:t>]: </a:t>
            </a:r>
            <a:r>
              <a:rPr lang="en-US" dirty="0" err="1"/>
              <a:t>Naffziger</a:t>
            </a:r>
            <a:r>
              <a:rPr lang="en-US" dirty="0"/>
              <a:t> S., US Patent 8010824, Aug. 30 2011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74021" y="2508802"/>
            <a:ext cx="81478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[</a:t>
            </a:r>
            <a:r>
              <a:rPr lang="hu-HU" dirty="0"/>
              <a:t>84</a:t>
            </a:r>
            <a:r>
              <a:rPr lang="en-US" dirty="0"/>
              <a:t>]: </a:t>
            </a:r>
            <a:r>
              <a:rPr lang="hu-HU" altLang="en-US" dirty="0" err="1">
                <a:cs typeface="Arial" charset="0"/>
              </a:rPr>
              <a:t>Jotwani</a:t>
            </a:r>
            <a:r>
              <a:rPr lang="hu-HU" altLang="en-US" dirty="0">
                <a:cs typeface="Arial" charset="0"/>
              </a:rPr>
              <a:t> R. et </a:t>
            </a:r>
            <a:r>
              <a:rPr lang="hu-HU" altLang="en-US" dirty="0" err="1">
                <a:cs typeface="Arial" charset="0"/>
              </a:rPr>
              <a:t>al</a:t>
            </a:r>
            <a:r>
              <a:rPr lang="hu-HU" altLang="en-US" dirty="0">
                <a:cs typeface="Arial" charset="0"/>
              </a:rPr>
              <a:t>., </a:t>
            </a:r>
            <a:r>
              <a:rPr lang="en-US" altLang="en-US" dirty="0">
                <a:cs typeface="Arial" charset="0"/>
              </a:rPr>
              <a:t>An x86-64 Core in 32 nm SOI CMOS</a:t>
            </a:r>
            <a:r>
              <a:rPr lang="hu-HU" altLang="en-US" dirty="0">
                <a:cs typeface="Arial" charset="0"/>
              </a:rPr>
              <a:t>, </a:t>
            </a:r>
            <a:r>
              <a:rPr lang="en-US" altLang="en-US" dirty="0">
                <a:cs typeface="Arial" charset="0"/>
              </a:rPr>
              <a:t>IEEE </a:t>
            </a:r>
            <a:r>
              <a:rPr lang="hu-HU" altLang="en-US" dirty="0">
                <a:cs typeface="Arial" charset="0"/>
              </a:rPr>
              <a:t>Journal of </a:t>
            </a:r>
            <a:r>
              <a:rPr lang="hu-HU" altLang="en-US" dirty="0" err="1">
                <a:cs typeface="Arial" charset="0"/>
              </a:rPr>
              <a:t>Solid-State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hu-HU" altLang="en-US" dirty="0" err="1">
                <a:cs typeface="Arial" charset="0"/>
              </a:rPr>
              <a:t>Circuits</a:t>
            </a:r>
            <a:r>
              <a:rPr lang="hu-HU" altLang="en-US" dirty="0">
                <a:cs typeface="Arial" charset="0"/>
              </a:rPr>
              <a:t>, </a:t>
            </a:r>
            <a:r>
              <a:rPr lang="hu-HU" altLang="en-US" dirty="0" err="1">
                <a:cs typeface="Arial" charset="0"/>
              </a:rPr>
              <a:t>Vol</a:t>
            </a:r>
            <a:r>
              <a:rPr lang="hu-HU" altLang="en-US" dirty="0">
                <a:cs typeface="Arial" charset="0"/>
              </a:rPr>
              <a:t>. 46, </a:t>
            </a:r>
            <a:r>
              <a:rPr lang="hu-HU" altLang="en-US" dirty="0" err="1">
                <a:cs typeface="Arial" charset="0"/>
              </a:rPr>
              <a:t>Issue</a:t>
            </a:r>
            <a:r>
              <a:rPr lang="hu-HU" altLang="en-US" dirty="0">
                <a:cs typeface="Arial" charset="0"/>
              </a:rPr>
              <a:t> 1, Jan. 2011</a:t>
            </a:r>
            <a:endParaRPr lang="en-US" altLang="en-US" dirty="0">
              <a:cs typeface="Arial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4021" y="3815461"/>
            <a:ext cx="867359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86</a:t>
            </a:r>
            <a:r>
              <a:rPr lang="en-US" dirty="0"/>
              <a:t>]: </a:t>
            </a:r>
            <a:r>
              <a:rPr lang="en-US" dirty="0" err="1"/>
              <a:t>Angelini</a:t>
            </a:r>
            <a:r>
              <a:rPr lang="en-US" dirty="0"/>
              <a:t> C., AMD Trinity On The Desktop: A10, A8, And A6 Get Benchmarked!,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Tom’s Hardware, Sept. 26 2012, http://www.tomshardware.com/reviews/a10-5800k-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          </a:t>
            </a:r>
            <a:r>
              <a:rPr lang="hu-HU" dirty="0"/>
              <a:t>  </a:t>
            </a:r>
            <a:r>
              <a:rPr lang="en-US" dirty="0"/>
              <a:t>a8-5600k-a6-5400k,3224-3.html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84968" y="953725"/>
            <a:ext cx="85936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81</a:t>
            </a:r>
            <a:r>
              <a:rPr lang="en-US" dirty="0">
                <a:solidFill>
                  <a:srgbClr val="000000"/>
                </a:solidFill>
              </a:rPr>
              <a:t>]: Thomas S. L., Desktop Platform Design Overview for Intel Microarchitecture (Nehalem)</a:t>
            </a:r>
          </a:p>
          <a:p>
            <a:r>
              <a:rPr lang="en-US" dirty="0">
                <a:solidFill>
                  <a:srgbClr val="000000"/>
                </a:solidFill>
              </a:rPr>
              <a:t>            Based Platform, Presentation ARCS001, IDF 2009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89593" y="3068960"/>
            <a:ext cx="82528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85</a:t>
            </a:r>
            <a:r>
              <a:rPr lang="en-US" dirty="0">
                <a:solidFill>
                  <a:srgbClr val="000000"/>
                </a:solidFill>
              </a:rPr>
              <a:t>]: Foley D., AMD’s „LLANO” Fusion APU, Hot Chips 23, Aug. 19 2011,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http://www.hotchips.org/archives/hc23/HC23-papers/HC23.19.9-Desktop-CPUs/</a:t>
            </a:r>
          </a:p>
          <a:p>
            <a:r>
              <a:rPr lang="en-US" dirty="0">
                <a:solidFill>
                  <a:srgbClr val="000000"/>
                </a:solidFill>
              </a:rPr>
              <a:t>          </a:t>
            </a:r>
            <a:r>
              <a:rPr lang="hu-HU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000000"/>
                </a:solidFill>
              </a:rPr>
              <a:t>HC23.19.930-Llano-Fusion-Foley-AMD.pdf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61510" y="4535541"/>
            <a:ext cx="88581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87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Cutress</a:t>
            </a:r>
            <a:r>
              <a:rPr lang="hu-HU" dirty="0">
                <a:solidFill>
                  <a:srgbClr val="000000"/>
                </a:solidFill>
              </a:rPr>
              <a:t> I., </a:t>
            </a:r>
            <a:r>
              <a:rPr lang="en-US" dirty="0">
                <a:solidFill>
                  <a:srgbClr val="000000"/>
                </a:solidFill>
              </a:rPr>
              <a:t>AMD Announces the 7th Generation APU: Excavator mk2 in Bristol Ridge and </a:t>
            </a:r>
            <a:endParaRPr lang="hu-HU" dirty="0">
              <a:solidFill>
                <a:srgbClr val="000000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Stoney Ridge for Notebooks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May 31 2016, </a:t>
            </a:r>
            <a:r>
              <a:rPr lang="en-US" dirty="0">
                <a:solidFill>
                  <a:srgbClr val="000000"/>
                </a:solidFill>
              </a:rPr>
              <a:t>https://www.anandtech.com/</a:t>
            </a:r>
            <a:endParaRPr lang="hu-HU" dirty="0">
              <a:solidFill>
                <a:srgbClr val="000000"/>
              </a:solidFill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en-US" dirty="0">
                <a:solidFill>
                  <a:srgbClr val="000000"/>
                </a:solidFill>
              </a:rPr>
              <a:t>show/10362/amd-7th-generation-apu-bristol-ridge-stoney-ridge-for-notebooks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1510" y="5291045"/>
            <a:ext cx="90828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dirty="0"/>
              <a:t>[</a:t>
            </a:r>
            <a:r>
              <a:rPr lang="hu-HU" dirty="0"/>
              <a:t>88</a:t>
            </a:r>
            <a:r>
              <a:rPr lang="en-US" dirty="0"/>
              <a:t>]: </a:t>
            </a:r>
            <a:r>
              <a:rPr lang="en-US" altLang="en-US" dirty="0">
                <a:cs typeface="Arial" charset="0"/>
              </a:rPr>
              <a:t>Bristol Ridge: A 28-nm x86 Performance-Enhanced Microprocessor Through System Power </a:t>
            </a:r>
            <a:endParaRPr lang="hu-HU" altLang="en-US" dirty="0"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dirty="0">
                <a:cs typeface="Arial" charset="0"/>
              </a:rPr>
              <a:t>            </a:t>
            </a:r>
            <a:r>
              <a:rPr lang="en-US" altLang="en-US" dirty="0">
                <a:cs typeface="Arial" charset="0"/>
              </a:rPr>
              <a:t>Management,</a:t>
            </a:r>
            <a:r>
              <a:rPr lang="hu-HU" altLang="en-US" dirty="0">
                <a:cs typeface="Arial" charset="0"/>
              </a:rPr>
              <a:t> </a:t>
            </a:r>
            <a:r>
              <a:rPr lang="en-US" altLang="en-US" dirty="0">
                <a:cs typeface="Arial" charset="0"/>
              </a:rPr>
              <a:t>IEEE </a:t>
            </a:r>
            <a:r>
              <a:rPr lang="hu-HU" altLang="en-US" dirty="0">
                <a:cs typeface="Arial" charset="0"/>
              </a:rPr>
              <a:t>Journal of </a:t>
            </a:r>
            <a:r>
              <a:rPr lang="hu-HU" altLang="en-US" dirty="0" err="1">
                <a:cs typeface="Arial" charset="0"/>
              </a:rPr>
              <a:t>Solid-State</a:t>
            </a:r>
            <a:r>
              <a:rPr lang="hu-HU" altLang="en-US" dirty="0">
                <a:cs typeface="Arial" charset="0"/>
              </a:rPr>
              <a:t> </a:t>
            </a:r>
            <a:r>
              <a:rPr lang="hu-HU" altLang="en-US" dirty="0" err="1">
                <a:cs typeface="Arial" charset="0"/>
              </a:rPr>
              <a:t>Circuits</a:t>
            </a:r>
            <a:r>
              <a:rPr lang="hu-HU" altLang="en-US" dirty="0">
                <a:cs typeface="Arial" charset="0"/>
              </a:rPr>
              <a:t>, </a:t>
            </a:r>
            <a:r>
              <a:rPr lang="hu-HU" altLang="en-US" dirty="0" err="1">
                <a:cs typeface="Arial" charset="0"/>
              </a:rPr>
              <a:t>Vol</a:t>
            </a:r>
            <a:r>
              <a:rPr lang="hu-HU" altLang="en-US" dirty="0">
                <a:cs typeface="Arial" charset="0"/>
              </a:rPr>
              <a:t>. 52, No. 1, Jan. 2017, pp. 89-97</a:t>
            </a:r>
            <a:endParaRPr lang="en-US" altLang="en-US" dirty="0">
              <a:cs typeface="Arial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206515" y="5876110"/>
            <a:ext cx="87189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89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]: White Paper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, Advanced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Power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Management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Helps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Bring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Improved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Performance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to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Highly</a:t>
            </a:r>
            <a:endParaRPr lang="hu-HU" sz="1400" dirty="0">
              <a:solidFill>
                <a:srgbClr val="000000"/>
              </a:solidFill>
              <a:latin typeface="+mj-lt"/>
            </a:endParaRPr>
          </a:p>
          <a:p>
            <a:r>
              <a:rPr lang="hu-HU" sz="1400" dirty="0">
                <a:solidFill>
                  <a:srgbClr val="000000"/>
                </a:solidFill>
                <a:latin typeface="+mj-lt"/>
              </a:rPr>
              <a:t>           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Integrated</a:t>
            </a:r>
            <a:r>
              <a:rPr lang="hu-HU" sz="1400" dirty="0">
                <a:solidFill>
                  <a:srgbClr val="000000"/>
                </a:solidFill>
                <a:latin typeface="+mj-lt"/>
              </a:rPr>
              <a:t> x86 </a:t>
            </a:r>
            <a:r>
              <a:rPr lang="hu-HU" sz="1400" dirty="0" err="1">
                <a:solidFill>
                  <a:srgbClr val="000000"/>
                </a:solidFill>
                <a:latin typeface="+mj-lt"/>
              </a:rPr>
              <a:t>Processors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, AMD, 2014</a:t>
            </a:r>
          </a:p>
        </p:txBody>
      </p:sp>
    </p:spTree>
    <p:extLst>
      <p:ext uri="{BB962C8B-B14F-4D97-AF65-F5344CB8AC3E}">
        <p14:creationId xmlns:p14="http://schemas.microsoft.com/office/powerpoint/2010/main" val="49420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References (</a:t>
            </a:r>
            <a:r>
              <a:rPr lang="hu-HU" dirty="0"/>
              <a:t>11</a:t>
            </a:r>
            <a:r>
              <a:rPr lang="en-US" dirty="0"/>
              <a:t>)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61510" y="395081"/>
            <a:ext cx="89907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90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Cutress</a:t>
            </a:r>
            <a:r>
              <a:rPr lang="hu-HU" dirty="0">
                <a:solidFill>
                  <a:srgbClr val="000000"/>
                </a:solidFill>
              </a:rPr>
              <a:t> I., </a:t>
            </a:r>
            <a:r>
              <a:rPr lang="hu-HU" dirty="0" err="1">
                <a:solidFill>
                  <a:srgbClr val="000000"/>
                </a:solidFill>
              </a:rPr>
              <a:t>Ryzen</a:t>
            </a:r>
            <a:r>
              <a:rPr lang="hu-HU" dirty="0">
                <a:solidFill>
                  <a:srgbClr val="000000"/>
                </a:solidFill>
              </a:rPr>
              <a:t> Mobile is </a:t>
            </a:r>
            <a:r>
              <a:rPr lang="hu-HU" dirty="0" err="1">
                <a:solidFill>
                  <a:srgbClr val="000000"/>
                </a:solidFill>
              </a:rPr>
              <a:t>Launched</a:t>
            </a:r>
            <a:r>
              <a:rPr lang="hu-HU" dirty="0">
                <a:solidFill>
                  <a:srgbClr val="000000"/>
                </a:solidFill>
              </a:rPr>
              <a:t>: AMD </a:t>
            </a:r>
            <a:r>
              <a:rPr lang="hu-HU" dirty="0" err="1">
                <a:solidFill>
                  <a:srgbClr val="000000"/>
                </a:solidFill>
              </a:rPr>
              <a:t>APUs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for</a:t>
            </a:r>
            <a:r>
              <a:rPr lang="hu-HU" dirty="0">
                <a:solidFill>
                  <a:srgbClr val="000000"/>
                </a:solidFill>
              </a:rPr>
              <a:t> </a:t>
            </a:r>
            <a:r>
              <a:rPr lang="hu-HU" dirty="0" err="1">
                <a:solidFill>
                  <a:srgbClr val="000000"/>
                </a:solidFill>
              </a:rPr>
              <a:t>Laptops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with</a:t>
            </a:r>
            <a:r>
              <a:rPr lang="hu-HU" dirty="0">
                <a:solidFill>
                  <a:srgbClr val="000000"/>
                </a:solidFill>
              </a:rPr>
              <a:t> Vega and </a:t>
            </a:r>
            <a:r>
              <a:rPr lang="hu-HU" dirty="0" err="1">
                <a:solidFill>
                  <a:srgbClr val="000000"/>
                </a:solidFill>
              </a:rPr>
              <a:t>Updated</a:t>
            </a:r>
            <a:r>
              <a:rPr lang="hu-HU" dirty="0">
                <a:solidFill>
                  <a:srgbClr val="000000"/>
                </a:solidFill>
              </a:rPr>
              <a:t> Zen,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Oct</a:t>
            </a:r>
            <a:r>
              <a:rPr lang="hu-HU" dirty="0">
                <a:solidFill>
                  <a:srgbClr val="000000"/>
                </a:solidFill>
              </a:rPr>
              <a:t>. 26, 2017, https://www.anandtech.com/show/11964/ryzen-mobile-is-</a:t>
            </a:r>
          </a:p>
          <a:p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hu-HU" dirty="0" err="1">
                <a:solidFill>
                  <a:srgbClr val="000000"/>
                </a:solidFill>
              </a:rPr>
              <a:t>launched-amd-apus-for-laptops-with-vega-and-updated-zen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61510" y="1168126"/>
            <a:ext cx="89244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hu-HU" dirty="0">
                <a:solidFill>
                  <a:srgbClr val="000000"/>
                </a:solidFill>
              </a:rPr>
              <a:t>91</a:t>
            </a:r>
            <a:r>
              <a:rPr lang="en-US" dirty="0">
                <a:solidFill>
                  <a:srgbClr val="000000"/>
                </a:solidFill>
              </a:rPr>
              <a:t>]: </a:t>
            </a:r>
            <a:r>
              <a:rPr lang="hu-HU" dirty="0" err="1">
                <a:solidFill>
                  <a:srgbClr val="000000"/>
                </a:solidFill>
              </a:rPr>
              <a:t>Cutress</a:t>
            </a:r>
            <a:r>
              <a:rPr lang="hu-HU" dirty="0">
                <a:solidFill>
                  <a:srgbClr val="000000"/>
                </a:solidFill>
              </a:rPr>
              <a:t> I., </a:t>
            </a:r>
            <a:r>
              <a:rPr lang="en-US" dirty="0">
                <a:solidFill>
                  <a:srgbClr val="000000"/>
                </a:solidFill>
              </a:rPr>
              <a:t>The AMD Zen and Ryzen 7 Review: A Deep Dive on 1800X, 1700X and 1700</a:t>
            </a:r>
            <a:r>
              <a:rPr lang="hu-HU" dirty="0">
                <a:solidFill>
                  <a:srgbClr val="000000"/>
                </a:solidFill>
              </a:rPr>
              <a:t>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</a:t>
            </a:r>
            <a:r>
              <a:rPr lang="hu-HU" dirty="0" err="1">
                <a:solidFill>
                  <a:srgbClr val="000000"/>
                </a:solidFill>
              </a:rPr>
              <a:t>AnandTech</a:t>
            </a:r>
            <a:r>
              <a:rPr lang="hu-HU" dirty="0">
                <a:solidFill>
                  <a:srgbClr val="000000"/>
                </a:solidFill>
              </a:rPr>
              <a:t>, </a:t>
            </a:r>
            <a:r>
              <a:rPr lang="hu-HU" dirty="0" err="1">
                <a:solidFill>
                  <a:srgbClr val="000000"/>
                </a:solidFill>
              </a:rPr>
              <a:t>March</a:t>
            </a:r>
            <a:r>
              <a:rPr lang="hu-HU" dirty="0">
                <a:solidFill>
                  <a:srgbClr val="000000"/>
                </a:solidFill>
              </a:rPr>
              <a:t> 2 2017, https://www.anandtech.com/show/11170/the-amd-zen-and-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dirty="0">
                <a:solidFill>
                  <a:srgbClr val="000000"/>
                </a:solidFill>
              </a:rPr>
              <a:t>            ryzen-7-review-a-deep-dive-on-1800x-1700x-and-1700/9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61510" y="1888206"/>
            <a:ext cx="85114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92</a:t>
            </a:r>
            <a:r>
              <a:rPr lang="en-US" dirty="0"/>
              <a:t>]: </a:t>
            </a:r>
            <a:r>
              <a:rPr lang="en-US" dirty="0" err="1"/>
              <a:t>Hallock</a:t>
            </a:r>
            <a:r>
              <a:rPr lang="en-US" dirty="0"/>
              <a:t> R., Understanding Precision Boost Overdrive in Three Easy Steps, 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AMD Communities, 13. Aug. 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https://community.amd.com/community/gaming/blog/2018/08/13/understanding-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precision-boost-overdrive-in-three-easy-steps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61510" y="2843935"/>
            <a:ext cx="90487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93</a:t>
            </a:r>
            <a:r>
              <a:rPr lang="en-US" dirty="0"/>
              <a:t>]: Leather A., Frequency boosting could be the hot CPU topic of 2018, bit-tech, April 5, 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https://www.bit-tech.net/blogs/cpu-frequency-boosting-could-be-the-hot-topic-of-2018/1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61510" y="3383995"/>
            <a:ext cx="891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94</a:t>
            </a:r>
            <a:r>
              <a:rPr lang="en-US" dirty="0"/>
              <a:t>]: </a:t>
            </a:r>
            <a:r>
              <a:rPr lang="en-US" dirty="0" err="1"/>
              <a:t>Gupsterg</a:t>
            </a:r>
            <a:r>
              <a:rPr lang="en-US" dirty="0"/>
              <a:t>, Crosshair VII Hero Essential Info Thread, Republic of Gamers, </a:t>
            </a:r>
            <a:r>
              <a:rPr lang="hu-HU" dirty="0" err="1"/>
              <a:t>April</a:t>
            </a:r>
            <a:r>
              <a:rPr lang="hu-HU" dirty="0"/>
              <a:t> 25 </a:t>
            </a:r>
            <a:r>
              <a:rPr lang="en-US" dirty="0"/>
              <a:t>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https://rog.asus.com/forum/showthread.php?101617-Crosshair-VII-Hero-Essential-Info-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dirty="0"/>
              <a:t>Thread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61510" y="4104075"/>
            <a:ext cx="91553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95</a:t>
            </a:r>
            <a:r>
              <a:rPr lang="en-US" dirty="0"/>
              <a:t>]: </a:t>
            </a:r>
            <a:r>
              <a:rPr lang="hu-HU" dirty="0" err="1"/>
              <a:t>Cutress</a:t>
            </a:r>
            <a:r>
              <a:rPr lang="hu-HU" dirty="0"/>
              <a:t> I., </a:t>
            </a:r>
            <a:r>
              <a:rPr lang="en-US" dirty="0"/>
              <a:t>The AMD 2nd Gen Ryzen Deep Dive: The 2700X, 2700, 2600X, and 2600 Tested</a:t>
            </a:r>
            <a:r>
              <a:rPr lang="hu-HU" dirty="0"/>
              <a:t>,</a:t>
            </a:r>
          </a:p>
          <a:p>
            <a:r>
              <a:rPr lang="hu-HU" dirty="0"/>
              <a:t>            </a:t>
            </a:r>
            <a:r>
              <a:rPr lang="hu-HU" dirty="0" err="1"/>
              <a:t>AnandTech</a:t>
            </a:r>
            <a:r>
              <a:rPr lang="hu-HU" dirty="0"/>
              <a:t>, </a:t>
            </a:r>
            <a:r>
              <a:rPr lang="hu-HU" dirty="0" err="1"/>
              <a:t>April</a:t>
            </a:r>
            <a:r>
              <a:rPr lang="hu-HU" dirty="0"/>
              <a:t> 19 2018, https://www.anandtech.com/print/12625/amd-second-</a:t>
            </a:r>
          </a:p>
          <a:p>
            <a:r>
              <a:rPr lang="hu-HU" dirty="0"/>
              <a:t>            generation-ryzen-7-2700x-2700-ryzen-5-2600x-2600</a:t>
            </a:r>
            <a:endParaRPr lang="en-US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61510" y="4850576"/>
            <a:ext cx="89655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96</a:t>
            </a:r>
            <a:r>
              <a:rPr lang="en-US" dirty="0"/>
              <a:t>]: </a:t>
            </a:r>
            <a:r>
              <a:rPr lang="en-US" dirty="0" err="1"/>
              <a:t>Raettig</a:t>
            </a:r>
            <a:r>
              <a:rPr lang="en-US" dirty="0"/>
              <a:t> N., </a:t>
            </a:r>
            <a:r>
              <a:rPr lang="de-DE" dirty="0"/>
              <a:t>AMD </a:t>
            </a:r>
            <a:r>
              <a:rPr lang="de-DE" dirty="0" err="1"/>
              <a:t>Ryzen</a:t>
            </a:r>
            <a:r>
              <a:rPr lang="de-DE" dirty="0"/>
              <a:t> 2000 - Spiele-Benchmarks, Taktraten und Preise aufgetaucht,</a:t>
            </a:r>
          </a:p>
          <a:p>
            <a:r>
              <a:rPr lang="de-DE" dirty="0"/>
              <a:t>           </a:t>
            </a:r>
            <a:r>
              <a:rPr lang="hu-HU" dirty="0"/>
              <a:t> </a:t>
            </a:r>
            <a:r>
              <a:rPr lang="de-DE" dirty="0" err="1"/>
              <a:t>GameStar</a:t>
            </a:r>
            <a:r>
              <a:rPr lang="de-DE" dirty="0"/>
              <a:t>, 07-03-2018,</a:t>
            </a:r>
            <a:r>
              <a:rPr lang="hu-HU" dirty="0"/>
              <a:t> </a:t>
            </a:r>
            <a:r>
              <a:rPr lang="en-US" dirty="0"/>
              <a:t>https://www.gamestar.de/artikel/amd-ryzen-2000-benchmarks-</a:t>
            </a:r>
            <a:endParaRPr lang="hu-HU" dirty="0"/>
          </a:p>
          <a:p>
            <a:r>
              <a:rPr lang="hu-HU" dirty="0"/>
              <a:t>            </a:t>
            </a:r>
            <a:r>
              <a:rPr lang="en-US" dirty="0"/>
              <a:t>taktraten-und-preise,3326979.html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61510" y="5589240"/>
            <a:ext cx="922316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/>
              <a:t>[</a:t>
            </a:r>
            <a:r>
              <a:rPr lang="hu-HU" dirty="0"/>
              <a:t>97</a:t>
            </a:r>
            <a:r>
              <a:rPr lang="en-US" dirty="0"/>
              <a:t>]: </a:t>
            </a:r>
            <a:r>
              <a:rPr lang="en-US" dirty="0" err="1"/>
              <a:t>Cutress</a:t>
            </a:r>
            <a:r>
              <a:rPr lang="en-US" dirty="0"/>
              <a:t> I., The AMD </a:t>
            </a:r>
            <a:r>
              <a:rPr lang="en-US" dirty="0" err="1"/>
              <a:t>Threadripper</a:t>
            </a:r>
            <a:r>
              <a:rPr lang="en-US" dirty="0"/>
              <a:t> 2990WX 32-Core and 2950X 16-Core Review, </a:t>
            </a:r>
            <a:r>
              <a:rPr lang="en-US" dirty="0" err="1"/>
              <a:t>AnandTech</a:t>
            </a:r>
            <a:r>
              <a:rPr lang="en-US" dirty="0"/>
              <a:t>,</a:t>
            </a:r>
          </a:p>
          <a:p>
            <a:r>
              <a:rPr lang="en-US" dirty="0"/>
              <a:t>           </a:t>
            </a:r>
            <a:r>
              <a:rPr lang="hu-HU" dirty="0"/>
              <a:t>  </a:t>
            </a:r>
            <a:r>
              <a:rPr lang="en-US" dirty="0"/>
              <a:t>August 13, 2018,</a:t>
            </a:r>
          </a:p>
          <a:p>
            <a:r>
              <a:rPr lang="en-US" dirty="0"/>
              <a:t>           </a:t>
            </a:r>
            <a:r>
              <a:rPr lang="hu-HU" dirty="0"/>
              <a:t> </a:t>
            </a:r>
            <a:r>
              <a:rPr lang="en-US" sz="1380" dirty="0"/>
              <a:t>https://www.anandtech.com/show/13124/the-amd-threadripper-2990wx-and-2950x-review</a:t>
            </a:r>
          </a:p>
        </p:txBody>
      </p:sp>
      <p:sp>
        <p:nvSpPr>
          <p:cNvPr id="11" name="TextBox 8"/>
          <p:cNvSpPr txBox="1"/>
          <p:nvPr/>
        </p:nvSpPr>
        <p:spPr>
          <a:xfrm>
            <a:off x="161510" y="6399330"/>
            <a:ext cx="8220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[</a:t>
            </a:r>
            <a:r>
              <a:rPr lang="hu-HU" sz="1400" dirty="0">
                <a:latin typeface="+mj-lt"/>
              </a:rPr>
              <a:t>98</a:t>
            </a:r>
            <a:r>
              <a:rPr lang="en-US" sz="1400" dirty="0">
                <a:latin typeface="+mj-lt"/>
              </a:rPr>
              <a:t>]</a:t>
            </a:r>
            <a:r>
              <a:rPr lang="hu-HU" sz="1400" dirty="0">
                <a:latin typeface="+mj-lt"/>
              </a:rPr>
              <a:t>:</a:t>
            </a:r>
            <a:r>
              <a:rPr lang="en-US" sz="1400" dirty="0">
                <a:latin typeface="+mj-lt"/>
              </a:rPr>
              <a:t> Buck Converter</a:t>
            </a:r>
            <a:r>
              <a:rPr lang="hu-HU" sz="1400" dirty="0">
                <a:latin typeface="+mj-lt"/>
              </a:rPr>
              <a:t>, </a:t>
            </a:r>
            <a:r>
              <a:rPr lang="en-US" sz="1400" dirty="0">
                <a:latin typeface="+mj-lt"/>
              </a:rPr>
              <a:t>https://www.sciencedirect.com/topics/engineering/buck-converter</a:t>
            </a:r>
          </a:p>
        </p:txBody>
      </p:sp>
    </p:spTree>
    <p:extLst>
      <p:ext uri="{BB962C8B-B14F-4D97-AF65-F5344CB8AC3E}">
        <p14:creationId xmlns:p14="http://schemas.microsoft.com/office/powerpoint/2010/main" val="23148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(32)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500" y="818710"/>
            <a:ext cx="9406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30" dirty="0">
                <a:latin typeface="+mj-lt"/>
              </a:rPr>
              <a:t>In </a:t>
            </a:r>
            <a:r>
              <a:rPr lang="en-US" spc="-30" dirty="0">
                <a:solidFill>
                  <a:srgbClr val="0070C0"/>
                </a:solidFill>
                <a:latin typeface="+mj-lt"/>
              </a:rPr>
              <a:t>06/2020 </a:t>
            </a:r>
            <a:r>
              <a:rPr lang="en-US" spc="-30" dirty="0">
                <a:latin typeface="+mj-lt"/>
              </a:rPr>
              <a:t>AMD stated that the </a:t>
            </a:r>
            <a:r>
              <a:rPr lang="en-US" spc="-30" dirty="0">
                <a:solidFill>
                  <a:srgbClr val="FF0000"/>
                </a:solidFill>
                <a:latin typeface="+mj-lt"/>
              </a:rPr>
              <a:t>goals</a:t>
            </a:r>
            <a:r>
              <a:rPr lang="en-US" spc="-30" dirty="0">
                <a:latin typeface="+mj-lt"/>
              </a:rPr>
              <a:t> of their 25x energy efficiency increase</a:t>
            </a:r>
          </a:p>
          <a:p>
            <a:r>
              <a:rPr lang="en-US" dirty="0">
                <a:latin typeface="+mj-lt"/>
              </a:rPr>
              <a:t>  </a:t>
            </a:r>
            <a:r>
              <a:rPr lang="en-US" spc="-30" dirty="0">
                <a:latin typeface="+mj-lt"/>
              </a:rPr>
              <a:t>initiative were</a:t>
            </a:r>
            <a:r>
              <a:rPr lang="en-US" spc="-3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pc="-30" dirty="0">
                <a:solidFill>
                  <a:srgbClr val="FF0000"/>
                </a:solidFill>
                <a:latin typeface="+mj-lt"/>
              </a:rPr>
              <a:t>achieved</a:t>
            </a:r>
            <a:r>
              <a:rPr lang="en-US" spc="-30" dirty="0">
                <a:latin typeface="+mj-lt"/>
              </a:rPr>
              <a:t>, as the Zen 2-based Ryzen 7 4800H client </a:t>
            </a:r>
            <a:r>
              <a:rPr lang="en-US" spc="-30" dirty="0" smtClean="0">
                <a:latin typeface="+mj-lt"/>
              </a:rPr>
              <a:t>processors </a:t>
            </a:r>
            <a:endParaRPr lang="en-US" spc="-30" dirty="0">
              <a:latin typeface="+mj-lt"/>
            </a:endParaRPr>
          </a:p>
          <a:p>
            <a:r>
              <a:rPr lang="en-US" dirty="0">
                <a:latin typeface="+mj-lt"/>
              </a:rPr>
              <a:t>  </a:t>
            </a:r>
            <a:r>
              <a:rPr lang="en-US" spc="-50" dirty="0">
                <a:latin typeface="+mj-lt"/>
              </a:rPr>
              <a:t>beat the company's baseline </a:t>
            </a:r>
            <a:r>
              <a:rPr lang="en-US" spc="-50" dirty="0" smtClean="0">
                <a:latin typeface="+mj-lt"/>
              </a:rPr>
              <a:t>efficiency (of the </a:t>
            </a:r>
            <a:r>
              <a:rPr lang="en-US" spc="-50" dirty="0" err="1" smtClean="0">
                <a:latin typeface="+mj-lt"/>
              </a:rPr>
              <a:t>Kaveri</a:t>
            </a:r>
            <a:r>
              <a:rPr lang="en-US" spc="-50" dirty="0" smtClean="0">
                <a:latin typeface="+mj-lt"/>
              </a:rPr>
              <a:t> processor) by </a:t>
            </a:r>
            <a:r>
              <a:rPr lang="en-US" spc="-50" dirty="0">
                <a:latin typeface="+mj-lt"/>
              </a:rPr>
              <a:t>31.7 times. </a:t>
            </a:r>
            <a:endParaRPr lang="en-US" sz="1600" spc="-5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0" y="464265"/>
            <a:ext cx="876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initiative to achieve 25x energy efficiency increase in 2014-2020 -2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8388" y="6264315"/>
            <a:ext cx="672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AMD’s achievement in increasing energy efficiency [</a:t>
            </a:r>
            <a:r>
              <a:rPr lang="hu-HU" sz="1600" dirty="0">
                <a:latin typeface="+mj-lt"/>
              </a:rPr>
              <a:t>12</a:t>
            </a:r>
            <a:r>
              <a:rPr lang="en-US" sz="1600" dirty="0">
                <a:latin typeface="+mj-lt"/>
              </a:rPr>
              <a:t>]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16605" y="1982811"/>
            <a:ext cx="6956354" cy="4101484"/>
            <a:chOff x="1016605" y="2033846"/>
            <a:chExt cx="6956354" cy="4101484"/>
          </a:xfrm>
        </p:grpSpPr>
        <p:pic>
          <p:nvPicPr>
            <p:cNvPr id="3074" name="Picture 2" descr="https://images.anandtech.com/doci/15881/Goal%20Plot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7609" r="2099" b="2028"/>
            <a:stretch/>
          </p:blipFill>
          <p:spPr bwMode="auto">
            <a:xfrm>
              <a:off x="1016605" y="2033846"/>
              <a:ext cx="6956354" cy="4101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6147175" y="4599130"/>
              <a:ext cx="1575175" cy="31503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2" name="Picture 2" descr="https://images.anandtech.com/doci/15881/Goal%20Plot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5" t="1086" r="26746" b="91305"/>
            <a:stretch/>
          </p:blipFill>
          <p:spPr bwMode="auto">
            <a:xfrm>
              <a:off x="2546775" y="2123855"/>
              <a:ext cx="3015335" cy="315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381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7. </a:t>
            </a:r>
            <a:r>
              <a:rPr lang="en-US"/>
              <a:t>References </a:t>
            </a:r>
            <a:r>
              <a:rPr lang="en-US" smtClean="0"/>
              <a:t>(12)</a:t>
            </a:r>
            <a:endParaRPr lang="en-US" dirty="0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61510" y="395081"/>
            <a:ext cx="89856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pc="-50" dirty="0" smtClean="0">
                <a:solidFill>
                  <a:srgbClr val="000000"/>
                </a:solidFill>
              </a:rPr>
              <a:t>[</a:t>
            </a:r>
            <a:r>
              <a:rPr lang="hu-HU" spc="-50" dirty="0" smtClean="0">
                <a:solidFill>
                  <a:srgbClr val="000000"/>
                </a:solidFill>
              </a:rPr>
              <a:t>9</a:t>
            </a:r>
            <a:r>
              <a:rPr lang="en-US" spc="-50" dirty="0">
                <a:solidFill>
                  <a:srgbClr val="000000"/>
                </a:solidFill>
              </a:rPr>
              <a:t>9]: </a:t>
            </a:r>
            <a:r>
              <a:rPr lang="en-US" spc="-50" dirty="0" err="1">
                <a:solidFill>
                  <a:srgbClr val="000000"/>
                </a:solidFill>
              </a:rPr>
              <a:t>Shimpi</a:t>
            </a:r>
            <a:r>
              <a:rPr lang="en-US" spc="-50" dirty="0">
                <a:solidFill>
                  <a:srgbClr val="000000"/>
                </a:solidFill>
              </a:rPr>
              <a:t> A. L., AMD </a:t>
            </a:r>
            <a:r>
              <a:rPr lang="en-US" spc="-50" dirty="0" err="1">
                <a:solidFill>
                  <a:srgbClr val="000000"/>
                </a:solidFill>
              </a:rPr>
              <a:t>Beema</a:t>
            </a:r>
            <a:r>
              <a:rPr lang="en-US" spc="-50" dirty="0">
                <a:solidFill>
                  <a:srgbClr val="000000"/>
                </a:solidFill>
              </a:rPr>
              <a:t>/Mullins Architecture &amp; Performance </a:t>
            </a:r>
            <a:r>
              <a:rPr lang="en-US" spc="-50" dirty="0" smtClean="0">
                <a:solidFill>
                  <a:srgbClr val="000000"/>
                </a:solidFill>
              </a:rPr>
              <a:t>Preview, </a:t>
            </a:r>
            <a:r>
              <a:rPr lang="hu-HU" spc="-50" dirty="0" err="1" smtClean="0">
                <a:solidFill>
                  <a:srgbClr val="000000"/>
                </a:solidFill>
              </a:rPr>
              <a:t>AnandTech</a:t>
            </a:r>
            <a:r>
              <a:rPr lang="hu-HU" spc="-50" dirty="0">
                <a:solidFill>
                  <a:srgbClr val="000000"/>
                </a:solidFill>
              </a:rPr>
              <a:t>, </a:t>
            </a:r>
            <a:r>
              <a:rPr lang="en-US" spc="-50" dirty="0" smtClean="0">
                <a:solidFill>
                  <a:srgbClr val="000000"/>
                </a:solidFill>
              </a:rPr>
              <a:t>Apr.,,29, </a:t>
            </a:r>
            <a:r>
              <a:rPr lang="hu-HU" spc="-50" dirty="0" smtClean="0">
                <a:solidFill>
                  <a:srgbClr val="000000"/>
                </a:solidFill>
              </a:rPr>
              <a:t>201</a:t>
            </a:r>
            <a:r>
              <a:rPr lang="en-US" spc="-50" dirty="0" smtClean="0">
                <a:solidFill>
                  <a:srgbClr val="000000"/>
                </a:solidFill>
              </a:rPr>
              <a:t>4</a:t>
            </a:r>
            <a:r>
              <a:rPr lang="hu-HU" spc="-50" dirty="0" smtClean="0">
                <a:solidFill>
                  <a:srgbClr val="000000"/>
                </a:solidFill>
              </a:rPr>
              <a:t>,</a:t>
            </a:r>
            <a:endParaRPr lang="en-US" spc="-50" dirty="0" smtClean="0">
              <a:solidFill>
                <a:srgbClr val="000000"/>
              </a:solidFill>
            </a:endParaRPr>
          </a:p>
          <a:p>
            <a:r>
              <a:rPr lang="en-US" spc="-50" dirty="0">
                <a:solidFill>
                  <a:srgbClr val="000000"/>
                </a:solidFill>
              </a:rPr>
              <a:t>           https://</a:t>
            </a:r>
            <a:r>
              <a:rPr lang="en-US" spc="-50" dirty="0" smtClean="0">
                <a:solidFill>
                  <a:srgbClr val="000000"/>
                </a:solidFill>
              </a:rPr>
              <a:t>www.anandtech.com/show/7974/amd-beema-mullins-architecture-a10-micro-6700t-</a:t>
            </a:r>
          </a:p>
          <a:p>
            <a:r>
              <a:rPr lang="en-US" spc="-50" dirty="0">
                <a:solidFill>
                  <a:srgbClr val="000000"/>
                </a:solidFill>
              </a:rPr>
              <a:t> </a:t>
            </a:r>
            <a:r>
              <a:rPr lang="en-US" spc="-50" dirty="0" smtClean="0">
                <a:solidFill>
                  <a:srgbClr val="000000"/>
                </a:solidFill>
              </a:rPr>
              <a:t>          performance-preview</a:t>
            </a:r>
            <a:endParaRPr lang="hu-HU" spc="-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0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438" t="25937" r="7672" b="7564"/>
          <a:stretch/>
        </p:blipFill>
        <p:spPr>
          <a:xfrm>
            <a:off x="-63515" y="458788"/>
            <a:ext cx="9585843" cy="51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8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65698"/>
            <a:ext cx="876653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initiative to achieve 25x energy efficiency increase in 2014-2020 -3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00" y="769755"/>
            <a:ext cx="671979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1071288"/>
            <a:ext cx="8242962" cy="914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Energy efficiency is extremely important also for supercomputers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there is list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maintained indicating the most energy efficient supercomputers, called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"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Green500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 list.</a:t>
            </a:r>
          </a:p>
        </p:txBody>
      </p:sp>
    </p:spTree>
    <p:extLst>
      <p:ext uri="{BB962C8B-B14F-4D97-AF65-F5344CB8AC3E}">
        <p14:creationId xmlns:p14="http://schemas.microsoft.com/office/powerpoint/2010/main" val="26653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7186" y="3834045"/>
            <a:ext cx="8890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 the subsequent Figure we give an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overview of the </a:t>
            </a:r>
            <a:r>
              <a:rPr lang="en-US" sz="1600" dirty="0" err="1">
                <a:solidFill>
                  <a:srgbClr val="FF0000"/>
                </a:solidFill>
                <a:latin typeface="+mj-lt"/>
              </a:rPr>
              <a:t>formost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 techniques </a:t>
            </a:r>
            <a:r>
              <a:rPr lang="en-US" sz="1600" dirty="0">
                <a:latin typeface="+mj-lt"/>
              </a:rPr>
              <a:t>used for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processor power management </a:t>
            </a:r>
            <a:r>
              <a:rPr lang="en-US" sz="1600" dirty="0" smtClean="0">
                <a:latin typeface="+mj-lt"/>
              </a:rPr>
              <a:t>at </a:t>
            </a:r>
            <a:r>
              <a:rPr lang="en-US" sz="1600" dirty="0">
                <a:latin typeface="+mj-lt"/>
              </a:rPr>
              <a:t>the considered levels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8236" y="829424"/>
            <a:ext cx="9144000" cy="283531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3293286" y="2843075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 flipV="1">
            <a:off x="1754551" y="2580277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5" name="Line 8"/>
          <p:cNvSpPr>
            <a:spLocks noChangeShapeType="1"/>
          </p:cNvSpPr>
          <p:nvPr/>
        </p:nvSpPr>
        <p:spPr bwMode="auto">
          <a:xfrm rot="5400000" flipH="1" flipV="1">
            <a:off x="4648329" y="2489757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 rot="-5400000" flipH="1">
            <a:off x="4666372" y="2662343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4698954" y="267644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 rot="-5400000" flipH="1">
            <a:off x="1649123" y="2677870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2026497" y="1952788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500" y="458670"/>
            <a:ext cx="856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Approaches and key techniques of power management in computers -2 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 flipV="1">
            <a:off x="7433727" y="2575775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650008" y="2587870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Oval 9"/>
          <p:cNvSpPr>
            <a:spLocks noChangeArrowheads="1"/>
          </p:cNvSpPr>
          <p:nvPr/>
        </p:nvSpPr>
        <p:spPr bwMode="auto">
          <a:xfrm>
            <a:off x="1699616" y="2747849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116505" y="2826513"/>
            <a:ext cx="340180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6083596" y="2822564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36" name="Line 10"/>
          <p:cNvSpPr>
            <a:spLocks noChangeShapeType="1"/>
          </p:cNvSpPr>
          <p:nvPr/>
        </p:nvSpPr>
        <p:spPr bwMode="auto">
          <a:xfrm rot="-5400000" flipH="1" flipV="1">
            <a:off x="7338729" y="2666669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7433746" y="2696636"/>
            <a:ext cx="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38" name="Oval 9"/>
          <p:cNvSpPr>
            <a:spLocks noChangeArrowheads="1"/>
          </p:cNvSpPr>
          <p:nvPr/>
        </p:nvSpPr>
        <p:spPr bwMode="auto">
          <a:xfrm>
            <a:off x="7396812" y="269099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1801" y="863715"/>
            <a:ext cx="8910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60" dirty="0">
                <a:latin typeface="+mj-lt"/>
              </a:rPr>
              <a:t>While restricting our scope of power management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only to processor-related approaches</a:t>
            </a:r>
          </a:p>
          <a:p>
            <a:r>
              <a:rPr lang="en-US" sz="1600" dirty="0">
                <a:latin typeface="+mj-lt"/>
              </a:rPr>
              <a:t>     (dismissing e.g. IC manufacturing, transistor or software possibilities) we can</a:t>
            </a:r>
          </a:p>
          <a:p>
            <a:r>
              <a:rPr lang="en-US" sz="1600" dirty="0">
                <a:latin typeface="+mj-lt"/>
              </a:rPr>
              <a:t>     distinguish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three levels </a:t>
            </a:r>
            <a:r>
              <a:rPr lang="en-US" sz="1600" dirty="0">
                <a:latin typeface="+mj-lt"/>
              </a:rPr>
              <a:t>where power management can take place, as follows:</a:t>
            </a:r>
          </a:p>
        </p:txBody>
      </p:sp>
    </p:spTree>
    <p:extLst>
      <p:ext uri="{BB962C8B-B14F-4D97-AF65-F5344CB8AC3E}">
        <p14:creationId xmlns:p14="http://schemas.microsoft.com/office/powerpoint/2010/main" val="57908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3" grpId="0" animBg="1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(35)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-18510" y="915832"/>
            <a:ext cx="9144000" cy="593998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4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5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6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7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78" name="Line 12"/>
          <p:cNvSpPr>
            <a:spLocks noChangeShapeType="1"/>
          </p:cNvSpPr>
          <p:nvPr/>
        </p:nvSpPr>
        <p:spPr bwMode="auto">
          <a:xfrm rot="-5400000" flipH="1" flipV="1">
            <a:off x="6069525" y="392548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9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82" name="Oval 11"/>
          <p:cNvSpPr>
            <a:spLocks noChangeArrowheads="1"/>
          </p:cNvSpPr>
          <p:nvPr/>
        </p:nvSpPr>
        <p:spPr bwMode="auto">
          <a:xfrm>
            <a:off x="6128680" y="3986673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3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4" name="Text Box 6"/>
          <p:cNvSpPr txBox="1">
            <a:spLocks noChangeArrowheads="1"/>
          </p:cNvSpPr>
          <p:nvPr/>
        </p:nvSpPr>
        <p:spPr bwMode="auto">
          <a:xfrm>
            <a:off x="507341" y="4684000"/>
            <a:ext cx="23896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85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2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3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4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Down Arrow 104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9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1500" y="458670"/>
            <a:ext cx="856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chemeClr val="accent6"/>
                </a:solidFill>
                <a:latin typeface="Verdana" panose="020B0604030504040204" pitchFamily="34" charset="0"/>
              </a:rPr>
              <a:t>Approaches and key techniques of power management in computers -2 </a:t>
            </a:r>
          </a:p>
        </p:txBody>
      </p:sp>
      <p:sp>
        <p:nvSpPr>
          <p:cNvPr id="136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37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power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headroom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*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38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0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41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2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3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4" name="Down Arrow 143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5" name="Down Arrow 144"/>
          <p:cNvSpPr/>
          <p:nvPr/>
        </p:nvSpPr>
        <p:spPr bwMode="auto">
          <a:xfrm>
            <a:off x="7625775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6424570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436455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51" name="Down Arrow 150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54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55" name="Straight Connector 154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6" name="TextBox 155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57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58" name="Text Box 6"/>
          <p:cNvSpPr txBox="1">
            <a:spLocks noChangeArrowheads="1"/>
          </p:cNvSpPr>
          <p:nvPr/>
        </p:nvSpPr>
        <p:spPr bwMode="auto">
          <a:xfrm>
            <a:off x="6327195" y="1875011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59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0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1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164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5" name="Oval 9"/>
          <p:cNvSpPr>
            <a:spLocks noChangeArrowheads="1"/>
          </p:cNvSpPr>
          <p:nvPr/>
        </p:nvSpPr>
        <p:spPr bwMode="auto">
          <a:xfrm>
            <a:off x="7650350" y="176381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66" name="Straight Arrow Connector 165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8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69" name="Straight Connector 168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0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1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2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3" name="Oval 172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4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5" name="Rounded Rectangle 174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179" name="Line 8"/>
          <p:cNvSpPr>
            <a:spLocks noChangeShapeType="1"/>
          </p:cNvSpPr>
          <p:nvPr/>
        </p:nvSpPr>
        <p:spPr bwMode="auto">
          <a:xfrm rot="5400000" flipH="1" flipV="1">
            <a:off x="2110031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80" name="Text Box 12"/>
          <p:cNvSpPr txBox="1">
            <a:spLocks noChangeArrowheads="1"/>
          </p:cNvSpPr>
          <p:nvPr/>
        </p:nvSpPr>
        <p:spPr bwMode="auto">
          <a:xfrm>
            <a:off x="855159" y="185610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81" name="Straight Connector 180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2" name="Oval 181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3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5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7255" y="6376972"/>
            <a:ext cx="16578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(* see next slide)</a:t>
            </a:r>
          </a:p>
        </p:txBody>
      </p:sp>
    </p:spTree>
    <p:extLst>
      <p:ext uri="{BB962C8B-B14F-4D97-AF65-F5344CB8AC3E}">
        <p14:creationId xmlns:p14="http://schemas.microsoft.com/office/powerpoint/2010/main" val="2234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3" grpId="0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2" grpId="0" animBg="1"/>
      <p:bldP spid="83" grpId="0" animBg="1"/>
      <p:bldP spid="84" grpId="0"/>
      <p:bldP spid="85" grpId="0" animBg="1"/>
      <p:bldP spid="102" grpId="0" animBg="1"/>
      <p:bldP spid="103" grpId="0" animBg="1"/>
      <p:bldP spid="104" grpId="0" animBg="1"/>
      <p:bldP spid="105" grpId="0" animBg="1"/>
      <p:bldP spid="109" grpId="0"/>
      <p:bldP spid="136" grpId="0"/>
      <p:bldP spid="137" grpId="0"/>
      <p:bldP spid="138" grpId="0" animBg="1"/>
      <p:bldP spid="140" grpId="0"/>
      <p:bldP spid="141" grpId="0" animBg="1"/>
      <p:bldP spid="142" grpId="0" animBg="1"/>
      <p:bldP spid="143" grpId="0" animBg="1"/>
      <p:bldP spid="144" grpId="0" animBg="1"/>
      <p:bldP spid="145" grpId="0" animBg="1"/>
      <p:bldP spid="147" grpId="0" animBg="1"/>
      <p:bldP spid="148" grpId="0"/>
      <p:bldP spid="149" grpId="0" animBg="1"/>
      <p:bldP spid="150" grpId="0"/>
      <p:bldP spid="151" grpId="0" animBg="1"/>
      <p:bldP spid="152" grpId="0" animBg="1"/>
      <p:bldP spid="153" grpId="0"/>
      <p:bldP spid="154" grpId="0" animBg="1"/>
      <p:bldP spid="156" grpId="0"/>
      <p:bldP spid="157" grpId="0"/>
      <p:bldP spid="158" grpId="0"/>
      <p:bldP spid="159" grpId="0" animBg="1"/>
      <p:bldP spid="160" grpId="0" animBg="1"/>
      <p:bldP spid="161" grpId="0" animBg="1"/>
      <p:bldP spid="162" grpId="0"/>
      <p:bldP spid="164" grpId="0" animBg="1"/>
      <p:bldP spid="165" grpId="0" animBg="1"/>
      <p:bldP spid="168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/>
      <p:bldP spid="177" grpId="0" animBg="1"/>
      <p:bldP spid="178" grpId="0"/>
      <p:bldP spid="179" grpId="0" animBg="1"/>
      <p:bldP spid="180" grpId="0"/>
      <p:bldP spid="182" grpId="0" animBg="1"/>
      <p:bldP spid="183" grpId="0" animBg="1"/>
      <p:bldP spid="184" grpId="0" animBg="1"/>
      <p:bldP spid="185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438" y="458670"/>
            <a:ext cx="977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773705"/>
            <a:ext cx="8694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Power headroom</a:t>
            </a:r>
            <a:r>
              <a:rPr lang="en-US" sz="1600" dirty="0">
                <a:latin typeface="+mj-lt"/>
              </a:rPr>
              <a:t>: (</a:t>
            </a:r>
            <a:r>
              <a:rPr lang="en-US" sz="1600" dirty="0" err="1">
                <a:latin typeface="+mj-lt"/>
              </a:rPr>
              <a:t>Hőtartalék</a:t>
            </a:r>
            <a:r>
              <a:rPr lang="en-US" sz="1600" dirty="0">
                <a:latin typeface="+mj-lt"/>
              </a:rPr>
              <a:t>) It is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difference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between the TDP and the actual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power consumption</a:t>
            </a:r>
            <a:r>
              <a:rPr lang="en-US" sz="1600" dirty="0">
                <a:latin typeface="+mj-lt"/>
              </a:rPr>
              <a:t> that can be utilized for raising clock frequency and thus</a:t>
            </a:r>
          </a:p>
          <a:p>
            <a:r>
              <a:rPr lang="en-US" sz="1600" dirty="0">
                <a:latin typeface="+mj-lt"/>
              </a:rPr>
              <a:t>  performance.</a:t>
            </a:r>
          </a:p>
        </p:txBody>
      </p:sp>
    </p:spTree>
    <p:extLst>
      <p:ext uri="{BB962C8B-B14F-4D97-AF65-F5344CB8AC3E}">
        <p14:creationId xmlns:p14="http://schemas.microsoft.com/office/powerpoint/2010/main" val="360533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(1)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-24398" y="828350"/>
            <a:ext cx="9172784" cy="192557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663" y="462114"/>
            <a:ext cx="667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1. Significance of power management in processors -1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0200" y="828738"/>
            <a:ext cx="6139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Processor evolution (and design) </a:t>
            </a:r>
            <a:r>
              <a:rPr lang="en-US" sz="1600" dirty="0">
                <a:latin typeface="+mj-lt"/>
              </a:rPr>
              <a:t>has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two main goals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5247" y="1147928"/>
            <a:ext cx="4061946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raising processor performance </a:t>
            </a:r>
            <a:r>
              <a:rPr lang="en-US" sz="1600" dirty="0">
                <a:latin typeface="+mj-lt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reducing power consumption</a:t>
            </a:r>
            <a:r>
              <a:rPr lang="en-US" sz="1600" dirty="0">
                <a:latin typeface="+mj-lt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500" y="1732993"/>
            <a:ext cx="900599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50" dirty="0">
                <a:solidFill>
                  <a:srgbClr val="FF0000"/>
                </a:solidFill>
                <a:latin typeface="+mj-lt"/>
              </a:rPr>
              <a:t>These goals are contradictory,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higher performance calls for higher power consumption.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20" dirty="0">
                <a:solidFill>
                  <a:srgbClr val="0070C0"/>
                </a:solidFill>
                <a:latin typeface="+mj-lt"/>
              </a:rPr>
              <a:t>The decision of how much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power budget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is allocated to a processor, basically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limits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 its performance, </a:t>
            </a:r>
            <a:r>
              <a:rPr lang="en-US" sz="1600" dirty="0">
                <a:latin typeface="+mj-lt"/>
              </a:rPr>
              <a:t>as will be discussed later.</a:t>
            </a:r>
          </a:p>
        </p:txBody>
      </p:sp>
    </p:spTree>
    <p:extLst>
      <p:ext uri="{BB962C8B-B14F-4D97-AF65-F5344CB8AC3E}">
        <p14:creationId xmlns:p14="http://schemas.microsoft.com/office/powerpoint/2010/main" val="201214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(37)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500" y="458670"/>
            <a:ext cx="7793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AMD’s techniques developed for reducing consumption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the circuit and platform levels (2008-2014)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-1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261776" y="1147928"/>
            <a:ext cx="926693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+mj-lt"/>
              </a:rPr>
              <a:t>(Also) </a:t>
            </a:r>
            <a:r>
              <a:rPr lang="en-US" sz="1600" spc="-50" dirty="0">
                <a:solidFill>
                  <a:srgbClr val="0070C0"/>
                </a:solidFill>
                <a:latin typeface="+mj-lt"/>
              </a:rPr>
              <a:t>AMD put a great emphasis on power reduction</a:t>
            </a:r>
            <a:r>
              <a:rPr lang="en-US" sz="1600" spc="-50" dirty="0">
                <a:latin typeface="+mj-lt"/>
              </a:rPr>
              <a:t>, as the next Figure </a:t>
            </a:r>
            <a:r>
              <a:rPr lang="en-US" sz="1600" spc="-50" dirty="0" smtClean="0">
                <a:latin typeface="+mj-lt"/>
              </a:rPr>
              <a:t>demonstrates,</a:t>
            </a:r>
            <a:endParaRPr lang="en-US" sz="1600" spc="-50" dirty="0">
              <a:latin typeface="+mj-lt"/>
            </a:endParaRPr>
          </a:p>
          <a:p>
            <a:r>
              <a:rPr lang="en-US" sz="1600" dirty="0">
                <a:latin typeface="+mj-lt"/>
              </a:rPr>
              <a:t>      indicating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AMD’s techniques developed for reducing power consumption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2D2D8A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at the circuit and platform levels between 2008 and 2014</a:t>
            </a:r>
            <a:r>
              <a:rPr lang="en-US" sz="1600" dirty="0">
                <a:solidFill>
                  <a:srgbClr val="2D2D8A"/>
                </a:solidFill>
                <a:latin typeface="+mj-lt"/>
              </a:rPr>
              <a:t>.</a:t>
            </a:r>
            <a:r>
              <a:rPr lang="en-US" sz="1600" dirty="0">
                <a:latin typeface="+mj-lt"/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Certain, more important techniques have been underlined.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</a:rPr>
              <a:t>The Figure shows also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reduction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results achieved in idle power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consumption </a:t>
            </a:r>
            <a:r>
              <a:rPr lang="en-US" sz="1600" dirty="0" smtClean="0">
                <a:latin typeface="+mj-lt"/>
              </a:rPr>
              <a:t>for </a:t>
            </a:r>
            <a:r>
              <a:rPr lang="en-US" sz="1600" dirty="0">
                <a:latin typeface="+mj-lt"/>
              </a:rPr>
              <a:t>AMD’s DT and </a:t>
            </a:r>
            <a:r>
              <a:rPr lang="en-US" sz="1600" dirty="0" smtClean="0">
                <a:latin typeface="+mj-lt"/>
              </a:rPr>
              <a:t>mobile </a:t>
            </a:r>
            <a:r>
              <a:rPr lang="en-US" sz="1600" dirty="0">
                <a:latin typeface="+mj-lt"/>
              </a:rPr>
              <a:t>processor lines.</a:t>
            </a:r>
          </a:p>
        </p:txBody>
      </p:sp>
    </p:spTree>
    <p:extLst>
      <p:ext uri="{BB962C8B-B14F-4D97-AF65-F5344CB8AC3E}">
        <p14:creationId xmlns:p14="http://schemas.microsoft.com/office/powerpoint/2010/main" val="31151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.anandtech.com/doci/7974/Screen-Shot-2014-04-29-at-1.07.24-A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"/>
          <a:stretch/>
        </p:blipFill>
        <p:spPr bwMode="auto">
          <a:xfrm>
            <a:off x="152400" y="1376016"/>
            <a:ext cx="8839395" cy="537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458670"/>
            <a:ext cx="8819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AMD’s techniques developed for reducing power consumption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at the circuit and platform levels (2008-2014)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[99]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-2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(38)</a:t>
            </a:r>
            <a:endParaRPr lang="en-US" alt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2456765" y="3834045"/>
            <a:ext cx="14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56765" y="4034385"/>
            <a:ext cx="144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1950" y="5229200"/>
            <a:ext cx="90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67055" y="5949280"/>
            <a:ext cx="187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70230" y="2438890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97025" y="3338990"/>
            <a:ext cx="198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27515" y="2764085"/>
            <a:ext cx="792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37455" y="3158970"/>
            <a:ext cx="12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237455" y="3519010"/>
            <a:ext cx="1188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602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555750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 P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management</a:t>
            </a:r>
            <a:r>
              <a:rPr kumimoji="0" lang="en-US" altLang="en-US" sz="19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at the circuit level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888087" y="2404650"/>
            <a:ext cx="7281716" cy="59055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2.1 C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lock gating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881590" y="3098389"/>
            <a:ext cx="7285038" cy="467238"/>
            <a:chOff x="695" y="1631"/>
            <a:chExt cx="4452" cy="349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2.2 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Power gating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881590" y="3681842"/>
            <a:ext cx="7285038" cy="467238"/>
            <a:chOff x="695" y="1631"/>
            <a:chExt cx="4452" cy="349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>
                  <a:solidFill>
                    <a:srgbClr val="FFFFFF"/>
                  </a:solidFill>
                  <a:cs typeface="Arial" charset="0"/>
                </a:rPr>
                <a:t>2.3 I</a:t>
              </a:r>
              <a:r>
                <a:rPr lang="en-US" altLang="en-US" sz="1900" dirty="0" err="1">
                  <a:solidFill>
                    <a:srgbClr val="FFFFFF"/>
                  </a:solidFill>
                  <a:cs typeface="Arial" charset="0"/>
                </a:rPr>
                <a:t>ntegrated</a:t>
              </a: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Voltage Regulator (FIVR)</a:t>
              </a: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000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88840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en-US" sz="1900" dirty="0">
                <a:solidFill>
                  <a:srgbClr val="FFFFFF"/>
                </a:solidFill>
                <a:latin typeface="Verdana" panose="020B0604030504040204" pitchFamily="34" charset="0"/>
              </a:rPr>
              <a:t>2.1 C</a:t>
            </a:r>
            <a:r>
              <a:rPr lang="en-US" altLang="en-US" sz="1900" dirty="0">
                <a:solidFill>
                  <a:srgbClr val="FFFFFF"/>
                </a:solidFill>
                <a:latin typeface="Verdana" panose="020B0604030504040204" pitchFamily="34" charset="0"/>
              </a:rPr>
              <a:t>lock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</a:p>
        </p:txBody>
      </p:sp>
    </p:spTree>
    <p:extLst>
      <p:ext uri="{BB962C8B-B14F-4D97-AF65-F5344CB8AC3E}">
        <p14:creationId xmlns:p14="http://schemas.microsoft.com/office/powerpoint/2010/main" val="23397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2.1 C</a:t>
            </a:r>
            <a:r>
              <a:rPr lang="en-US" dirty="0"/>
              <a:t>lock gating </a:t>
            </a:r>
            <a:r>
              <a:rPr lang="hu-HU" dirty="0"/>
              <a:t>(</a:t>
            </a:r>
            <a:r>
              <a:rPr lang="en-US" dirty="0"/>
              <a:t>1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-16129" y="828002"/>
            <a:ext cx="9160130" cy="3591108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2.1 Clock gating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649" y="850400"/>
            <a:ext cx="895350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It is a technique used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to reduce dynamic power consumption by disabling clocking of currently not needed circuits.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Clocking is disabled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by inserting AND gates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(i.e. controlled on/off switches) that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    are called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clock </a:t>
            </a:r>
            <a:r>
              <a:rPr lang="en-US" sz="1600" dirty="0" err="1">
                <a:solidFill>
                  <a:srgbClr val="FF0000"/>
                </a:solidFill>
                <a:latin typeface="Verdana"/>
              </a:rPr>
              <a:t>gaters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into the clock distribution network, as indicated below.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45031" y="3959724"/>
            <a:ext cx="3437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Figure: Principle of clock gating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95872" y="2384549"/>
            <a:ext cx="5296408" cy="1410832"/>
            <a:chOff x="1795872" y="2384549"/>
            <a:chExt cx="5296408" cy="1410832"/>
          </a:xfrm>
        </p:grpSpPr>
        <p:pic>
          <p:nvPicPr>
            <p:cNvPr id="19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872" y="2419929"/>
              <a:ext cx="5050470" cy="127357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960088" y="3526077"/>
              <a:ext cx="116720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" b="1" dirty="0">
                  <a:solidFill>
                    <a:srgbClr val="000000"/>
                  </a:solidFill>
                  <a:latin typeface="Verdana"/>
                </a:rPr>
                <a:t>Clock </a:t>
              </a:r>
              <a:r>
                <a:rPr lang="en-US" sz="1150" b="1" dirty="0" err="1">
                  <a:solidFill>
                    <a:srgbClr val="000000"/>
                  </a:solidFill>
                  <a:latin typeface="Verdana"/>
                </a:rPr>
                <a:t>gater</a:t>
              </a:r>
              <a:endParaRPr lang="en-US" sz="1150" b="1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4272164" y="2519564"/>
              <a:ext cx="2525235" cy="114116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2" name="Cloud 21"/>
            <p:cNvSpPr/>
            <p:nvPr/>
          </p:nvSpPr>
          <p:spPr bwMode="auto">
            <a:xfrm>
              <a:off x="4272164" y="2384549"/>
              <a:ext cx="2820116" cy="1395859"/>
            </a:xfrm>
            <a:prstGeom prst="cloud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38800" y="2879604"/>
              <a:ext cx="11424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Circuit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303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tabLst>
                <a:tab pos="6102350" algn="l"/>
              </a:tabLst>
            </a:pPr>
            <a:r>
              <a:rPr lang="hu-HU" dirty="0"/>
              <a:t>2.1 C</a:t>
            </a:r>
            <a:r>
              <a:rPr lang="en-US" dirty="0"/>
              <a:t>lock gating </a:t>
            </a:r>
            <a:r>
              <a:rPr lang="hu-HU" dirty="0"/>
              <a:t>(</a:t>
            </a:r>
            <a:r>
              <a:rPr lang="en-US" dirty="0"/>
              <a:t>2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" y="828002"/>
            <a:ext cx="9162510" cy="498626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00" y="458670"/>
            <a:ext cx="554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Fine-grained or coarse grained clock gating 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832893"/>
            <a:ext cx="8448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Clock gating can be applied either in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 fine-grained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or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coarse-grained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fashion,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as the next  Figure shows.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49225" b="12897"/>
          <a:stretch/>
        </p:blipFill>
        <p:spPr>
          <a:xfrm>
            <a:off x="1068941" y="1538790"/>
            <a:ext cx="3375324" cy="3318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r="50775" b="12897"/>
          <a:stretch/>
        </p:blipFill>
        <p:spPr>
          <a:xfrm>
            <a:off x="4403519" y="1538790"/>
            <a:ext cx="3272295" cy="33182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26530" y="4921402"/>
            <a:ext cx="2430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Verdana"/>
              </a:rPr>
              <a:t>Fine-grained clock gating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43349" y="4932133"/>
            <a:ext cx="2656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  <a:latin typeface="Verdana"/>
              </a:rPr>
              <a:t>Coarse-grained clock gating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1836" y="5346406"/>
            <a:ext cx="36519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Figure: Kinds of clock gating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14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]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1" y="5961312"/>
            <a:ext cx="9162511" cy="85016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003" y="5949280"/>
            <a:ext cx="8822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Verdana"/>
              </a:rPr>
              <a:t>Fine-grained clock gating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allows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power saving at a low logic level,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whereas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coarse-grained clock gating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is used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to disable clocking of currently idle units or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parts of them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(e.g. an FP unit as long as only FX instructions are processed. </a:t>
            </a:r>
          </a:p>
        </p:txBody>
      </p:sp>
    </p:spTree>
    <p:extLst>
      <p:ext uri="{BB962C8B-B14F-4D97-AF65-F5344CB8AC3E}">
        <p14:creationId xmlns:p14="http://schemas.microsoft.com/office/powerpoint/2010/main" val="47645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21" grpId="0"/>
      <p:bldP spid="3" grpId="0" animBg="1"/>
      <p:bldP spid="2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2.1 C</a:t>
            </a:r>
            <a:r>
              <a:rPr lang="en-US" dirty="0"/>
              <a:t>lock gating </a:t>
            </a:r>
            <a:r>
              <a:rPr lang="hu-HU" dirty="0"/>
              <a:t>(</a:t>
            </a:r>
            <a:r>
              <a:rPr lang="en-US" dirty="0"/>
              <a:t>3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39258"/>
            <a:ext cx="9144000" cy="429502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1" y="2438890"/>
            <a:ext cx="9162510" cy="1035115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251" y="839258"/>
            <a:ext cx="898249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Clock gating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was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introduced very early, in the second half of the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1990s.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As an example, DEC implemented it for clock gating the FP unit of their 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Alpha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21264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DT processor (1996) or made extensive use of this technique in the</a:t>
            </a:r>
          </a:p>
          <a:p>
            <a:pPr lvl="0">
              <a:spcAft>
                <a:spcPts val="600"/>
              </a:spcAft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Verdana"/>
              </a:rPr>
              <a:t>StrongARM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SA110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embedded processor (1996).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  <a:p>
            <a:pPr lvl="0">
              <a:spcAft>
                <a:spcPts val="12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At that time this technique was called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conditional clocking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Due to its benefits, soon clock gating became widely spread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e.g. in Intel's 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Pentium 4 (2000) or Pentium M (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Banias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) (2003).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Recently, clock-gating is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pervasive technique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used in processors.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Use of clock gating</a:t>
            </a:r>
          </a:p>
        </p:txBody>
      </p:sp>
    </p:spTree>
    <p:extLst>
      <p:ext uri="{BB962C8B-B14F-4D97-AF65-F5344CB8AC3E}">
        <p14:creationId xmlns:p14="http://schemas.microsoft.com/office/powerpoint/2010/main" val="231720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2.2 P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</a:p>
        </p:txBody>
      </p:sp>
    </p:spTree>
    <p:extLst>
      <p:ext uri="{BB962C8B-B14F-4D97-AF65-F5344CB8AC3E}">
        <p14:creationId xmlns:p14="http://schemas.microsoft.com/office/powerpoint/2010/main" val="1505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1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96863" y="6444335"/>
            <a:ext cx="3596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(Power </a:t>
            </a:r>
            <a:r>
              <a:rPr lang="en-US" sz="1600" dirty="0">
                <a:latin typeface="+mj-lt"/>
              </a:rPr>
              <a:t>gating</a:t>
            </a:r>
            <a:r>
              <a:rPr lang="en-US" sz="1600" dirty="0"/>
              <a:t>: </a:t>
            </a:r>
            <a:r>
              <a:rPr lang="en-US" sz="1600" dirty="0" err="1"/>
              <a:t>Tápellátás</a:t>
            </a:r>
            <a:r>
              <a:rPr lang="en-US" sz="1600" dirty="0"/>
              <a:t> </a:t>
            </a:r>
            <a:r>
              <a:rPr lang="en-US" sz="1600" dirty="0" err="1"/>
              <a:t>kapuzása</a:t>
            </a:r>
            <a:r>
              <a:rPr lang="hu-HU" sz="1600" dirty="0"/>
              <a:t>)</a:t>
            </a:r>
            <a:endParaRPr lang="en-US" sz="1600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0" y="1143473"/>
            <a:ext cx="9144000" cy="3924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7040" r="5080" b="9637"/>
          <a:stretch>
            <a:fillRect/>
          </a:stretch>
        </p:blipFill>
        <p:spPr bwMode="auto">
          <a:xfrm>
            <a:off x="3077667" y="2302496"/>
            <a:ext cx="2882178" cy="2213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1500" y="1172026"/>
            <a:ext cx="86472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gating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switches off idle units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on the die (like a core) from the power supply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by means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transistors (sleep transistors) to eliminate both dynamic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static power consumption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caused by leakage currents.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71500" y="458670"/>
            <a:ext cx="3650358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2.2 Power gating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Principle of power gating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</a:t>
            </a:r>
            <a:r>
              <a:rPr lang="hu-HU" sz="1800" dirty="0">
                <a:solidFill>
                  <a:srgbClr val="000000"/>
                </a:solidFill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07363" y="4620616"/>
            <a:ext cx="4068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Principle of power gating [</a:t>
            </a:r>
            <a:r>
              <a:rPr lang="hu-HU" sz="1600" noProof="0" dirty="0">
                <a:solidFill>
                  <a:srgbClr val="000000"/>
                </a:solidFill>
                <a:latin typeface="Verdana"/>
              </a:rPr>
              <a:t>15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706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350" y="2393885"/>
            <a:ext cx="6173148" cy="27560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6675" y="5241295"/>
            <a:ext cx="5881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Contrasting clock gating and power gating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2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0274" y="828002"/>
            <a:ext cx="9117505" cy="1475873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58670"/>
            <a:ext cx="5516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Advantage of power gating over clock gating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515" y="828477"/>
            <a:ext cx="926385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985838" algn="l"/>
              </a:tabLst>
              <a:defRPr/>
            </a:pP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that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clock gating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eliminates only the dynamic part of power </a:t>
            </a:r>
            <a:r>
              <a:rPr kumimoji="0" lang="en-US" sz="1600" b="0" i="0" u="none" strike="noStrike" kern="1200" cap="none" spc="-5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consumption,</a:t>
            </a:r>
            <a:r>
              <a:rPr kumimoji="0" lang="en-US" sz="1600" b="0" i="0" u="none" strike="noStrike" kern="1200" cap="none" spc="-5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power gating removes both the dynamic and static part of power consumption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of a unit.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Both clock gating and power gating is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typically used at the same time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as indicated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in the Figure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79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04" y="458670"/>
            <a:ext cx="667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1. Significance of power management in processors -2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36917" y="863715"/>
            <a:ext cx="9154422" cy="367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9198" y="896043"/>
            <a:ext cx="528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Power consumption of processors - basics</a:t>
            </a: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760125" y="2086190"/>
            <a:ext cx="29033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power consumption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(Dynamic dissipation)</a:t>
            </a:r>
          </a:p>
        </p:txBody>
      </p:sp>
      <p:sp>
        <p:nvSpPr>
          <p:cNvPr id="27" name="Line 13"/>
          <p:cNvSpPr>
            <a:spLocks noChangeShapeType="1"/>
          </p:cNvSpPr>
          <p:nvPr/>
        </p:nvSpPr>
        <p:spPr bwMode="auto">
          <a:xfrm flipH="1">
            <a:off x="2366873" y="1754403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>
            <a:off x="4573609" y="1754402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6699945" y="1962365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2283782" y="1965540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5408299" y="2083015"/>
            <a:ext cx="263084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Static power consumption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(Static dissipation)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06575" y="1400390"/>
            <a:ext cx="3360215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processors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1510" y="2609950"/>
            <a:ext cx="4634729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power dissipated by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transistors.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Caused while loading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capacitor (C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 and discharging it per clock</a:t>
            </a:r>
            <a:r>
              <a:rPr kumimoji="0" lang="en-US" sz="13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cycle.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87035" y="2632597"/>
            <a:ext cx="4267387" cy="718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the power dissipated by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idle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transistors.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Caused by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leakage current (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leak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flowing through the closed transistors.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6555" y="3346157"/>
            <a:ext cx="2933816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Dynamic power consumption: D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       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 = const. * C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dyn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 Math" panose="02040503050406030204" pitchFamily="18" charset="0"/>
                <a:cs typeface="+mn-cs"/>
              </a:rPr>
              <a:t>∗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2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 Math" panose="02040503050406030204" pitchFamily="18" charset="0"/>
                <a:cs typeface="+mn-cs"/>
              </a:rPr>
              <a:t> ∗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f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+mn-cs"/>
              </a:rPr>
              <a:t>c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82090" y="3377647"/>
            <a:ext cx="23936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Static power consumption: D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 ∗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I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leak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94530" y="4170773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95209" y="3962712"/>
            <a:ext cx="219162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3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Core voltage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f</a:t>
            </a:r>
            <a:r>
              <a:rPr kumimoji="0" lang="en-US" sz="13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Clock frequency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-18510" y="4716235"/>
            <a:ext cx="9144000" cy="82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6812" y="4806245"/>
            <a:ext cx="8510663" cy="595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Total power consumption = Dynamic power consumption + Static power consumption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                                    =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D</a:t>
            </a:r>
            <a:r>
              <a:rPr kumimoji="0" lang="en-US" sz="13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d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+ D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s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 = const.*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dyn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∗ f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c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*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V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CC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  +  V</a:t>
            </a:r>
            <a:r>
              <a:rPr kumimoji="0" lang="en-US" sz="13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CC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 ∗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mbria Math" panose="02040503050406030204" pitchFamily="18" charset="0"/>
                <a:cs typeface="+mn-cs"/>
              </a:rPr>
              <a:t>I</a:t>
            </a:r>
            <a:r>
              <a:rPr kumimoji="0" lang="en-US" sz="13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t>leak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/>
      <p:bldP spid="32" grpId="0"/>
      <p:bldP spid="35" grpId="0"/>
      <p:bldP spid="36" grpId="0"/>
      <p:bldP spid="38" grpId="0"/>
      <p:bldP spid="39" grpId="0" animBg="1"/>
      <p:bldP spid="4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31049" y="1448780"/>
            <a:ext cx="5431261" cy="4396735"/>
            <a:chOff x="1809884" y="1623165"/>
            <a:chExt cx="5431261" cy="439673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09884" y="1623165"/>
              <a:ext cx="5431261" cy="43967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80320" y="1623168"/>
              <a:ext cx="56667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  <a:endParaRPr kumimoji="0" lang="en-US" sz="11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81990" y="4430761"/>
              <a:ext cx="4761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18478" y="5255007"/>
              <a:ext cx="455055" cy="2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1500" y="458670"/>
            <a:ext cx="928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Example for using power gating for switching off idle cores in a multicore processor</a:t>
            </a:r>
            <a:r>
              <a:rPr lang="en-US" spc="-70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826528"/>
            <a:ext cx="897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 a multicore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processor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gating allows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switch off individual, not used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indicated below.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815" y="5994285"/>
            <a:ext cx="9029651" cy="5786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Figure: Power gating of a 4-core processor, implemented with a common voltage rail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80" dirty="0">
                <a:solidFill>
                  <a:srgbClr val="000000"/>
                </a:solidFill>
                <a:latin typeface="Verdana"/>
              </a:rPr>
              <a:t>       </a:t>
            </a:r>
            <a:r>
              <a:rPr lang="en-US" sz="1580" dirty="0" smtClean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580" dirty="0">
                <a:solidFill>
                  <a:srgbClr val="000000"/>
                </a:solidFill>
                <a:latin typeface="Verdana"/>
              </a:rPr>
              <a:t>cores </a:t>
            </a:r>
            <a:r>
              <a:rPr kumimoji="0" lang="en-US" sz="158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580" dirty="0">
                <a:solidFill>
                  <a:srgbClr val="000000"/>
                </a:solidFill>
                <a:latin typeface="Verdana"/>
              </a:rPr>
              <a:t>16</a:t>
            </a:r>
            <a:r>
              <a:rPr kumimoji="0" lang="en-US" sz="158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  <a:endParaRPr kumimoji="0" lang="en-US" sz="158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3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82190" y="6399330"/>
            <a:ext cx="2461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>
                <a:solidFill>
                  <a:srgbClr val="000000"/>
                </a:solidFill>
                <a:latin typeface="Verdana"/>
              </a:rPr>
              <a:t>VR: Voltage Regulator</a:t>
            </a:r>
            <a:endParaRPr lang="en-US" sz="160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790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4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194" y="6129300"/>
            <a:ext cx="8694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Power headroom: (</a:t>
            </a:r>
            <a:r>
              <a:rPr lang="en-US" sz="1600" dirty="0" err="1">
                <a:latin typeface="+mj-lt"/>
              </a:rPr>
              <a:t>Hőtartalék</a:t>
            </a:r>
            <a:r>
              <a:rPr lang="en-US" sz="1600" dirty="0">
                <a:latin typeface="+mj-lt"/>
              </a:rPr>
              <a:t>) It is the difference between the TDP and the actual</a:t>
            </a:r>
          </a:p>
          <a:p>
            <a:r>
              <a:rPr lang="en-US" sz="1600" dirty="0">
                <a:latin typeface="+mj-lt"/>
              </a:rPr>
              <a:t>  power consumption.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8236" y="813993"/>
            <a:ext cx="9144000" cy="2389982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661" y="843082"/>
            <a:ext cx="9077741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Turbo Boost </a:t>
            </a:r>
            <a:r>
              <a:rPr lang="en-US" sz="1600" dirty="0">
                <a:latin typeface="+mj-lt"/>
              </a:rPr>
              <a:t>technology utilizes the actual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power headroom </a:t>
            </a:r>
            <a:r>
              <a:rPr lang="en-US" sz="1600" dirty="0">
                <a:latin typeface="+mj-lt"/>
              </a:rPr>
              <a:t>of processors.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Consequently, the Turbo Boost technology can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only be efficient if there is a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high enough power headroom</a:t>
            </a:r>
            <a:r>
              <a:rPr lang="en-US" sz="1600" dirty="0">
                <a:latin typeface="+mj-lt"/>
              </a:rPr>
              <a:t> at hand.</a:t>
            </a:r>
          </a:p>
          <a:p>
            <a:r>
              <a:rPr lang="en-US" sz="1600" dirty="0">
                <a:latin typeface="+mj-lt"/>
              </a:rPr>
              <a:t>    Since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gating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eliminates both static and dynamic dissipation </a:t>
            </a:r>
            <a:r>
              <a:rPr lang="en-US" sz="1600" dirty="0">
                <a:latin typeface="+mj-lt"/>
              </a:rPr>
              <a:t>of idle cores,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largely raises the power headroom of lightly loaded or idle processors.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Thus, power gating can be considered as a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precondition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for the implementation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of Turbo Boost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technology,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since clock gating alone does not provide enough</a:t>
            </a:r>
          </a:p>
          <a:p>
            <a:r>
              <a:rPr lang="en-US" sz="1600" dirty="0">
                <a:latin typeface="+mj-lt"/>
              </a:rPr>
              <a:t>     headroom for a noteworthy increase of the clock frequency.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500" y="449378"/>
            <a:ext cx="8727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Power gating as a precondition for implementing Turbo Boost technology</a:t>
            </a:r>
          </a:p>
        </p:txBody>
      </p:sp>
    </p:spTree>
    <p:extLst>
      <p:ext uri="{BB962C8B-B14F-4D97-AF65-F5344CB8AC3E}">
        <p14:creationId xmlns:p14="http://schemas.microsoft.com/office/powerpoint/2010/main" val="238981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683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Introduction of power gating in main computer families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754820"/>
              </p:ext>
            </p:extLst>
          </p:nvPr>
        </p:nvGraphicFramePr>
        <p:xfrm>
          <a:off x="861496" y="1223755"/>
          <a:ext cx="7310904" cy="392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3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0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50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Vendor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Family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Year of intro.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005">
                <a:tc rowSpan="6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Intel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Nehalem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2008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Westmere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2010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Sandy Bridge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Ivy Bridge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Skylake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Atom families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2010 - 2016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924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AMD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latin typeface="+mj-lt"/>
                        </a:rPr>
                        <a:t>K12</a:t>
                      </a:r>
                      <a:r>
                        <a:rPr lang="en-US" sz="1400" dirty="0">
                          <a:latin typeface="+mj-lt"/>
                        </a:rPr>
                        <a:t>-based Llano 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latin typeface="+mj-lt"/>
                        </a:rPr>
                        <a:t>K14</a:t>
                      </a:r>
                      <a:r>
                        <a:rPr lang="en-US" sz="1400" dirty="0">
                          <a:latin typeface="+mj-lt"/>
                        </a:rPr>
                        <a:t>-based</a:t>
                      </a:r>
                      <a:r>
                        <a:rPr lang="en-US" sz="1400" baseline="0" dirty="0">
                          <a:latin typeface="+mj-lt"/>
                        </a:rPr>
                        <a:t> Bobcat</a:t>
                      </a:r>
                      <a:endParaRPr lang="en-US" sz="1400" dirty="0">
                        <a:latin typeface="+mj-lt"/>
                      </a:endParaRPr>
                    </a:p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K15</a:t>
                      </a:r>
                      <a:r>
                        <a:rPr lang="en-US" sz="1400" dirty="0">
                          <a:latin typeface="+mj-lt"/>
                        </a:rPr>
                        <a:t>-based Bulldozer families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+mj-lt"/>
                        </a:rPr>
                        <a:t>2011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>
                          <a:latin typeface="+mj-lt"/>
                        </a:rPr>
                        <a:t>2011</a:t>
                      </a: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2011 - 2015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0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IBM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POWER7</a:t>
                      </a:r>
                      <a:r>
                        <a:rPr lang="en-US" sz="1400" dirty="0">
                          <a:latin typeface="+mj-lt"/>
                        </a:rPr>
                        <a:t>+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2012</a:t>
                      </a:r>
                    </a:p>
                  </a:txBody>
                  <a:tcPr anchor="ctr"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005"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latin typeface="+mj-lt"/>
                        </a:rPr>
                        <a:t>POWER8</a:t>
                      </a:r>
                      <a:endParaRPr lang="en-US" sz="1400" dirty="0">
                        <a:latin typeface="+mj-lt"/>
                      </a:endParaRPr>
                    </a:p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(</a:t>
                      </a:r>
                      <a:r>
                        <a:rPr lang="en-US" sz="1400" dirty="0" err="1">
                          <a:latin typeface="+mj-lt"/>
                        </a:rPr>
                        <a:t>Iintegrated</a:t>
                      </a:r>
                      <a:r>
                        <a:rPr lang="en-US" sz="1400" baseline="0" dirty="0">
                          <a:latin typeface="+mj-lt"/>
                        </a:rPr>
                        <a:t> PG and </a:t>
                      </a:r>
                      <a:r>
                        <a:rPr lang="en-US" sz="1400" baseline="0" dirty="0" err="1">
                          <a:latin typeface="+mj-lt"/>
                        </a:rPr>
                        <a:t>DVFS</a:t>
                      </a:r>
                      <a:r>
                        <a:rPr lang="en-US" sz="1400" baseline="0" dirty="0">
                          <a:latin typeface="+mj-lt"/>
                        </a:rPr>
                        <a:t>)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+mj-lt"/>
                        </a:rPr>
                        <a:t>2014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/>
              <a:t>5</a:t>
            </a:r>
            <a:r>
              <a:rPr lang="hu-HU" dirty="0"/>
              <a:t>)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8236" y="5454225"/>
            <a:ext cx="9144000" cy="675075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5454225"/>
            <a:ext cx="8981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As seen above, it 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</a:t>
            </a:r>
            <a:r>
              <a:rPr lang="en-US" sz="1600" dirty="0">
                <a:latin typeface="+mj-lt"/>
              </a:rPr>
              <a:t>who first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power gating in 2008</a:t>
            </a:r>
            <a:r>
              <a:rPr lang="en-US" sz="1600" dirty="0">
                <a:latin typeface="+mj-lt"/>
              </a:rPr>
              <a:t>, all other firms</a:t>
            </a:r>
          </a:p>
          <a:p>
            <a:r>
              <a:rPr lang="en-US" sz="1600" dirty="0">
                <a:latin typeface="+mj-lt"/>
              </a:rPr>
              <a:t>  followed suit.</a:t>
            </a:r>
          </a:p>
        </p:txBody>
      </p:sp>
    </p:spTree>
    <p:extLst>
      <p:ext uri="{BB962C8B-B14F-4D97-AF65-F5344CB8AC3E}">
        <p14:creationId xmlns:p14="http://schemas.microsoft.com/office/powerpoint/2010/main" val="236545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itchFamily="34" charset="0"/>
                <a:cs typeface="Times New Roman" pitchFamily="18" charset="0"/>
              </a:rPr>
              <a:t>2.2 Power gating (6)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28001"/>
            <a:ext cx="9123452" cy="1535423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500" y="458670"/>
            <a:ext cx="502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Extent of the use of power gating (PG) 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3009" y="877898"/>
            <a:ext cx="9100184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Intel introduced power gating in its Nehalem line in 2008, this technique was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only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limited to the cores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Subsequently, due to its power saving benefits, power gating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became widely used </a:t>
            </a:r>
          </a:p>
          <a:p>
            <a:r>
              <a:rPr lang="en-US" sz="1600" dirty="0">
                <a:latin typeface="+mj-lt"/>
              </a:rPr>
              <a:t>     by other vendors, such as AMD as well, not only for CPU cores but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also for further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   functional units </a:t>
            </a:r>
            <a:r>
              <a:rPr lang="en-US" sz="1600" dirty="0">
                <a:latin typeface="+mj-lt"/>
              </a:rPr>
              <a:t>(like the L3, GPU, MC etc.), as indicated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416870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1" name="Text Box 4"/>
          <p:cNvSpPr txBox="1">
            <a:spLocks noChangeArrowheads="1"/>
          </p:cNvSpPr>
          <p:nvPr/>
        </p:nvSpPr>
        <p:spPr bwMode="auto">
          <a:xfrm>
            <a:off x="639314" y="5440236"/>
            <a:ext cx="80648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Figure: Use of power gating beyond CPU cores and L2 caches in Llano [</a:t>
            </a:r>
            <a:r>
              <a:rPr lang="hu-HU" sz="1600" dirty="0">
                <a:solidFill>
                  <a:srgbClr val="000000"/>
                </a:solidFill>
              </a:rPr>
              <a:t>17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764932" name="Text Box 5"/>
          <p:cNvSpPr txBox="1">
            <a:spLocks noChangeArrowheads="1"/>
          </p:cNvSpPr>
          <p:nvPr/>
        </p:nvSpPr>
        <p:spPr bwMode="auto">
          <a:xfrm>
            <a:off x="71500" y="1133745"/>
            <a:ext cx="56360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 Llano AMD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power-gates virtually all units,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such as</a:t>
            </a:r>
          </a:p>
        </p:txBody>
      </p:sp>
      <p:sp>
        <p:nvSpPr>
          <p:cNvPr id="764933" name="Text Box 6"/>
          <p:cNvSpPr txBox="1">
            <a:spLocks noChangeArrowheads="1"/>
          </p:cNvSpPr>
          <p:nvPr/>
        </p:nvSpPr>
        <p:spPr bwMode="auto">
          <a:xfrm>
            <a:off x="358656" y="1464124"/>
            <a:ext cx="5068439" cy="122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Graphics Core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Graphics Memory Controller (GMC)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Unified Video Decoder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UVD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x16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Expansion Graphics Controller. </a:t>
            </a:r>
          </a:p>
        </p:txBody>
      </p:sp>
      <p:pic>
        <p:nvPicPr>
          <p:cNvPr id="7649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59390" r="10294" b="6764"/>
          <a:stretch>
            <a:fillRect/>
          </a:stretch>
        </p:blipFill>
        <p:spPr bwMode="auto">
          <a:xfrm>
            <a:off x="476095" y="2821165"/>
            <a:ext cx="8101012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4935" name="Text Box 8"/>
          <p:cNvSpPr txBox="1">
            <a:spLocks noChangeArrowheads="1"/>
          </p:cNvSpPr>
          <p:nvPr/>
        </p:nvSpPr>
        <p:spPr bwMode="auto">
          <a:xfrm>
            <a:off x="430966" y="5109626"/>
            <a:ext cx="53623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AON: Always ON – refers to logic that is not power-gated</a:t>
            </a:r>
          </a:p>
        </p:txBody>
      </p:sp>
      <p:sp>
        <p:nvSpPr>
          <p:cNvPr id="764936" name="Text Box 9"/>
          <p:cNvSpPr txBox="1">
            <a:spLocks noChangeArrowheads="1"/>
          </p:cNvSpPr>
          <p:nvPr/>
        </p:nvSpPr>
        <p:spPr bwMode="auto">
          <a:xfrm>
            <a:off x="71500" y="5814265"/>
            <a:ext cx="8909234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GFX and GMC units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have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dynamic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(hardware)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power gating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whereas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other units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have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static power-gating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, i.e. power gating is controller by their drivers.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Note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that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above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case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VddNB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Vdd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Northbridge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rail is power-gated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8768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Power gating for further functional units as well rather than only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for the cores, in AMD's Llano line (2011)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 smtClean="0"/>
              <a:t>(</a:t>
            </a:r>
            <a:r>
              <a:rPr lang="en-US" dirty="0" smtClean="0"/>
              <a:t>7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38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4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4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49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93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31403" y="1735110"/>
            <a:ext cx="196079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 covers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 the CPU cores</a:t>
            </a:r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 flipH="1">
            <a:off x="2366873" y="1403323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>
            <a:off x="4573609" y="1403322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6699945" y="1611285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2276720" y="1614460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026783" y="1731935"/>
            <a:ext cx="339387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 covers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beyond CPU cores also other units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(like the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GPU, MC etc.)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6575" y="1049310"/>
            <a:ext cx="3820277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Extent of the use of power gating (PG)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1111" y="2500112"/>
            <a:ext cx="29241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early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Nehalem (2008) processor 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52226" y="3167665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Ivy Bridge line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memory controller) (2012)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4014" y="4762501"/>
            <a:ext cx="41490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PG solutions 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Bulldozer (2011), Llano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Bobcat (2011)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graphics core and controller,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controller, video decoder)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in subsequent processors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586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Summing up the extent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gating (PG) -2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361428" y="2628903"/>
            <a:ext cx="365760" cy="108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88715" y="3864234"/>
            <a:ext cx="36703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Lincroft-based Atom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graphics cores, video decoder/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encoder, display controller) (2010-2016)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62957" y="2482943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PG solution in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Sandy Bridge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(cores,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cache) (2010/2011)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 smtClean="0"/>
              <a:t>(</a:t>
            </a:r>
            <a:r>
              <a:rPr lang="en-US" dirty="0" smtClean="0"/>
              <a:t>8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16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/>
      <p:bldP spid="16" grpId="0" animBg="1"/>
      <p:bldP spid="19" grpId="0"/>
      <p:bldP spid="2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57714" y="2051299"/>
            <a:ext cx="7828571" cy="4352381"/>
            <a:chOff x="657714" y="1780843"/>
            <a:chExt cx="7828571" cy="43523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714" y="1780843"/>
              <a:ext cx="7828571" cy="43523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099254" y="1828798"/>
              <a:ext cx="10679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Vcc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(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Vdd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38048" y="5690319"/>
              <a:ext cx="4940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Vss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1500" y="458670"/>
            <a:ext cx="851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power gating: Alternatives for isolating the power supply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873340"/>
            <a:ext cx="8474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implement power gating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either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(ground) should be isolated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as indicated in the next Figure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18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8193" y="1687130"/>
            <a:ext cx="194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5467" y="1710740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 smtClean="0"/>
              <a:t>(</a:t>
            </a:r>
            <a:r>
              <a:rPr lang="en-US" dirty="0" smtClean="0"/>
              <a:t>9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04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500" y="458670"/>
            <a:ext cx="603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of alternatives for isolating the power supply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872644"/>
            <a:ext cx="8164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employ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 alternatives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isolating the power supply,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as indicated below.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77089" y="2268449"/>
            <a:ext cx="322395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Switch off the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voltage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>
            <a:off x="2250963" y="1936662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>
            <a:off x="4457699" y="1936661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Oval 12"/>
          <p:cNvSpPr>
            <a:spLocks noChangeArrowheads="1"/>
          </p:cNvSpPr>
          <p:nvPr/>
        </p:nvSpPr>
        <p:spPr bwMode="auto">
          <a:xfrm>
            <a:off x="6584035" y="2144624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2250963" y="2147799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71743" y="2265274"/>
            <a:ext cx="2478564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Switch off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Vss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(ground)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6724" y="1582649"/>
            <a:ext cx="3645550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Alternatives to isolate power supply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7238" y="2672839"/>
            <a:ext cx="285526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solution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Nehalem and subsequent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families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91054" y="2696449"/>
            <a:ext cx="36703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solution for switching off cores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Bulldozer and Llano 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subsequent processor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these families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7052" y="4046583"/>
            <a:ext cx="367036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for switching off idle units rather than cores (e.g. graphics units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Bulldozer and Llano 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as subsequent processor lines of these families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0236" y="3376881"/>
            <a:ext cx="367036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solution for switching off cores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Bobcat and subsequent processor lines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 smtClean="0"/>
              <a:t>10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22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0" t="62098" r="11744" b="7756"/>
          <a:stretch/>
        </p:blipFill>
        <p:spPr bwMode="auto">
          <a:xfrm>
            <a:off x="5537012" y="3116686"/>
            <a:ext cx="2679707" cy="22409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39" y="1300766"/>
            <a:ext cx="3609916" cy="2922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75" y="458670"/>
            <a:ext cx="497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 for isolating the power supply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32" y="1036748"/>
            <a:ext cx="5708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Isolating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Vcc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Vdd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in Intel's Nehalem line (2008)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dirty="0">
                <a:solidFill>
                  <a:srgbClr val="000000"/>
                </a:solidFill>
                <a:latin typeface="Verdana"/>
              </a:rPr>
              <a:t>16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83020" y="2670222"/>
            <a:ext cx="4889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Isolating </a:t>
            </a:r>
            <a:r>
              <a:rPr kumimoji="0" lang="en-US" sz="1400" b="1" i="0" u="none" strike="noStrike" kern="1200" cap="none" spc="-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Vss</a:t>
            </a:r>
            <a:r>
              <a:rPr kumimoji="0" lang="en-US" sz="1400" b="1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in AMD's Bulldozer line (2011) </a:t>
            </a:r>
            <a:r>
              <a:rPr kumimoji="0" lang="en-US" sz="140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spc="-50" dirty="0">
                <a:solidFill>
                  <a:srgbClr val="000000"/>
                </a:solidFill>
                <a:latin typeface="Verdana"/>
              </a:rPr>
              <a:t>19</a:t>
            </a:r>
            <a:r>
              <a:rPr kumimoji="0" lang="en-US" sz="140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0" y="4720585"/>
            <a:ext cx="3961665" cy="20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4579" y="4413161"/>
            <a:ext cx="5215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Isolating </a:t>
            </a:r>
            <a:r>
              <a:rPr kumimoji="0" lang="en-US" sz="1400" b="1" i="0" u="none" strike="noStrike" kern="1200" cap="none" spc="-4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Vcc</a:t>
            </a: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(</a:t>
            </a:r>
            <a:r>
              <a:rPr kumimoji="0" lang="en-US" sz="1400" b="1" i="0" u="none" strike="noStrike" kern="1200" cap="none" spc="-4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Vdd</a:t>
            </a:r>
            <a:r>
              <a:rPr kumimoji="0" lang="en-US" sz="1400" b="1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) in AMD's Bobcat line (2011) </a:t>
            </a:r>
            <a:r>
              <a:rPr kumimoji="0" lang="en-US" sz="140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[</a:t>
            </a:r>
            <a:r>
              <a:rPr lang="hu-HU" sz="1400" spc="-40" noProof="0" dirty="0">
                <a:solidFill>
                  <a:srgbClr val="000000"/>
                </a:solidFill>
                <a:latin typeface="Verdana"/>
              </a:rPr>
              <a:t>20</a:t>
            </a:r>
            <a:r>
              <a:rPr kumimoji="0" lang="en-US" sz="140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]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 smtClean="0"/>
              <a:t>11</a:t>
            </a:r>
            <a:r>
              <a:rPr lang="hu-H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3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 smtClean="0"/>
              <a:t>12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16870" y="857458"/>
            <a:ext cx="9144000" cy="3528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500" y="458670"/>
            <a:ext cx="896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D2D8A"/>
                </a:solidFill>
                <a:latin typeface="Verdana"/>
              </a:rPr>
              <a:t>Necessary operations prior to switching off cores by means of power gating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8686" y="1767833"/>
            <a:ext cx="8258799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its (write back) caches need to be flushed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(i.e. modified cache lines need to be written back into the next level cache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if available else into the main memory)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the execution state of the core needs to be preserved </a:t>
            </a:r>
          </a:p>
          <a:p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(either in the main memory, in the next level cache (if existent) or in an</a:t>
            </a:r>
          </a:p>
          <a:p>
            <a:r>
              <a:rPr lang="en-US" sz="1600" dirty="0">
                <a:solidFill>
                  <a:srgbClr val="000000"/>
                </a:solidFill>
                <a:latin typeface="Verdana"/>
              </a:rPr>
              <a:t>     SRAM that has an independent power supply).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0893" y="3693028"/>
            <a:ext cx="3716082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core clocking will be halted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PLL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is switched off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643" y="3406696"/>
            <a:ext cx="8495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In addition, in order to reduce power consumption further on, typically also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232" y="867733"/>
            <a:ext cx="894828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When cores are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powered off </a:t>
            </a:r>
            <a:r>
              <a:rPr lang="en-US" sz="1600" dirty="0">
                <a:latin typeface="+mj-lt"/>
              </a:rPr>
              <a:t>their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internal memories </a:t>
            </a:r>
            <a:r>
              <a:rPr lang="en-US" sz="1600" dirty="0">
                <a:latin typeface="+mj-lt"/>
              </a:rPr>
              <a:t>(registers, caches)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will lost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     their content</a:t>
            </a:r>
            <a:r>
              <a:rPr lang="en-US" sz="1600" dirty="0">
                <a:latin typeface="+mj-lt"/>
              </a:rPr>
              <a:t>.</a:t>
            </a:r>
          </a:p>
          <a:p>
            <a:r>
              <a:rPr lang="en-US" sz="1600" dirty="0">
                <a:latin typeface="+mj-lt"/>
              </a:rPr>
              <a:t>    This is the reason why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before a core can be switched off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500" y="6420816"/>
            <a:ext cx="5625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PLL: Phase-Locked Loop (used as clock generator)</a:t>
            </a:r>
          </a:p>
        </p:txBody>
      </p:sp>
    </p:spTree>
    <p:extLst>
      <p:ext uri="{BB962C8B-B14F-4D97-AF65-F5344CB8AC3E}">
        <p14:creationId xmlns:p14="http://schemas.microsoft.com/office/powerpoint/2010/main" val="115131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(3)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6057165" y="1944125"/>
            <a:ext cx="1080120" cy="720080"/>
            <a:chOff x="5382090" y="1814030"/>
            <a:chExt cx="1080120" cy="720080"/>
          </a:xfrm>
        </p:grpSpPr>
        <p:cxnSp>
          <p:nvCxnSpPr>
            <p:cNvPr id="32" name="Straight Connector 31"/>
            <p:cNvCxnSpPr/>
            <p:nvPr/>
          </p:nvCxnSpPr>
          <p:spPr bwMode="auto">
            <a:xfrm flipV="1">
              <a:off x="5612360" y="1826498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6194100" y="1814030"/>
              <a:ext cx="0" cy="63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382090" y="2528880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6192180" y="2441475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609035" y="1821188"/>
              <a:ext cx="58314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6" name="Straight Connector 45"/>
          <p:cNvCxnSpPr/>
          <p:nvPr/>
        </p:nvCxnSpPr>
        <p:spPr bwMode="auto">
          <a:xfrm>
            <a:off x="6284110" y="2862534"/>
            <a:ext cx="58506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6398722" y="2540110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883" y="458670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calculation of the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Dynamic power consumption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-1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500" y="840486"/>
            <a:ext cx="6258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Active transistors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modeled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by the following circuit: </a:t>
            </a: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266980" y="2566055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6877142" y="2576374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623574" y="3339280"/>
            <a:ext cx="5430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Model of active transistors in a processor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4558" y="3024245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500" y="3789330"/>
            <a:ext cx="8746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capacitor will be charged and discharged in each clock pulse,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 seen in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</a:rPr>
              <a:t>  next Figure.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556665" y="1636479"/>
            <a:ext cx="3170929" cy="1398571"/>
            <a:chOff x="1961710" y="1628800"/>
            <a:chExt cx="3170929" cy="1398571"/>
          </a:xfrm>
        </p:grpSpPr>
        <p:sp>
          <p:nvSpPr>
            <p:cNvPr id="4" name="Rectangle 3"/>
            <p:cNvSpPr/>
            <p:nvPr/>
          </p:nvSpPr>
          <p:spPr bwMode="auto">
            <a:xfrm>
              <a:off x="4362843" y="2010326"/>
              <a:ext cx="144000" cy="68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endCxn id="4" idx="0"/>
            </p:cNvCxnSpPr>
            <p:nvPr/>
          </p:nvCxnSpPr>
          <p:spPr bwMode="auto">
            <a:xfrm>
              <a:off x="4434843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430073" y="26981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644808" y="234461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642763" y="241758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777521" y="169529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777778" y="241537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2247608" y="1695291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2247608" y="3000436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247608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2247608" y="26854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961710" y="213198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57698" y="2190346"/>
              <a:ext cx="9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dyn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87868" y="2190346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4963327" y="2133066"/>
              <a:ext cx="0" cy="52468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4947908" y="2199558"/>
              <a:ext cx="1847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2681790" y="1628800"/>
              <a:ext cx="684000" cy="14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691729" y="1673805"/>
              <a:ext cx="666000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447140" y="1269050"/>
            <a:ext cx="44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907280" y="2147395"/>
            <a:ext cx="0" cy="52468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909700" y="2216391"/>
            <a:ext cx="65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1897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4" grpId="0"/>
      <p:bldP spid="58" grpId="0"/>
      <p:bldP spid="59" grpId="0"/>
      <p:bldP spid="60" grpId="0"/>
      <p:bldP spid="69" grpId="0"/>
      <p:bldP spid="7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867855" y="4415033"/>
            <a:ext cx="1792477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Llano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Bulldozer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Piledriver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Steamroller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Excavator (2015)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4568" y="2946551"/>
            <a:ext cx="2116285" cy="1782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Penryn (2007)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Nehalem (2008)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Westmere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Sandy Bridge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Haswell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Broadwell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(2015)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Atom line (2010-2016)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9452" y="4299013"/>
            <a:ext cx="5677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5560" y="5583964"/>
            <a:ext cx="2600391" cy="905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Bobcat (2011)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Jaguar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(either into the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main memory)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13781" y="4409844"/>
            <a:ext cx="2600391" cy="1105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Jaguar (2013)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(either into the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 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the main memory)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Puma (2014)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(into the 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cache) 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7061" y="3640870"/>
            <a:ext cx="2129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Power gating (1)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2.2 P</a:t>
            </a:r>
            <a:r>
              <a:rPr lang="en-US" dirty="0" err="1"/>
              <a:t>ower</a:t>
            </a:r>
            <a:r>
              <a:rPr lang="en-US" dirty="0"/>
              <a:t> gating </a:t>
            </a:r>
            <a:r>
              <a:rPr lang="hu-HU" dirty="0"/>
              <a:t>(</a:t>
            </a:r>
            <a:r>
              <a:rPr lang="en-US" dirty="0" smtClean="0"/>
              <a:t>13</a:t>
            </a:r>
            <a:r>
              <a:rPr lang="hu-HU" dirty="0" smtClean="0"/>
              <a:t>)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 bwMode="auto">
          <a:xfrm>
            <a:off x="-62907" y="1105001"/>
            <a:ext cx="9180412" cy="1649312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4" name="Text Box 68"/>
          <p:cNvSpPr txBox="1">
            <a:spLocks noChangeArrowheads="1"/>
          </p:cNvSpPr>
          <p:nvPr/>
        </p:nvSpPr>
        <p:spPr bwMode="auto">
          <a:xfrm>
            <a:off x="6452843" y="1920795"/>
            <a:ext cx="2680541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an on-die SRAM</a:t>
            </a:r>
          </a:p>
        </p:txBody>
      </p:sp>
      <p:sp>
        <p:nvSpPr>
          <p:cNvPr id="25" name="Text Box 73"/>
          <p:cNvSpPr txBox="1">
            <a:spLocks noChangeArrowheads="1"/>
          </p:cNvSpPr>
          <p:nvPr/>
        </p:nvSpPr>
        <p:spPr bwMode="auto">
          <a:xfrm>
            <a:off x="480603" y="1917620"/>
            <a:ext cx="2680542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the main memory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739419" y="1236491"/>
            <a:ext cx="6151423" cy="618697"/>
            <a:chOff x="1346340" y="700469"/>
            <a:chExt cx="6151423" cy="618697"/>
          </a:xfrm>
        </p:grpSpPr>
        <p:sp>
          <p:nvSpPr>
            <p:cNvPr id="27" name="Oval 69"/>
            <p:cNvSpPr>
              <a:spLocks noChangeArrowheads="1"/>
            </p:cNvSpPr>
            <p:nvPr/>
          </p:nvSpPr>
          <p:spPr bwMode="auto">
            <a:xfrm>
              <a:off x="1474788" y="1258841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8" name="Line 70"/>
            <p:cNvSpPr>
              <a:spLocks noChangeShapeType="1"/>
            </p:cNvSpPr>
            <p:nvPr/>
          </p:nvSpPr>
          <p:spPr bwMode="auto">
            <a:xfrm rot="16200000" flipH="1" flipV="1">
              <a:off x="2827712" y="-309176"/>
              <a:ext cx="280182" cy="290983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auto">
            <a:xfrm>
              <a:off x="7427913" y="1252491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0" name="Line 72"/>
            <p:cNvSpPr>
              <a:spLocks noChangeShapeType="1"/>
            </p:cNvSpPr>
            <p:nvPr/>
          </p:nvSpPr>
          <p:spPr bwMode="auto">
            <a:xfrm>
              <a:off x="4422718" y="1005056"/>
              <a:ext cx="3055996" cy="28077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Line 74"/>
            <p:cNvSpPr>
              <a:spLocks noChangeShapeType="1"/>
            </p:cNvSpPr>
            <p:nvPr/>
          </p:nvSpPr>
          <p:spPr bwMode="auto">
            <a:xfrm flipH="1">
              <a:off x="4422717" y="1011145"/>
              <a:ext cx="0" cy="288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 Box 75"/>
            <p:cNvSpPr txBox="1">
              <a:spLocks noChangeArrowheads="1"/>
            </p:cNvSpPr>
            <p:nvPr/>
          </p:nvSpPr>
          <p:spPr bwMode="auto">
            <a:xfrm>
              <a:off x="1346340" y="700469"/>
              <a:ext cx="6138220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Alternatives techniques for saving the execution state of cores </a:t>
              </a:r>
              <a:endPara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76"/>
            <p:cNvSpPr>
              <a:spLocks noChangeArrowheads="1"/>
            </p:cNvSpPr>
            <p:nvPr/>
          </p:nvSpPr>
          <p:spPr bwMode="auto">
            <a:xfrm>
              <a:off x="4386200" y="1246141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3482691" y="1927145"/>
            <a:ext cx="271580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Saving the execution state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of cores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into the last level cache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1600" y="2888940"/>
            <a:ext cx="57259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500" y="458670"/>
            <a:ext cx="9054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Alternative techniques used by Intel and AMD for saving the execution state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cores </a:t>
            </a:r>
          </a:p>
        </p:txBody>
      </p:sp>
    </p:spTree>
    <p:extLst>
      <p:ext uri="{BB962C8B-B14F-4D97-AF65-F5344CB8AC3E}">
        <p14:creationId xmlns:p14="http://schemas.microsoft.com/office/powerpoint/2010/main" val="26849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1" grpId="0"/>
      <p:bldP spid="22" grpId="0"/>
      <p:bldP spid="3" grpId="0"/>
      <p:bldP spid="2" grpId="0" animBg="1"/>
      <p:bldP spid="24" grpId="0"/>
      <p:bldP spid="25" grpId="0"/>
      <p:bldP spid="34" grpId="0"/>
      <p:bldP spid="3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704218" y="1611612"/>
            <a:ext cx="7737295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2.3 I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ntegrated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Voltage 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Regulators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FIVRs)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08067" y="2393885"/>
            <a:ext cx="7733447" cy="590550"/>
            <a:chOff x="697" y="1638"/>
            <a:chExt cx="4450" cy="292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2.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3.1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Introduction to FIVRs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7" y="1682"/>
              <a:ext cx="246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701571" y="3087624"/>
            <a:ext cx="7739944" cy="467238"/>
            <a:chOff x="695" y="1631"/>
            <a:chExt cx="4452" cy="349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2.3.2 Implementation of FIVR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701571" y="3671077"/>
            <a:ext cx="7739944" cy="467238"/>
            <a:chOff x="695" y="1631"/>
            <a:chExt cx="4730" cy="349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474" cy="34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900" dirty="0">
                  <a:solidFill>
                    <a:srgbClr val="FFFFFF"/>
                  </a:solidFill>
                  <a:cs typeface="Arial" charset="0"/>
                </a:rPr>
                <a:t>  </a:t>
              </a:r>
              <a:r>
                <a:rPr lang="hu-HU" altLang="en-US" sz="1900" dirty="0" smtClean="0">
                  <a:solidFill>
                    <a:srgbClr val="FFFFFF"/>
                  </a:solidFill>
                  <a:cs typeface="Arial" charset="0"/>
                </a:rPr>
                <a:t>2.3</a:t>
              </a:r>
              <a:r>
                <a:rPr lang="en-US" altLang="en-US" sz="1900" dirty="0" smtClean="0">
                  <a:solidFill>
                    <a:srgbClr val="FFFFFF"/>
                  </a:solidFill>
                  <a:cs typeface="Arial" charset="0"/>
                </a:rPr>
                <a:t>.3 Assessment and use of FIVRs</a:t>
              </a:r>
              <a:endParaRPr lang="en-US" altLang="en-US" sz="1900" dirty="0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695" y="1631"/>
              <a:ext cx="251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00">
                  <a:solidFill>
                    <a:srgbClr val="FFFFFF"/>
                  </a:solidFill>
                  <a:cs typeface="Arial" charset="0"/>
                </a:rPr>
                <a:t>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6545" y="4464405"/>
            <a:ext cx="8067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Subsection 2.3.2 is not discussed in the Lecture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and is not part of the exam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., except the slide “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2.3.2 </a:t>
            </a:r>
            <a:r>
              <a:rPr lang="en-US" altLang="en-US" sz="1600" dirty="0">
                <a:solidFill>
                  <a:srgbClr val="FFFFFF"/>
                </a:solidFill>
                <a:cs typeface="Arial" charset="0"/>
              </a:rPr>
              <a:t>Implementation of FIVR (2</a:t>
            </a:r>
            <a:r>
              <a:rPr lang="en-US" altLang="en-US" sz="1600" dirty="0" smtClean="0">
                <a:solidFill>
                  <a:srgbClr val="FFFFFF"/>
                </a:solidFill>
                <a:cs typeface="Arial" charset="0"/>
              </a:rPr>
              <a:t>)”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840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 I</a:t>
            </a:r>
            <a:r>
              <a:rPr lang="en-US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ntegrated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Voltage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Regulators 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(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FIVRs) 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(1)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35" y="5949280"/>
            <a:ext cx="9075561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Note</a:t>
            </a:r>
          </a:p>
          <a:p>
            <a:r>
              <a:rPr lang="en-US" sz="1600" dirty="0">
                <a:latin typeface="+mj-lt"/>
              </a:rPr>
              <a:t>In this Section we use the terms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FIVR</a:t>
            </a:r>
            <a:r>
              <a:rPr lang="en-US" sz="1600" dirty="0">
                <a:latin typeface="+mj-lt"/>
              </a:rPr>
              <a:t> or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integrated voltage regulator </a:t>
            </a:r>
            <a:r>
              <a:rPr lang="en-US" sz="1600" dirty="0">
                <a:latin typeface="+mj-lt"/>
              </a:rPr>
              <a:t>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synonyms.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8236" y="818710"/>
            <a:ext cx="9144000" cy="585065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458670"/>
            <a:ext cx="5083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 smtClean="0">
                <a:solidFill>
                  <a:srgbClr val="2D2D8A"/>
                </a:solidFill>
                <a:latin typeface="Verdana"/>
              </a:rPr>
              <a:t>2.3 Integrated </a:t>
            </a:r>
            <a:r>
              <a:rPr lang="en-US" dirty="0">
                <a:solidFill>
                  <a:srgbClr val="2D2D8A"/>
                </a:solidFill>
                <a:latin typeface="Verdana"/>
              </a:rPr>
              <a:t>Voltage </a:t>
            </a:r>
            <a:r>
              <a:rPr lang="en-US" dirty="0" smtClean="0">
                <a:solidFill>
                  <a:srgbClr val="2D2D8A"/>
                </a:solidFill>
                <a:latin typeface="Verdana"/>
              </a:rPr>
              <a:t>Regulators (FIVRs)</a:t>
            </a:r>
            <a:endParaRPr lang="en-US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685" y="818710"/>
            <a:ext cx="796724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FIVRs are instrumental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efficient implementation of mainboards </a:t>
            </a:r>
            <a:r>
              <a:rPr lang="en-US" sz="1600" dirty="0">
                <a:latin typeface="+mj-lt"/>
              </a:rPr>
              <a:t>and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power efficient processors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Why, this Section will reveal it.</a:t>
            </a:r>
          </a:p>
        </p:txBody>
      </p:sp>
    </p:spTree>
    <p:extLst>
      <p:ext uri="{BB962C8B-B14F-4D97-AF65-F5344CB8AC3E}">
        <p14:creationId xmlns:p14="http://schemas.microsoft.com/office/powerpoint/2010/main" val="40264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2.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3.1</a:t>
            </a: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Introduction to 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FIVRs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4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700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sz="1700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700" kern="1200" dirty="0" err="1" smtClean="0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sz="1700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 (1)</a:t>
            </a:r>
            <a:endParaRPr lang="hu-HU" altLang="en-US" sz="1700" kern="120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31840" y="2034560"/>
            <a:ext cx="6030670" cy="4905545"/>
            <a:chOff x="3131840" y="2034560"/>
            <a:chExt cx="6030670" cy="4905545"/>
          </a:xfrm>
        </p:grpSpPr>
        <p:sp>
          <p:nvSpPr>
            <p:cNvPr id="11" name="Rectangle 10"/>
            <p:cNvSpPr/>
            <p:nvPr/>
          </p:nvSpPr>
          <p:spPr bwMode="auto">
            <a:xfrm>
              <a:off x="7430491" y="6154206"/>
              <a:ext cx="1111215" cy="67696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07" t="19599" r="15401" b="17449"/>
            <a:stretch/>
          </p:blipFill>
          <p:spPr bwMode="auto">
            <a:xfrm>
              <a:off x="3353556" y="2034560"/>
              <a:ext cx="5673939" cy="4242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8051295" y="6422408"/>
              <a:ext cx="1111215" cy="517697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5" t="22115" r="74870" b="22933"/>
            <a:stretch/>
          </p:blipFill>
          <p:spPr bwMode="auto">
            <a:xfrm>
              <a:off x="3220527" y="2167265"/>
              <a:ext cx="177373" cy="3703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 bwMode="auto">
            <a:xfrm>
              <a:off x="3220527" y="2393093"/>
              <a:ext cx="177353" cy="81298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3" t="39280" r="74871" b="22933"/>
            <a:stretch/>
          </p:blipFill>
          <p:spPr bwMode="auto">
            <a:xfrm>
              <a:off x="3264869" y="2167264"/>
              <a:ext cx="133029" cy="2546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ounded Rectangle 16"/>
            <p:cNvSpPr/>
            <p:nvPr/>
          </p:nvSpPr>
          <p:spPr bwMode="auto">
            <a:xfrm>
              <a:off x="3131840" y="5912101"/>
              <a:ext cx="4035228" cy="591079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5" t="79871" r="39257" b="7397"/>
            <a:stretch/>
          </p:blipFill>
          <p:spPr bwMode="auto">
            <a:xfrm>
              <a:off x="3290681" y="5994285"/>
              <a:ext cx="4611689" cy="85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116505" y="5276987"/>
            <a:ext cx="3012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Figure: Voltage planes</a:t>
            </a:r>
          </a:p>
          <a:p>
            <a:pPr algn="ctr"/>
            <a:r>
              <a:rPr lang="en-US" sz="1600" dirty="0">
                <a:latin typeface="+mj-lt"/>
              </a:rPr>
              <a:t>   of </a:t>
            </a:r>
            <a:r>
              <a:rPr lang="en-US" sz="1600" dirty="0" err="1">
                <a:latin typeface="+mj-lt"/>
              </a:rPr>
              <a:t>Haswell</a:t>
            </a:r>
            <a:r>
              <a:rPr lang="en-US" sz="1600" dirty="0">
                <a:latin typeface="+mj-lt"/>
              </a:rPr>
              <a:t> DT and </a:t>
            </a:r>
          </a:p>
          <a:p>
            <a:pPr algn="ctr"/>
            <a:r>
              <a:rPr lang="en-US" sz="1600" dirty="0">
                <a:latin typeface="+mj-lt"/>
              </a:rPr>
              <a:t>mobile </a:t>
            </a:r>
            <a:r>
              <a:rPr lang="en-US" sz="1600" dirty="0" smtClean="0">
                <a:latin typeface="+mj-lt"/>
              </a:rPr>
              <a:t>processors [</a:t>
            </a:r>
            <a:r>
              <a:rPr lang="hu-HU" sz="1600" dirty="0">
                <a:latin typeface="+mj-lt"/>
              </a:rPr>
              <a:t>21</a:t>
            </a:r>
            <a:r>
              <a:rPr lang="en-US" sz="1600" dirty="0">
                <a:latin typeface="+mj-lt"/>
              </a:rPr>
              <a:t>]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5065" y="1133745"/>
            <a:ext cx="9144000" cy="360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500" y="768892"/>
            <a:ext cx="898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Motivation for introducing integrated voltage regulation -1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500" y="446525"/>
            <a:ext cx="3361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2.3.1 Introduction to FIVRs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8510" y="1160166"/>
            <a:ext cx="900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600" dirty="0" smtClean="0">
                <a:latin typeface="Verdana"/>
              </a:rPr>
              <a:t>Processors typically maintain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multiple voltage planes </a:t>
            </a:r>
            <a:r>
              <a:rPr lang="en-US" sz="1600" dirty="0" smtClean="0">
                <a:latin typeface="Verdana"/>
              </a:rPr>
              <a:t>to optimize power supply.</a:t>
            </a:r>
          </a:p>
          <a:p>
            <a:pPr lvl="0">
              <a:defRPr/>
            </a:pPr>
            <a:r>
              <a:rPr lang="en-US" sz="1600" dirty="0" smtClean="0">
                <a:latin typeface="Verdana"/>
              </a:rPr>
              <a:t>E.g. Intel’s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DT and mobile </a:t>
            </a:r>
            <a:r>
              <a:rPr lang="en-US" sz="1600" dirty="0" err="1" smtClean="0">
                <a:solidFill>
                  <a:srgbClr val="0070C0"/>
                </a:solidFill>
                <a:latin typeface="Verdana"/>
              </a:rPr>
              <a:t>Haswell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 processors </a:t>
            </a:r>
            <a:r>
              <a:rPr lang="en-US" sz="1600" dirty="0" smtClean="0">
                <a:latin typeface="Verdana"/>
              </a:rPr>
              <a:t>have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six voltage planes</a:t>
            </a:r>
            <a:r>
              <a:rPr lang="en-US" sz="1600" dirty="0" smtClean="0">
                <a:latin typeface="Verdana"/>
              </a:rPr>
              <a:t>, as seen below. </a:t>
            </a:r>
            <a:endParaRPr lang="en-US" sz="1600" dirty="0"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95" y="6219600"/>
            <a:ext cx="3332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Voltage plane: </a:t>
            </a:r>
            <a:r>
              <a:rPr lang="en-US" sz="1600" dirty="0" err="1" smtClean="0">
                <a:latin typeface="+mj-lt"/>
              </a:rPr>
              <a:t>feszültség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err="1" smtClean="0">
                <a:latin typeface="+mj-lt"/>
              </a:rPr>
              <a:t>szint</a:t>
            </a:r>
            <a:endParaRPr lang="en-US" sz="1600" dirty="0" smtClean="0">
              <a:latin typeface="+mj-lt"/>
            </a:endParaRPr>
          </a:p>
          <a:p>
            <a:pPr algn="ctr"/>
            <a:r>
              <a:rPr lang="en-US" sz="1600" dirty="0" smtClean="0">
                <a:latin typeface="+mj-lt"/>
              </a:rPr>
              <a:t>(</a:t>
            </a:r>
            <a:r>
              <a:rPr lang="en-US" sz="1600" dirty="0" err="1" smtClean="0">
                <a:latin typeface="+mj-lt"/>
              </a:rPr>
              <a:t>Tápfeszültség</a:t>
            </a:r>
            <a:r>
              <a:rPr lang="en-US" sz="1600" dirty="0" smtClean="0">
                <a:latin typeface="+mj-lt"/>
              </a:rPr>
              <a:t>)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35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 animBg="1"/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(2)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458670"/>
            <a:ext cx="898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Motivation for introducing integrated voltage regulation -2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26132" y="2168860"/>
            <a:ext cx="4686128" cy="4028808"/>
            <a:chOff x="1736686" y="1830462"/>
            <a:chExt cx="4686128" cy="4028808"/>
          </a:xfrm>
        </p:grpSpPr>
        <p:pic>
          <p:nvPicPr>
            <p:cNvPr id="7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40" r="55391" b="35841"/>
            <a:stretch/>
          </p:blipFill>
          <p:spPr bwMode="auto">
            <a:xfrm>
              <a:off x="1736686" y="1830462"/>
              <a:ext cx="4590510" cy="4028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 bwMode="auto">
            <a:xfrm>
              <a:off x="6012160" y="4914165"/>
              <a:ext cx="315036" cy="405045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9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73" t="50239" r="61814" b="42038"/>
            <a:stretch/>
          </p:blipFill>
          <p:spPr bwMode="auto">
            <a:xfrm>
              <a:off x="5904884" y="4959170"/>
              <a:ext cx="105230" cy="34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Connector 9"/>
            <p:cNvCxnSpPr/>
            <p:nvPr/>
          </p:nvCxnSpPr>
          <p:spPr bwMode="auto">
            <a:xfrm flipH="1">
              <a:off x="6010888" y="4914165"/>
              <a:ext cx="2046" cy="360000"/>
            </a:xfrm>
            <a:prstGeom prst="line">
              <a:avLst/>
            </a:prstGeom>
            <a:noFill/>
            <a:ln w="28575" cap="flat" cmpd="sng" algn="ctr">
              <a:solidFill>
                <a:srgbClr val="82828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1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10" t="40734" r="54536" b="48572"/>
            <a:stretch/>
          </p:blipFill>
          <p:spPr bwMode="auto">
            <a:xfrm>
              <a:off x="6017770" y="4689140"/>
              <a:ext cx="405044" cy="810090"/>
            </a:xfrm>
            <a:prstGeom prst="rect">
              <a:avLst/>
            </a:prstGeom>
            <a:noFill/>
            <a:ln w="63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Connector 11"/>
            <p:cNvCxnSpPr/>
            <p:nvPr/>
          </p:nvCxnSpPr>
          <p:spPr bwMode="auto">
            <a:xfrm>
              <a:off x="6127415" y="2753924"/>
              <a:ext cx="0" cy="2754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3" name="TextBox 12"/>
          <p:cNvSpPr txBox="1"/>
          <p:nvPr/>
        </p:nvSpPr>
        <p:spPr>
          <a:xfrm>
            <a:off x="486832" y="6375811"/>
            <a:ext cx="8141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egulators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(VRs)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needed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Ivy Bridge client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mainboards</a:t>
            </a:r>
            <a:r>
              <a:rPr kumimoji="0" lang="hu-H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34998"/>
            <a:ext cx="9144000" cy="612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00" y="847744"/>
            <a:ext cx="907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n-US" sz="1600" dirty="0">
                <a:latin typeface="+mj-lt"/>
              </a:rPr>
              <a:t>In order to supply the requested </a:t>
            </a:r>
            <a:r>
              <a:rPr lang="en-US" sz="1600" dirty="0" smtClean="0">
                <a:latin typeface="+mj-lt"/>
              </a:rPr>
              <a:t>multiple voltage </a:t>
            </a:r>
            <a:r>
              <a:rPr lang="en-US" sz="1600" dirty="0">
                <a:latin typeface="+mj-lt"/>
              </a:rPr>
              <a:t>levels motherboards traditionally need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multiple </a:t>
            </a:r>
            <a:r>
              <a:rPr lang="hu-HU" sz="1600" dirty="0" err="1">
                <a:solidFill>
                  <a:srgbClr val="0070C0"/>
                </a:solidFill>
                <a:latin typeface="Verdana"/>
              </a:rPr>
              <a:t>voltage</a:t>
            </a:r>
            <a:r>
              <a:rPr lang="hu-HU" sz="1600" dirty="0">
                <a:solidFill>
                  <a:srgbClr val="0070C0"/>
                </a:solidFill>
                <a:latin typeface="Verdana"/>
              </a:rPr>
              <a:t> regulators 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(</a:t>
            </a:r>
            <a:r>
              <a:rPr lang="hu-HU" sz="1600" dirty="0" err="1">
                <a:solidFill>
                  <a:srgbClr val="000000"/>
                </a:solidFill>
                <a:latin typeface="Verdana"/>
              </a:rPr>
              <a:t>VRs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)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.</a:t>
            </a:r>
            <a:r>
              <a:rPr lang="en-US" sz="1600" dirty="0">
                <a:latin typeface="+mj-lt"/>
              </a:rPr>
              <a:t> </a:t>
            </a:r>
          </a:p>
          <a:p>
            <a:pPr lvl="0"/>
            <a:r>
              <a:rPr lang="hu-HU" sz="16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60" dirty="0">
                <a:solidFill>
                  <a:srgbClr val="000000"/>
                </a:solidFill>
                <a:latin typeface="+mj-lt"/>
              </a:rPr>
              <a:t>E.g. Ivy Bridge client processors need</a:t>
            </a:r>
            <a:r>
              <a:rPr lang="hu-HU" sz="1600" spc="-60" dirty="0">
                <a:latin typeface="+mj-lt"/>
              </a:rPr>
              <a:t> </a:t>
            </a:r>
            <a:r>
              <a:rPr lang="hu-HU" sz="1600" spc="-60" dirty="0">
                <a:solidFill>
                  <a:srgbClr val="0070C0"/>
                </a:solidFill>
                <a:latin typeface="+mj-lt"/>
              </a:rPr>
              <a:t>6 </a:t>
            </a:r>
            <a:r>
              <a:rPr lang="hu-HU" sz="1600" spc="-60" dirty="0" err="1">
                <a:solidFill>
                  <a:srgbClr val="0070C0"/>
                </a:solidFill>
                <a:latin typeface="+mj-lt"/>
              </a:rPr>
              <a:t>different</a:t>
            </a:r>
            <a:r>
              <a:rPr lang="hu-HU" sz="1600" spc="-6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spc="-60" dirty="0" err="1">
                <a:solidFill>
                  <a:srgbClr val="0070C0"/>
                </a:solidFill>
                <a:latin typeface="+mj-lt"/>
              </a:rPr>
              <a:t>voltage</a:t>
            </a:r>
            <a:r>
              <a:rPr lang="hu-HU" sz="1600" spc="-60" dirty="0">
                <a:solidFill>
                  <a:srgbClr val="0070C0"/>
                </a:solidFill>
                <a:latin typeface="+mj-lt"/>
              </a:rPr>
              <a:t> regulators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 for the</a:t>
            </a:r>
            <a:r>
              <a:rPr lang="hu-HU" sz="1600" spc="-6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spc="-60" dirty="0">
                <a:solidFill>
                  <a:srgbClr val="000000"/>
                </a:solidFill>
                <a:latin typeface="+mj-lt"/>
              </a:rPr>
              <a:t>CPU </a:t>
            </a:r>
            <a:r>
              <a:rPr lang="hu-HU" sz="1600" spc="-60" dirty="0" err="1">
                <a:solidFill>
                  <a:srgbClr val="000000"/>
                </a:solidFill>
                <a:latin typeface="+mj-lt"/>
              </a:rPr>
              <a:t>cores</a:t>
            </a:r>
            <a:r>
              <a:rPr lang="hu-HU" sz="1600" spc="-60" dirty="0">
                <a:solidFill>
                  <a:srgbClr val="000000"/>
                </a:solidFill>
                <a:latin typeface="+mj-lt"/>
              </a:rPr>
              <a:t>,</a:t>
            </a:r>
            <a:endParaRPr lang="en-US" sz="1600" spc="-60" dirty="0">
              <a:solidFill>
                <a:srgbClr val="000000"/>
              </a:solidFill>
              <a:latin typeface="+mj-lt"/>
            </a:endParaRPr>
          </a:p>
          <a:p>
            <a:pPr lvl="0"/>
            <a:r>
              <a:rPr lang="en-US" sz="1600" spc="-6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6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graphics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 (</a:t>
            </a:r>
            <a:r>
              <a:rPr lang="en-US" sz="1600" spc="-40" dirty="0" err="1">
                <a:solidFill>
                  <a:srgbClr val="000000"/>
                </a:solidFill>
                <a:latin typeface="+mj-lt"/>
              </a:rPr>
              <a:t>Gfx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),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System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Agent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(SA), IO, PLL and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Memory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,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as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shown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the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spc="-40" dirty="0" err="1">
                <a:solidFill>
                  <a:srgbClr val="000000"/>
                </a:solidFill>
                <a:latin typeface="+mj-lt"/>
              </a:rPr>
              <a:t>Figure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  </a:t>
            </a:r>
            <a:r>
              <a:rPr lang="en-US" sz="1600" spc="-40" dirty="0" smtClean="0">
                <a:solidFill>
                  <a:srgbClr val="000000"/>
                </a:solidFill>
                <a:latin typeface="+mj-lt"/>
              </a:rPr>
              <a:t>below</a:t>
            </a:r>
            <a:r>
              <a:rPr lang="hu-HU" sz="1600" spc="-40" dirty="0">
                <a:solidFill>
                  <a:srgbClr val="000000"/>
                </a:solidFill>
                <a:latin typeface="+mj-lt"/>
              </a:rPr>
              <a:t>.  </a:t>
            </a:r>
            <a:endParaRPr lang="en-US" sz="1600" spc="-4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7273" y="2696116"/>
            <a:ext cx="251994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>
                <a:solidFill>
                  <a:schemeClr val="bg1"/>
                </a:solidFill>
              </a:rPr>
              <a:t>Ivy Bridge)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(3)</a:t>
            </a:r>
            <a:endParaRPr lang="en-US" dirty="0"/>
          </a:p>
        </p:txBody>
      </p:sp>
      <p:pic>
        <p:nvPicPr>
          <p:cNvPr id="7" name="Picture 2" descr="http://api.viglink.com/api/click?format=go&amp;jsonp=vglnk_146526531143210&amp;key=4d62cddce3b309eb72c4ea216af5fd9a&amp;libId=ip4spk7i01002f1j000DA96mimsoh&amp;loc=http%3A%2F%2Fwww.hardwareluxx.com%2Findex.php%2Fnews%2Fhardware%2Fcpu%2F36000-intel-axes-fully-integrated-voltage-regulator-for-skylake-and-kaby-lake.html&amp;v=1&amp;out=http%3A%2F%2Fwww.hardwareluxx.de%2Fimages%2Fstories%2Fnewsbilder%2Faschilling%2F2015%2FIntel-FIVR.png&amp;ref=http%3A%2F%2Fwww.google.hu%2Furl%3Fsa%3Dt%26rct%3Dj%26q%3D%26esrc%3Ds%26source%3Dweb%26cd%3D5%26ved%3D0ahUKEwihpsvRjJTNAhWG3SwKHYrmDhAQFgg_MAQ%26url%3Dhttp%253A%252F%252Fwww.hardwareluxx.com%252Findex.php%252Fnews%252Fhardware%252Fcpu%252F36000-intel-axes-fully-integrated-voltage-regulator-for-skylake-and-kaby-lake.html%26usg%3DAFQjCNG7XFIfCZM6T1VtzRQW3AlBv_RsUA&amp;title=Intel%20axes%20Fully%20Integrated%20Voltage%20Regulator%20for%20'Skylake'%20and%20'Kaby%20Lake'&amp;txt=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 b="35841"/>
          <a:stretch/>
        </p:blipFill>
        <p:spPr bwMode="auto">
          <a:xfrm>
            <a:off x="320935" y="2172886"/>
            <a:ext cx="8391525" cy="328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118" y="5682152"/>
            <a:ext cx="90501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</a:t>
            </a:r>
            <a:r>
              <a:rPr kumimoji="0" lang="en-US" sz="16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</a:t>
            </a:r>
            <a:r>
              <a:rPr kumimoji="0" lang="en-US" sz="1600" b="0" i="0" u="none" strike="noStrike" kern="1200" cap="none" spc="-2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sz="1600" b="0" i="0" u="none" strike="noStrike" kern="1200" cap="none" spc="-2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ntegrating</a:t>
            </a:r>
            <a:r>
              <a:rPr kumimoji="0" lang="hu-HU" sz="1600" b="0" i="0" u="none" strike="noStrike" kern="1200" cap="none" spc="-2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legacy power </a:t>
            </a:r>
            <a:r>
              <a:rPr kumimoji="0" lang="hu-HU" sz="1600" b="0" i="0" u="none" strike="noStrike" kern="1200" cap="none" spc="-2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delivery</a:t>
            </a:r>
            <a:r>
              <a:rPr kumimoji="0" lang="hu-HU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(except of the Memory VR) </a:t>
            </a:r>
            <a:endParaRPr kumimoji="0" lang="en-US" sz="1600" b="0" i="0" u="none" strike="noStrike" kern="1200" cap="none" spc="-2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20" baseline="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20" baseline="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Intel’s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 [7]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/>
              </a:rPr>
              <a:t>In the above example, FIVR consolidates five platform voltage regulators (VRs) into one.</a:t>
            </a:r>
            <a:endParaRPr kumimoji="0" lang="en-US" sz="1600" b="0" i="0" u="none" strike="noStrike" kern="1200" cap="none" spc="-3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-18510" y="860347"/>
            <a:ext cx="9144000" cy="1224000"/>
          </a:xfrm>
          <a:prstGeom prst="roundRect">
            <a:avLst/>
          </a:prstGeom>
          <a:solidFill>
            <a:srgbClr val="DDEE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500" y="473602"/>
            <a:ext cx="8190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Principle of Intel’s FIVR (Fully Integrated Voltage Regulators)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998" y="908720"/>
            <a:ext cx="946707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</a:rPr>
              <a:t>To reduce the number of voltage regulators (VR) needed, </a:t>
            </a:r>
            <a:r>
              <a:rPr lang="en-US" sz="1600" dirty="0"/>
              <a:t>Intel designed an </a:t>
            </a:r>
            <a:r>
              <a:rPr lang="en-US" sz="1600" dirty="0">
                <a:solidFill>
                  <a:srgbClr val="FF0000"/>
                </a:solidFill>
              </a:rPr>
              <a:t>integrated </a:t>
            </a:r>
          </a:p>
          <a:p>
            <a:pPr lvl="0">
              <a:defRPr/>
            </a:pP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lang="en-US" sz="1600" dirty="0">
                <a:solidFill>
                  <a:srgbClr val="FF0000"/>
                </a:solidFill>
              </a:rPr>
              <a:t>voltage regulator</a:t>
            </a:r>
            <a:r>
              <a:rPr lang="en-US" sz="1600" dirty="0"/>
              <a:t>, called </a:t>
            </a:r>
            <a:r>
              <a:rPr lang="en-US" sz="1600" dirty="0">
                <a:solidFill>
                  <a:srgbClr val="FF0000"/>
                </a:solidFill>
              </a:rPr>
              <a:t>FIVR</a:t>
            </a:r>
            <a:r>
              <a:rPr lang="en-US" sz="1600" dirty="0"/>
              <a:t> (Fully Integrated Voltage Regulator) that </a:t>
            </a:r>
            <a:r>
              <a:rPr lang="hu-HU" sz="1600" dirty="0" err="1">
                <a:solidFill>
                  <a:srgbClr val="0070C0"/>
                </a:solidFill>
              </a:rPr>
              <a:t>integrate</a:t>
            </a:r>
            <a:r>
              <a:rPr lang="en-US" sz="1600" dirty="0">
                <a:solidFill>
                  <a:srgbClr val="0070C0"/>
                </a:solidFill>
              </a:rPr>
              <a:t>s</a:t>
            </a:r>
            <a:r>
              <a:rPr lang="hu-HU" sz="1600" dirty="0">
                <a:solidFill>
                  <a:srgbClr val="0070C0"/>
                </a:solidFill>
              </a:rPr>
              <a:t> </a:t>
            </a:r>
            <a:endParaRPr lang="en-US" sz="1600" dirty="0">
              <a:solidFill>
                <a:srgbClr val="0070C0"/>
              </a:solidFill>
            </a:endParaRP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70C0"/>
                </a:solidFill>
              </a:rPr>
              <a:t>  </a:t>
            </a:r>
            <a:r>
              <a:rPr lang="hu-HU" sz="1600" spc="-40" dirty="0" err="1">
                <a:solidFill>
                  <a:srgbClr val="0070C0"/>
                </a:solidFill>
              </a:rPr>
              <a:t>legacy</a:t>
            </a:r>
            <a:r>
              <a:rPr lang="hu-HU" sz="1600" spc="-40" dirty="0">
                <a:solidFill>
                  <a:srgbClr val="0070C0"/>
                </a:solidFill>
              </a:rPr>
              <a:t> </a:t>
            </a:r>
            <a:r>
              <a:rPr lang="hu-HU" sz="1600" spc="-40" dirty="0" err="1">
                <a:solidFill>
                  <a:srgbClr val="0070C0"/>
                </a:solidFill>
              </a:rPr>
              <a:t>power</a:t>
            </a:r>
            <a:r>
              <a:rPr lang="hu-HU" sz="1600" spc="-40" dirty="0">
                <a:solidFill>
                  <a:srgbClr val="0070C0"/>
                </a:solidFill>
              </a:rPr>
              <a:t> </a:t>
            </a:r>
            <a:r>
              <a:rPr lang="hu-HU" sz="1600" spc="-40" dirty="0" err="1">
                <a:solidFill>
                  <a:srgbClr val="0070C0"/>
                </a:solidFill>
              </a:rPr>
              <a:t>delivery</a:t>
            </a:r>
            <a:r>
              <a:rPr lang="hu-HU" sz="1600" spc="-40" dirty="0">
                <a:solidFill>
                  <a:srgbClr val="0070C0"/>
                </a:solidFill>
              </a:rPr>
              <a:t> </a:t>
            </a:r>
            <a:r>
              <a:rPr lang="en-US" sz="1600" spc="-40" dirty="0"/>
              <a:t>(except of the Memory VR) </a:t>
            </a:r>
            <a:r>
              <a:rPr lang="hu-HU" sz="1600" spc="-40" dirty="0" err="1">
                <a:solidFill>
                  <a:srgbClr val="0070C0"/>
                </a:solidFill>
              </a:rPr>
              <a:t>onto</a:t>
            </a:r>
            <a:r>
              <a:rPr lang="hu-HU" sz="1600" spc="-40" dirty="0">
                <a:solidFill>
                  <a:srgbClr val="0070C0"/>
                </a:solidFill>
              </a:rPr>
              <a:t> </a:t>
            </a:r>
            <a:r>
              <a:rPr lang="hu-HU" sz="1600" spc="-40" dirty="0" err="1">
                <a:solidFill>
                  <a:srgbClr val="0070C0"/>
                </a:solidFill>
              </a:rPr>
              <a:t>the</a:t>
            </a:r>
            <a:r>
              <a:rPr lang="en-US" sz="1600" spc="-40" dirty="0">
                <a:solidFill>
                  <a:srgbClr val="0070C0"/>
                </a:solidFill>
              </a:rPr>
              <a:t> </a:t>
            </a:r>
            <a:r>
              <a:rPr lang="en-US" sz="1600" spc="-40" dirty="0" smtClean="0">
                <a:solidFill>
                  <a:srgbClr val="FF0000"/>
                </a:solidFill>
              </a:rPr>
              <a:t>mainboard</a:t>
            </a:r>
            <a:r>
              <a:rPr lang="en-US" sz="1600" spc="-40" dirty="0" smtClean="0">
                <a:solidFill>
                  <a:srgbClr val="0070C0"/>
                </a:solidFill>
              </a:rPr>
              <a:t>, </a:t>
            </a:r>
            <a:r>
              <a:rPr lang="hu-HU" sz="1600" spc="-40" dirty="0" err="1" smtClean="0">
                <a:solidFill>
                  <a:srgbClr val="FF0000"/>
                </a:solidFill>
              </a:rPr>
              <a:t>package</a:t>
            </a:r>
            <a:r>
              <a:rPr lang="hu-HU" sz="1600" spc="-40" dirty="0" smtClean="0">
                <a:solidFill>
                  <a:srgbClr val="0070C0"/>
                </a:solidFill>
              </a:rPr>
              <a:t> </a:t>
            </a:r>
            <a:r>
              <a:rPr lang="hu-HU" sz="1600" spc="-40" dirty="0">
                <a:solidFill>
                  <a:srgbClr val="0070C0"/>
                </a:solidFill>
              </a:rPr>
              <a:t>and </a:t>
            </a:r>
            <a:r>
              <a:rPr lang="hu-HU" sz="1600" spc="-40" dirty="0" err="1" smtClean="0">
                <a:solidFill>
                  <a:srgbClr val="FF0000"/>
                </a:solidFill>
              </a:rPr>
              <a:t>die</a:t>
            </a:r>
            <a:r>
              <a:rPr lang="en-US" sz="1600" spc="-40" dirty="0" smtClean="0">
                <a:solidFill>
                  <a:srgbClr val="FF0000"/>
                </a:solidFill>
              </a:rPr>
              <a:t>.</a:t>
            </a:r>
            <a:endParaRPr lang="en-US" sz="1600" spc="-40" dirty="0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en-US" sz="1600" dirty="0"/>
              <a:t>  </a:t>
            </a:r>
            <a:r>
              <a:rPr lang="en-US" sz="1600" dirty="0" smtClean="0"/>
              <a:t>FIVR was introduced </a:t>
            </a:r>
            <a:r>
              <a:rPr lang="en-US" sz="1600" dirty="0"/>
              <a:t>in </a:t>
            </a:r>
            <a:r>
              <a:rPr lang="en-US" sz="1600" dirty="0" smtClean="0"/>
              <a:t>Intel’s </a:t>
            </a:r>
            <a:r>
              <a:rPr lang="en-US" sz="1600" dirty="0" err="1">
                <a:solidFill>
                  <a:srgbClr val="0070C0"/>
                </a:solidFill>
              </a:rPr>
              <a:t>Haswell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processor, as shown below.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1670" y="2614738"/>
            <a:ext cx="13548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</a:rPr>
              <a:t>(Ivy Bridge)</a:t>
            </a:r>
            <a:endParaRPr lang="en-US" sz="15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5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2.3.1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Introduction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to</a:t>
            </a:r>
            <a:r>
              <a:rPr lang="hu-HU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hu-HU" altLang="en-US" kern="1200" dirty="0" err="1">
                <a:solidFill>
                  <a:srgbClr val="FFFFFF"/>
                </a:solidFill>
                <a:latin typeface="Verdana" panose="020B0604030504040204" pitchFamily="34" charset="0"/>
              </a:rPr>
              <a:t>FIVRs</a:t>
            </a:r>
            <a:r>
              <a:rPr lang="en-US" altLang="en-US" kern="1200" dirty="0">
                <a:solidFill>
                  <a:srgbClr val="FFFFFF"/>
                </a:solidFill>
                <a:latin typeface="Verdana" panose="020B0604030504040204" pitchFamily="34" charset="0"/>
              </a:rPr>
              <a:t> </a:t>
            </a:r>
            <a:r>
              <a:rPr lang="en-US" altLang="en-US" kern="1200" dirty="0" smtClean="0">
                <a:solidFill>
                  <a:srgbClr val="FFFFFF"/>
                </a:solidFill>
                <a:latin typeface="Verdana" panose="020B0604030504040204" pitchFamily="34" charset="0"/>
              </a:rPr>
              <a:t>(4)</a:t>
            </a:r>
            <a:endParaRPr lang="en-US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326" y="458670"/>
            <a:ext cx="870013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Example: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Contrasting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power </a:t>
            </a:r>
            <a:r>
              <a:rPr kumimoji="0" lang="hu-HU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delivery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in the preceding Ivy Bridge and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subsequent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Haswell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client platforms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22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grpSp>
        <p:nvGrpSpPr>
          <p:cNvPr id="278532" name="Group 6"/>
          <p:cNvGrpSpPr>
            <a:grpSpLocks/>
          </p:cNvGrpSpPr>
          <p:nvPr/>
        </p:nvGrpSpPr>
        <p:grpSpPr bwMode="auto">
          <a:xfrm>
            <a:off x="430768" y="1378510"/>
            <a:ext cx="8146677" cy="4885805"/>
            <a:chOff x="333407" y="1329417"/>
            <a:chExt cx="8449458" cy="5294938"/>
          </a:xfrm>
        </p:grpSpPr>
        <p:pic>
          <p:nvPicPr>
            <p:cNvPr id="27853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37"/>
            <a:stretch>
              <a:fillRect/>
            </a:stretch>
          </p:blipFill>
          <p:spPr bwMode="auto">
            <a:xfrm>
              <a:off x="333407" y="1772955"/>
              <a:ext cx="8449458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853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64"/>
            <a:stretch>
              <a:fillRect/>
            </a:stretch>
          </p:blipFill>
          <p:spPr bwMode="auto">
            <a:xfrm>
              <a:off x="333407" y="1329417"/>
              <a:ext cx="8449458" cy="489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71500" y="6420816"/>
            <a:ext cx="6702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As seen FIVR </a:t>
            </a:r>
            <a:r>
              <a:rPr lang="en-US" sz="1600" dirty="0">
                <a:solidFill>
                  <a:srgbClr val="0070C0"/>
                </a:solidFill>
              </a:rPr>
              <a:t>greatly simplifies voltage delivery </a:t>
            </a:r>
            <a:r>
              <a:rPr lang="en-US" sz="1600" dirty="0"/>
              <a:t>of a platform.</a:t>
            </a:r>
          </a:p>
        </p:txBody>
      </p:sp>
    </p:spTree>
    <p:extLst>
      <p:ext uri="{BB962C8B-B14F-4D97-AF65-F5344CB8AC3E}">
        <p14:creationId xmlns:p14="http://schemas.microsoft.com/office/powerpoint/2010/main" val="156737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2.3.2 Implementation of </a:t>
            </a:r>
            <a:r>
              <a:rPr lang="en-US" altLang="en-US" sz="1900" dirty="0" smtClean="0">
                <a:solidFill>
                  <a:srgbClr val="FFFFFF"/>
                </a:solidFill>
                <a:cs typeface="Arial" charset="0"/>
              </a:rPr>
              <a:t>FIVR</a:t>
            </a:r>
            <a:endParaRPr lang="en-US" altLang="en-US" sz="19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6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58888" b="12399"/>
          <a:stretch/>
        </p:blipFill>
        <p:spPr bwMode="auto">
          <a:xfrm>
            <a:off x="5112060" y="1572703"/>
            <a:ext cx="3898900" cy="451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99" y="820140"/>
            <a:ext cx="8595955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-6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Implementation of Intel’s 1. gen. FIVR, introduced in the </a:t>
            </a:r>
            <a:r>
              <a:rPr kumimoji="0" lang="en-US" i="0" u="none" strike="noStrike" kern="1200" cap="none" spc="-6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Haswell</a:t>
            </a:r>
            <a:r>
              <a:rPr kumimoji="0" lang="en-US" i="0" u="none" strike="noStrike" kern="1200" cap="none" spc="-6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line -1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pc="-60" dirty="0">
                <a:solidFill>
                  <a:srgbClr val="2D2D8A"/>
                </a:solidFill>
                <a:latin typeface="Verdana"/>
                <a:cs typeface="Arial" charset="0"/>
              </a:rPr>
              <a:t>F</a:t>
            </a:r>
            <a:r>
              <a:rPr lang="en-US" spc="-60" dirty="0">
                <a:solidFill>
                  <a:srgbClr val="2D2D8A"/>
                </a:solidFill>
                <a:cs typeface="Arial" charset="0"/>
              </a:rPr>
              <a:t>unctional partitioning of the implementation</a:t>
            </a:r>
            <a:endParaRPr kumimoji="0" lang="en-US" i="0" u="none" strike="noStrike" kern="1200" cap="none" spc="-6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2130" y="6174595"/>
            <a:ext cx="330250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Figure: Functional partitioning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of the FIVR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23</a:t>
            </a: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FIVR (1)</a:t>
            </a:r>
            <a:endParaRPr lang="en-US" alt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5692" y="1965611"/>
            <a:ext cx="529688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first stage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of the voltage regulator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delivers 1.8 V by conversion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from the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66CC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PSU or battery 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(12V),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which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</a:t>
            </a:r>
            <a:r>
              <a:rPr kumimoji="0" lang="en-US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is distributed across the microprocessor die.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second conversion stage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is comprised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between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8 and 31 VRs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(depending 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actual product), which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140MHz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synchronous multiphase buck converters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up to 16 phases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(to be discussed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Verdana"/>
                <a:cs typeface="Arial" charset="0"/>
              </a:rPr>
              <a:t>       later)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00" y="1567824"/>
            <a:ext cx="3292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 is built up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stages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11587" y="3917086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 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7135" y="5852591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stage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6898025" y="5883135"/>
            <a:ext cx="374275" cy="146539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6399330"/>
            <a:ext cx="3870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PSU: Power Supply Unit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67513" y="5846860"/>
            <a:ext cx="1335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Second stage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00" y="470100"/>
            <a:ext cx="365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</a:rPr>
              <a:t>2.3.2 Implementation of FIVR</a:t>
            </a:r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(4)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06515" y="1493785"/>
            <a:ext cx="6221288" cy="4222870"/>
            <a:chOff x="1041906" y="1349863"/>
            <a:chExt cx="6221288" cy="42228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71" r="3487"/>
            <a:stretch/>
          </p:blipFill>
          <p:spPr>
            <a:xfrm>
              <a:off x="2190750" y="1506832"/>
              <a:ext cx="4596416" cy="39685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41906" y="1349863"/>
              <a:ext cx="100860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(V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CC</a:t>
              </a:r>
              <a:r>
                <a: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= 1 V)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2723882" y="2292444"/>
                  <a:ext cx="1146019" cy="20755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𝑉𝑐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=1− </m:t>
                            </m:r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e>
                          <m:sup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</m:t>
                            </m:r>
                            <m:r>
                              <a:rPr kumimoji="0" lang="en-US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/</m:t>
                            </m:r>
                            <m:r>
                              <a:rPr kumimoji="0" lang="hu-HU" sz="1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𝜏</m:t>
                            </m:r>
                          </m:sup>
                        </m:sSup>
                      </m:oMath>
                    </m:oMathPara>
                  </a14:m>
                  <a:endPara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3882" y="2292444"/>
                  <a:ext cx="1146019" cy="207557"/>
                </a:xfrm>
                <a:prstGeom prst="rect">
                  <a:avLst/>
                </a:prstGeom>
                <a:blipFill>
                  <a:blip r:embed="rId3"/>
                  <a:stretch>
                    <a:fillRect l="-2660" t="-2941" b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hu-HU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/</m:t>
                        </m:r>
                        <m:r>
                          <a:rPr kumimoji="0" lang="hu-HU" sz="13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𝜏</m:t>
                        </m:r>
                      </m:oMath>
                    </m:oMathPara>
                  </a14:m>
                  <a:endParaRPr kumimoji="0" lang="en-US" sz="13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7166" y="5280345"/>
                  <a:ext cx="476028" cy="29238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041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71500" y="863715"/>
            <a:ext cx="8920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Raising the voltage 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capacitor while charging it over a resistance 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252211" y="2933945"/>
                <a:ext cx="2605777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𝐶𝐶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  <m:r>
                            <a:rPr kumimoji="0" lang="hu-HU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(1−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sup>
                      </m:sSup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211" y="2933945"/>
                <a:ext cx="2605777" cy="379656"/>
              </a:xfrm>
              <a:prstGeom prst="rect">
                <a:avLst/>
              </a:prstGeom>
              <a:blipFill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693018" y="3236858"/>
                <a:ext cx="2273379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𝑤𝑖𝑡h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𝜏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𝑅𝑠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∗ </m:t>
                      </m:r>
                      <m:r>
                        <a:rPr kumimoji="0" lang="hu-HU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𝐶𝑑𝑦𝑛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3018" y="3236858"/>
                <a:ext cx="2273379" cy="362984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285694" y="3564380"/>
            <a:ext cx="1437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V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CC</a:t>
            </a: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= 1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hu-HU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V: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237185" y="3884840"/>
                <a:ext cx="1758879" cy="3796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  <m:r>
                            <a:rPr kumimoji="0" lang="en-US" sz="1800" b="0" i="1" u="none" strike="noStrike" kern="1200" cap="none" spc="0" normalizeH="0" baseline="-2500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=1− 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/</m:t>
                          </m:r>
                          <m:r>
                            <a:rPr kumimoji="0" lang="hu-HU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𝜏</m:t>
                          </m:r>
                        </m:sup>
                      </m:sSup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185" y="3884840"/>
                <a:ext cx="1758879" cy="3796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1500" y="458670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calculation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of the Dynamic power consumption (</a:t>
            </a:r>
            <a:r>
              <a:rPr lang="en-US" sz="16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baseline="-250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) -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81678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99" y="458670"/>
            <a:ext cx="8595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Physical partitioning of the 1. gen.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FIVR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implementation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23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(2)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8035" y="4983268"/>
            <a:ext cx="8905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66CC"/>
                </a:solidFill>
                <a:cs typeface="Arial" charset="0"/>
              </a:rPr>
              <a:t>The Power Control Unit (PCU)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, specifies the input voltage, output voltage, number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       of operating phases, and a variety of other settings to minimize the total power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       consumption of the die.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6494" y="968333"/>
            <a:ext cx="9143999" cy="3996000"/>
          </a:xfrm>
          <a:prstGeom prst="roundRect">
            <a:avLst/>
          </a:prstGeom>
          <a:solidFill>
            <a:srgbClr val="DDF2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1" t="16022" r="3583" b="24129"/>
          <a:stretch>
            <a:fillRect/>
          </a:stretch>
        </p:blipFill>
        <p:spPr bwMode="auto">
          <a:xfrm>
            <a:off x="3716904" y="1043735"/>
            <a:ext cx="5427095" cy="355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968334"/>
            <a:ext cx="3889465" cy="399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first stage is on the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motherboard.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The mid-frequency decoupling </a:t>
            </a:r>
          </a:p>
          <a:p>
            <a:pPr lvl="0" fontAlgn="base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600" dirty="0">
                <a:solidFill>
                  <a:srgbClr val="0066CC"/>
                </a:solidFill>
                <a:latin typeface="Verdana"/>
                <a:cs typeface="Arial" charset="0"/>
              </a:rPr>
              <a:t>      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apacitors</a:t>
            </a:r>
            <a:r>
              <a:rPr lang="en-US" sz="1600" dirty="0">
                <a:solidFill>
                  <a:srgbClr val="0066CC"/>
                </a:solidFill>
                <a:cs typeface="Arial" charset="0"/>
              </a:rPr>
              <a:t> and inductors</a:t>
            </a:r>
          </a:p>
          <a:p>
            <a:pPr lvl="0" fontAlgn="base"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1600" dirty="0">
                <a:solidFill>
                  <a:srgbClr val="0066CC"/>
                </a:solidFill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needed in the second stage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, </a:t>
            </a:r>
          </a:p>
          <a:p>
            <a:pPr lvl="0" fontAlgn="base"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en-US" sz="1600" dirty="0">
                <a:solidFill>
                  <a:srgbClr val="0066CC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are placed on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package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cs typeface="Arial" charset="0"/>
              </a:rPr>
              <a:t>The power FETs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cs typeface="Arial" charset="0"/>
              </a:rPr>
              <a:t>(switches),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cs typeface="Arial" charset="0"/>
              </a:rPr>
              <a:t>        control circuitry  and high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1600" spc="-80" dirty="0">
                <a:solidFill>
                  <a:srgbClr val="0066CC"/>
                </a:solidFill>
                <a:latin typeface="Verdana"/>
                <a:cs typeface="Arial" charset="0"/>
              </a:rPr>
              <a:t>       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cs typeface="Arial" charset="0"/>
              </a:rPr>
              <a:t>frequency decoupling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cs typeface="Arial" charset="0"/>
              </a:rPr>
              <a:t>of the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lang="en-US" sz="1600" dirty="0">
                <a:latin typeface="Verdana"/>
                <a:cs typeface="Arial" charset="0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Arial" charset="0"/>
              </a:rPr>
              <a:t> second stage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on the die.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Each on die VR is independently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programmable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to achieve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optimal operation given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requirements of the domain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  <a:cs typeface="Arial" charset="0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it is powering. </a:t>
            </a:r>
          </a:p>
        </p:txBody>
      </p:sp>
    </p:spTree>
    <p:extLst>
      <p:ext uri="{BB962C8B-B14F-4D97-AF65-F5344CB8AC3E}">
        <p14:creationId xmlns:p14="http://schemas.microsoft.com/office/powerpoint/2010/main" val="315597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7220"/>
          <a:stretch>
            <a:fillRect/>
          </a:stretch>
        </p:blipFill>
        <p:spPr bwMode="auto">
          <a:xfrm>
            <a:off x="1068388" y="971550"/>
            <a:ext cx="6248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505" y="3315471"/>
            <a:ext cx="906934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Figure: Block diagram of the buck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converter (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Kapcsolóüzemű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DC/DC converter)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00" y="458670"/>
            <a:ext cx="837408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Principle of operation of buck converters used in the 1. gen. FIVR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24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grpSp>
        <p:nvGrpSpPr>
          <p:cNvPr id="282629" name="Group 7"/>
          <p:cNvGrpSpPr>
            <a:grpSpLocks/>
          </p:cNvGrpSpPr>
          <p:nvPr/>
        </p:nvGrpSpPr>
        <p:grpSpPr bwMode="auto">
          <a:xfrm>
            <a:off x="0" y="3675063"/>
            <a:ext cx="9048750" cy="2817812"/>
            <a:chOff x="0" y="3674870"/>
            <a:chExt cx="9048750" cy="2818290"/>
          </a:xfrm>
        </p:grpSpPr>
        <p:pic>
          <p:nvPicPr>
            <p:cNvPr id="28263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4" t="11874" b="18643"/>
            <a:stretch>
              <a:fillRect/>
            </a:stretch>
          </p:blipFill>
          <p:spPr bwMode="auto">
            <a:xfrm>
              <a:off x="0" y="3799650"/>
              <a:ext cx="4557065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57"/>
            <a:stretch>
              <a:fillRect/>
            </a:stretch>
          </p:blipFill>
          <p:spPr bwMode="auto">
            <a:xfrm>
              <a:off x="4572000" y="3733415"/>
              <a:ext cx="4476750" cy="1945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63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910" y="5769260"/>
              <a:ext cx="4124325" cy="72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097088" y="3674870"/>
              <a:ext cx="973137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On state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13525" y="3674870"/>
              <a:ext cx="996950" cy="2921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Arial" charset="0"/>
                </a:rPr>
                <a:t>Off state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186735" y="6399330"/>
            <a:ext cx="481958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Figure: Operation of the Buck converter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86550" y="1771650"/>
            <a:ext cx="2247900" cy="9302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Q: MOSFET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Drive circuit: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E.g. PWM modulated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(Pulse Width Modulated)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(3)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6515" y="6174305"/>
            <a:ext cx="189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duty cycle</a:t>
            </a:r>
          </a:p>
          <a:p>
            <a:r>
              <a:rPr lang="en-US" sz="1600" dirty="0" err="1"/>
              <a:t>kitöltési</a:t>
            </a:r>
            <a:r>
              <a:rPr lang="en-US" sz="1600" dirty="0"/>
              <a:t> </a:t>
            </a:r>
            <a:r>
              <a:rPr lang="en-US" sz="1600" dirty="0" err="1"/>
              <a:t>tényező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4567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(4)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9548" y="863715"/>
            <a:ext cx="9088963" cy="48782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40" dirty="0"/>
              <a:t>The </a:t>
            </a:r>
            <a:r>
              <a:rPr lang="en-US" sz="1600" spc="-40" dirty="0">
                <a:solidFill>
                  <a:srgbClr val="FF0000"/>
                </a:solidFill>
              </a:rPr>
              <a:t>buck converter </a:t>
            </a:r>
            <a:r>
              <a:rPr lang="en-US" sz="1600" spc="-40" dirty="0"/>
              <a:t>can be used to </a:t>
            </a:r>
            <a:r>
              <a:rPr lang="en-US" sz="1600" spc="-40" dirty="0">
                <a:solidFill>
                  <a:srgbClr val="0070C0"/>
                </a:solidFill>
              </a:rPr>
              <a:t>down-convert a DC voltage </a:t>
            </a:r>
            <a:r>
              <a:rPr lang="en-US" sz="1600" spc="-40" dirty="0"/>
              <a:t>to a lower DC voltage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of the same polarity.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uses a </a:t>
            </a:r>
            <a:r>
              <a:rPr lang="en-US" sz="1600" dirty="0">
                <a:solidFill>
                  <a:srgbClr val="0070C0"/>
                </a:solidFill>
              </a:rPr>
              <a:t>transistor as a switch </a:t>
            </a:r>
            <a:r>
              <a:rPr lang="en-US" sz="1600" dirty="0"/>
              <a:t>that </a:t>
            </a:r>
            <a:r>
              <a:rPr lang="en-US" sz="1600" dirty="0">
                <a:solidFill>
                  <a:srgbClr val="0070C0"/>
                </a:solidFill>
              </a:rPr>
              <a:t>alternately connects and disconnects the input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voltage to an RC circuit by a frequency of 140 </a:t>
            </a:r>
            <a:r>
              <a:rPr lang="en-US" sz="1600" dirty="0" err="1">
                <a:solidFill>
                  <a:srgbClr val="0070C0"/>
                </a:solidFill>
              </a:rPr>
              <a:t>MHz</a:t>
            </a:r>
            <a:r>
              <a:rPr lang="en-US" sz="1600" dirty="0" err="1"/>
              <a:t>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While the </a:t>
            </a:r>
            <a:r>
              <a:rPr lang="en-US" sz="1600" dirty="0">
                <a:solidFill>
                  <a:srgbClr val="FF0000"/>
                </a:solidFill>
              </a:rPr>
              <a:t>switch is on</a:t>
            </a:r>
            <a:r>
              <a:rPr lang="en-US" sz="1600" dirty="0"/>
              <a:t>, the </a:t>
            </a:r>
            <a:r>
              <a:rPr lang="en-US" sz="1600" dirty="0">
                <a:solidFill>
                  <a:srgbClr val="0070C0"/>
                </a:solidFill>
              </a:rPr>
              <a:t>voltage will rise </a:t>
            </a:r>
            <a:r>
              <a:rPr lang="en-US" sz="1600" dirty="0"/>
              <a:t>on the capacitor, as indicated in the 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Figure on the left of the previous slide.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When the switch is </a:t>
            </a:r>
            <a:r>
              <a:rPr lang="en-US" sz="1600" dirty="0">
                <a:solidFill>
                  <a:srgbClr val="FF0000"/>
                </a:solidFill>
              </a:rPr>
              <a:t>turned off</a:t>
            </a:r>
            <a:r>
              <a:rPr lang="en-US" sz="1600" dirty="0"/>
              <a:t>, the </a:t>
            </a:r>
            <a:r>
              <a:rPr lang="en-US" sz="1600" dirty="0">
                <a:solidFill>
                  <a:srgbClr val="0070C0"/>
                </a:solidFill>
              </a:rPr>
              <a:t>input voltage is removed </a:t>
            </a:r>
            <a:r>
              <a:rPr lang="en-US" sz="1600" dirty="0"/>
              <a:t>and the </a:t>
            </a:r>
            <a:r>
              <a:rPr lang="en-US" sz="1600" dirty="0">
                <a:solidFill>
                  <a:srgbClr val="0070C0"/>
                </a:solidFill>
              </a:rPr>
              <a:t>capacitor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discharges </a:t>
            </a:r>
            <a:r>
              <a:rPr lang="en-US" sz="1600" dirty="0"/>
              <a:t>across the load.</a:t>
            </a:r>
          </a:p>
          <a:p>
            <a:r>
              <a:rPr lang="en-US" sz="1600" dirty="0"/>
              <a:t>    Then the current “I” will continue to flow through the diode ”</a:t>
            </a:r>
            <a:r>
              <a:rPr lang="en-US" sz="1600" i="1" dirty="0"/>
              <a:t>D”</a:t>
            </a:r>
            <a:r>
              <a:rPr lang="en-US" sz="1600" dirty="0"/>
              <a:t>, but </a:t>
            </a:r>
            <a:r>
              <a:rPr lang="en-US" sz="1600" dirty="0">
                <a:solidFill>
                  <a:srgbClr val="0070C0"/>
                </a:solidFill>
              </a:rPr>
              <a:t>its magnitude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</a:rPr>
              <a:t>      will drop.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results in a </a:t>
            </a:r>
            <a:r>
              <a:rPr lang="en-US" sz="1600" dirty="0">
                <a:solidFill>
                  <a:srgbClr val="FF0000"/>
                </a:solidFill>
              </a:rPr>
              <a:t>ripple current </a:t>
            </a:r>
            <a:r>
              <a:rPr lang="en-US" sz="1600" dirty="0"/>
              <a:t>(and voltage) across the RC network, as indicated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at the bottom of the previous Figure.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/>
              <a:t>By switching between on-state and off-state continuously, the buck converter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      decreases the voltage level from the input value to the output value.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can be shown that the </a:t>
            </a:r>
            <a:r>
              <a:rPr lang="en-US" sz="1600" dirty="0">
                <a:solidFill>
                  <a:srgbClr val="0070C0"/>
                </a:solidFill>
              </a:rPr>
              <a:t>output voltage equals the input voltage multiplied by the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duty cycle</a:t>
            </a:r>
            <a:r>
              <a:rPr lang="en-US" sz="1600" dirty="0"/>
              <a:t> (length of the on interval subdivided by the cycle time [</a:t>
            </a:r>
            <a:r>
              <a:rPr lang="hu-HU" sz="1600" dirty="0"/>
              <a:t>98</a:t>
            </a:r>
            <a:r>
              <a:rPr lang="en-US" sz="1600" dirty="0"/>
              <a:t>].</a:t>
            </a:r>
          </a:p>
          <a:p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1437" y="470397"/>
            <a:ext cx="859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Operation of buck converters implemented in 1. gen. FIVRs [</a:t>
            </a:r>
            <a:r>
              <a:rPr lang="hu-HU" dirty="0">
                <a:solidFill>
                  <a:schemeClr val="accent6"/>
                </a:solidFill>
              </a:rPr>
              <a:t>25</a:t>
            </a:r>
            <a:r>
              <a:rPr lang="en-US" dirty="0">
                <a:solidFill>
                  <a:schemeClr val="accent6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7839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78" descr="http://upload.wikimedia.org/wikipedia/commons/b/b8/Multiphase_bu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91" y="1399506"/>
            <a:ext cx="34099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5672" y="4734145"/>
            <a:ext cx="69666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Fig.: Principle of a synchronous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-phase buck converter [</a:t>
            </a:r>
            <a:r>
              <a:rPr lang="hu-HU" sz="1600" dirty="0">
                <a:solidFill>
                  <a:srgbClr val="000000"/>
                </a:solidFill>
                <a:latin typeface="Verdana"/>
                <a:cs typeface="Arial" charset="0"/>
              </a:rPr>
              <a:t>26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458670"/>
            <a:ext cx="848527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Reducing voltage</a:t>
            </a:r>
            <a:r>
              <a:rPr kumimoji="0" lang="en-US" i="0" u="none" strike="noStrike" kern="1200" cap="none" spc="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ripple of the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1. gen. buck converters by synchronous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/>
                </a:solidFill>
                <a:latin typeface="Verdana"/>
                <a:cs typeface="Arial" charset="0"/>
              </a:rPr>
              <a:t> 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n-phase buck converter design [</a:t>
            </a:r>
            <a:r>
              <a:rPr lang="hu-HU" dirty="0">
                <a:solidFill>
                  <a:schemeClr val="accent6"/>
                </a:solidFill>
                <a:latin typeface="Verdana"/>
                <a:cs typeface="Arial" charset="0"/>
              </a:rPr>
              <a:t>26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(5)</a:t>
            </a:r>
            <a:endParaRPr lang="en-US" alt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1500" y="5229200"/>
            <a:ext cx="8886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Obviously, the </a:t>
            </a:r>
            <a:r>
              <a:rPr lang="en-US" sz="1600" dirty="0">
                <a:solidFill>
                  <a:srgbClr val="FF0000"/>
                </a:solidFill>
              </a:rPr>
              <a:t>high of ripple</a:t>
            </a:r>
            <a:r>
              <a:rPr lang="en-US" sz="1600" dirty="0">
                <a:solidFill>
                  <a:srgbClr val="0070C0"/>
                </a:solidFill>
              </a:rPr>
              <a:t> can be reduced by replacing a single switch by multiple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synchronous switches</a:t>
            </a:r>
            <a:r>
              <a:rPr lang="en-US" sz="1600" dirty="0"/>
              <a:t>, as seen above.</a:t>
            </a:r>
          </a:p>
        </p:txBody>
      </p:sp>
    </p:spTree>
    <p:extLst>
      <p:ext uri="{BB962C8B-B14F-4D97-AF65-F5344CB8AC3E}">
        <p14:creationId xmlns:p14="http://schemas.microsoft.com/office/powerpoint/2010/main" val="369652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267347"/>
            <a:ext cx="65166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500" y="458670"/>
            <a:ext cx="902516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Board space saving with </a:t>
            </a:r>
            <a:r>
              <a:rPr kumimoji="0" lang="en-US" i="0" u="none" strike="noStrike" kern="1200" cap="none" spc="-4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Haswell’s</a:t>
            </a: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FIVR vs. Ivy Bridge’s voltage regulators </a:t>
            </a: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spc="-40" dirty="0">
                <a:solidFill>
                  <a:srgbClr val="000000"/>
                </a:solidFill>
                <a:latin typeface="Verdana"/>
                <a:cs typeface="Arial" charset="0"/>
              </a:rPr>
              <a:t>22</a:t>
            </a:r>
            <a:r>
              <a:rPr kumimoji="0" lang="en-US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(6)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67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cs typeface="Arial" charset="0"/>
              </a:rPr>
              <a:t>2.3.2 Implementation of FIVR </a:t>
            </a:r>
            <a:r>
              <a:rPr lang="en-US" altLang="en-US" dirty="0" smtClean="0">
                <a:solidFill>
                  <a:srgbClr val="FFFFFF"/>
                </a:solidFill>
                <a:cs typeface="Arial" charset="0"/>
              </a:rPr>
              <a:t>(7)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6505" y="818710"/>
            <a:ext cx="9166292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In their subsequent </a:t>
            </a:r>
            <a:r>
              <a:rPr lang="en-US" sz="1600" dirty="0" err="1">
                <a:solidFill>
                  <a:srgbClr val="000000"/>
                </a:solidFill>
              </a:rPr>
              <a:t>Broadwell</a:t>
            </a:r>
            <a:r>
              <a:rPr lang="en-US" sz="1600" dirty="0">
                <a:solidFill>
                  <a:srgbClr val="000000"/>
                </a:solidFill>
              </a:rPr>
              <a:t> line (</a:t>
            </a:r>
            <a:r>
              <a:rPr lang="hu-HU" sz="1600" dirty="0">
                <a:solidFill>
                  <a:srgbClr val="000000"/>
                </a:solidFill>
              </a:rPr>
              <a:t>9/</a:t>
            </a:r>
            <a:r>
              <a:rPr lang="en-US" sz="1600" dirty="0">
                <a:solidFill>
                  <a:srgbClr val="000000"/>
                </a:solidFill>
              </a:rPr>
              <a:t>2014) Intel enhanced the original FIVR design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     in many aspects [</a:t>
            </a:r>
            <a:r>
              <a:rPr lang="hu-HU" sz="1600" dirty="0">
                <a:solidFill>
                  <a:srgbClr val="000000"/>
                </a:solidFill>
              </a:rPr>
              <a:t>27</a:t>
            </a:r>
            <a:r>
              <a:rPr lang="en-US" sz="1600" dirty="0">
                <a:solidFill>
                  <a:srgbClr val="000000"/>
                </a:solidFill>
              </a:rPr>
              <a:t>], not detailed here.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The resulting </a:t>
            </a:r>
            <a:r>
              <a:rPr lang="en-US" sz="1600" dirty="0">
                <a:solidFill>
                  <a:srgbClr val="0070C0"/>
                </a:solidFill>
              </a:rPr>
              <a:t>2</a:t>
            </a:r>
            <a:r>
              <a:rPr lang="en-US" sz="1600" baseline="30000" dirty="0">
                <a:solidFill>
                  <a:srgbClr val="0070C0"/>
                </a:solidFill>
              </a:rPr>
              <a:t>nd</a:t>
            </a:r>
            <a:r>
              <a:rPr lang="en-US" sz="1600" dirty="0">
                <a:solidFill>
                  <a:srgbClr val="0070C0"/>
                </a:solidFill>
              </a:rPr>
              <a:t> gen. design</a:t>
            </a:r>
            <a:r>
              <a:rPr lang="en-US" sz="1600" dirty="0">
                <a:solidFill>
                  <a:srgbClr val="000000"/>
                </a:solidFill>
              </a:rPr>
              <a:t> resulted in about </a:t>
            </a:r>
            <a:r>
              <a:rPr lang="en-US" sz="1600" dirty="0">
                <a:solidFill>
                  <a:srgbClr val="0070C0"/>
                </a:solidFill>
              </a:rPr>
              <a:t>35 % less own power consumption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      [</a:t>
            </a:r>
            <a:r>
              <a:rPr lang="hu-HU" sz="1600" dirty="0">
                <a:solidFill>
                  <a:srgbClr val="000000"/>
                </a:solidFill>
              </a:rPr>
              <a:t>27</a:t>
            </a:r>
            <a:r>
              <a:rPr lang="en-US" sz="1600" dirty="0">
                <a:solidFill>
                  <a:srgbClr val="000000"/>
                </a:solidFill>
              </a:rPr>
              <a:t>].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</a:rPr>
              <a:t>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8" y="458670"/>
            <a:ext cx="8634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Enhancing Intel’s original FIVR design in the subsequent </a:t>
            </a:r>
            <a:r>
              <a:rPr lang="en-US" dirty="0" err="1">
                <a:solidFill>
                  <a:schemeClr val="accent6"/>
                </a:solidFill>
              </a:rPr>
              <a:t>Broadwell</a:t>
            </a:r>
            <a:r>
              <a:rPr lang="en-US" dirty="0">
                <a:solidFill>
                  <a:schemeClr val="accent6"/>
                </a:solidFill>
              </a:rPr>
              <a:t> line </a:t>
            </a:r>
          </a:p>
        </p:txBody>
      </p:sp>
    </p:spTree>
    <p:extLst>
      <p:ext uri="{BB962C8B-B14F-4D97-AF65-F5344CB8AC3E}">
        <p14:creationId xmlns:p14="http://schemas.microsoft.com/office/powerpoint/2010/main" val="417398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76"/>
            </a:gs>
            <a:gs pos="100000">
              <a:srgbClr val="3333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884238" y="1979895"/>
            <a:ext cx="7359650" cy="504000"/>
          </a:xfrm>
          <a:prstGeom prst="roundRect">
            <a:avLst>
              <a:gd name="adj" fmla="val 0"/>
            </a:avLst>
          </a:prstGeom>
          <a:solidFill>
            <a:srgbClr val="000066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en-US" sz="1900" dirty="0">
                <a:solidFill>
                  <a:srgbClr val="FFFFFF"/>
                </a:solidFill>
                <a:cs typeface="Arial" charset="0"/>
              </a:rPr>
              <a:t>2.3</a:t>
            </a:r>
            <a:r>
              <a:rPr lang="en-US" altLang="en-US" sz="1900" dirty="0">
                <a:solidFill>
                  <a:srgbClr val="FFFFFF"/>
                </a:solidFill>
                <a:cs typeface="Arial" charset="0"/>
              </a:rPr>
              <a:t>.3 Assessment and use of FIVRs </a:t>
            </a:r>
          </a:p>
        </p:txBody>
      </p:sp>
    </p:spTree>
    <p:extLst>
      <p:ext uri="{BB962C8B-B14F-4D97-AF65-F5344CB8AC3E}">
        <p14:creationId xmlns:p14="http://schemas.microsoft.com/office/powerpoint/2010/main" val="303989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</a:t>
            </a:r>
            <a:r>
              <a:rPr lang="en-US" dirty="0" smtClean="0"/>
              <a:t>FIVRs 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500" y="762275"/>
            <a:ext cx="26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Benefits of FIVRs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71500" y="458670"/>
            <a:ext cx="856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2.3.3 Assessment and use 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FIVRs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713" y="1091614"/>
            <a:ext cx="487890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300"/>
              </a:spcAft>
              <a:buAutoNum type="alphaLcParenR"/>
            </a:pPr>
            <a:r>
              <a:rPr lang="en-US" sz="1600" dirty="0" smtClean="0">
                <a:latin typeface="+mj-lt"/>
              </a:rPr>
              <a:t>It greatly simplifies mainboard designs.</a:t>
            </a:r>
          </a:p>
          <a:p>
            <a:pPr marL="342900" indent="-342900">
              <a:spcAft>
                <a:spcPts val="300"/>
              </a:spcAft>
              <a:buAutoNum type="alphaLcParenR"/>
            </a:pPr>
            <a:r>
              <a:rPr lang="en-US" sz="1600" dirty="0" smtClean="0">
                <a:latin typeface="+mj-lt"/>
              </a:rPr>
              <a:t>It replaces power gates.</a:t>
            </a:r>
          </a:p>
          <a:p>
            <a:pPr marL="342900" indent="-342900">
              <a:spcAft>
                <a:spcPts val="300"/>
              </a:spcAft>
              <a:buAutoNum type="alphaLcParenR"/>
            </a:pPr>
            <a:r>
              <a:rPr lang="en-US" sz="1600" dirty="0" smtClean="0">
                <a:latin typeface="+mj-lt"/>
              </a:rPr>
              <a:t>It allows Per-Core-P-State control (PCPC).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58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tel to Bring back Fully integrated Voltage regulator after Skylake and Kaby Lake CPU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15" y="1493785"/>
            <a:ext cx="6972300" cy="481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(2)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 flipH="1">
            <a:off x="71500" y="458670"/>
            <a:ext cx="8563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a) Simplification of motherboard design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500" y="818710"/>
            <a:ext cx="9179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While reducing the </a:t>
            </a:r>
            <a:r>
              <a:rPr lang="en-US" sz="1600" dirty="0" smtClean="0">
                <a:latin typeface="Verdana"/>
              </a:rPr>
              <a:t>number </a:t>
            </a:r>
            <a:r>
              <a:rPr lang="en-US" sz="1600" dirty="0">
                <a:latin typeface="Verdana"/>
              </a:rPr>
              <a:t>of VRs to be implemented on the </a:t>
            </a:r>
            <a:r>
              <a:rPr lang="en-US" sz="1600" dirty="0" smtClean="0">
                <a:latin typeface="Verdana"/>
              </a:rPr>
              <a:t>mainboard, FIVRs greatly</a:t>
            </a:r>
          </a:p>
          <a:p>
            <a:r>
              <a:rPr lang="en-US" sz="1600" dirty="0">
                <a:latin typeface="Verdana"/>
              </a:rPr>
              <a:t> </a:t>
            </a:r>
            <a:r>
              <a:rPr lang="en-US" sz="1600" dirty="0" smtClean="0">
                <a:latin typeface="Verdana"/>
              </a:rPr>
              <a:t> reduce mainboard design. </a:t>
            </a:r>
            <a:endParaRPr lang="en-US" sz="16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95" y="6375811"/>
            <a:ext cx="9201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Figure: Using FIVRs in </a:t>
            </a:r>
            <a:r>
              <a:rPr lang="en-US" sz="1600" dirty="0" err="1" smtClean="0">
                <a:latin typeface="+mj-lt"/>
              </a:rPr>
              <a:t>Haswell</a:t>
            </a:r>
            <a:r>
              <a:rPr lang="en-US" sz="1600" dirty="0" smtClean="0">
                <a:latin typeface="+mj-lt"/>
              </a:rPr>
              <a:t> processors to reduce the number of VRs </a:t>
            </a:r>
            <a:r>
              <a:rPr lang="en-US" sz="1600" dirty="0" err="1" smtClean="0">
                <a:latin typeface="+mj-lt"/>
              </a:rPr>
              <a:t>ftom</a:t>
            </a:r>
            <a:r>
              <a:rPr lang="en-US" sz="1600" dirty="0" smtClean="0">
                <a:latin typeface="+mj-lt"/>
              </a:rPr>
              <a:t> 6 to 2 [7]</a:t>
            </a:r>
            <a:endParaRPr 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8459" y="2311133"/>
            <a:ext cx="120257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 smtClean="0">
                <a:solidFill>
                  <a:schemeClr val="bg1"/>
                </a:solidFill>
                <a:latin typeface="+mj-lt"/>
              </a:rPr>
              <a:t>(Ivy Bridge)</a:t>
            </a:r>
            <a:endParaRPr lang="en-US" sz="125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586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5015973" y="1187785"/>
            <a:ext cx="3741492" cy="5130801"/>
            <a:chOff x="4968640" y="1329416"/>
            <a:chExt cx="3814225" cy="5294939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91" t="12337"/>
            <a:stretch/>
          </p:blipFill>
          <p:spPr bwMode="auto">
            <a:xfrm>
              <a:off x="5047416" y="1772955"/>
              <a:ext cx="3735449" cy="485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58" b="86127"/>
            <a:stretch/>
          </p:blipFill>
          <p:spPr bwMode="auto">
            <a:xfrm>
              <a:off x="4968640" y="1329416"/>
              <a:ext cx="3814225" cy="767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334851" y="6439439"/>
            <a:ext cx="8202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Use of integrated voltage regulators in Intel's Haswell processor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(3)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500" y="458670"/>
            <a:ext cx="861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Replacing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FIVR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" y="1226479"/>
            <a:ext cx="5363580" cy="1789349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1850" y="953725"/>
            <a:ext cx="5260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voltage regulation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supply zero-voltages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 to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individual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units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i.e. to switch off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individual units like power gating,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Figure on the right shows, so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use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makes power gating superfluous.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505" y="4779150"/>
            <a:ext cx="1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R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emark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8" y="5094185"/>
            <a:ext cx="49099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According to Intel’s documentation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 client 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processors </a:t>
            </a:r>
            <a:r>
              <a:rPr lang="en-US" sz="1600" dirty="0" smtClean="0">
                <a:latin typeface="+mj-lt"/>
              </a:rPr>
              <a:t>all cores run at the same </a:t>
            </a:r>
            <a:r>
              <a:rPr lang="en-US" sz="1600" dirty="0" err="1" smtClean="0">
                <a:latin typeface="+mj-lt"/>
              </a:rPr>
              <a:t>Vcc</a:t>
            </a:r>
            <a:r>
              <a:rPr lang="en-US" sz="1600" dirty="0" smtClean="0">
                <a:latin typeface="+mj-lt"/>
              </a:rPr>
              <a:t>,</a:t>
            </a:r>
          </a:p>
          <a:p>
            <a:r>
              <a:rPr lang="en-US" sz="1600" dirty="0" smtClean="0">
                <a:latin typeface="+mj-lt"/>
              </a:rPr>
              <a:t>  so in client processors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FIVR operates just as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power gates</a:t>
            </a:r>
            <a:r>
              <a:rPr lang="en-US" sz="1600" dirty="0" smtClean="0">
                <a:latin typeface="+mj-lt"/>
              </a:rPr>
              <a:t> and do not provide </a:t>
            </a:r>
            <a:r>
              <a:rPr lang="en-US" sz="1600" dirty="0" smtClean="0">
                <a:latin typeface="+mj-lt"/>
              </a:rPr>
              <a:t>Per-Core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P-State control (</a:t>
            </a:r>
            <a:r>
              <a:rPr lang="en-US" sz="1600" dirty="0" smtClean="0">
                <a:latin typeface="+mj-lt"/>
              </a:rPr>
              <a:t>PCPS).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5017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(5)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131840" y="4239090"/>
            <a:ext cx="2486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 =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dyn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I * </a:t>
            </a: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020010" y="1853825"/>
            <a:ext cx="1117275" cy="632675"/>
            <a:chOff x="5344935" y="1814030"/>
            <a:chExt cx="1117275" cy="632675"/>
          </a:xfrm>
        </p:grpSpPr>
        <p:cxnSp>
          <p:nvCxnSpPr>
            <p:cNvPr id="32" name="Straight Connector 31"/>
            <p:cNvCxnSpPr/>
            <p:nvPr/>
          </p:nvCxnSpPr>
          <p:spPr bwMode="auto">
            <a:xfrm flipV="1">
              <a:off x="5612360" y="1826498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6194100" y="1814030"/>
              <a:ext cx="0" cy="63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5344935" y="2435960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 flipH="1" flipV="1">
              <a:off x="6192180" y="2441475"/>
              <a:ext cx="270030" cy="523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5609035" y="1821188"/>
              <a:ext cx="58314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6" name="Straight Connector 45"/>
          <p:cNvCxnSpPr/>
          <p:nvPr/>
        </p:nvCxnSpPr>
        <p:spPr bwMode="auto">
          <a:xfrm>
            <a:off x="6284110" y="2772234"/>
            <a:ext cx="585065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6397800" y="2478685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41730" y="5319210"/>
            <a:ext cx="645029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I =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lang="el-GR" sz="10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Δ</a:t>
            </a:r>
            <a:r>
              <a:rPr lang="en-US" sz="1600" dirty="0">
                <a:solidFill>
                  <a:srgbClr val="000000"/>
                </a:solidFill>
              </a:rPr>
              <a:t>T  =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C</a:t>
            </a:r>
            <a:r>
              <a:rPr lang="en-US" sz="1600" baseline="-25000" dirty="0">
                <a:solidFill>
                  <a:srgbClr val="000000"/>
                </a:solidFill>
                <a:latin typeface="Verdana"/>
              </a:rPr>
              <a:t>dyn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* V</a:t>
            </a:r>
            <a:r>
              <a:rPr lang="en-US" sz="1600" baseline="-25000" dirty="0">
                <a:solidFill>
                  <a:srgbClr val="000000"/>
                </a:solidFill>
                <a:latin typeface="Verdana"/>
              </a:rPr>
              <a:t>cc</a:t>
            </a:r>
            <a:r>
              <a:rPr lang="en-US" sz="1600" baseline="30000" dirty="0">
                <a:solidFill>
                  <a:srgbClr val="000000"/>
                </a:solidFill>
                <a:latin typeface="Verdana"/>
              </a:rPr>
              <a:t>2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/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(1/2 * 1/f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= 2 *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55989" y="4575311"/>
            <a:ext cx="1563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+mn-cs"/>
              </a:rPr>
              <a:t>Δ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 = ½ * 1/f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endParaRPr kumimoji="0" lang="en-US" sz="12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500" y="458670"/>
            <a:ext cx="837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Simplified 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calculation of the Dynamic power consumption (</a:t>
            </a:r>
            <a:r>
              <a:rPr lang="en-US" sz="16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baseline="-25000" dirty="0" err="1">
                <a:solidFill>
                  <a:srgbClr val="FF3F3F"/>
                </a:solidFill>
                <a:latin typeface="Verdana"/>
              </a:rPr>
              <a:t>d</a:t>
            </a:r>
            <a:r>
              <a:rPr lang="en-US" sz="1600" dirty="0">
                <a:solidFill>
                  <a:srgbClr val="FF3F3F"/>
                </a:solidFill>
                <a:latin typeface="Verdana"/>
              </a:rPr>
              <a:t>)</a:t>
            </a:r>
            <a:r>
              <a:rPr lang="en-US" sz="1600" baseline="-25000" dirty="0">
                <a:solidFill>
                  <a:srgbClr val="FF3F3F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3F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-3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500" y="863715"/>
            <a:ext cx="8163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Let’s consider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active transistors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a die while taking the chosen model: </a:t>
            </a: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266980" y="2475755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6877142" y="2486074"/>
            <a:ext cx="0" cy="341484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1623574" y="3248980"/>
            <a:ext cx="5316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Model of active transistors of a processor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4558" y="2933945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Clock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500" y="3654025"/>
            <a:ext cx="9296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loading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capacitor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charge Q will be accumulated and then discharged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over the resistor R during the halve clock period: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1500" y="4965734"/>
            <a:ext cx="35205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dynamic dissipation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is: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440080" y="6023781"/>
            <a:ext cx="3852000" cy="504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141730" y="5836970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= const. *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dyn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* f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507981" y="6068786"/>
            <a:ext cx="543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I.e.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1556665" y="1546179"/>
            <a:ext cx="3170929" cy="1398571"/>
            <a:chOff x="1961710" y="1628800"/>
            <a:chExt cx="3170929" cy="1398571"/>
          </a:xfrm>
        </p:grpSpPr>
        <p:sp>
          <p:nvSpPr>
            <p:cNvPr id="4" name="Rectangle 3"/>
            <p:cNvSpPr/>
            <p:nvPr/>
          </p:nvSpPr>
          <p:spPr bwMode="auto">
            <a:xfrm>
              <a:off x="4362843" y="2010326"/>
              <a:ext cx="144000" cy="68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>
              <a:endCxn id="4" idx="0"/>
            </p:cNvCxnSpPr>
            <p:nvPr/>
          </p:nvCxnSpPr>
          <p:spPr bwMode="auto">
            <a:xfrm>
              <a:off x="4434843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4430073" y="26981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3644808" y="234461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3642763" y="2417581"/>
              <a:ext cx="252000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3777521" y="169529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3777778" y="2415371"/>
              <a:ext cx="0" cy="612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H="1">
              <a:off x="2247608" y="1695291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H="1">
              <a:off x="2247608" y="3000436"/>
              <a:ext cx="218246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247608" y="169529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2247608" y="2685401"/>
              <a:ext cx="0" cy="315035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1961710" y="2131986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CC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57698" y="2190346"/>
              <a:ext cx="9001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dyn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87868" y="2190346"/>
              <a:ext cx="3273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</a:t>
              </a: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4963327" y="2133066"/>
              <a:ext cx="0" cy="52468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9" name="TextBox 28"/>
            <p:cNvSpPr txBox="1"/>
            <p:nvPr/>
          </p:nvSpPr>
          <p:spPr>
            <a:xfrm>
              <a:off x="4947908" y="2199558"/>
              <a:ext cx="1847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2681790" y="1628800"/>
              <a:ext cx="684000" cy="1440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691729" y="1673805"/>
              <a:ext cx="666000" cy="45719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447140" y="1178750"/>
            <a:ext cx="449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</a:t>
            </a:r>
            <a:endParaRPr kumimoji="0" lang="en-US" sz="16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0" name="Straight Connector 69"/>
          <p:cNvCxnSpPr/>
          <p:nvPr/>
        </p:nvCxnSpPr>
        <p:spPr bwMode="auto">
          <a:xfrm>
            <a:off x="4907280" y="2057095"/>
            <a:ext cx="0" cy="524682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4909700" y="2126091"/>
            <a:ext cx="658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</a:t>
            </a:r>
          </a:p>
        </p:txBody>
      </p:sp>
    </p:spTree>
    <p:extLst>
      <p:ext uri="{BB962C8B-B14F-4D97-AF65-F5344CB8AC3E}">
        <p14:creationId xmlns:p14="http://schemas.microsoft.com/office/powerpoint/2010/main" val="6260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9" grpId="0"/>
      <p:bldP spid="50" grpId="0"/>
      <p:bldP spid="60" grpId="0"/>
      <p:bldP spid="61" grpId="0"/>
      <p:bldP spid="63" grpId="0" animBg="1"/>
      <p:bldP spid="64" grpId="0"/>
      <p:bldP spid="6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(4)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438" y="458670"/>
            <a:ext cx="6677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c) Enabling </a:t>
            </a:r>
            <a:r>
              <a:rPr lang="en-US" spc="-30" dirty="0" smtClean="0">
                <a:solidFill>
                  <a:srgbClr val="2D2D8A"/>
                </a:solidFill>
                <a:latin typeface="+mj-lt"/>
              </a:rPr>
              <a:t>P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er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-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C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ore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P-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S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tate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control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(PCPS</a:t>
            </a:r>
            <a:r>
              <a:rPr lang="en-US" spc="-30" dirty="0" smtClean="0">
                <a:solidFill>
                  <a:srgbClr val="2D2D8A"/>
                </a:solidFill>
                <a:latin typeface="+mj-lt"/>
              </a:rPr>
              <a:t>) in servers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26495" y="964189"/>
            <a:ext cx="9144000" cy="482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95" y="818710"/>
            <a:ext cx="932452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Concerning </a:t>
            </a:r>
            <a:r>
              <a:rPr lang="en-US" sz="1600" dirty="0">
                <a:latin typeface="+mj-lt"/>
              </a:rPr>
              <a:t>the use of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integrated voltage regulation is servers </a:t>
            </a:r>
            <a:r>
              <a:rPr lang="en-US" sz="1600" dirty="0">
                <a:latin typeface="+mj-lt"/>
              </a:rPr>
              <a:t>the following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aspects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should be considered: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While using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per-core-P-state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control </a:t>
            </a:r>
            <a:r>
              <a:rPr lang="en-US" sz="1600" dirty="0">
                <a:latin typeface="+mj-lt"/>
              </a:rPr>
              <a:t>(to be </a:t>
            </a:r>
            <a:r>
              <a:rPr lang="en-US" sz="1600" dirty="0" smtClean="0">
                <a:latin typeface="+mj-lt"/>
              </a:rPr>
              <a:t>discussed later</a:t>
            </a:r>
            <a:r>
              <a:rPr lang="en-US" sz="1600" dirty="0" smtClean="0">
                <a:latin typeface="+mj-lt"/>
              </a:rPr>
              <a:t>),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each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active core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runs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its individually requested clock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rate rather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than at the clock rate requested </a:t>
            </a:r>
            <a:endParaRPr lang="en-US" sz="1600" dirty="0" smtClean="0">
              <a:solidFill>
                <a:srgbClr val="0070C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by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 highest performing core</a:t>
            </a:r>
            <a:r>
              <a:rPr lang="en-US" sz="1600" dirty="0">
                <a:latin typeface="+mj-lt"/>
              </a:rPr>
              <a:t>, as in </a:t>
            </a:r>
            <a:r>
              <a:rPr lang="en-US" sz="1600" dirty="0" smtClean="0">
                <a:latin typeface="+mj-lt"/>
              </a:rPr>
              <a:t>case </a:t>
            </a:r>
            <a:r>
              <a:rPr lang="en-US" sz="1600" dirty="0">
                <a:latin typeface="+mj-lt"/>
              </a:rPr>
              <a:t>without per-core P-state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Clearly,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for high core count processors</a:t>
            </a:r>
            <a:r>
              <a:rPr lang="en-US" sz="1600" dirty="0">
                <a:latin typeface="+mj-lt"/>
              </a:rPr>
              <a:t>, say with 18 or more cores there is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big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difference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total power consumption </a:t>
            </a:r>
            <a:r>
              <a:rPr lang="en-US" sz="1600" dirty="0">
                <a:latin typeface="+mj-lt"/>
              </a:rPr>
              <a:t>between the case when all cores run </a:t>
            </a:r>
          </a:p>
          <a:p>
            <a:r>
              <a:rPr lang="en-US" sz="1600" dirty="0">
                <a:latin typeface="+mj-lt"/>
              </a:rPr>
              <a:t>      </a:t>
            </a:r>
            <a:r>
              <a:rPr lang="en-US" sz="1600" spc="-20" dirty="0">
                <a:latin typeface="+mj-lt"/>
              </a:rPr>
              <a:t>at their requested clock rate rather than at the clock rate of the highest performing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core. </a:t>
            </a:r>
          </a:p>
          <a:p>
            <a:r>
              <a:rPr lang="en-US" sz="1600" dirty="0">
                <a:latin typeface="+mj-lt"/>
              </a:rPr>
              <a:t>    </a:t>
            </a:r>
            <a:r>
              <a:rPr lang="en-US" sz="1600" spc="-20" dirty="0">
                <a:latin typeface="+mj-lt"/>
              </a:rPr>
              <a:t>Consequently,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for high core count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processors the use of per-core-count power control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 and thus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implementation of integrated voltage regulation is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crucial</a:t>
            </a:r>
            <a:r>
              <a:rPr lang="en-US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Moreover,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extra power consumption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of integrated voltage regulation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is less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detrimental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server processors</a:t>
            </a:r>
            <a:r>
              <a:rPr lang="en-US" sz="1600" dirty="0">
                <a:latin typeface="+mj-lt"/>
              </a:rPr>
              <a:t>, since server processors have right from the start</a:t>
            </a:r>
          </a:p>
          <a:p>
            <a:r>
              <a:rPr lang="en-US" sz="1600" dirty="0">
                <a:latin typeface="+mj-lt"/>
              </a:rPr>
              <a:t>      high TDP values of say 100 to 250 W and thus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additional power consumption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of integrated voltage regulation is relatively low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20" dirty="0">
                <a:solidFill>
                  <a:srgbClr val="000000"/>
                </a:solidFill>
                <a:latin typeface="+mj-lt"/>
              </a:rPr>
              <a:t>Even 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FIVR</a:t>
            </a:r>
            <a:r>
              <a:rPr lang="en-US" sz="1600" spc="-20" dirty="0">
                <a:solidFill>
                  <a:srgbClr val="000000"/>
                </a:solidFill>
                <a:latin typeface="+mj-lt"/>
              </a:rPr>
              <a:t> can be considered to be a </a:t>
            </a:r>
            <a:r>
              <a:rPr lang="en-US" sz="1600" spc="-20" dirty="0">
                <a:solidFill>
                  <a:srgbClr val="FF0000"/>
                </a:solidFill>
                <a:latin typeface="+mj-lt"/>
              </a:rPr>
              <a:t>precondition</a:t>
            </a:r>
            <a:r>
              <a:rPr lang="en-US" sz="1600" spc="-20" dirty="0">
                <a:solidFill>
                  <a:srgbClr val="0070C0"/>
                </a:solidFill>
                <a:latin typeface="+mj-lt"/>
              </a:rPr>
              <a:t> for Per-Core P-State management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 in high core count server processors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054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2.3.3 Assessment and use of FIVRs </a:t>
            </a:r>
            <a:r>
              <a:rPr lang="en-US" dirty="0" smtClean="0"/>
              <a:t>(5)</a:t>
            </a:r>
            <a:endParaRPr lang="en-US" alt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6495" y="1043735"/>
            <a:ext cx="9162510" cy="374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78770" y="2854209"/>
            <a:ext cx="9218755" cy="1419750"/>
            <a:chOff x="78770" y="1583795"/>
            <a:chExt cx="9218755" cy="1419750"/>
          </a:xfrm>
        </p:grpSpPr>
        <p:cxnSp>
          <p:nvCxnSpPr>
            <p:cNvPr id="53" name="Egyenes összekötő nyíllal 6"/>
            <p:cNvCxnSpPr/>
            <p:nvPr/>
          </p:nvCxnSpPr>
          <p:spPr>
            <a:xfrm flipV="1">
              <a:off x="1210578" y="2646803"/>
              <a:ext cx="7632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Egyenes összekötő 17"/>
            <p:cNvCxnSpPr/>
            <p:nvPr/>
          </p:nvCxnSpPr>
          <p:spPr>
            <a:xfrm>
              <a:off x="1720374" y="25866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gyenes összekötő 18"/>
            <p:cNvCxnSpPr/>
            <p:nvPr/>
          </p:nvCxnSpPr>
          <p:spPr>
            <a:xfrm>
              <a:off x="2334819" y="258536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Egyenes összekötő 19"/>
            <p:cNvCxnSpPr/>
            <p:nvPr/>
          </p:nvCxnSpPr>
          <p:spPr>
            <a:xfrm>
              <a:off x="2951707" y="258854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20"/>
            <p:cNvCxnSpPr/>
            <p:nvPr/>
          </p:nvCxnSpPr>
          <p:spPr>
            <a:xfrm>
              <a:off x="3566152" y="258726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Egyenes összekötő 21"/>
            <p:cNvCxnSpPr/>
            <p:nvPr/>
          </p:nvCxnSpPr>
          <p:spPr>
            <a:xfrm>
              <a:off x="4181955" y="258664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Egyenes összekötő 22"/>
            <p:cNvCxnSpPr/>
            <p:nvPr/>
          </p:nvCxnSpPr>
          <p:spPr>
            <a:xfrm>
              <a:off x="4796400" y="258536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Szövegdoboz 31"/>
            <p:cNvSpPr txBox="1"/>
            <p:nvPr/>
          </p:nvSpPr>
          <p:spPr>
            <a:xfrm>
              <a:off x="1705633" y="2703791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66" name="Szövegdoboz 32"/>
            <p:cNvSpPr txBox="1"/>
            <p:nvPr/>
          </p:nvSpPr>
          <p:spPr>
            <a:xfrm>
              <a:off x="3004284" y="2703791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67" name="Szövegdoboz 33"/>
            <p:cNvSpPr txBox="1"/>
            <p:nvPr/>
          </p:nvSpPr>
          <p:spPr>
            <a:xfrm>
              <a:off x="4219420" y="2708984"/>
              <a:ext cx="68156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68" name="Szövegdoboz 34"/>
            <p:cNvSpPr txBox="1"/>
            <p:nvPr/>
          </p:nvSpPr>
          <p:spPr>
            <a:xfrm>
              <a:off x="8494787" y="2718852"/>
              <a:ext cx="80273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cxnSp>
          <p:nvCxnSpPr>
            <p:cNvPr id="69" name="Egyenes összekötő 22"/>
            <p:cNvCxnSpPr/>
            <p:nvPr/>
          </p:nvCxnSpPr>
          <p:spPr>
            <a:xfrm>
              <a:off x="5418829" y="258614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gyenes összekötő 22"/>
            <p:cNvCxnSpPr/>
            <p:nvPr/>
          </p:nvCxnSpPr>
          <p:spPr>
            <a:xfrm>
              <a:off x="6040523" y="257390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Szövegdoboz 33"/>
            <p:cNvSpPr txBox="1"/>
            <p:nvPr/>
          </p:nvSpPr>
          <p:spPr>
            <a:xfrm>
              <a:off x="5441048" y="2707837"/>
              <a:ext cx="667189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201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2" name="Egyenes összekötő 22"/>
            <p:cNvCxnSpPr/>
            <p:nvPr/>
          </p:nvCxnSpPr>
          <p:spPr>
            <a:xfrm>
              <a:off x="6657171" y="2579448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Egyenes összekötő 14"/>
            <p:cNvCxnSpPr/>
            <p:nvPr/>
          </p:nvCxnSpPr>
          <p:spPr>
            <a:xfrm>
              <a:off x="7250649" y="258695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Szövegdoboz 33"/>
            <p:cNvSpPr txBox="1"/>
            <p:nvPr/>
          </p:nvSpPr>
          <p:spPr>
            <a:xfrm>
              <a:off x="6709074" y="2717776"/>
              <a:ext cx="667189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5" name="Egyenes összekötő 22"/>
            <p:cNvCxnSpPr/>
            <p:nvPr/>
          </p:nvCxnSpPr>
          <p:spPr>
            <a:xfrm>
              <a:off x="7844577" y="259850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gyenes összekötő 22"/>
            <p:cNvCxnSpPr/>
            <p:nvPr/>
          </p:nvCxnSpPr>
          <p:spPr>
            <a:xfrm>
              <a:off x="8439055" y="259850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Szövegdoboz 33"/>
            <p:cNvSpPr txBox="1"/>
            <p:nvPr/>
          </p:nvSpPr>
          <p:spPr>
            <a:xfrm>
              <a:off x="7846556" y="2718852"/>
              <a:ext cx="789847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733650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636785" y="187135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80" name="Left-Right Arrow 79"/>
            <p:cNvSpPr/>
            <p:nvPr/>
          </p:nvSpPr>
          <p:spPr bwMode="auto">
            <a:xfrm>
              <a:off x="3348140" y="2238322"/>
              <a:ext cx="4536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895881" y="2159568"/>
              <a:ext cx="247179" cy="3243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8770" y="2033845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FIVR for</a:t>
              </a:r>
            </a:p>
            <a:p>
              <a:pPr algn="ctr"/>
              <a:r>
                <a:rPr lang="en-US" sz="1400" b="1" dirty="0">
                  <a:latin typeface="+mj-lt"/>
                </a:rPr>
                <a:t>servers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911376" y="1857174"/>
              <a:ext cx="1041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227192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272581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671900" y="1861083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027392" y="2159568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526995" y="1583795"/>
              <a:ext cx="1200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Skylake</a:t>
              </a:r>
              <a:r>
                <a:rPr lang="en-US" sz="1400" dirty="0"/>
                <a:t>-SP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152517" y="2168860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37653" y="1853825"/>
              <a:ext cx="1464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Cascade-Lake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98190" y="2168860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791580" y="4350586"/>
            <a:ext cx="7635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Figure: Use of integrated voltage regulation in Intel’s server processors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37337" y="1053591"/>
            <a:ext cx="9009005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hu-HU" sz="1600" dirty="0">
                <a:solidFill>
                  <a:srgbClr val="FF0000"/>
                </a:solidFill>
                <a:latin typeface="+mj-lt"/>
              </a:rPr>
              <a:t>FIVR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0000"/>
                </a:solidFill>
                <a:latin typeface="+mj-lt"/>
              </a:rPr>
              <a:t>obviously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is an</a:t>
            </a:r>
            <a:r>
              <a:rPr lang="hu-H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70C0"/>
                </a:solidFill>
                <a:latin typeface="+mj-lt"/>
              </a:rPr>
              <a:t>appropriate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70C0"/>
                </a:solidFill>
                <a:latin typeface="+mj-lt"/>
              </a:rPr>
              <a:t>technique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70C0"/>
                </a:solidFill>
                <a:latin typeface="+mj-lt"/>
              </a:rPr>
              <a:t>to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0070C0"/>
                </a:solidFill>
                <a:latin typeface="+mj-lt"/>
              </a:rPr>
              <a:t>deliver</a:t>
            </a:r>
            <a:r>
              <a:rPr lang="hu-HU" sz="1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hu-HU" sz="1600" dirty="0">
                <a:solidFill>
                  <a:srgbClr val="FF0000"/>
                </a:solidFill>
                <a:latin typeface="+mj-lt"/>
              </a:rPr>
              <a:t>per-</a:t>
            </a:r>
            <a:r>
              <a:rPr lang="hu-HU" sz="1600" dirty="0" err="1">
                <a:solidFill>
                  <a:srgbClr val="FF0000"/>
                </a:solidFill>
                <a:latin typeface="+mj-lt"/>
              </a:rPr>
              <a:t>core</a:t>
            </a:r>
            <a:r>
              <a:rPr lang="hu-HU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FF0000"/>
                </a:solidFill>
                <a:latin typeface="+mj-lt"/>
              </a:rPr>
              <a:t>core</a:t>
            </a:r>
            <a:r>
              <a:rPr lang="hu-HU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hu-HU" sz="1600" dirty="0" err="1">
                <a:solidFill>
                  <a:srgbClr val="FF0000"/>
                </a:solidFill>
                <a:latin typeface="+mj-lt"/>
              </a:rPr>
              <a:t>voltages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  <a:p>
            <a:pPr lvl="0">
              <a:spcAft>
                <a:spcPts val="600"/>
              </a:spcAft>
              <a:defRPr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in server processors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instead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of implementing individual VRs on the motherboard.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So </a:t>
            </a:r>
            <a:r>
              <a:rPr lang="en-US" sz="1600" dirty="0">
                <a:solidFill>
                  <a:srgbClr val="000000"/>
                </a:solidFill>
                <a:latin typeface="+mj-lt"/>
              </a:rPr>
              <a:t>it is not surprising that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along with implementing FIVR, Intel also introduced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     </a:t>
            </a:r>
            <a:r>
              <a:rPr lang="en-US" sz="1600" spc="-40" dirty="0">
                <a:solidFill>
                  <a:srgbClr val="FF0000"/>
                </a:solidFill>
                <a:latin typeface="+mj-lt"/>
              </a:rPr>
              <a:t>PCPS control 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in their up to 18-core </a:t>
            </a:r>
            <a:r>
              <a:rPr lang="en-US" sz="1600" spc="-40" dirty="0" err="1">
                <a:solidFill>
                  <a:srgbClr val="0070C0"/>
                </a:solidFill>
                <a:latin typeface="+mj-lt"/>
              </a:rPr>
              <a:t>Haswell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-EP</a:t>
            </a:r>
            <a:r>
              <a:rPr lang="en-US" sz="1600" spc="-40" dirty="0">
                <a:solidFill>
                  <a:srgbClr val="000000"/>
                </a:solidFill>
                <a:latin typeface="+mj-lt"/>
              </a:rPr>
              <a:t> server lines (in </a:t>
            </a:r>
            <a:r>
              <a:rPr lang="en-US" sz="1600" spc="-40" dirty="0">
                <a:solidFill>
                  <a:srgbClr val="0070C0"/>
                </a:solidFill>
                <a:latin typeface="+mj-lt"/>
              </a:rPr>
              <a:t>2014</a:t>
            </a:r>
            <a:r>
              <a:rPr lang="en-US" sz="1600" spc="-40" dirty="0" smtClean="0">
                <a:solidFill>
                  <a:srgbClr val="000000"/>
                </a:solidFill>
                <a:latin typeface="+mj-lt"/>
              </a:rPr>
              <a:t>) and continued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  using this technique in their subsequent server lines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along with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PCPS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as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well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,</a:t>
            </a:r>
          </a:p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   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as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indicated in </a:t>
            </a:r>
            <a:r>
              <a:rPr lang="en-US" sz="1600" dirty="0" smtClean="0">
                <a:solidFill>
                  <a:srgbClr val="000000"/>
                </a:solidFill>
                <a:latin typeface="+mj-lt"/>
              </a:rPr>
              <a:t>the Figure below.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770" y="470100"/>
            <a:ext cx="9246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Use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of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FIVRs for </a:t>
            </a:r>
            <a:r>
              <a:rPr lang="en-US" spc="-30" dirty="0" smtClean="0">
                <a:solidFill>
                  <a:srgbClr val="2D2D8A"/>
                </a:solidFill>
                <a:latin typeface="+mj-lt"/>
              </a:rPr>
              <a:t>P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er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-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C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ore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P-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S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tate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</a:t>
            </a:r>
            <a:r>
              <a:rPr lang="hu-HU" spc="-30" dirty="0" err="1">
                <a:solidFill>
                  <a:srgbClr val="2D2D8A"/>
                </a:solidFill>
                <a:latin typeface="+mj-lt"/>
              </a:rPr>
              <a:t>control</a:t>
            </a:r>
            <a:r>
              <a:rPr lang="hu-HU" spc="-30" dirty="0">
                <a:solidFill>
                  <a:srgbClr val="2D2D8A"/>
                </a:solidFill>
                <a:latin typeface="+mj-lt"/>
              </a:rPr>
              <a:t> </a:t>
            </a:r>
            <a:r>
              <a:rPr lang="en-US" spc="-30" dirty="0">
                <a:solidFill>
                  <a:srgbClr val="2D2D8A"/>
                </a:solidFill>
                <a:latin typeface="+mj-lt"/>
              </a:rPr>
              <a:t>(</a:t>
            </a:r>
            <a:r>
              <a:rPr lang="en-US" spc="-30" dirty="0" smtClean="0">
                <a:solidFill>
                  <a:srgbClr val="2D2D8A"/>
                </a:solidFill>
                <a:latin typeface="+mj-lt"/>
              </a:rPr>
              <a:t>PCPS) in Intel’s server processors -1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176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00" y="458670"/>
            <a:ext cx="924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Intel’s disclosure for introducing “Per Core P-State” (PCPS) control in their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18-core 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5-2600</a:t>
            </a:r>
            <a:r>
              <a:rPr kumimoji="0" lang="hu-HU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v3 </a:t>
            </a:r>
            <a:r>
              <a:rPr lang="en-US" dirty="0">
                <a:solidFill>
                  <a:srgbClr val="2D2D8A"/>
                </a:solidFill>
                <a:latin typeface="Verdana"/>
                <a:cs typeface="Arial" charset="0"/>
              </a:rPr>
              <a:t>server processors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(Haswell-EP)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  <a:cs typeface="Arial" charset="0"/>
              </a:rPr>
              <a:t>31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]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(6)</a:t>
            </a:r>
            <a:endParaRPr lang="en-US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03425" y="1313765"/>
            <a:ext cx="8354040" cy="4788914"/>
            <a:chOff x="80964" y="1223755"/>
            <a:chExt cx="9063036" cy="5052287"/>
          </a:xfrm>
        </p:grpSpPr>
        <p:grpSp>
          <p:nvGrpSpPr>
            <p:cNvPr id="6" name="Group 5"/>
            <p:cNvGrpSpPr/>
            <p:nvPr/>
          </p:nvGrpSpPr>
          <p:grpSpPr>
            <a:xfrm>
              <a:off x="80964" y="1223755"/>
              <a:ext cx="9063036" cy="5052287"/>
              <a:chOff x="80964" y="1004388"/>
              <a:chExt cx="9063036" cy="505228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8" r="902" b="3669"/>
              <a:stretch/>
            </p:blipFill>
            <p:spPr bwMode="auto">
              <a:xfrm>
                <a:off x="80964" y="1004388"/>
                <a:ext cx="8901112" cy="47106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ounded Rectangle 3"/>
              <p:cNvSpPr/>
              <p:nvPr/>
            </p:nvSpPr>
            <p:spPr bwMode="auto">
              <a:xfrm>
                <a:off x="1331640" y="5589240"/>
                <a:ext cx="675075" cy="3150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 bwMode="auto">
              <a:xfrm>
                <a:off x="7992380" y="5589240"/>
                <a:ext cx="1151620" cy="467435"/>
              </a:xfrm>
              <a:prstGeom prst="roundRect">
                <a:avLst/>
              </a:prstGeom>
              <a:solidFill>
                <a:schemeClr val="bg1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Rounded Rectangle 7"/>
            <p:cNvSpPr/>
            <p:nvPr/>
          </p:nvSpPr>
          <p:spPr bwMode="auto">
            <a:xfrm>
              <a:off x="6544794" y="2573905"/>
              <a:ext cx="1720365" cy="225025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2" name="Rounded Rectangle 1"/>
            <p:cNvSpPr/>
            <p:nvPr/>
          </p:nvSpPr>
          <p:spPr bwMode="auto">
            <a:xfrm>
              <a:off x="431540" y="1223755"/>
              <a:ext cx="6345705" cy="675075"/>
            </a:xfrm>
            <a:prstGeom prst="roundRect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" t="858" r="24550" b="85849"/>
            <a:stretch/>
          </p:blipFill>
          <p:spPr bwMode="auto">
            <a:xfrm>
              <a:off x="2631250" y="1487128"/>
              <a:ext cx="3875965" cy="392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83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(7)</a:t>
            </a:r>
            <a:endParaRPr lang="en-US" dirty="0"/>
          </a:p>
        </p:txBody>
      </p:sp>
      <p:pic>
        <p:nvPicPr>
          <p:cNvPr id="6146" name="Picture 2" descr="skylake sp hcc block diagram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60" y="548680"/>
            <a:ext cx="5226515" cy="611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38" y="458670"/>
            <a:ext cx="40424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Example: Implementing per-core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FIVRs in an 18-core </a:t>
            </a:r>
            <a:r>
              <a:rPr lang="en-US" dirty="0" err="1">
                <a:solidFill>
                  <a:schemeClr val="accent6"/>
                </a:solidFill>
                <a:latin typeface="+mj-lt"/>
              </a:rPr>
              <a:t>Skylake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-SP</a:t>
            </a: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processor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(2017)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29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1493785"/>
            <a:ext cx="381065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Here we note that the </a:t>
            </a:r>
            <a:r>
              <a:rPr lang="en-US" sz="1600" dirty="0" err="1">
                <a:latin typeface="+mj-lt"/>
              </a:rPr>
              <a:t>Skylake</a:t>
            </a:r>
            <a:r>
              <a:rPr lang="en-US" sz="1600" dirty="0">
                <a:latin typeface="+mj-lt"/>
              </a:rPr>
              <a:t>-SP</a:t>
            </a:r>
          </a:p>
          <a:p>
            <a:r>
              <a:rPr lang="en-US" sz="1600" dirty="0">
                <a:latin typeface="+mj-lt"/>
              </a:rPr>
              <a:t>  </a:t>
            </a:r>
            <a:r>
              <a:rPr lang="en-US" sz="1600" spc="-50" dirty="0">
                <a:latin typeface="+mj-lt"/>
              </a:rPr>
              <a:t>(Scalable Processor) line introduced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2D mesh interconnect</a:t>
            </a:r>
            <a:r>
              <a:rPr lang="en-US" sz="1600" dirty="0">
                <a:latin typeface="+mj-lt"/>
              </a:rPr>
              <a:t> and</a:t>
            </a:r>
          </a:p>
          <a:p>
            <a:r>
              <a:rPr lang="en-US" sz="1600" dirty="0">
                <a:latin typeface="+mj-lt"/>
              </a:rPr>
              <a:t>  makes use of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per core P-state</a:t>
            </a:r>
          </a:p>
          <a:p>
            <a:r>
              <a:rPr lang="en-US" sz="1600" dirty="0">
                <a:solidFill>
                  <a:srgbClr val="0070C0"/>
                </a:solidFill>
                <a:latin typeface="+mj-lt"/>
              </a:rPr>
              <a:t>  control </a:t>
            </a:r>
            <a:r>
              <a:rPr lang="en-US" sz="1600" dirty="0">
                <a:latin typeface="+mj-lt"/>
              </a:rPr>
              <a:t>to reduce power</a:t>
            </a:r>
          </a:p>
          <a:p>
            <a:r>
              <a:rPr lang="en-US" sz="1600" dirty="0">
                <a:latin typeface="+mj-lt"/>
              </a:rPr>
              <a:t>  consumption, as seen in the </a:t>
            </a:r>
          </a:p>
          <a:p>
            <a:r>
              <a:rPr lang="en-US" sz="1600" dirty="0">
                <a:latin typeface="+mj-lt"/>
              </a:rPr>
              <a:t>  Figure below.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806915" y="5589240"/>
            <a:ext cx="1395155" cy="126876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19" y="6084295"/>
            <a:ext cx="39604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j-lt"/>
              </a:rPr>
              <a:t>SF:      Snoop Filter</a:t>
            </a:r>
          </a:p>
          <a:p>
            <a:r>
              <a:rPr lang="en-US" sz="1400" dirty="0">
                <a:latin typeface="+mj-lt"/>
              </a:rPr>
              <a:t>ADPLL: All-Digital Phase-Locked Loop</a:t>
            </a:r>
          </a:p>
          <a:p>
            <a:r>
              <a:rPr lang="en-US" sz="1400" dirty="0">
                <a:latin typeface="+mj-lt"/>
              </a:rPr>
              <a:t>           (clock generator)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11145" y="3609020"/>
            <a:ext cx="2420695" cy="2430270"/>
            <a:chOff x="611188" y="3924055"/>
            <a:chExt cx="2420695" cy="2430270"/>
          </a:xfrm>
        </p:grpSpPr>
        <p:pic>
          <p:nvPicPr>
            <p:cNvPr id="7" name="Picture 2" descr="skylake sp hcc block diagram.sv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3" t="83165" r="70609"/>
            <a:stretch/>
          </p:blipFill>
          <p:spPr bwMode="auto">
            <a:xfrm>
              <a:off x="791581" y="3924055"/>
              <a:ext cx="2240302" cy="207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 bwMode="auto">
            <a:xfrm>
              <a:off x="611188" y="3924055"/>
              <a:ext cx="2420695" cy="2430270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</p:grpSp>
      <p:sp>
        <p:nvSpPr>
          <p:cNvPr id="4" name="Oval 3"/>
          <p:cNvSpPr/>
          <p:nvPr/>
        </p:nvSpPr>
        <p:spPr bwMode="auto">
          <a:xfrm>
            <a:off x="1992920" y="5409219"/>
            <a:ext cx="576000" cy="396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252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(8)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2038" y="916770"/>
            <a:ext cx="9144000" cy="64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51520" y="953725"/>
            <a:ext cx="8838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latin typeface="+mj-lt"/>
              </a:rPr>
              <a:t>Intel’s PCPS implementation is presumable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based on hardware scheduling</a:t>
            </a:r>
            <a:r>
              <a:rPr lang="en-US" sz="1600" spc="-30" dirty="0">
                <a:latin typeface="+mj-lt"/>
              </a:rPr>
              <a:t>, revealed</a:t>
            </a:r>
          </a:p>
          <a:p>
            <a:pPr>
              <a:spcAft>
                <a:spcPts val="1200"/>
              </a:spcAft>
              <a:defRPr/>
            </a:pPr>
            <a:r>
              <a:rPr lang="en-US" sz="1600" dirty="0">
                <a:latin typeface="+mj-lt"/>
              </a:rPr>
              <a:t>     in an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patent</a:t>
            </a:r>
            <a:r>
              <a:rPr lang="en-US" sz="1600" dirty="0">
                <a:latin typeface="+mj-lt"/>
              </a:rPr>
              <a:t>, filed in 03/2012 [</a:t>
            </a:r>
            <a:r>
              <a:rPr lang="hu-HU" sz="1600" dirty="0">
                <a:latin typeface="+mj-lt"/>
              </a:rPr>
              <a:t>30</a:t>
            </a:r>
            <a:r>
              <a:rPr lang="en-US" sz="1600" dirty="0" smtClean="0">
                <a:latin typeface="+mj-lt"/>
              </a:rPr>
              <a:t>].</a:t>
            </a:r>
            <a:endParaRPr lang="en-US" sz="1600" dirty="0"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500" y="458670"/>
            <a:ext cx="898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Use of 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FIVR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for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P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er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-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C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ore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P-</a:t>
            </a:r>
            <a:r>
              <a:rPr lang="en-US" spc="-30" dirty="0">
                <a:solidFill>
                  <a:srgbClr val="2D2D8A"/>
                </a:solidFill>
                <a:latin typeface="Verdana"/>
              </a:rPr>
              <a:t>S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tate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hu-HU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control</a:t>
            </a:r>
            <a:r>
              <a:rPr kumimoji="0" lang="hu-HU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(PCPS)</a:t>
            </a:r>
            <a:r>
              <a:rPr kumimoji="0" lang="en-US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in Intel’s server </a:t>
            </a:r>
            <a:r>
              <a:rPr kumimoji="0" lang="en-US" i="0" u="none" strike="noStrike" kern="1200" cap="none" spc="-3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processors -2</a:t>
            </a:r>
            <a:endParaRPr kumimoji="0" lang="en-US" i="0" u="none" strike="noStrike" kern="1200" cap="none" spc="-3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5442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(9)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62" y="890990"/>
            <a:ext cx="9144062" cy="244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51602" y="953725"/>
            <a:ext cx="9079345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Despite its potential, until now (07/2022)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Intel did not introduce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Per-Core P-State 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control in their client processors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even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while using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FIVRs.</a:t>
            </a:r>
          </a:p>
          <a:p>
            <a:r>
              <a:rPr lang="en-US" sz="1600" dirty="0">
                <a:latin typeface="+mj-lt"/>
              </a:rPr>
              <a:t>    In fact, in Intel’s client processors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all active cores share the same frequency and 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voltage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  <a:r>
              <a:rPr lang="en-US" sz="1600" dirty="0">
                <a:latin typeface="+mj-lt"/>
              </a:rPr>
              <a:t> and the highest frequency P-state requested among all active cores is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selected as the operating point for all active cores.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 follows that Intel’s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client processors </a:t>
            </a:r>
            <a:r>
              <a:rPr lang="en-US" sz="1600" dirty="0" smtClean="0">
                <a:latin typeface="+mj-lt"/>
              </a:rPr>
              <a:t>employ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shared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core voltages </a:t>
            </a:r>
            <a:r>
              <a:rPr lang="en-US" sz="1600" dirty="0">
                <a:latin typeface="+mj-lt"/>
              </a:rPr>
              <a:t>(with or </a:t>
            </a:r>
            <a:endParaRPr lang="en-US" sz="1600" dirty="0" smtClean="0">
              <a:latin typeface="+mj-lt"/>
            </a:endParaRP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without </a:t>
            </a:r>
            <a:r>
              <a:rPr lang="en-US" sz="1600" dirty="0">
                <a:latin typeface="+mj-lt"/>
              </a:rPr>
              <a:t>FIVR) </a:t>
            </a:r>
            <a:r>
              <a:rPr lang="en-US" sz="1600" dirty="0" smtClean="0">
                <a:latin typeface="+mj-lt"/>
              </a:rPr>
              <a:t>along with power gating (since its introduction in the Sandy Bridge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line in 2011), as illustrated in the next Figure.</a:t>
            </a:r>
            <a:endParaRPr lang="en-US" sz="1600" dirty="0">
              <a:latin typeface="+mj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500" y="473602"/>
            <a:ext cx="8465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lack of Per-Core-P-State control (PCPS)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client processors </a:t>
            </a:r>
          </a:p>
        </p:txBody>
      </p:sp>
    </p:spTree>
    <p:extLst>
      <p:ext uri="{BB962C8B-B14F-4D97-AF65-F5344CB8AC3E}">
        <p14:creationId xmlns:p14="http://schemas.microsoft.com/office/powerpoint/2010/main" val="389239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(10)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105" t="18938" r="10134" b="43438"/>
          <a:stretch/>
        </p:blipFill>
        <p:spPr>
          <a:xfrm>
            <a:off x="2321750" y="1313765"/>
            <a:ext cx="4725525" cy="32511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438" y="468944"/>
            <a:ext cx="9631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20" dirty="0">
                <a:solidFill>
                  <a:schemeClr val="accent6"/>
                </a:solidFill>
                <a:latin typeface="+mj-lt"/>
              </a:rPr>
              <a:t>Example for using shared core voltage </a:t>
            </a:r>
            <a:r>
              <a:rPr lang="en-US" spc="-20" dirty="0" smtClean="0">
                <a:solidFill>
                  <a:schemeClr val="accent6"/>
                </a:solidFill>
                <a:latin typeface="+mj-lt"/>
              </a:rPr>
              <a:t>(without </a:t>
            </a:r>
            <a:r>
              <a:rPr lang="en-US" spc="-20" dirty="0">
                <a:solidFill>
                  <a:schemeClr val="accent6"/>
                </a:solidFill>
                <a:latin typeface="+mj-lt"/>
              </a:rPr>
              <a:t>FIVR) along </a:t>
            </a:r>
            <a:r>
              <a:rPr lang="en-US" spc="-20" dirty="0" smtClean="0">
                <a:solidFill>
                  <a:schemeClr val="accent6"/>
                </a:solidFill>
                <a:latin typeface="+mj-lt"/>
              </a:rPr>
              <a:t>with power gating</a:t>
            </a:r>
            <a:endParaRPr lang="en-US" spc="-20" dirty="0">
              <a:solidFill>
                <a:schemeClr val="accent6"/>
              </a:solidFill>
              <a:latin typeface="+mj-lt"/>
            </a:endParaRP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in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Intel’s client processors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(without FIVRs) [</a:t>
            </a:r>
            <a:r>
              <a:rPr lang="hu-HU" dirty="0">
                <a:solidFill>
                  <a:schemeClr val="accent6"/>
                </a:solidFill>
                <a:latin typeface="+mj-lt"/>
              </a:rPr>
              <a:t>32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4229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(11)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-62" y="890990"/>
            <a:ext cx="9144062" cy="280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51602" y="953725"/>
            <a:ext cx="9013045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Despite its potential, until now (07/2022)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Intel did not introduce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Per-Core P-State </a:t>
            </a:r>
            <a:endParaRPr lang="en-US" sz="1600" dirty="0">
              <a:solidFill>
                <a:srgbClr val="FF0000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      control in their client processors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even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while using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FIVRs.</a:t>
            </a:r>
          </a:p>
          <a:p>
            <a:r>
              <a:rPr lang="en-US" sz="1600" dirty="0">
                <a:latin typeface="+mj-lt"/>
              </a:rPr>
              <a:t>    In fact, in Intel’s client processors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all active cores share the same frequency and </a:t>
            </a:r>
          </a:p>
          <a:p>
            <a:r>
              <a:rPr lang="en-US" sz="1600" dirty="0">
                <a:solidFill>
                  <a:srgbClr val="FF0000"/>
                </a:solidFill>
                <a:latin typeface="+mj-lt"/>
              </a:rPr>
              <a:t>      voltage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,</a:t>
            </a:r>
            <a:r>
              <a:rPr lang="en-US" sz="1600" dirty="0">
                <a:latin typeface="+mj-lt"/>
              </a:rPr>
              <a:t> and the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highest frequency P-state </a:t>
            </a:r>
            <a:r>
              <a:rPr lang="en-US" sz="1600" dirty="0">
                <a:latin typeface="+mj-lt"/>
              </a:rPr>
              <a:t>requested among all active cores is 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selected as the operating point for all active cores.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j-lt"/>
              </a:rPr>
              <a:t>It follows that Intel’s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client processors </a:t>
            </a:r>
            <a:r>
              <a:rPr lang="en-US" sz="1600" dirty="0" smtClean="0">
                <a:latin typeface="+mj-lt"/>
              </a:rPr>
              <a:t>employ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shared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core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voltages</a:t>
            </a:r>
            <a:endParaRPr lang="en-US" sz="1600" dirty="0">
              <a:latin typeface="+mj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500" y="473602"/>
            <a:ext cx="8465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lack of Per-Core-P-State control (PCPS)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Intel’s client processors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1580" y="2708920"/>
            <a:ext cx="8775975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either without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FIVR</a:t>
            </a:r>
            <a:r>
              <a:rPr lang="en-US" sz="1600" dirty="0" smtClean="0">
                <a:latin typeface="+mj-lt"/>
              </a:rPr>
              <a:t>,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along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with power gating </a:t>
            </a:r>
            <a:r>
              <a:rPr lang="en-US" sz="1600" dirty="0">
                <a:latin typeface="+mj-lt"/>
              </a:rPr>
              <a:t>(since its introduction in </a:t>
            </a:r>
            <a:r>
              <a:rPr lang="en-US" sz="1600" dirty="0" smtClean="0">
                <a:latin typeface="+mj-lt"/>
              </a:rPr>
              <a:t>the</a:t>
            </a:r>
          </a:p>
          <a:p>
            <a:pPr>
              <a:spcAft>
                <a:spcPts val="400"/>
              </a:spcAft>
            </a:pP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  Sandy Bridge line </a:t>
            </a:r>
            <a:r>
              <a:rPr lang="en-US" sz="1600" dirty="0">
                <a:latin typeface="+mj-lt"/>
              </a:rPr>
              <a:t>in 2011), as illustrated in the next </a:t>
            </a:r>
            <a:r>
              <a:rPr lang="en-US" sz="1600" dirty="0" smtClean="0">
                <a:latin typeface="+mj-lt"/>
              </a:rPr>
              <a:t>Figure,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or with FIVR</a:t>
            </a:r>
            <a:r>
              <a:rPr lang="en-US" sz="1600" dirty="0" smtClean="0">
                <a:latin typeface="+mj-lt"/>
              </a:rPr>
              <a:t>, while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FIVR provide power gating </a:t>
            </a:r>
            <a:r>
              <a:rPr lang="en-US" sz="1600" dirty="0" smtClean="0">
                <a:latin typeface="+mj-lt"/>
              </a:rPr>
              <a:t>as well.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596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</a:t>
            </a:r>
            <a:r>
              <a:rPr lang="en-US" dirty="0" smtClean="0"/>
              <a:t>12)</a:t>
            </a:r>
            <a:endParaRPr lang="en-US" altLang="en-US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-34731" y="955087"/>
            <a:ext cx="9162510" cy="190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653" y="953725"/>
            <a:ext cx="9003811" cy="1933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FIVRs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clearly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increase 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the power dissipation of the </a:t>
            </a:r>
            <a:r>
              <a:rPr kumimoji="0" lang="hu-HU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processor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hu-HU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package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hu-HU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since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FIVRs </a:t>
            </a:r>
            <a:r>
              <a:rPr lang="en-US" dirty="0" smtClean="0">
                <a:solidFill>
                  <a:srgbClr val="FF0000"/>
                </a:solidFill>
                <a:latin typeface="Verdana"/>
              </a:rPr>
              <a:t>have </a:t>
            </a:r>
            <a:r>
              <a:rPr lang="en-US" dirty="0">
                <a:solidFill>
                  <a:srgbClr val="FF0000"/>
                </a:solidFill>
                <a:latin typeface="Verdana"/>
              </a:rPr>
              <a:t>their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 own power consumption.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Consequently, </a:t>
            </a:r>
            <a:r>
              <a:rPr kumimoji="0" lang="en-US" b="0" i="0" u="none" strike="noStrike" kern="1200" cap="none" spc="-4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if a processor includes FIVRs and should have the same TDP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0070C0"/>
                </a:solidFill>
                <a:latin typeface="Verdana"/>
              </a:rPr>
              <a:t>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as before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 (i.e. without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 FIVR), it will have a </a:t>
            </a:r>
            <a:r>
              <a:rPr lang="en-US" dirty="0">
                <a:solidFill>
                  <a:srgbClr val="FF0000"/>
                </a:solidFill>
                <a:latin typeface="Verdana"/>
              </a:rPr>
              <a:t>lower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power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budget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for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processing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as </a:t>
            </a:r>
            <a:r>
              <a:rPr lang="en-US" dirty="0">
                <a:solidFill>
                  <a:srgbClr val="000000"/>
                </a:solidFill>
                <a:latin typeface="Verdana"/>
              </a:rPr>
              <a:t>before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(TDP minus own power consumption), this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reduces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the </a:t>
            </a:r>
            <a:r>
              <a:rPr lang="en-US" dirty="0">
                <a:solidFill>
                  <a:srgbClr val="0070C0"/>
                </a:solidFill>
                <a:latin typeface="Verdana"/>
              </a:rPr>
              <a:t>achievable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clock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frequency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and thus 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performance.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94383"/>
            <a:ext cx="2931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Drawbacks of FIVRs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67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</a:t>
            </a:r>
            <a:r>
              <a:rPr lang="en-US" dirty="0" smtClean="0"/>
              <a:t>13)</a:t>
            </a:r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78770" y="2299680"/>
            <a:ext cx="9218755" cy="2385403"/>
            <a:chOff x="78770" y="2193317"/>
            <a:chExt cx="9218755" cy="2385403"/>
          </a:xfrm>
        </p:grpSpPr>
        <p:cxnSp>
          <p:nvCxnSpPr>
            <p:cNvPr id="7" name="Egyenes összekötő nyíllal 6"/>
            <p:cNvCxnSpPr/>
            <p:nvPr/>
          </p:nvCxnSpPr>
          <p:spPr>
            <a:xfrm flipV="1">
              <a:off x="1210578" y="4221978"/>
              <a:ext cx="7632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7"/>
            <p:cNvCxnSpPr/>
            <p:nvPr/>
          </p:nvCxnSpPr>
          <p:spPr>
            <a:xfrm>
              <a:off x="1720374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18"/>
            <p:cNvCxnSpPr/>
            <p:nvPr/>
          </p:nvCxnSpPr>
          <p:spPr>
            <a:xfrm>
              <a:off x="2334819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19"/>
            <p:cNvCxnSpPr/>
            <p:nvPr/>
          </p:nvCxnSpPr>
          <p:spPr>
            <a:xfrm>
              <a:off x="2951707" y="41637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20"/>
            <p:cNvCxnSpPr/>
            <p:nvPr/>
          </p:nvCxnSpPr>
          <p:spPr>
            <a:xfrm>
              <a:off x="3566152" y="41624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21"/>
            <p:cNvCxnSpPr/>
            <p:nvPr/>
          </p:nvCxnSpPr>
          <p:spPr>
            <a:xfrm>
              <a:off x="4181955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22"/>
            <p:cNvCxnSpPr/>
            <p:nvPr/>
          </p:nvCxnSpPr>
          <p:spPr>
            <a:xfrm>
              <a:off x="4796400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31"/>
            <p:cNvSpPr txBox="1"/>
            <p:nvPr/>
          </p:nvSpPr>
          <p:spPr>
            <a:xfrm>
              <a:off x="1705633" y="4278966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15" name="Szövegdoboz 32"/>
            <p:cNvSpPr txBox="1"/>
            <p:nvPr/>
          </p:nvSpPr>
          <p:spPr>
            <a:xfrm>
              <a:off x="3004284" y="4278966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16" name="Szövegdoboz 33"/>
            <p:cNvSpPr txBox="1"/>
            <p:nvPr/>
          </p:nvSpPr>
          <p:spPr>
            <a:xfrm>
              <a:off x="4219420" y="4284159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17" name="Szövegdoboz 34"/>
            <p:cNvSpPr txBox="1"/>
            <p:nvPr/>
          </p:nvSpPr>
          <p:spPr>
            <a:xfrm>
              <a:off x="8494787" y="4294027"/>
              <a:ext cx="80273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cxnSp>
          <p:nvCxnSpPr>
            <p:cNvPr id="18" name="Egyenes összekötő 22"/>
            <p:cNvCxnSpPr/>
            <p:nvPr/>
          </p:nvCxnSpPr>
          <p:spPr>
            <a:xfrm>
              <a:off x="5418829" y="416131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22"/>
            <p:cNvCxnSpPr/>
            <p:nvPr/>
          </p:nvCxnSpPr>
          <p:spPr>
            <a:xfrm>
              <a:off x="6040523" y="414908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33"/>
            <p:cNvSpPr txBox="1"/>
            <p:nvPr/>
          </p:nvSpPr>
          <p:spPr>
            <a:xfrm>
              <a:off x="5441048" y="4283012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1" name="Egyenes összekötő 22"/>
            <p:cNvCxnSpPr/>
            <p:nvPr/>
          </p:nvCxnSpPr>
          <p:spPr>
            <a:xfrm>
              <a:off x="6657171" y="41546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14"/>
            <p:cNvCxnSpPr/>
            <p:nvPr/>
          </p:nvCxnSpPr>
          <p:spPr>
            <a:xfrm>
              <a:off x="7250649" y="416213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Szövegdoboz 33"/>
            <p:cNvSpPr txBox="1"/>
            <p:nvPr/>
          </p:nvSpPr>
          <p:spPr>
            <a:xfrm>
              <a:off x="6709074" y="4292951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4" name="Egyenes összekötő 22"/>
            <p:cNvCxnSpPr/>
            <p:nvPr/>
          </p:nvCxnSpPr>
          <p:spPr>
            <a:xfrm>
              <a:off x="7844577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2"/>
            <p:cNvCxnSpPr/>
            <p:nvPr/>
          </p:nvCxnSpPr>
          <p:spPr>
            <a:xfrm>
              <a:off x="8439055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zövegdoboz 33"/>
            <p:cNvSpPr txBox="1"/>
            <p:nvPr/>
          </p:nvSpPr>
          <p:spPr>
            <a:xfrm>
              <a:off x="7846556" y="4294027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65107" y="2778382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55734" y="2784850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33650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2708" y="2788656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36785" y="340152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950936" y="246334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90214" y="246515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34" name="Left-Right Arrow 33"/>
            <p:cNvSpPr/>
            <p:nvPr/>
          </p:nvSpPr>
          <p:spPr bwMode="auto">
            <a:xfrm>
              <a:off x="2634720" y="2872301"/>
              <a:ext cx="720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5" name="Left-Right Arrow 34"/>
            <p:cNvSpPr/>
            <p:nvPr/>
          </p:nvSpPr>
          <p:spPr bwMode="auto">
            <a:xfrm>
              <a:off x="6386233" y="2868392"/>
              <a:ext cx="2232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6" name="Left-Right Arrow 35"/>
            <p:cNvSpPr/>
            <p:nvPr/>
          </p:nvSpPr>
          <p:spPr bwMode="auto">
            <a:xfrm>
              <a:off x="3348140" y="3723487"/>
              <a:ext cx="4536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439055" y="2778382"/>
              <a:ext cx="284767" cy="369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895881" y="3644733"/>
              <a:ext cx="247179" cy="3243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6505" y="2653641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FIVR for</a:t>
              </a:r>
            </a:p>
            <a:p>
              <a:r>
                <a:rPr lang="en-US" sz="1400" b="1" dirty="0">
                  <a:latin typeface="+mj-lt"/>
                </a:rPr>
                <a:t>clients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770" y="3519010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FIVR for</a:t>
              </a:r>
            </a:p>
            <a:p>
              <a:pPr algn="ctr"/>
              <a:r>
                <a:rPr lang="en-US" sz="1400" b="1" dirty="0">
                  <a:latin typeface="+mj-lt"/>
                </a:rPr>
                <a:t>servers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11376" y="3387344"/>
              <a:ext cx="1041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579497" y="2769134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271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272581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06715" y="246334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71900" y="3391253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0273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26995" y="3113965"/>
              <a:ext cx="1200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Skylake</a:t>
              </a:r>
              <a:r>
                <a:rPr lang="en-US" sz="1400" dirty="0">
                  <a:latin typeface="+mj-lt"/>
                </a:rPr>
                <a:t>-SP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52517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537653" y="3383995"/>
              <a:ext cx="1464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Cascade-Lake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298190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136401" y="2459293"/>
              <a:ext cx="1171014" cy="311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Alder Lake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5233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4th gen.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4244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5th gen.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77761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10</a:t>
              </a:r>
              <a:r>
                <a:rPr lang="en-US" sz="1400" baseline="30000" dirty="0">
                  <a:latin typeface="+mj-lt"/>
                </a:rPr>
                <a:t>th</a:t>
              </a:r>
              <a:r>
                <a:rPr lang="en-US" sz="1400" dirty="0">
                  <a:latin typeface="+mj-lt"/>
                </a:rPr>
                <a:t>  gen.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04107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12</a:t>
              </a:r>
              <a:r>
                <a:rPr lang="en-US" sz="1400" baseline="30000" dirty="0">
                  <a:latin typeface="+mj-lt"/>
                </a:rPr>
                <a:t>th</a:t>
              </a:r>
              <a:r>
                <a:rPr lang="en-US" sz="1400" dirty="0">
                  <a:latin typeface="+mj-lt"/>
                </a:rPr>
                <a:t>  gen.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791580" y="4681974"/>
            <a:ext cx="7677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integrated voltage regulation in Intel’s clients and servers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-2038" y="842460"/>
            <a:ext cx="9144000" cy="115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438" y="463922"/>
            <a:ext cx="616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Evolution </a:t>
            </a:r>
            <a:r>
              <a:rPr lang="en-US" dirty="0">
                <a:solidFill>
                  <a:schemeClr val="accent6"/>
                </a:solidFill>
                <a:latin typeface="+mj-lt"/>
              </a:rPr>
              <a:t>and use of integrated voltage regulation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51520" y="852730"/>
            <a:ext cx="9136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After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introducing FIVR in their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Haswell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line and continuing its use it in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their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subsequent </a:t>
            </a:r>
            <a:r>
              <a:rPr lang="en-US" sz="1600" dirty="0" err="1" smtClean="0">
                <a:solidFill>
                  <a:srgbClr val="0070C0"/>
                </a:solidFill>
                <a:latin typeface="+mj-lt"/>
              </a:rPr>
              <a:t>Broadwell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lines </a:t>
            </a:r>
            <a:r>
              <a:rPr lang="en-US" sz="1600" spc="-15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as </a:t>
            </a:r>
            <a:r>
              <a:rPr lang="en-US" sz="1600" dirty="0">
                <a:latin typeface="+mj-lt"/>
              </a:rPr>
              <a:t>well, </a:t>
            </a:r>
            <a:r>
              <a:rPr lang="en-US" sz="1600" dirty="0" smtClean="0">
                <a:latin typeface="+mj-lt"/>
              </a:rPr>
              <a:t>(</a:t>
            </a:r>
            <a:r>
              <a:rPr lang="en-US" sz="1600" dirty="0">
                <a:latin typeface="+mj-lt"/>
              </a:rPr>
              <a:t>actually </a:t>
            </a:r>
            <a:r>
              <a:rPr lang="en-US" sz="1600" dirty="0" smtClean="0">
                <a:latin typeface="+mj-lt"/>
              </a:rPr>
              <a:t>both in its </a:t>
            </a:r>
            <a:r>
              <a:rPr lang="en-US" sz="1600" dirty="0">
                <a:latin typeface="+mj-lt"/>
              </a:rPr>
              <a:t>client and </a:t>
            </a:r>
            <a:r>
              <a:rPr lang="en-US" sz="1600" dirty="0" smtClean="0">
                <a:latin typeface="+mj-lt"/>
              </a:rPr>
              <a:t>server </a:t>
            </a:r>
            <a:r>
              <a:rPr lang="en-US" sz="1600" dirty="0">
                <a:latin typeface="+mj-lt"/>
              </a:rPr>
              <a:t>lines</a:t>
            </a:r>
            <a:r>
              <a:rPr lang="en-US" sz="1600" dirty="0" smtClean="0">
                <a:latin typeface="+mj-lt"/>
              </a:rPr>
              <a:t>),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Intel continued using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integrated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voltage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regulators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differently in their client and server processors</a:t>
            </a:r>
            <a:r>
              <a:rPr lang="en-US" sz="1600" dirty="0" smtClean="0">
                <a:latin typeface="+mj-lt"/>
              </a:rPr>
              <a:t>, as </a:t>
            </a:r>
            <a:r>
              <a:rPr lang="en-US" sz="1600" dirty="0">
                <a:latin typeface="+mj-lt"/>
              </a:rPr>
              <a:t>the </a:t>
            </a:r>
            <a:r>
              <a:rPr lang="en-US" sz="1600" dirty="0" smtClean="0">
                <a:latin typeface="+mj-lt"/>
              </a:rPr>
              <a:t>next Figure </a:t>
            </a:r>
            <a:r>
              <a:rPr lang="en-US" sz="1600" dirty="0">
                <a:latin typeface="+mj-lt"/>
              </a:rPr>
              <a:t>indicates. </a:t>
            </a:r>
          </a:p>
        </p:txBody>
      </p:sp>
      <p:sp>
        <p:nvSpPr>
          <p:cNvPr id="62" name="Rounded Rectangle 61"/>
          <p:cNvSpPr/>
          <p:nvPr/>
        </p:nvSpPr>
        <p:spPr bwMode="auto">
          <a:xfrm>
            <a:off x="-34731" y="5157300"/>
            <a:ext cx="9162510" cy="972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70927" y="5225004"/>
            <a:ext cx="87827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  <a:latin typeface="+mj-lt"/>
              </a:rPr>
              <a:t>In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their server lines Intel continued using integrated voltage regulators, but in their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client </a:t>
            </a:r>
            <a:r>
              <a:rPr lang="en-US" sz="1600" spc="-30" dirty="0">
                <a:solidFill>
                  <a:srgbClr val="0070C0"/>
                </a:solidFill>
                <a:latin typeface="+mj-lt"/>
              </a:rPr>
              <a:t>lines Intel dropped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it up 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to its 10</a:t>
            </a:r>
            <a:r>
              <a:rPr lang="en-US" sz="1600" spc="-30" baseline="30000" dirty="0" smtClean="0">
                <a:solidFill>
                  <a:srgbClr val="0070C0"/>
                </a:solidFill>
                <a:latin typeface="+mj-lt"/>
              </a:rPr>
              <a:t>th</a:t>
            </a:r>
            <a:r>
              <a:rPr lang="en-US" sz="1600" spc="-30" dirty="0" smtClean="0">
                <a:solidFill>
                  <a:srgbClr val="0070C0"/>
                </a:solidFill>
                <a:latin typeface="+mj-lt"/>
              </a:rPr>
              <a:t> gen.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Ice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Lake line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due its drawback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   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and began to redesign it from the scratch on</a:t>
            </a:r>
            <a:r>
              <a:rPr lang="en-US" sz="1600" dirty="0" smtClean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00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" grpId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1. S</a:t>
            </a:r>
            <a:r>
              <a:rPr lang="en-US" altLang="en-US" kern="1200" dirty="0" err="1">
                <a:solidFill>
                  <a:srgbClr val="FFFFFF"/>
                </a:solidFill>
                <a:latin typeface="Verdana" pitchFamily="34" charset="0"/>
                <a:cs typeface="Arial" charset="0"/>
              </a:rPr>
              <a:t>ignificance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 of power management in processors 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6863" y="6399330"/>
            <a:ext cx="2568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TDP: </a:t>
            </a:r>
            <a:r>
              <a:rPr lang="en-US" sz="1600" dirty="0" err="1">
                <a:latin typeface="+mj-lt"/>
              </a:rPr>
              <a:t>Tervezési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hőérték</a:t>
            </a:r>
            <a:endParaRPr lang="en-US" sz="1600" dirty="0">
              <a:latin typeface="+mj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16221" y="1105001"/>
            <a:ext cx="9144000" cy="3719154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167" y="1156488"/>
            <a:ext cx="8898205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 (Thermal Design Power)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of a processor (package)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specified in datasheets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given usually in W.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It can be interpreted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as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the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maximum power consumed by the processor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while running realistic, power intensive applications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We note that realistic,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power intensive applications should 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 be mixed up with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specific applications written to draw maximum power, </a:t>
            </a:r>
            <a:r>
              <a:rPr lang="en-US" sz="1600" dirty="0">
                <a:latin typeface="Verdana"/>
              </a:rPr>
              <a:t>called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power viruses</a:t>
            </a:r>
            <a:r>
              <a:rPr lang="en-US" sz="1600" dirty="0">
                <a:latin typeface="Verdana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TDP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serves as an indication to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budget allocated to a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at the same time it is 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reference value for designing the cooling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platform.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cooling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also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thermal solution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a platform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should guarantee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the chip, more precisely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junction temperature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of the transistors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on the die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does not exceed a given limit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Tjmax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e.g. 90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while the processor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dissipates TDP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Watts.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58670"/>
            <a:ext cx="9123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-5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Characterizing the power consumption (dissipation) of processors by a TDP value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</a:rPr>
              <a:t> (Thermal Design Power)</a:t>
            </a:r>
          </a:p>
        </p:txBody>
      </p:sp>
    </p:spTree>
    <p:extLst>
      <p:ext uri="{BB962C8B-B14F-4D97-AF65-F5344CB8AC3E}">
        <p14:creationId xmlns:p14="http://schemas.microsoft.com/office/powerpoint/2010/main" val="260728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427" y="458670"/>
            <a:ext cx="8501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Reusing</a:t>
            </a:r>
            <a:r>
              <a:rPr kumimoji="0" lang="en-US" sz="1800" b="0" i="0" u="none" strike="noStrike" kern="1200" cap="none" spc="-4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power gates in client processors </a:t>
            </a:r>
            <a:r>
              <a:rPr kumimoji="0" lang="en-US" sz="1800" b="0" i="0" u="none" strike="noStrike" kern="1200" cap="none" spc="-4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</a:t>
            </a:r>
            <a:r>
              <a:rPr kumimoji="0" lang="en-US" sz="1800" b="0" i="0" u="none" strike="noStrike" kern="1200" cap="none" spc="-40" normalizeH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omitted </a:t>
            </a:r>
            <a:r>
              <a:rPr lang="en-US" spc="-40" dirty="0" smtClean="0">
                <a:solidFill>
                  <a:srgbClr val="2D2D8A"/>
                </a:solidFill>
                <a:latin typeface="Verdana"/>
              </a:rPr>
              <a:t>(from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endParaRPr kumimoji="0" lang="en-US" sz="1800" b="0" i="0" u="none" strike="noStrike" kern="1200" cap="none" spc="-40" normalizeH="0" baseline="0" noProof="0" dirty="0" smtClean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lvl="0">
              <a:defRPr/>
            </a:pPr>
            <a:r>
              <a:rPr lang="en-US" spc="-40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pc="-40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</a:t>
            </a:r>
            <a:r>
              <a:rPr kumimoji="0" lang="en-US" sz="1800" b="0" i="0" u="none" strike="noStrike" kern="1200" cap="none" spc="-40" normalizeH="0" baseline="3000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800" b="0" i="0" u="none" strike="noStrike" kern="1200" cap="none" spc="-4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</a:t>
            </a:r>
            <a:r>
              <a:rPr lang="en-US" dirty="0" err="1" smtClean="0">
                <a:solidFill>
                  <a:srgbClr val="2D2D8A"/>
                </a:solidFill>
              </a:rPr>
              <a:t>Skylake</a:t>
            </a:r>
            <a:r>
              <a:rPr lang="en-US" dirty="0" smtClean="0">
                <a:solidFill>
                  <a:srgbClr val="2D2D8A"/>
                </a:solidFill>
              </a:rPr>
              <a:t> line on (2015</a:t>
            </a:r>
            <a:r>
              <a:rPr lang="en-US" dirty="0">
                <a:solidFill>
                  <a:srgbClr val="2D2D8A"/>
                </a:solidFill>
              </a:rPr>
              <a:t>) </a:t>
            </a:r>
            <a:r>
              <a:rPr lang="en-US" dirty="0" smtClean="0">
                <a:solidFill>
                  <a:srgbClr val="2D2D8A"/>
                </a:solidFill>
              </a:rPr>
              <a:t>up to the 9th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Coffee Lake line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2018)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" t="8983" r="70009" b="8579"/>
          <a:stretch/>
        </p:blipFill>
        <p:spPr bwMode="auto">
          <a:xfrm>
            <a:off x="5600717" y="1339400"/>
            <a:ext cx="3193356" cy="520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8119" y="5885645"/>
            <a:ext cx="4268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Reuse of power gating in Intel's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client line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</a:t>
            </a:r>
            <a:r>
              <a:rPr lang="en-US" dirty="0" smtClean="0"/>
              <a:t>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07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</a:t>
            </a:r>
            <a:r>
              <a:rPr lang="en-US" dirty="0" smtClean="0"/>
              <a:t>15)</a:t>
            </a:r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78770" y="1853825"/>
            <a:ext cx="9218755" cy="2385403"/>
            <a:chOff x="78770" y="2193317"/>
            <a:chExt cx="9218755" cy="2385403"/>
          </a:xfrm>
        </p:grpSpPr>
        <p:cxnSp>
          <p:nvCxnSpPr>
            <p:cNvPr id="7" name="Egyenes összekötő nyíllal 6"/>
            <p:cNvCxnSpPr/>
            <p:nvPr/>
          </p:nvCxnSpPr>
          <p:spPr>
            <a:xfrm flipV="1">
              <a:off x="1210578" y="4221978"/>
              <a:ext cx="7632000" cy="335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17"/>
            <p:cNvCxnSpPr/>
            <p:nvPr/>
          </p:nvCxnSpPr>
          <p:spPr>
            <a:xfrm>
              <a:off x="1720374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18"/>
            <p:cNvCxnSpPr/>
            <p:nvPr/>
          </p:nvCxnSpPr>
          <p:spPr>
            <a:xfrm>
              <a:off x="2334819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19"/>
            <p:cNvCxnSpPr/>
            <p:nvPr/>
          </p:nvCxnSpPr>
          <p:spPr>
            <a:xfrm>
              <a:off x="2951707" y="41637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20"/>
            <p:cNvCxnSpPr/>
            <p:nvPr/>
          </p:nvCxnSpPr>
          <p:spPr>
            <a:xfrm>
              <a:off x="3566152" y="41624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21"/>
            <p:cNvCxnSpPr/>
            <p:nvPr/>
          </p:nvCxnSpPr>
          <p:spPr>
            <a:xfrm>
              <a:off x="4181955" y="4161824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22"/>
            <p:cNvCxnSpPr/>
            <p:nvPr/>
          </p:nvCxnSpPr>
          <p:spPr>
            <a:xfrm>
              <a:off x="4796400" y="416053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31"/>
            <p:cNvSpPr txBox="1"/>
            <p:nvPr/>
          </p:nvSpPr>
          <p:spPr>
            <a:xfrm>
              <a:off x="1705633" y="4278966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2012</a:t>
              </a:r>
            </a:p>
          </p:txBody>
        </p:sp>
        <p:sp>
          <p:nvSpPr>
            <p:cNvPr id="15" name="Szövegdoboz 32"/>
            <p:cNvSpPr txBox="1"/>
            <p:nvPr/>
          </p:nvSpPr>
          <p:spPr>
            <a:xfrm>
              <a:off x="3004284" y="4278966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2014</a:t>
              </a:r>
            </a:p>
          </p:txBody>
        </p:sp>
        <p:sp>
          <p:nvSpPr>
            <p:cNvPr id="16" name="Szövegdoboz 33"/>
            <p:cNvSpPr txBox="1"/>
            <p:nvPr/>
          </p:nvSpPr>
          <p:spPr>
            <a:xfrm>
              <a:off x="4219420" y="4284159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2016</a:t>
              </a:r>
            </a:p>
          </p:txBody>
        </p:sp>
        <p:sp>
          <p:nvSpPr>
            <p:cNvPr id="17" name="Szövegdoboz 34"/>
            <p:cNvSpPr txBox="1"/>
            <p:nvPr/>
          </p:nvSpPr>
          <p:spPr>
            <a:xfrm>
              <a:off x="8494787" y="4294027"/>
              <a:ext cx="802738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Year</a:t>
              </a:r>
            </a:p>
          </p:txBody>
        </p:sp>
        <p:cxnSp>
          <p:nvCxnSpPr>
            <p:cNvPr id="18" name="Egyenes összekötő 22"/>
            <p:cNvCxnSpPr/>
            <p:nvPr/>
          </p:nvCxnSpPr>
          <p:spPr>
            <a:xfrm>
              <a:off x="5418829" y="4161319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22"/>
            <p:cNvCxnSpPr/>
            <p:nvPr/>
          </p:nvCxnSpPr>
          <p:spPr>
            <a:xfrm>
              <a:off x="6040523" y="414908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33"/>
            <p:cNvSpPr txBox="1"/>
            <p:nvPr/>
          </p:nvSpPr>
          <p:spPr>
            <a:xfrm>
              <a:off x="5441048" y="4283012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201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8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1" name="Egyenes összekötő 22"/>
            <p:cNvCxnSpPr/>
            <p:nvPr/>
          </p:nvCxnSpPr>
          <p:spPr>
            <a:xfrm>
              <a:off x="6657171" y="4154623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14"/>
            <p:cNvCxnSpPr/>
            <p:nvPr/>
          </p:nvCxnSpPr>
          <p:spPr>
            <a:xfrm>
              <a:off x="7250649" y="4162130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Szövegdoboz 33"/>
            <p:cNvSpPr txBox="1"/>
            <p:nvPr/>
          </p:nvSpPr>
          <p:spPr>
            <a:xfrm>
              <a:off x="6709074" y="4292951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4" name="Egyenes összekötő 22"/>
            <p:cNvCxnSpPr/>
            <p:nvPr/>
          </p:nvCxnSpPr>
          <p:spPr>
            <a:xfrm>
              <a:off x="7844577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gyenes összekötő 22"/>
            <p:cNvCxnSpPr/>
            <p:nvPr/>
          </p:nvCxnSpPr>
          <p:spPr>
            <a:xfrm>
              <a:off x="8439055" y="4173675"/>
              <a:ext cx="0" cy="17231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zövegdoboz 33"/>
            <p:cNvSpPr txBox="1"/>
            <p:nvPr/>
          </p:nvSpPr>
          <p:spPr>
            <a:xfrm>
              <a:off x="7846556" y="4294027"/>
              <a:ext cx="59503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22</a:t>
              </a:r>
              <a:endParaRPr kumimoji="0" lang="hu-HU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465107" y="2778382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55734" y="2784850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33650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242708" y="2788656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36785" y="340152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950936" y="246334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90214" y="2465157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34" name="Left-Right Arrow 33"/>
            <p:cNvSpPr/>
            <p:nvPr/>
          </p:nvSpPr>
          <p:spPr bwMode="auto">
            <a:xfrm>
              <a:off x="2634720" y="2872301"/>
              <a:ext cx="720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5" name="Left-Right Arrow 34"/>
            <p:cNvSpPr/>
            <p:nvPr/>
          </p:nvSpPr>
          <p:spPr bwMode="auto">
            <a:xfrm>
              <a:off x="6386233" y="2868392"/>
              <a:ext cx="2232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6" name="Left-Right Arrow 35"/>
            <p:cNvSpPr/>
            <p:nvPr/>
          </p:nvSpPr>
          <p:spPr bwMode="auto">
            <a:xfrm>
              <a:off x="3348140" y="3723487"/>
              <a:ext cx="4536000" cy="108000"/>
            </a:xfrm>
            <a:prstGeom prst="left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439055" y="2778382"/>
              <a:ext cx="284767" cy="369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895881" y="3644733"/>
              <a:ext cx="247179" cy="32432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6505" y="2653641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FIVR for</a:t>
              </a:r>
            </a:p>
            <a:p>
              <a:r>
                <a:rPr lang="en-US" sz="1400" b="1" dirty="0">
                  <a:latin typeface="+mj-lt"/>
                </a:rPr>
                <a:t>clients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8770" y="3519010"/>
              <a:ext cx="10278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latin typeface="+mj-lt"/>
                </a:rPr>
                <a:t>FIVR for</a:t>
              </a:r>
            </a:p>
            <a:p>
              <a:pPr algn="ctr"/>
              <a:r>
                <a:rPr lang="en-US" sz="1400" b="1" dirty="0">
                  <a:latin typeface="+mj-lt"/>
                </a:rPr>
                <a:t>servers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11376" y="3387344"/>
              <a:ext cx="10413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Ice Lake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579497" y="2769134"/>
              <a:ext cx="3444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271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272581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006715" y="2463347"/>
              <a:ext cx="1215833" cy="31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Haswell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671900" y="3391253"/>
              <a:ext cx="14860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Broadwell</a:t>
              </a:r>
              <a:r>
                <a:rPr lang="en-US" sz="1400" dirty="0">
                  <a:latin typeface="+mj-lt"/>
                </a:rPr>
                <a:t>-EP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027392" y="3644733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26995" y="3113965"/>
              <a:ext cx="1200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+mj-lt"/>
                </a:rPr>
                <a:t>Skylake</a:t>
              </a:r>
              <a:r>
                <a:rPr lang="en-US" sz="1400" dirty="0">
                  <a:latin typeface="+mj-lt"/>
                </a:rPr>
                <a:t>-SP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52517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537653" y="3383995"/>
              <a:ext cx="14646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Cascade-Lake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298190" y="3654025"/>
              <a:ext cx="344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*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136401" y="2459293"/>
              <a:ext cx="1171014" cy="311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Alder Lake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5233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4th gen.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42446" y="2193317"/>
              <a:ext cx="944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5th gen.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77761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10</a:t>
              </a:r>
              <a:r>
                <a:rPr lang="en-US" sz="1400" baseline="30000" dirty="0">
                  <a:latin typeface="+mj-lt"/>
                </a:rPr>
                <a:t>th</a:t>
              </a:r>
              <a:r>
                <a:rPr lang="en-US" sz="1400" dirty="0">
                  <a:latin typeface="+mj-lt"/>
                </a:rPr>
                <a:t>  gen.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04107" y="2193317"/>
              <a:ext cx="10583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+mj-lt"/>
                </a:rPr>
                <a:t>12</a:t>
              </a:r>
              <a:r>
                <a:rPr lang="en-US" sz="1400" baseline="30000" dirty="0">
                  <a:latin typeface="+mj-lt"/>
                </a:rPr>
                <a:t>th</a:t>
              </a:r>
              <a:r>
                <a:rPr lang="en-US" sz="1400" dirty="0">
                  <a:latin typeface="+mj-lt"/>
                </a:rPr>
                <a:t>  gen.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791580" y="4236119"/>
            <a:ext cx="7677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Figure: Use of integrated voltage regulation in Intel’s clients and servers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438" y="463922"/>
            <a:ext cx="4796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Intel’s new design for client processors 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64" name="Rounded Rectangle 63"/>
          <p:cNvSpPr/>
          <p:nvPr/>
        </p:nvSpPr>
        <p:spPr bwMode="auto">
          <a:xfrm>
            <a:off x="-34731" y="818710"/>
            <a:ext cx="9162510" cy="720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70927" y="889962"/>
            <a:ext cx="8860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To eliminate the additional heat, generated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by integrated voltage regulators Intel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     omitted their use in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the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subsequent </a:t>
            </a:r>
            <a:r>
              <a:rPr lang="en-US" sz="1600" dirty="0" err="1">
                <a:solidFill>
                  <a:srgbClr val="0070C0"/>
                </a:solidFill>
                <a:latin typeface="Verdana"/>
              </a:rPr>
              <a:t>Skylake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Verdana"/>
              </a:rPr>
              <a:t>client as the Figure below shows.</a:t>
            </a:r>
            <a:endParaRPr lang="en-US" sz="1600" spc="-30" dirty="0" smtClean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18510" y="4814249"/>
            <a:ext cx="9144000" cy="1296000"/>
          </a:xfrm>
          <a:prstGeom prst="roundRect">
            <a:avLst/>
          </a:prstGeom>
          <a:solidFill>
            <a:srgbClr val="DDEEFF"/>
          </a:solidFill>
          <a:ln w="952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07985" y="4779150"/>
            <a:ext cx="9044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Subsequently,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Intel </a:t>
            </a:r>
            <a:r>
              <a:rPr lang="en-US" sz="1600" dirty="0" smtClean="0">
                <a:solidFill>
                  <a:srgbClr val="FF0000"/>
                </a:solidFill>
                <a:latin typeface="Verdana"/>
              </a:rPr>
              <a:t>redesigned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 FIVR by </a:t>
            </a:r>
            <a:r>
              <a:rPr lang="en-US" sz="1600" spc="-30" dirty="0" smtClean="0">
                <a:solidFill>
                  <a:srgbClr val="0070C0"/>
                </a:solidFill>
                <a:latin typeface="Verdana"/>
              </a:rPr>
              <a:t>replacing </a:t>
            </a:r>
            <a:r>
              <a:rPr lang="en-US" sz="1600" spc="-30" dirty="0" smtClean="0">
                <a:solidFill>
                  <a:srgbClr val="0070C0"/>
                </a:solidFill>
                <a:latin typeface="Verdana"/>
              </a:rPr>
              <a:t>integrated </a:t>
            </a:r>
            <a:r>
              <a:rPr lang="en-US" sz="1600" spc="-20" dirty="0" smtClean="0">
                <a:solidFill>
                  <a:srgbClr val="0070C0"/>
                </a:solidFill>
                <a:latin typeface="Verdana"/>
              </a:rPr>
              <a:t>voltage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regulation </a:t>
            </a:r>
            <a:r>
              <a:rPr lang="en-US" sz="1600" spc="-20" dirty="0" smtClean="0">
                <a:solidFill>
                  <a:srgbClr val="0070C0"/>
                </a:solidFill>
                <a:latin typeface="Verdana"/>
              </a:rPr>
              <a:t>from</a:t>
            </a:r>
          </a:p>
          <a:p>
            <a:pPr lvl="0">
              <a:defRPr/>
            </a:pPr>
            <a:r>
              <a:rPr lang="en-US" sz="1600" spc="-20" dirty="0" smtClean="0">
                <a:solidFill>
                  <a:srgbClr val="0070C0"/>
                </a:solidFill>
                <a:latin typeface="Verdana"/>
              </a:rPr>
              <a:t>  the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processor die </a:t>
            </a:r>
            <a:r>
              <a:rPr lang="en-US" sz="1600" spc="-20" dirty="0">
                <a:solidFill>
                  <a:srgbClr val="FF0000"/>
                </a:solidFill>
                <a:latin typeface="Verdana"/>
              </a:rPr>
              <a:t>onto the PCH </a:t>
            </a:r>
            <a:r>
              <a:rPr lang="en-US" sz="1600" spc="-20" dirty="0" smtClean="0">
                <a:solidFill>
                  <a:srgbClr val="FF0000"/>
                </a:solidFill>
                <a:latin typeface="Verdana"/>
              </a:rPr>
              <a:t>die</a:t>
            </a:r>
            <a:r>
              <a:rPr lang="en-US" sz="1600" spc="-20" dirty="0" smtClean="0">
                <a:solidFill>
                  <a:srgbClr val="0070C0"/>
                </a:solidFill>
                <a:latin typeface="Verdana"/>
              </a:rPr>
              <a:t>, </a:t>
            </a:r>
            <a:r>
              <a:rPr lang="en-US" sz="1600" spc="-20" dirty="0" smtClean="0">
                <a:latin typeface="Verdana"/>
              </a:rPr>
              <a:t>(as shown in the next Figure) </a:t>
            </a:r>
            <a:r>
              <a:rPr lang="en-US" sz="1600" spc="-70" dirty="0" smtClean="0">
                <a:solidFill>
                  <a:srgbClr val="000000"/>
                </a:solidFill>
                <a:latin typeface="Verdana"/>
              </a:rPr>
              <a:t>to </a:t>
            </a:r>
            <a:r>
              <a:rPr lang="en-US" sz="1600" spc="-70" dirty="0">
                <a:solidFill>
                  <a:srgbClr val="000000"/>
                </a:solidFill>
                <a:latin typeface="Verdana"/>
              </a:rPr>
              <a:t>avoid </a:t>
            </a:r>
            <a:r>
              <a:rPr lang="en-US" sz="1600" spc="-70" dirty="0" smtClean="0">
                <a:solidFill>
                  <a:srgbClr val="000000"/>
                </a:solidFill>
                <a:latin typeface="Verdana"/>
              </a:rPr>
              <a:t>the  </a:t>
            </a:r>
          </a:p>
          <a:p>
            <a:pPr lvl="0">
              <a:defRPr/>
            </a:pPr>
            <a:r>
              <a:rPr lang="en-US" sz="1600" spc="-7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7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70" dirty="0" smtClean="0">
                <a:solidFill>
                  <a:srgbClr val="000000"/>
                </a:solidFill>
                <a:latin typeface="Verdana"/>
              </a:rPr>
              <a:t>detrimental</a:t>
            </a:r>
            <a:r>
              <a:rPr lang="en-US" sz="1600" spc="-70" dirty="0">
                <a:solidFill>
                  <a:srgbClr val="000000"/>
                </a:solidFill>
                <a:latin typeface="Verdana"/>
              </a:rPr>
              <a:t>, additional power </a:t>
            </a:r>
            <a:r>
              <a:rPr lang="en-US" sz="1600" spc="-70" dirty="0" smtClean="0">
                <a:solidFill>
                  <a:srgbClr val="000000"/>
                </a:solidFill>
                <a:latin typeface="Verdana"/>
              </a:rPr>
              <a:t>consumption of the FIVR being on </a:t>
            </a:r>
            <a:r>
              <a:rPr lang="en-US" sz="1600" spc="-70" dirty="0">
                <a:solidFill>
                  <a:srgbClr val="000000"/>
                </a:solidFill>
                <a:latin typeface="Verdana"/>
              </a:rPr>
              <a:t>the processor die</a:t>
            </a:r>
            <a:r>
              <a:rPr lang="en-US" sz="1600" spc="-7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600" spc="-70" dirty="0">
                <a:solidFill>
                  <a:srgbClr val="000000"/>
                </a:solidFill>
                <a:latin typeface="Verdana"/>
              </a:rPr>
              <a:t>which </a:t>
            </a:r>
            <a:endParaRPr lang="en-US" sz="1600" spc="-70" dirty="0" smtClean="0">
              <a:solidFill>
                <a:srgbClr val="000000"/>
              </a:solidFill>
              <a:latin typeface="Verdana"/>
            </a:endParaRPr>
          </a:p>
          <a:p>
            <a:pPr lvl="0">
              <a:defRPr/>
            </a:pPr>
            <a:r>
              <a:rPr lang="en-US" sz="1600" spc="-7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70" dirty="0" smtClean="0">
                <a:solidFill>
                  <a:srgbClr val="000000"/>
                </a:solidFill>
                <a:latin typeface="Verdana"/>
              </a:rPr>
              <a:t> reduced </a:t>
            </a:r>
            <a:r>
              <a:rPr lang="en-US" sz="1600" spc="-7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available power budget of the processor </a:t>
            </a:r>
            <a:r>
              <a:rPr lang="en-US" sz="1600" spc="-20" dirty="0" smtClean="0">
                <a:solidFill>
                  <a:srgbClr val="000000"/>
                </a:solidFill>
                <a:latin typeface="Verdana"/>
              </a:rPr>
              <a:t>and thus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lowered its clock </a:t>
            </a:r>
            <a:r>
              <a:rPr lang="en-US" sz="1600" spc="-20" dirty="0" smtClean="0">
                <a:solidFill>
                  <a:srgbClr val="000000"/>
                </a:solidFill>
                <a:latin typeface="Verdana"/>
              </a:rPr>
              <a:t>rate</a:t>
            </a:r>
          </a:p>
          <a:p>
            <a:pPr lvl="0">
              <a:defRPr/>
            </a:pPr>
            <a:r>
              <a:rPr lang="en-US" sz="1600" spc="-2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20" dirty="0" smtClean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600" spc="-20" dirty="0">
                <a:solidFill>
                  <a:srgbClr val="000000"/>
                </a:solidFill>
                <a:latin typeface="Verdana"/>
              </a:rPr>
              <a:t>and performance.</a:t>
            </a:r>
          </a:p>
          <a:p>
            <a:pPr lvl="0"/>
            <a:endParaRPr lang="en-US" sz="1600" spc="-2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1396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4" grpId="0" animBg="1"/>
      <p:bldP spid="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</a:t>
            </a:r>
            <a:r>
              <a:rPr lang="en-US" dirty="0" smtClean="0"/>
              <a:t>16)</a:t>
            </a:r>
            <a:endParaRPr lang="en-US" dirty="0"/>
          </a:p>
        </p:txBody>
      </p:sp>
      <p:pic>
        <p:nvPicPr>
          <p:cNvPr id="4" name="Picture 2" descr="intel ice lake pch gu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43735"/>
            <a:ext cx="8736905" cy="42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438" y="458670"/>
            <a:ext cx="9946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90" dirty="0">
                <a:solidFill>
                  <a:schemeClr val="accent6"/>
                </a:solidFill>
                <a:latin typeface="+mj-lt"/>
              </a:rPr>
              <a:t>Replacing integrated voltage regulation from the </a:t>
            </a:r>
            <a:r>
              <a:rPr lang="en-US" spc="-90" dirty="0" smtClean="0">
                <a:solidFill>
                  <a:schemeClr val="accent6"/>
                </a:solidFill>
                <a:latin typeface="+mj-lt"/>
              </a:rPr>
              <a:t>processor </a:t>
            </a:r>
            <a:r>
              <a:rPr lang="en-US" spc="-90" dirty="0">
                <a:solidFill>
                  <a:schemeClr val="accent6"/>
                </a:solidFill>
                <a:latin typeface="+mj-lt"/>
              </a:rPr>
              <a:t>die onto </a:t>
            </a:r>
            <a:r>
              <a:rPr lang="en-US" spc="-90" dirty="0" smtClean="0">
                <a:solidFill>
                  <a:schemeClr val="accent6"/>
                </a:solidFill>
                <a:latin typeface="+mj-lt"/>
              </a:rPr>
              <a:t>the PCH </a:t>
            </a:r>
            <a:r>
              <a:rPr lang="en-US" spc="-90" dirty="0" smtClean="0">
                <a:solidFill>
                  <a:schemeClr val="accent6"/>
                </a:solidFill>
                <a:latin typeface="+mj-lt"/>
              </a:rPr>
              <a:t>die [28] </a:t>
            </a:r>
            <a:endParaRPr lang="en-US" spc="-90" dirty="0">
              <a:solidFill>
                <a:schemeClr val="accent6"/>
              </a:solidFill>
              <a:latin typeface="+mj-lt"/>
            </a:endParaRP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792163" y="3619435"/>
            <a:ext cx="2474692" cy="85161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-18510" y="5810480"/>
            <a:ext cx="9144000" cy="9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574" y="5461155"/>
            <a:ext cx="9862031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new FIVR </a:t>
            </a:r>
            <a:r>
              <a:rPr lang="en-US" sz="1600" dirty="0" smtClean="0">
                <a:latin typeface="+mj-lt"/>
              </a:rPr>
              <a:t>design </a:t>
            </a:r>
            <a:r>
              <a:rPr lang="en-US" sz="1600" dirty="0">
                <a:latin typeface="+mj-lt"/>
              </a:rPr>
              <a:t>was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introduced in Intel’s 10th gen. Ice Lake client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line.</a:t>
            </a:r>
            <a:endParaRPr lang="en-US" sz="1600" dirty="0" smtClean="0">
              <a:solidFill>
                <a:srgbClr val="FF0000"/>
              </a:solidFill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Notice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that the 10</a:t>
            </a:r>
            <a:r>
              <a:rPr lang="en-US" sz="1600" baseline="30000" dirty="0" smtClean="0">
                <a:latin typeface="+mj-lt"/>
              </a:rPr>
              <a:t>th</a:t>
            </a:r>
            <a:r>
              <a:rPr lang="en-US" sz="1600" dirty="0" smtClean="0">
                <a:latin typeface="+mj-lt"/>
              </a:rPr>
              <a:t> gen. 10 nm Ice Lake processor is connected to a 14 nm PCH.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Note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also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that in Intel’s client processors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all active cores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share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same </a:t>
            </a:r>
            <a:r>
              <a:rPr lang="en-US" sz="1600" dirty="0" smtClean="0">
                <a:solidFill>
                  <a:srgbClr val="FF0000"/>
                </a:solidFill>
                <a:latin typeface="+mj-lt"/>
              </a:rPr>
              <a:t>frequency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and voltage </a:t>
            </a:r>
            <a:r>
              <a:rPr lang="en-US" sz="1600" dirty="0">
                <a:latin typeface="+mj-lt"/>
              </a:rPr>
              <a:t>(until now),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thus only a single voltage plain is needed for all cores</a:t>
            </a:r>
            <a:r>
              <a:rPr lang="en-US" sz="1600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0403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</a:t>
            </a:r>
            <a:r>
              <a:rPr lang="en-US" dirty="0" smtClean="0"/>
              <a:t>17)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 bwMode="auto">
          <a:xfrm>
            <a:off x="9236" y="818710"/>
            <a:ext cx="9153274" cy="1655893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500" y="458670"/>
            <a:ext cx="7575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Per-core frequency and voltage scaling in AMD’s Zen lines [</a:t>
            </a:r>
            <a:r>
              <a:rPr lang="hu-HU" dirty="0">
                <a:solidFill>
                  <a:schemeClr val="accent6"/>
                </a:solidFill>
                <a:latin typeface="Verdana"/>
              </a:rPr>
              <a:t>35</a:t>
            </a:r>
            <a:r>
              <a:rPr kumimoji="0" lang="en-US" b="0" i="0" u="none" strike="noStrike" kern="1200" cap="none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0575" y="840196"/>
            <a:ext cx="6241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 part of AMD’s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Pure Power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 core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has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4805" y="1178750"/>
            <a:ext cx="545315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 individual VR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(digital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Voltage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Regulator)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digital frequency synthesizer (DFS)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81" y="1802745"/>
            <a:ext cx="8820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independently vary core frequency and voltage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reducing power consumption.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6525" y="2124793"/>
            <a:ext cx="5855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voltage regulators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operate also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gates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597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2.3.3 Assessment and use of FIVRs </a:t>
            </a:r>
            <a:r>
              <a:rPr lang="en-US" dirty="0" smtClean="0"/>
              <a:t>(</a:t>
            </a:r>
            <a:r>
              <a:rPr lang="en-US" dirty="0" smtClean="0"/>
              <a:t>18)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6585" y="5880756"/>
            <a:ext cx="7408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Per-core voltage regulation in a Ryzen desktop processor [</a:t>
            </a:r>
            <a:r>
              <a:rPr lang="hu-HU" sz="1600" dirty="0">
                <a:solidFill>
                  <a:srgbClr val="000000"/>
                </a:solidFill>
                <a:latin typeface="Verdana"/>
              </a:rPr>
              <a:t>37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615452" y="2235351"/>
            <a:ext cx="6050447" cy="3617259"/>
            <a:chOff x="2615452" y="2245657"/>
            <a:chExt cx="6050447" cy="36172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50629" t="29531" r="3459" b="8520"/>
            <a:stretch/>
          </p:blipFill>
          <p:spPr>
            <a:xfrm>
              <a:off x="2615452" y="2245657"/>
              <a:ext cx="3926541" cy="361725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360460" y="3697942"/>
              <a:ext cx="23054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RVDD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 Unregulated supply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1837" y="2559430"/>
              <a:ext cx="19784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VRM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: VR module input</a:t>
              </a:r>
            </a:p>
          </p:txBody>
        </p:sp>
      </p:grpSp>
      <p:sp>
        <p:nvSpPr>
          <p:cNvPr id="3" name="Rounded Rectangle 2"/>
          <p:cNvSpPr/>
          <p:nvPr/>
        </p:nvSpPr>
        <p:spPr bwMode="auto">
          <a:xfrm>
            <a:off x="-4350" y="846029"/>
            <a:ext cx="9144000" cy="996366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988" y="458670"/>
            <a:ext cx="7804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separate VRs for each core in AMD’s Zen lines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lang="hu-HU" dirty="0">
                <a:solidFill>
                  <a:srgbClr val="000000"/>
                </a:solidFill>
                <a:latin typeface="Verdana"/>
              </a:rPr>
              <a:t>37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8883" y="841725"/>
            <a:ext cx="8790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stage voltage regulation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(similar to Intel's two stage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FIVR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implementation):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2634" y="1152537"/>
            <a:ext cx="7298601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stage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the mainboard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it reduces voltage from 12 V to 0.9 V,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stage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separate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on-die VRs for each core.    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7592" y="1910981"/>
            <a:ext cx="7785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for per-core voltage regulation in a Ryzen desktop processor: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988" y="6309320"/>
            <a:ext cx="6077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LDO: Low Dropout Voltage </a:t>
            </a:r>
            <a:r>
              <a:rPr lang="en-US" sz="1600" dirty="0" smtClean="0">
                <a:latin typeface="+mj-lt"/>
              </a:rPr>
              <a:t>Regulator (DC/DC converter) 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923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7" grpId="0"/>
      <p:bldP spid="18" grpId="0"/>
      <p:bldP spid="19" grpId="0"/>
      <p:bldP spid="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98046" y="1979070"/>
            <a:ext cx="7937611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 P</a:t>
            </a:r>
            <a:r>
              <a:rPr kumimoji="0" lang="en-US" alt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ower</a:t>
            </a:r>
            <a:r>
              <a:rPr kumimoji="0" lang="en-US" altLang="en-US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management at the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platform level - Overview</a:t>
            </a:r>
          </a:p>
        </p:txBody>
      </p:sp>
    </p:spTree>
    <p:extLst>
      <p:ext uri="{BB962C8B-B14F-4D97-AF65-F5344CB8AC3E}">
        <p14:creationId xmlns:p14="http://schemas.microsoft.com/office/powerpoint/2010/main" val="9076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>
            <a:off x="71500" y="458670"/>
            <a:ext cx="683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3. P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management at the platform level - Overview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6354994" y="1763713"/>
            <a:ext cx="2627496" cy="78593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</a:t>
            </a:r>
            <a:r>
              <a:rPr lang="hu-HU" dirty="0"/>
              <a:t>1</a:t>
            </a:r>
            <a:r>
              <a:rPr lang="en-US" dirty="0"/>
              <a:t>)</a:t>
            </a:r>
          </a:p>
        </p:txBody>
      </p:sp>
      <p:sp>
        <p:nvSpPr>
          <p:cNvPr id="76" name="Text Box 6"/>
          <p:cNvSpPr txBox="1">
            <a:spLocks noChangeArrowheads="1"/>
          </p:cNvSpPr>
          <p:nvPr/>
        </p:nvSpPr>
        <p:spPr bwMode="auto">
          <a:xfrm>
            <a:off x="3577646" y="1895522"/>
            <a:ext cx="280438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at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processor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7" name="Line 8"/>
          <p:cNvSpPr>
            <a:spLocks noChangeShapeType="1"/>
          </p:cNvSpPr>
          <p:nvPr/>
        </p:nvSpPr>
        <p:spPr bwMode="auto">
          <a:xfrm rot="5400000" flipH="1" flipV="1">
            <a:off x="4841235" y="2375295"/>
            <a:ext cx="288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8" name="Oval 9"/>
          <p:cNvSpPr>
            <a:spLocks noChangeArrowheads="1"/>
          </p:cNvSpPr>
          <p:nvPr/>
        </p:nvSpPr>
        <p:spPr bwMode="auto">
          <a:xfrm>
            <a:off x="4950328" y="2539581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79" name="Line 7"/>
          <p:cNvSpPr>
            <a:spLocks noChangeShapeType="1"/>
          </p:cNvSpPr>
          <p:nvPr/>
        </p:nvSpPr>
        <p:spPr bwMode="auto">
          <a:xfrm flipV="1">
            <a:off x="1745273" y="3826596"/>
            <a:ext cx="4392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2" name="Line 10"/>
          <p:cNvSpPr>
            <a:spLocks noChangeShapeType="1"/>
          </p:cNvSpPr>
          <p:nvPr/>
        </p:nvSpPr>
        <p:spPr bwMode="auto">
          <a:xfrm rot="-5400000" flipH="1" flipV="1">
            <a:off x="1638662" y="3910455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83" name="Line 12"/>
          <p:cNvSpPr>
            <a:spLocks noChangeShapeType="1"/>
          </p:cNvSpPr>
          <p:nvPr/>
        </p:nvSpPr>
        <p:spPr bwMode="auto">
          <a:xfrm rot="-5400000" flipH="1" flipV="1">
            <a:off x="6048735" y="3909810"/>
            <a:ext cx="18288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701570" y="4041423"/>
            <a:ext cx="210506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idle CPU cores</a:t>
            </a:r>
          </a:p>
        </p:txBody>
      </p:sp>
      <p:sp>
        <p:nvSpPr>
          <p:cNvPr id="85" name="Oval 11"/>
          <p:cNvSpPr>
            <a:spLocks noChangeArrowheads="1"/>
          </p:cNvSpPr>
          <p:nvPr/>
        </p:nvSpPr>
        <p:spPr bwMode="auto">
          <a:xfrm>
            <a:off x="6107890" y="397099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2" name="Oval 9"/>
          <p:cNvSpPr>
            <a:spLocks noChangeArrowheads="1"/>
          </p:cNvSpPr>
          <p:nvPr/>
        </p:nvSpPr>
        <p:spPr bwMode="auto">
          <a:xfrm>
            <a:off x="1691680" y="396687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3" name="Text Box 6"/>
          <p:cNvSpPr txBox="1">
            <a:spLocks noChangeArrowheads="1"/>
          </p:cNvSpPr>
          <p:nvPr/>
        </p:nvSpPr>
        <p:spPr bwMode="auto">
          <a:xfrm>
            <a:off x="22118" y="4684000"/>
            <a:ext cx="3334747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idle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CPU cores</a:t>
            </a:r>
          </a:p>
        </p:txBody>
      </p:sp>
      <p:sp>
        <p:nvSpPr>
          <p:cNvPr id="104" name="Line 7"/>
          <p:cNvSpPr>
            <a:spLocks noChangeShapeType="1"/>
          </p:cNvSpPr>
          <p:nvPr/>
        </p:nvSpPr>
        <p:spPr bwMode="auto">
          <a:xfrm flipV="1">
            <a:off x="1998150" y="1632724"/>
            <a:ext cx="5688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 rot="5400000" flipH="1" flipV="1">
            <a:off x="4891928" y="1542204"/>
            <a:ext cx="180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6" name="Line 10"/>
          <p:cNvSpPr>
            <a:spLocks noChangeShapeType="1"/>
          </p:cNvSpPr>
          <p:nvPr/>
        </p:nvSpPr>
        <p:spPr bwMode="auto">
          <a:xfrm rot="-5400000" flipH="1">
            <a:off x="4909971" y="1714790"/>
            <a:ext cx="150532" cy="159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7" name="Oval 9"/>
          <p:cNvSpPr>
            <a:spLocks noChangeArrowheads="1"/>
          </p:cNvSpPr>
          <p:nvPr/>
        </p:nvSpPr>
        <p:spPr bwMode="auto">
          <a:xfrm>
            <a:off x="4942553" y="172888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09" name="Down Arrow 108"/>
          <p:cNvSpPr/>
          <p:nvPr/>
        </p:nvSpPr>
        <p:spPr bwMode="auto">
          <a:xfrm>
            <a:off x="1596902" y="5366716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0" name="Text Box 15"/>
          <p:cNvSpPr txBox="1">
            <a:spLocks noChangeArrowheads="1"/>
          </p:cNvSpPr>
          <p:nvPr/>
        </p:nvSpPr>
        <p:spPr bwMode="auto">
          <a:xfrm>
            <a:off x="2270096" y="1005235"/>
            <a:ext cx="540724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Approaches for power management (PM) of computers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(Strongly simplified)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1" name="Text Box 6"/>
          <p:cNvSpPr txBox="1">
            <a:spLocks noChangeArrowheads="1"/>
          </p:cNvSpPr>
          <p:nvPr/>
        </p:nvSpPr>
        <p:spPr bwMode="auto">
          <a:xfrm>
            <a:off x="3562278" y="4690932"/>
            <a:ext cx="217078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Reducing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active CPU cores</a:t>
            </a:r>
          </a:p>
        </p:txBody>
      </p:sp>
      <p:sp>
        <p:nvSpPr>
          <p:cNvPr id="112" name="Text Box 7"/>
          <p:cNvSpPr txBox="1">
            <a:spLocks noChangeArrowheads="1"/>
          </p:cNvSpPr>
          <p:nvPr/>
        </p:nvSpPr>
        <p:spPr bwMode="auto">
          <a:xfrm>
            <a:off x="6012160" y="4722955"/>
            <a:ext cx="319535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Utilizing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the 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power headroom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of a proc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.</a:t>
            </a: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 package</a:t>
            </a:r>
            <a:endParaRPr lang="en-US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to raise performance</a:t>
            </a:r>
          </a:p>
        </p:txBody>
      </p:sp>
      <p:sp>
        <p:nvSpPr>
          <p:cNvPr id="116" name="Line 11"/>
          <p:cNvSpPr>
            <a:spLocks noChangeShapeType="1"/>
          </p:cNvSpPr>
          <p:nvPr/>
        </p:nvSpPr>
        <p:spPr bwMode="auto">
          <a:xfrm>
            <a:off x="6241038" y="4375841"/>
            <a:ext cx="1393394" cy="2328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18" name="Text Box 5"/>
          <p:cNvSpPr txBox="1">
            <a:spLocks noChangeArrowheads="1"/>
          </p:cNvSpPr>
          <p:nvPr/>
        </p:nvSpPr>
        <p:spPr bwMode="auto">
          <a:xfrm>
            <a:off x="4977045" y="4043901"/>
            <a:ext cx="232307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active CPU cores</a:t>
            </a:r>
          </a:p>
        </p:txBody>
      </p:sp>
      <p:sp>
        <p:nvSpPr>
          <p:cNvPr id="119" name="Oval 10"/>
          <p:cNvSpPr>
            <a:spLocks noChangeArrowheads="1"/>
          </p:cNvSpPr>
          <p:nvPr/>
        </p:nvSpPr>
        <p:spPr bwMode="auto">
          <a:xfrm>
            <a:off x="7605882" y="4606242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1" name="Line 9"/>
          <p:cNvSpPr>
            <a:spLocks noChangeShapeType="1"/>
          </p:cNvSpPr>
          <p:nvPr/>
        </p:nvSpPr>
        <p:spPr bwMode="auto">
          <a:xfrm rot="-5400000" flipH="1" flipV="1">
            <a:off x="5294910" y="3662559"/>
            <a:ext cx="232840" cy="1659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2" name="Oval 8"/>
          <p:cNvSpPr>
            <a:spLocks noChangeArrowheads="1"/>
          </p:cNvSpPr>
          <p:nvPr/>
        </p:nvSpPr>
        <p:spPr bwMode="auto">
          <a:xfrm>
            <a:off x="4572000" y="4608684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5" name="Down Arrow 124"/>
          <p:cNvSpPr/>
          <p:nvPr/>
        </p:nvSpPr>
        <p:spPr bwMode="auto">
          <a:xfrm>
            <a:off x="4571862" y="5390767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2" name="Down Arrow 131"/>
          <p:cNvSpPr/>
          <p:nvPr/>
        </p:nvSpPr>
        <p:spPr bwMode="auto">
          <a:xfrm>
            <a:off x="7625775" y="5420443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6424570" y="5780891"/>
            <a:ext cx="2448000" cy="396000"/>
          </a:xfrm>
          <a:prstGeom prst="roundRect">
            <a:avLst/>
          </a:prstGeom>
          <a:solidFill>
            <a:srgbClr val="FF3F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436455" y="5836790"/>
            <a:ext cx="244650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Turbo Boost Technology</a:t>
            </a:r>
            <a:endParaRPr lang="en-US" sz="1300" dirty="0">
              <a:latin typeface="+mj-lt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3623774" y="5787282"/>
            <a:ext cx="2124000" cy="396000"/>
          </a:xfrm>
          <a:prstGeom prst="roundRect">
            <a:avLst/>
          </a:prstGeom>
          <a:solidFill>
            <a:srgbClr val="FFA3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3736014" y="5846814"/>
            <a:ext cx="18758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i="1" dirty="0">
                <a:latin typeface="+mj-lt"/>
              </a:rPr>
              <a:t>DVFS/CPPC/AVFS</a:t>
            </a:r>
          </a:p>
        </p:txBody>
      </p:sp>
      <p:sp>
        <p:nvSpPr>
          <p:cNvPr id="142" name="Down Arrow 141"/>
          <p:cNvSpPr/>
          <p:nvPr/>
        </p:nvSpPr>
        <p:spPr bwMode="auto">
          <a:xfrm>
            <a:off x="1645245" y="4367351"/>
            <a:ext cx="91440" cy="288000"/>
          </a:xfrm>
          <a:prstGeom prst="downArrow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557790" y="5800952"/>
            <a:ext cx="2124000" cy="396000"/>
          </a:xfrm>
          <a:prstGeom prst="roundRect">
            <a:avLst/>
          </a:prstGeom>
          <a:solidFill>
            <a:srgbClr val="8FB4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556630" y="5832421"/>
            <a:ext cx="21387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latin typeface="+mj-lt"/>
              </a:rPr>
              <a:t>C-state management</a:t>
            </a:r>
          </a:p>
        </p:txBody>
      </p:sp>
      <p:sp>
        <p:nvSpPr>
          <p:cNvPr id="145" name="Line 12"/>
          <p:cNvSpPr>
            <a:spLocks noChangeShapeType="1"/>
          </p:cNvSpPr>
          <p:nvPr/>
        </p:nvSpPr>
        <p:spPr bwMode="auto">
          <a:xfrm rot="-5400000" flipH="1" flipV="1">
            <a:off x="4505187" y="3384045"/>
            <a:ext cx="90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147" name="Straight Arrow Connector 146"/>
          <p:cNvCxnSpPr/>
          <p:nvPr/>
        </p:nvCxnSpPr>
        <p:spPr bwMode="auto">
          <a:xfrm>
            <a:off x="4991326" y="2969965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 flipV="1">
            <a:off x="7677326" y="1628222"/>
            <a:ext cx="1069033" cy="4501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1" name="TextBox 150"/>
          <p:cNvSpPr txBox="1"/>
          <p:nvPr/>
        </p:nvSpPr>
        <p:spPr>
          <a:xfrm>
            <a:off x="2278515" y="6286962"/>
            <a:ext cx="46565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dirty="0">
                <a:latin typeface="+mj-lt"/>
              </a:rPr>
              <a:t>CPPC: Collaborative Processor Performance Control</a:t>
            </a:r>
          </a:p>
          <a:p>
            <a:pPr algn="ctr"/>
            <a:r>
              <a:rPr lang="en-US" sz="1300" dirty="0">
                <a:latin typeface="+mj-lt"/>
              </a:rPr>
              <a:t>(DVFS, CPPC: ACPI-based)</a:t>
            </a:r>
          </a:p>
        </p:txBody>
      </p:sp>
      <p:sp>
        <p:nvSpPr>
          <p:cNvPr id="152" name="Rounded Rectangle 151"/>
          <p:cNvSpPr/>
          <p:nvPr/>
        </p:nvSpPr>
        <p:spPr bwMode="auto">
          <a:xfrm>
            <a:off x="4887035" y="2866122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153" name="Text Box 12"/>
          <p:cNvSpPr txBox="1">
            <a:spLocks noChangeArrowheads="1"/>
          </p:cNvSpPr>
          <p:nvPr/>
        </p:nvSpPr>
        <p:spPr bwMode="auto">
          <a:xfrm>
            <a:off x="3851920" y="2623065"/>
            <a:ext cx="224809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of CPU cores</a:t>
            </a:r>
          </a:p>
        </p:txBody>
      </p:sp>
      <p:sp>
        <p:nvSpPr>
          <p:cNvPr id="166" name="Text Box 6"/>
          <p:cNvSpPr txBox="1">
            <a:spLocks noChangeArrowheads="1"/>
          </p:cNvSpPr>
          <p:nvPr/>
        </p:nvSpPr>
        <p:spPr bwMode="auto">
          <a:xfrm>
            <a:off x="6327195" y="1853825"/>
            <a:ext cx="27003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</a:t>
            </a: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t the platform level</a:t>
            </a:r>
            <a:endParaRPr lang="hu-HU" altLang="en-US" sz="13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ACPI-based, achieved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by</a:t>
            </a:r>
            <a:endParaRPr lang="en-US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 system design)</a:t>
            </a:r>
          </a:p>
        </p:txBody>
      </p:sp>
      <p:sp>
        <p:nvSpPr>
          <p:cNvPr id="167" name="Oval 8"/>
          <p:cNvSpPr>
            <a:spLocks noChangeArrowheads="1"/>
          </p:cNvSpPr>
          <p:nvPr/>
        </p:nvSpPr>
        <p:spPr bwMode="auto">
          <a:xfrm>
            <a:off x="7650639" y="2467700"/>
            <a:ext cx="64800" cy="612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8" name="Line 10"/>
          <p:cNvSpPr>
            <a:spLocks noChangeShapeType="1"/>
          </p:cNvSpPr>
          <p:nvPr/>
        </p:nvSpPr>
        <p:spPr bwMode="auto">
          <a:xfrm rot="-5400000" flipH="1" flipV="1">
            <a:off x="7582328" y="1719116"/>
            <a:ext cx="185331" cy="47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69" name="Line 7"/>
          <p:cNvSpPr>
            <a:spLocks noChangeShapeType="1"/>
          </p:cNvSpPr>
          <p:nvPr/>
        </p:nvSpPr>
        <p:spPr bwMode="auto">
          <a:xfrm flipV="1">
            <a:off x="497704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972414" y="6354325"/>
            <a:ext cx="13043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+mj-lt"/>
              </a:rPr>
              <a:t>(ACPI-based)</a:t>
            </a:r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3896925" y="2393885"/>
            <a:ext cx="1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 bwMode="auto">
          <a:xfrm>
            <a:off x="4226241" y="3030933"/>
            <a:ext cx="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5" name="Rounded Rectangle 64"/>
          <p:cNvSpPr/>
          <p:nvPr/>
        </p:nvSpPr>
        <p:spPr bwMode="auto">
          <a:xfrm>
            <a:off x="4121950" y="2927090"/>
            <a:ext cx="139938" cy="103843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rgbClr val="3333CC"/>
              </a:solidFill>
              <a:effectLst/>
              <a:latin typeface="Verdana" pitchFamily="34" charset="0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rot="-5400000" flipH="1">
            <a:off x="2128021" y="1730317"/>
            <a:ext cx="1800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 bwMode="auto">
          <a:xfrm flipH="1">
            <a:off x="893607" y="1630043"/>
            <a:ext cx="1080000" cy="3154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Oval 9"/>
          <p:cNvSpPr>
            <a:spLocks noChangeArrowheads="1"/>
          </p:cNvSpPr>
          <p:nvPr/>
        </p:nvSpPr>
        <p:spPr bwMode="auto">
          <a:xfrm>
            <a:off x="2178514" y="1800296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9" name="Oval 9"/>
          <p:cNvSpPr>
            <a:spLocks noChangeArrowheads="1"/>
          </p:cNvSpPr>
          <p:nvPr/>
        </p:nvSpPr>
        <p:spPr bwMode="auto">
          <a:xfrm>
            <a:off x="836585" y="2971078"/>
            <a:ext cx="6350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0" name="Line 10"/>
          <p:cNvSpPr>
            <a:spLocks noChangeShapeType="1"/>
          </p:cNvSpPr>
          <p:nvPr/>
        </p:nvSpPr>
        <p:spPr bwMode="auto">
          <a:xfrm rot="-5400000" flipH="1" flipV="1">
            <a:off x="780863" y="2889601"/>
            <a:ext cx="182880" cy="47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>
            <a:spLocks noChangeArrowheads="1"/>
          </p:cNvSpPr>
          <p:nvPr/>
        </p:nvSpPr>
        <p:spPr bwMode="auto">
          <a:xfrm>
            <a:off x="2199002" y="2975083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2" name="Line 8"/>
          <p:cNvSpPr>
            <a:spLocks noChangeShapeType="1"/>
          </p:cNvSpPr>
          <p:nvPr/>
        </p:nvSpPr>
        <p:spPr bwMode="auto">
          <a:xfrm rot="5400000" flipH="1" flipV="1">
            <a:off x="2141409" y="2897045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583820" y="3114516"/>
            <a:ext cx="1368000" cy="3960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 Box 6"/>
          <p:cNvSpPr txBox="1">
            <a:spLocks noChangeArrowheads="1"/>
          </p:cNvSpPr>
          <p:nvPr/>
        </p:nvSpPr>
        <p:spPr bwMode="auto">
          <a:xfrm>
            <a:off x="1619370" y="3158266"/>
            <a:ext cx="126000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</a:t>
            </a:r>
            <a:r>
              <a:rPr kumimoji="0" lang="en-US" alt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ower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gating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160053" y="3098386"/>
            <a:ext cx="1296000" cy="396000"/>
          </a:xfrm>
          <a:prstGeom prst="roundRect">
            <a:avLst/>
          </a:prstGeom>
          <a:solidFill>
            <a:srgbClr val="D9D9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Text Box 12"/>
          <p:cNvSpPr txBox="1">
            <a:spLocks noChangeArrowheads="1"/>
          </p:cNvSpPr>
          <p:nvPr/>
        </p:nvSpPr>
        <p:spPr bwMode="auto">
          <a:xfrm>
            <a:off x="116505" y="3151758"/>
            <a:ext cx="134043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Clock gating</a:t>
            </a:r>
          </a:p>
        </p:txBody>
      </p:sp>
      <p:sp>
        <p:nvSpPr>
          <p:cNvPr id="86" name="Line 8"/>
          <p:cNvSpPr>
            <a:spLocks noChangeShapeType="1"/>
          </p:cNvSpPr>
          <p:nvPr/>
        </p:nvSpPr>
        <p:spPr bwMode="auto">
          <a:xfrm rot="5400000" flipH="1" flipV="1">
            <a:off x="2114720" y="2673358"/>
            <a:ext cx="2520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3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7" name="Text Box 12"/>
          <p:cNvSpPr txBox="1">
            <a:spLocks noChangeArrowheads="1"/>
          </p:cNvSpPr>
          <p:nvPr/>
        </p:nvSpPr>
        <p:spPr bwMode="auto">
          <a:xfrm>
            <a:off x="855159" y="1878960"/>
            <a:ext cx="27717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b="1" dirty="0">
                <a:solidFill>
                  <a:srgbClr val="000000"/>
                </a:solidFill>
                <a:latin typeface="Verdana" panose="020B0604030504040204" pitchFamily="34" charset="0"/>
              </a:rPr>
              <a:t>PM at the circuit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(Reducing power consumption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300" dirty="0">
                <a:solidFill>
                  <a:srgbClr val="000000"/>
                </a:solidFill>
                <a:latin typeface="Verdana" panose="020B0604030504040204" pitchFamily="34" charset="0"/>
              </a:rPr>
              <a:t>by appropriate circuit design)</a:t>
            </a:r>
            <a:endParaRPr lang="hu-HU" altLang="en-US" sz="13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 flipV="1">
            <a:off x="874683" y="2800542"/>
            <a:ext cx="2844000" cy="5857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Oval 88"/>
          <p:cNvSpPr>
            <a:spLocks noChangeArrowheads="1"/>
          </p:cNvSpPr>
          <p:nvPr/>
        </p:nvSpPr>
        <p:spPr bwMode="auto">
          <a:xfrm>
            <a:off x="3684167" y="298357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0" name="Line 8"/>
          <p:cNvSpPr>
            <a:spLocks noChangeShapeType="1"/>
          </p:cNvSpPr>
          <p:nvPr/>
        </p:nvSpPr>
        <p:spPr bwMode="auto">
          <a:xfrm rot="5400000" flipH="1" flipV="1">
            <a:off x="3626574" y="2905539"/>
            <a:ext cx="18288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3068985" y="3123010"/>
            <a:ext cx="1332000" cy="396000"/>
          </a:xfrm>
          <a:prstGeom prst="roundRect">
            <a:avLst/>
          </a:prstGeom>
          <a:solidFill>
            <a:srgbClr val="00F6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Text Box 6"/>
          <p:cNvSpPr txBox="1">
            <a:spLocks noChangeArrowheads="1"/>
          </p:cNvSpPr>
          <p:nvPr/>
        </p:nvSpPr>
        <p:spPr bwMode="auto">
          <a:xfrm>
            <a:off x="3413772" y="3166760"/>
            <a:ext cx="64152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FIVR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4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(2)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26495" y="851294"/>
            <a:ext cx="9144000" cy="2442691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00" y="458670"/>
            <a:ext cx="670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The need for a standard for power managing computers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520" y="851294"/>
            <a:ext cx="901285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Power management of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processors, memory or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I/O devices (like </a:t>
            </a:r>
            <a:r>
              <a:rPr lang="en-US" sz="1600" dirty="0" smtClean="0">
                <a:solidFill>
                  <a:srgbClr val="000000"/>
                </a:solidFill>
                <a:latin typeface="Verdana"/>
              </a:rPr>
              <a:t>HD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, SSD etc.)</a:t>
            </a:r>
          </a:p>
          <a:p>
            <a:pPr lvl="0"/>
            <a:r>
              <a:rPr lang="en-US" sz="1600" dirty="0">
                <a:solidFill>
                  <a:srgbClr val="000000"/>
                </a:solidFill>
                <a:latin typeface="Verdana"/>
              </a:rPr>
              <a:t>      needs typically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concerted effort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of both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system software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(like OS, BIOS)</a:t>
            </a:r>
          </a:p>
          <a:p>
            <a:pPr lvl="0">
              <a:spcAft>
                <a:spcPts val="600"/>
              </a:spcAft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and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hardware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to accomplish PM actions on devices of various vendors.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Accordingly,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PM standards emerged</a:t>
            </a:r>
            <a:r>
              <a:rPr lang="en-US" sz="1600" dirty="0">
                <a:latin typeface="+mj-lt"/>
              </a:rPr>
              <a:t>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first by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Intel</a:t>
            </a:r>
            <a:r>
              <a:rPr lang="en-US" sz="1600" dirty="0">
                <a:latin typeface="+mj-lt"/>
              </a:rPr>
              <a:t>, targeting PM of processors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+mj-lt"/>
              </a:rPr>
              <a:t>      in the 1990s, then as 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cooperative effort by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Intel and Microsoft.</a:t>
            </a:r>
          </a:p>
          <a:p>
            <a:r>
              <a:rPr lang="en-US" sz="1600" dirty="0">
                <a:latin typeface="+mj-lt"/>
              </a:rPr>
              <a:t>    Finally,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in 1996 </a:t>
            </a:r>
            <a:r>
              <a:rPr lang="en-US" sz="1600" dirty="0">
                <a:latin typeface="+mj-lt"/>
              </a:rPr>
              <a:t>a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group of interested vendors</a:t>
            </a:r>
            <a:r>
              <a:rPr lang="en-US" sz="1600" dirty="0">
                <a:latin typeface="+mj-lt"/>
              </a:rPr>
              <a:t>, including Intel, Microsoft, Compaq,</a:t>
            </a:r>
          </a:p>
          <a:p>
            <a:r>
              <a:rPr lang="en-US" sz="1600" dirty="0">
                <a:latin typeface="+mj-lt"/>
              </a:rPr>
              <a:t>      and others,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adopted the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ACPI (</a:t>
            </a:r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Advanced Configuration and Power Interface)</a:t>
            </a:r>
          </a:p>
          <a:p>
            <a:r>
              <a:rPr lang="en-US" altLang="en-US" sz="1600" dirty="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standard</a:t>
            </a:r>
            <a:r>
              <a:rPr lang="en-US" sz="1600" dirty="0">
                <a:latin typeface="+mj-lt"/>
              </a:rPr>
              <a:t>, that covers both configuration issues (like hot plug) and PM of the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+mj-lt"/>
              </a:rPr>
              <a:t>      entire platform.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next Figure summarizes this evolution.</a:t>
            </a:r>
          </a:p>
        </p:txBody>
      </p:sp>
    </p:spTree>
    <p:extLst>
      <p:ext uri="{BB962C8B-B14F-4D97-AF65-F5344CB8AC3E}">
        <p14:creationId xmlns:p14="http://schemas.microsoft.com/office/powerpoint/2010/main" val="378922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(3)</a:t>
            </a:r>
          </a:p>
        </p:txBody>
      </p: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71500" y="458670"/>
            <a:ext cx="52609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n-US" sz="1800" dirty="0">
                <a:solidFill>
                  <a:srgbClr val="333399"/>
                </a:solidFill>
              </a:rPr>
              <a:t>Evolution of power management standards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7813" y="998730"/>
            <a:ext cx="9023286" cy="5560329"/>
            <a:chOff x="137813" y="1133745"/>
            <a:chExt cx="9023286" cy="5560329"/>
          </a:xfrm>
        </p:grpSpPr>
        <p:sp>
          <p:nvSpPr>
            <p:cNvPr id="6" name="Rectangle 43"/>
            <p:cNvSpPr>
              <a:spLocks noChangeArrowheads="1"/>
            </p:cNvSpPr>
            <p:nvPr/>
          </p:nvSpPr>
          <p:spPr bwMode="auto">
            <a:xfrm>
              <a:off x="1584256" y="2806074"/>
              <a:ext cx="7498080" cy="3888000"/>
            </a:xfrm>
            <a:prstGeom prst="rect">
              <a:avLst/>
            </a:prstGeom>
            <a:solidFill>
              <a:srgbClr val="EAF5F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1592645" y="1133745"/>
              <a:ext cx="7498080" cy="1655763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646188" y="1219470"/>
              <a:ext cx="280511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Power management standards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3968248" y="2071958"/>
              <a:ext cx="1884362" cy="639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Advanced </a:t>
              </a:r>
            </a:p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Power Management</a:t>
              </a:r>
            </a:p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(APM)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6339435" y="2022745"/>
              <a:ext cx="2254143" cy="720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Advanced Configuration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 and Power Interface</a:t>
              </a:r>
            </a:p>
            <a:p>
              <a:pPr algn="ctr">
                <a:lnSpc>
                  <a:spcPct val="120000"/>
                </a:lnSpc>
              </a:pPr>
              <a:r>
                <a:rPr lang="en-US" altLang="en-US" sz="1200" b="1" dirty="0">
                  <a:solidFill>
                    <a:srgbClr val="000000"/>
                  </a:solidFill>
                </a:rPr>
                <a:t>(ACPI) </a:t>
              </a:r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4869264" y="1937240"/>
              <a:ext cx="60325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rot="16200000" flipH="1" flipV="1">
              <a:off x="3581536" y="634835"/>
              <a:ext cx="373062" cy="228845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7414913" y="195289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4912296" y="1598872"/>
              <a:ext cx="2513215" cy="3524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4070743" y="3205923"/>
              <a:ext cx="1674812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Intel and Microsoft </a:t>
              </a: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6208269" y="3201160"/>
              <a:ext cx="25117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Intel, Microsoft, </a:t>
              </a:r>
            </a:p>
            <a:p>
              <a:pPr algn="ctr">
                <a:spcAft>
                  <a:spcPct val="35000"/>
                </a:spcAft>
              </a:pPr>
              <a:r>
                <a:rPr lang="en-US" altLang="en-US" sz="1200" dirty="0">
                  <a:solidFill>
                    <a:srgbClr val="000000"/>
                  </a:solidFill>
                </a:rPr>
                <a:t>Compaq, Phoenix and Toshiba</a:t>
              </a: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294975" y="4535907"/>
              <a:ext cx="128753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srgbClr val="000000"/>
                  </a:solidFill>
                </a:rPr>
                <a:t> for CPU: </a:t>
              </a:r>
            </a:p>
            <a:p>
              <a:pPr>
                <a:buFontTx/>
                <a:buChar char="•"/>
              </a:pPr>
              <a:r>
                <a:rPr lang="en-US" altLang="en-US" sz="1200" dirty="0">
                  <a:solidFill>
                    <a:srgbClr val="000000"/>
                  </a:solidFill>
                </a:rPr>
                <a:t> for devices: </a:t>
              </a: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7024435" y="4533818"/>
              <a:ext cx="87677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by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OSPM</a:t>
              </a:r>
              <a:endParaRPr lang="en-US" altLang="en-US" sz="1200" dirty="0">
                <a:solidFill>
                  <a:srgbClr val="000000"/>
                </a:solidFill>
              </a:endParaRP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by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OSPM</a:t>
              </a:r>
              <a:endParaRPr lang="en-US" alt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6156025" y="5761469"/>
              <a:ext cx="255111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 err="1">
                  <a:solidFill>
                    <a:srgbClr val="000000"/>
                  </a:solidFill>
                </a:rPr>
                <a:t>430TX</a:t>
              </a:r>
              <a:r>
                <a:rPr lang="en-US" altLang="en-US" sz="1200" dirty="0">
                  <a:solidFill>
                    <a:srgbClr val="000000"/>
                  </a:solidFill>
                </a:rPr>
                <a:t> with 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PIIX4</a:t>
              </a:r>
              <a:r>
                <a:rPr lang="en-US" altLang="en-US" sz="1200" dirty="0">
                  <a:solidFill>
                    <a:srgbClr val="000000"/>
                  </a:solidFill>
                </a:rPr>
                <a:t> (</a:t>
              </a:r>
              <a:r>
                <a:rPr lang="en-US" altLang="en-US" sz="1200" dirty="0" err="1">
                  <a:solidFill>
                    <a:srgbClr val="000000"/>
                  </a:solidFill>
                </a:rPr>
                <a:t>ACPI</a:t>
              </a:r>
              <a:r>
                <a:rPr lang="en-US" altLang="en-US" sz="1200" dirty="0">
                  <a:solidFill>
                    <a:srgbClr val="000000"/>
                  </a:solidFill>
                </a:rPr>
                <a:t> 1.0)   </a:t>
              </a:r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3646809" y="4533818"/>
              <a:ext cx="241566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OSPM/BIOS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BIOS/OSPM/OS handlers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60791" y="4099860"/>
              <a:ext cx="145860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Typ. CPU scaling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3678461" y="5669394"/>
              <a:ext cx="2116137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430FX with PIIX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430HX/430VX with PIIX3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3769371" y="6164694"/>
              <a:ext cx="201136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Windows 95 (08/1995)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Windows 98 (06/1998)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1840626" y="2071958"/>
              <a:ext cx="156324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80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b="1" dirty="0">
                  <a:solidFill>
                    <a:srgbClr val="000000"/>
                  </a:solidFill>
                </a:rPr>
                <a:t>(SL technology)</a:t>
              </a:r>
            </a:p>
            <a:p>
              <a:pPr algn="ctr"/>
              <a:endParaRPr lang="hu-HU" altLang="en-US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39400" y="6164538"/>
              <a:ext cx="112723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OS support: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142575" y="5679262"/>
              <a:ext cx="1273175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First Intel’s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chipset supp.: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7092650" y="2906983"/>
              <a:ext cx="89639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12/1996 </a:t>
              </a: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4488255" y="2892695"/>
              <a:ext cx="8350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01/1992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217438" y="2906983"/>
              <a:ext cx="8350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10/1990</a:t>
              </a: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2196707" y="4540168"/>
              <a:ext cx="84632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SMM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 by SMM</a:t>
              </a: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2353963" y="3202748"/>
              <a:ext cx="5365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Intel</a:t>
              </a: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1988838" y="6164694"/>
              <a:ext cx="13081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No OS support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needed</a:t>
              </a:r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98438" y="1952895"/>
              <a:ext cx="69850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4904232" y="1592533"/>
              <a:ext cx="0" cy="36036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1488775" y="4996294"/>
              <a:ext cx="2281238" cy="639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386SL (embedded)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486SL (embedded)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486 family (since 06/1993)</a:t>
              </a:r>
            </a:p>
          </p:txBody>
        </p:sp>
        <p:sp>
          <p:nvSpPr>
            <p:cNvPr id="36" name="Text Box 35"/>
            <p:cNvSpPr txBox="1">
              <a:spLocks noChangeArrowheads="1"/>
            </p:cNvSpPr>
            <p:nvPr/>
          </p:nvSpPr>
          <p:spPr bwMode="auto">
            <a:xfrm>
              <a:off x="4427679" y="5166157"/>
              <a:ext cx="80962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Pentium</a:t>
              </a:r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6478288" y="5070907"/>
              <a:ext cx="19367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Pentium M and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</a:rPr>
                <a:t>subsequent processors</a:t>
              </a:r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5917903" y="6162690"/>
              <a:ext cx="324319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Windows 98 (ACPI 1.0) (06/1998)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Windows XP SP1 (ACPI 2.0) (02/2002)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137813" y="5160049"/>
              <a:ext cx="143510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First proc. supp.</a:t>
              </a:r>
            </a:p>
          </p:txBody>
        </p:sp>
        <p:sp>
          <p:nvSpPr>
            <p:cNvPr id="40" name="Text Box 39"/>
            <p:cNvSpPr txBox="1">
              <a:spLocks noChangeArrowheads="1"/>
            </p:cNvSpPr>
            <p:nvPr/>
          </p:nvSpPr>
          <p:spPr bwMode="auto">
            <a:xfrm>
              <a:off x="2284113" y="5679146"/>
              <a:ext cx="68421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420EX</a:t>
              </a:r>
            </a:p>
            <a:p>
              <a:r>
                <a:rPr lang="en-US" altLang="en-US" sz="1200" dirty="0">
                  <a:solidFill>
                    <a:srgbClr val="000000"/>
                  </a:solidFill>
                </a:rPr>
                <a:t>420ZX</a:t>
              </a:r>
            </a:p>
          </p:txBody>
        </p:sp>
        <p:sp>
          <p:nvSpPr>
            <p:cNvPr id="41" name="Text Box 41"/>
            <p:cNvSpPr txBox="1">
              <a:spLocks noChangeArrowheads="1"/>
            </p:cNvSpPr>
            <p:nvPr/>
          </p:nvSpPr>
          <p:spPr bwMode="auto">
            <a:xfrm>
              <a:off x="145750" y="2897458"/>
              <a:ext cx="10191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en-US" altLang="en-US" sz="1200" dirty="0">
                  <a:solidFill>
                    <a:srgbClr val="000000"/>
                  </a:solidFill>
                </a:rPr>
                <a:t>Introduced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3306" y="3167888"/>
              <a:ext cx="7269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dirty="0">
                  <a:solidFill>
                    <a:srgbClr val="000000"/>
                  </a:solidFill>
                  <a:latin typeface="Verdana"/>
                </a:rPr>
                <a:t>Vendor</a:t>
              </a:r>
              <a:endParaRPr lang="en-US" sz="12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935115" y="3621442"/>
              <a:ext cx="19159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Open standard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i.f</a:t>
              </a:r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.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between OS and BIOS</a:t>
              </a:r>
              <a:endParaRPr lang="en-US" sz="16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62673" y="3719691"/>
              <a:ext cx="19463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A set of PM techniques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579139" y="3648957"/>
              <a:ext cx="17860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Open standard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i.f</a:t>
              </a:r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.</a:t>
              </a:r>
            </a:p>
            <a:p>
              <a:pPr algn="ctr"/>
              <a:r>
                <a:rPr lang="en-US" altLang="en-US" sz="1200" dirty="0">
                  <a:solidFill>
                    <a:srgbClr val="000000"/>
                  </a:solidFill>
                  <a:latin typeface="Verdana"/>
                </a:rPr>
                <a:t>between OS and </a:t>
              </a:r>
              <a:r>
                <a:rPr lang="en-US" altLang="en-US" sz="1200" dirty="0" err="1">
                  <a:solidFill>
                    <a:srgbClr val="000000"/>
                  </a:solidFill>
                  <a:latin typeface="Verdana"/>
                </a:rPr>
                <a:t>HW</a:t>
              </a:r>
              <a:endParaRPr lang="en-US" sz="16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58655" y="4117210"/>
              <a:ext cx="27546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DVFS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(Dynamic Voltage and F. Scaling)</a:t>
              </a:r>
              <a:endParaRPr lang="en-US" sz="12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729646" y="4108691"/>
              <a:ext cx="24625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DFS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(Dynamic Frequency Scaling)</a:t>
              </a:r>
              <a:endParaRPr lang="en-US" sz="12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556665" y="4100172"/>
              <a:ext cx="2233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SFS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Verdana"/>
                </a:rPr>
                <a:t>(Static Frequency Scaling)</a:t>
              </a:r>
              <a:endParaRPr lang="en-US" sz="1200" dirty="0">
                <a:solidFill>
                  <a:srgbClr val="000000"/>
                </a:solidFill>
                <a:latin typeface="Verdana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6309" y="4331096"/>
              <a:ext cx="1298753" cy="259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US" sz="1200" dirty="0">
                  <a:solidFill>
                    <a:srgbClr val="000000"/>
                  </a:solidFill>
                  <a:latin typeface="Verdana"/>
                </a:rPr>
                <a:t>Done basically</a:t>
              </a: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6339435" y="1962520"/>
              <a:ext cx="2254143" cy="790047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rgbClr val="3333CC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619395" y="6560951"/>
            <a:ext cx="5762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SMM: System Management Mode (alternative SW runs instead the OR).</a:t>
            </a:r>
            <a:endParaRPr lang="en-US" sz="1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653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3. P</a:t>
            </a:r>
            <a:r>
              <a:rPr lang="en-US" dirty="0" err="1"/>
              <a:t>ower</a:t>
            </a:r>
            <a:r>
              <a:rPr lang="en-US" dirty="0"/>
              <a:t> management at the platform level – Overview (4)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-47043" y="873339"/>
            <a:ext cx="9174822" cy="1836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00" y="458670"/>
            <a:ext cx="596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Emergence and evolution of the ACPI standard -1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2672" y="873340"/>
            <a:ext cx="9024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ACPI standard became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widely accepted </a:t>
            </a:r>
            <a:r>
              <a:rPr lang="en-US" sz="1600" dirty="0">
                <a:latin typeface="+mj-lt"/>
              </a:rPr>
              <a:t>and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underwent an intensive evolution</a:t>
            </a:r>
            <a:r>
              <a:rPr lang="en-US" sz="1600" dirty="0">
                <a:latin typeface="+mj-lt"/>
              </a:rPr>
              <a:t>,</a:t>
            </a:r>
          </a:p>
          <a:p>
            <a:r>
              <a:rPr lang="en-US" sz="1600" dirty="0">
                <a:latin typeface="+mj-lt"/>
              </a:rPr>
              <a:t>      as the following Figures show.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935" y="1493785"/>
            <a:ext cx="908216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ACPI 1.0 </a:t>
            </a:r>
            <a:r>
              <a:rPr lang="en-US" sz="1600" dirty="0">
                <a:latin typeface="+mj-lt"/>
              </a:rPr>
              <a:t>(1996) 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did not yet have power management </a:t>
            </a:r>
            <a:r>
              <a:rPr lang="en-US" sz="1600" dirty="0">
                <a:latin typeface="+mj-lt"/>
              </a:rPr>
              <a:t>functionality.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60" dirty="0">
                <a:latin typeface="+mj-lt"/>
              </a:rPr>
              <a:t>It was </a:t>
            </a:r>
            <a:r>
              <a:rPr lang="en-US" sz="1600" spc="-60" dirty="0">
                <a:solidFill>
                  <a:srgbClr val="FF0000"/>
                </a:solidFill>
                <a:latin typeface="+mj-lt"/>
              </a:rPr>
              <a:t>ACPI 2.0 </a:t>
            </a:r>
            <a:r>
              <a:rPr lang="en-US" sz="1600" spc="-60" dirty="0">
                <a:latin typeface="+mj-lt"/>
              </a:rPr>
              <a:t>(2000) that introduced </a:t>
            </a:r>
            <a:r>
              <a:rPr lang="en-US" sz="1600" spc="-60" dirty="0">
                <a:solidFill>
                  <a:srgbClr val="0070C0"/>
                </a:solidFill>
                <a:latin typeface="+mj-lt"/>
              </a:rPr>
              <a:t>DFVS (Dynamic Voltage and Frequency Scaling),</a:t>
            </a:r>
          </a:p>
          <a:p>
            <a:r>
              <a:rPr lang="en-US" sz="1600" dirty="0">
                <a:latin typeface="+mj-lt"/>
              </a:rPr>
              <a:t>     (to be discussed later), supported by Windows XP SP1 for desktops and Windows</a:t>
            </a:r>
          </a:p>
          <a:p>
            <a:r>
              <a:rPr lang="en-US" sz="1600" dirty="0">
                <a:latin typeface="+mj-lt"/>
              </a:rPr>
              <a:t>     Server 2003, as the next Figure depicts.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500" y="6399330"/>
            <a:ext cx="191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SP: Service Pack</a:t>
            </a:r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725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theme/theme1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2_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400" dirty="0" smtClean="0"/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3333CC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600" dirty="0" smtClean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dirty="0">
            <a:latin typeface="+mj-lt"/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chemeClr val="accent6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F57F55E438109E48B6391729A5612895" ma:contentTypeVersion="11" ma:contentTypeDescription="Új dokumentum létrehozása." ma:contentTypeScope="" ma:versionID="6799ee667cbdf3c801b890cdaf82f340">
  <xsd:schema xmlns:xsd="http://www.w3.org/2001/XMLSchema" xmlns:xs="http://www.w3.org/2001/XMLSchema" xmlns:p="http://schemas.microsoft.com/office/2006/metadata/properties" xmlns:ns3="f743888c-3ec0-442a-bfd6-6c7a23bdab96" targetNamespace="http://schemas.microsoft.com/office/2006/metadata/properties" ma:root="true" ma:fieldsID="1dabecf181e67d368fe81f8b232ae595" ns3:_="">
    <xsd:import namespace="f743888c-3ec0-442a-bfd6-6c7a23bdab9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3888c-3ec0-442a-bfd6-6c7a23bdab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31272F-9438-4AAE-A4B1-21FFEFA430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43888c-3ec0-442a-bfd6-6c7a23bdab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62F008-2212-428E-ADF2-F5AF92E630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1E1A91-97CE-44AC-8C09-92C9220AC3A1}">
  <ds:schemaRefs>
    <ds:schemaRef ds:uri="http://purl.org/dc/terms/"/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f743888c-3ec0-442a-bfd6-6c7a23bdab9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457668</TotalTime>
  <Words>37464</Words>
  <Application>Microsoft Office PowerPoint</Application>
  <PresentationFormat>On-screen Show (4:3)</PresentationFormat>
  <Paragraphs>5110</Paragraphs>
  <Slides>351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351</vt:i4>
      </vt:variant>
    </vt:vector>
  </HeadingPairs>
  <TitlesOfParts>
    <vt:vector size="379" baseType="lpstr">
      <vt:lpstr>Arial</vt:lpstr>
      <vt:lpstr>Arial Black</vt:lpstr>
      <vt:lpstr>Arial Rounded MT Bold</vt:lpstr>
      <vt:lpstr>Arial Unicode MS</vt:lpstr>
      <vt:lpstr>Calibri</vt:lpstr>
      <vt:lpstr>Cambria</vt:lpstr>
      <vt:lpstr>Cambria Math</vt:lpstr>
      <vt:lpstr>inherit</vt:lpstr>
      <vt:lpstr>Symbol</vt:lpstr>
      <vt:lpstr>Times New Roman</vt:lpstr>
      <vt:lpstr>Verdana</vt:lpstr>
      <vt:lpstr>Wingdings</vt:lpstr>
      <vt:lpstr>3_Default Design</vt:lpstr>
      <vt:lpstr>1_Default Design</vt:lpstr>
      <vt:lpstr>31_Default Design</vt:lpstr>
      <vt:lpstr>14_Default Design</vt:lpstr>
      <vt:lpstr>13_Default Design</vt:lpstr>
      <vt:lpstr>10_Default Design</vt:lpstr>
      <vt:lpstr>17_Default Design</vt:lpstr>
      <vt:lpstr>12_Default Design</vt:lpstr>
      <vt:lpstr>4_Default Design</vt:lpstr>
      <vt:lpstr>2_Default Design</vt:lpstr>
      <vt:lpstr>7_Default Design</vt:lpstr>
      <vt:lpstr>5_Default Design</vt:lpstr>
      <vt:lpstr>6_Default Design</vt:lpstr>
      <vt:lpstr>8_Default Design</vt:lpstr>
      <vt:lpstr>9_Default Design</vt:lpstr>
      <vt:lpstr>Microsoft Drawing</vt:lpstr>
      <vt:lpstr>PowerPoint Presentation</vt:lpstr>
      <vt:lpstr>PowerPoint Presentation</vt:lpstr>
      <vt:lpstr>PowerPoint Presentation</vt:lpstr>
      <vt:lpstr>1. Significance of power management in processors (1)</vt:lpstr>
      <vt:lpstr>1. Significance of power management in processors (2)</vt:lpstr>
      <vt:lpstr>1. Significance of power management in processors (3)</vt:lpstr>
      <vt:lpstr>1. Significance of power management in processors (4)</vt:lpstr>
      <vt:lpstr>1. Significance of power management in processors (5)</vt:lpstr>
      <vt:lpstr>1. Significance of power management in processors (6)</vt:lpstr>
      <vt:lpstr>1. Significance of power management in processors (7)</vt:lpstr>
      <vt:lpstr>1. Significance of power management in processors (8)</vt:lpstr>
      <vt:lpstr>1. Significance of power management in processors (9)</vt:lpstr>
      <vt:lpstr>1. Significance of power management in processors (10)</vt:lpstr>
      <vt:lpstr>1. Significance of power management in processors (11)</vt:lpstr>
      <vt:lpstr>1. Significance of power management in processors (12)</vt:lpstr>
      <vt:lpstr>1. Significance of power management in processors (13)</vt:lpstr>
      <vt:lpstr>1. Significance of power management in processors (14)</vt:lpstr>
      <vt:lpstr>1. Significance of power management in processors (15)</vt:lpstr>
      <vt:lpstr>1. Significance of power management in processors (16)</vt:lpstr>
      <vt:lpstr>1. Significance of power management in processors (17)</vt:lpstr>
      <vt:lpstr>1. Significance of power management in processors (18)</vt:lpstr>
      <vt:lpstr>1. Significance of power management in processors (19)</vt:lpstr>
      <vt:lpstr>1. Significance of power management in processors (20)</vt:lpstr>
      <vt:lpstr>1. Significance of power management in processors (21)</vt:lpstr>
      <vt:lpstr>1. Significance of power management in processors (22)</vt:lpstr>
      <vt:lpstr>1. Significance of power management in processors (23)</vt:lpstr>
      <vt:lpstr>1. Significance of power management in processors (24)</vt:lpstr>
      <vt:lpstr>1. Significance of power management in processors (25)</vt:lpstr>
      <vt:lpstr>1. Significance of power management in processors (26)</vt:lpstr>
      <vt:lpstr>1. Significance of power management in processors (27)</vt:lpstr>
      <vt:lpstr>1. Significance of power management in processors (28)</vt:lpstr>
      <vt:lpstr>1. Significance of power management in processors (29)</vt:lpstr>
      <vt:lpstr>1. Significance of power management in processors (30)</vt:lpstr>
      <vt:lpstr>1. Significance of power management in processors (31)</vt:lpstr>
      <vt:lpstr>1. Significance of power management in processors (32)</vt:lpstr>
      <vt:lpstr>1. Significance of power management in processors (33)</vt:lpstr>
      <vt:lpstr>1. Significance of power management in processors (34)</vt:lpstr>
      <vt:lpstr>1. Significance of power management in processors (35)</vt:lpstr>
      <vt:lpstr>1. Significance of power management in processors (36)</vt:lpstr>
      <vt:lpstr>1. Significance of power management in processors (37)</vt:lpstr>
      <vt:lpstr>1. Significance of power management in processors (38)</vt:lpstr>
      <vt:lpstr>PowerPoint Presentation</vt:lpstr>
      <vt:lpstr>PowerPoint Presentation</vt:lpstr>
      <vt:lpstr>2.1 Clock gating (1)</vt:lpstr>
      <vt:lpstr>2.1 Clock gating (2)</vt:lpstr>
      <vt:lpstr>2.1 Clock gating (3)</vt:lpstr>
      <vt:lpstr>PowerPoint Presentation</vt:lpstr>
      <vt:lpstr>2.2 Power gating (1)</vt:lpstr>
      <vt:lpstr>2.2 Power gating (2)</vt:lpstr>
      <vt:lpstr>2.2 Power gating (3)</vt:lpstr>
      <vt:lpstr>2.2 Power gating (4)</vt:lpstr>
      <vt:lpstr>2.2 Power gating (5)</vt:lpstr>
      <vt:lpstr>2.2 Power gating (6)</vt:lpstr>
      <vt:lpstr>2.2 Power gating (7)</vt:lpstr>
      <vt:lpstr>2.2 Power gating (8)</vt:lpstr>
      <vt:lpstr>2.2 Power gating (9)</vt:lpstr>
      <vt:lpstr>2.2 Power gating (10)</vt:lpstr>
      <vt:lpstr>2.2 Power gating (11)</vt:lpstr>
      <vt:lpstr>2.2 Power gating (12)</vt:lpstr>
      <vt:lpstr>2.2 Power gating (13)</vt:lpstr>
      <vt:lpstr>PowerPoint Presentation</vt:lpstr>
      <vt:lpstr>2.3 Integrated Voltage Regulators (FIVRs) (1)</vt:lpstr>
      <vt:lpstr>PowerPoint Presentation</vt:lpstr>
      <vt:lpstr>2.3.1 Introduction to FIVRs (1)</vt:lpstr>
      <vt:lpstr>2.3.1 Introduction to FIVRs (2)</vt:lpstr>
      <vt:lpstr>2.3.1 Introduction to FIVRs (3)</vt:lpstr>
      <vt:lpstr>2.3.1 Introduction to FIVRs (4)</vt:lpstr>
      <vt:lpstr>PowerPoint Presentation</vt:lpstr>
      <vt:lpstr>2.3.2 Implementation of FIVR (1)</vt:lpstr>
      <vt:lpstr>2.3.2 Implementation of FIVR (2)</vt:lpstr>
      <vt:lpstr>2.3.2 Implementation of FIVR (3)</vt:lpstr>
      <vt:lpstr>2.3.2 Implementation of FIVR (4)</vt:lpstr>
      <vt:lpstr>2.3.2 Implementation of FIVR (5)</vt:lpstr>
      <vt:lpstr>2.3.2 Implementation of FIVR (6)</vt:lpstr>
      <vt:lpstr>2.3.2 Implementation of FIVR (7)</vt:lpstr>
      <vt:lpstr>PowerPoint Presentation</vt:lpstr>
      <vt:lpstr>2.3.3 Assessment and use of FIVRs (1)</vt:lpstr>
      <vt:lpstr>2.3.3 Assessment and use of FIVRs (2)</vt:lpstr>
      <vt:lpstr>2.3.3 Assessment and use of FIVRs (3)</vt:lpstr>
      <vt:lpstr>2.3.3 Assessment and use of FIVRs (4)</vt:lpstr>
      <vt:lpstr>2.3.3 Assessment and use of FIVRs (5)</vt:lpstr>
      <vt:lpstr>2.3.3 Assessment and use of FIVRs (6)</vt:lpstr>
      <vt:lpstr>2.3.3 Assessment and use of FIVRs (7)</vt:lpstr>
      <vt:lpstr>2.3.3 Assessment and use of FIVRs (8)</vt:lpstr>
      <vt:lpstr>2.3.3 Assessment and use of FIVRs (9)</vt:lpstr>
      <vt:lpstr>2.3.3 Assessment and use of FIVRs (10)</vt:lpstr>
      <vt:lpstr>2.3.3 Assessment and use of FIVRs (11)</vt:lpstr>
      <vt:lpstr>2.3.3 Assessment and use of FIVRs (12)</vt:lpstr>
      <vt:lpstr>2.3.3 Assessment and use of FIVRs (13)</vt:lpstr>
      <vt:lpstr>2.3.3 Assessment and use of FIVRs (14)</vt:lpstr>
      <vt:lpstr>2.3.3 Assessment and use of FIVRs (15)</vt:lpstr>
      <vt:lpstr>2.3.3 Assessment and use of FIVRs (16)</vt:lpstr>
      <vt:lpstr>2.3.3 Assessment and use of FIVRs (17)</vt:lpstr>
      <vt:lpstr>2.3.3 Assessment and use of FIVRs (18)</vt:lpstr>
      <vt:lpstr>PowerPoint Presentation</vt:lpstr>
      <vt:lpstr>3. Power management at the platform level – Overview (1)</vt:lpstr>
      <vt:lpstr>3. Power management at the platform level – Overview (2)</vt:lpstr>
      <vt:lpstr>3. Power management at the platform level – Overview (3)</vt:lpstr>
      <vt:lpstr>3. Power management at the platform level – Overview (4)</vt:lpstr>
      <vt:lpstr>3. Power management at the platform level – Overview (5)</vt:lpstr>
      <vt:lpstr>3. Power management at the platform level – Overview (6)</vt:lpstr>
      <vt:lpstr>3. Power management at the platform level – Overview (7)</vt:lpstr>
      <vt:lpstr>3. Power management at the platform level – Overview (8)</vt:lpstr>
      <vt:lpstr>3. Power management at the platform level – Overview (9)</vt:lpstr>
      <vt:lpstr>3. Power management at the platform level – Overview (10)</vt:lpstr>
      <vt:lpstr>3. Power management at the platform level – Overview (10)</vt:lpstr>
      <vt:lpstr>3. Power management at the platform level – Overview (11)</vt:lpstr>
      <vt:lpstr>PowerPoint Presentation</vt:lpstr>
      <vt:lpstr>4. Reducing power consumption of idle CPU cores (1)</vt:lpstr>
      <vt:lpstr>4. Reducing power consumption of idle CPU cores (2)</vt:lpstr>
      <vt:lpstr>PowerPoint Presentation</vt:lpstr>
      <vt:lpstr>4.1 Introduction to the ACPI C-states (1)</vt:lpstr>
      <vt:lpstr>4.1 Introduction to the ACPI C-states (2)</vt:lpstr>
      <vt:lpstr>4.1 Introduction to the ACPI C-states (3)</vt:lpstr>
      <vt:lpstr>4.1 Introduction to the ACPI C-states (4)</vt:lpstr>
      <vt:lpstr>4.1 Introduction to the ACPI C-states (5)</vt:lpstr>
      <vt:lpstr>4.1 Introduction to the ACPI C-states (6)</vt:lpstr>
      <vt:lpstr>4.1 Introduction to the ACPI C-states (7)</vt:lpstr>
      <vt:lpstr>4.1 Introduction to the ACPI C-states (8)</vt:lpstr>
      <vt:lpstr>4.1 Introduction to the ACPI C-states (9)</vt:lpstr>
      <vt:lpstr>PowerPoint Presentation</vt:lpstr>
      <vt:lpstr>4.2 Overview of ACPI-compliant C-state management in Intel’s mobile lines (1)</vt:lpstr>
      <vt:lpstr>4.2 Overview of ACPI-compliant C-state management in Intel’s mobile lines (2)</vt:lpstr>
      <vt:lpstr>4.2 Overview of ACPI-compliant C-state management in Intel’s mobile lines (3)</vt:lpstr>
      <vt:lpstr>4.2 Overview of ACPI-compliant C-state management in Intel’s mobile lines (4)</vt:lpstr>
      <vt:lpstr>4.2 Overview of ACPI-compliant C-state management in Intel’s mobile lines (5)</vt:lpstr>
      <vt:lpstr>4.2 Overview of ACPI-compliant C-state management in Intel’s mobile lines (6)</vt:lpstr>
      <vt:lpstr>4.2 Overview of ACPI-compliant C-state management in Intel’s mobile lines (7)</vt:lpstr>
      <vt:lpstr>PowerPoint Presentation</vt:lpstr>
      <vt:lpstr>4.3 PCU-based C-state management in Intel's mobile lines (1)</vt:lpstr>
      <vt:lpstr>4.3 PCU-based C-state management in Intel's mobile lines (2)</vt:lpstr>
      <vt:lpstr>4.3 PCU-based C-state management in Intel's mobile lines (3)</vt:lpstr>
      <vt:lpstr>4.3 PCU-based C-state management in Intel's mobile lines (4)</vt:lpstr>
      <vt:lpstr>4.3 PCU-based C-state management in Intel's mobile lines (5)</vt:lpstr>
      <vt:lpstr>4.3 PCU-based C-state management in Intel's mobile lines (6)</vt:lpstr>
      <vt:lpstr>4.3 PCU-based C-state management in Intel's mobile lines (7)</vt:lpstr>
      <vt:lpstr>4.3 PCU-based C-state management in Intel's mobile lines (8)</vt:lpstr>
      <vt:lpstr>4.3 PCU-based C-state management in Intel's mobile lines (9)</vt:lpstr>
      <vt:lpstr>4.3 PCU-based C-state management in Intel's mobile lines (10)</vt:lpstr>
      <vt:lpstr>4.3 PCU-based C-state management in Intel's mobile lines (11)</vt:lpstr>
      <vt:lpstr>4.3 PCU-based C-state management in Intel's mobile lines (12)</vt:lpstr>
      <vt:lpstr>4.3 PCU-based C-state management in Intel's mobile lines (13)</vt:lpstr>
      <vt:lpstr>4.3 PCU-based C-state management in Intel's mobile lines (14)</vt:lpstr>
      <vt:lpstr>4.3 PCU-based C-state management in Intel's mobile lines (15)</vt:lpstr>
      <vt:lpstr>4.3 PCU-based C-state management in Intel's mobile lines (16)</vt:lpstr>
      <vt:lpstr>4.3 PCU-based C-state management in Intel's mobile lines (17)</vt:lpstr>
      <vt:lpstr>4.3 PCU-based C-state management in Intel's mobile lines (18)</vt:lpstr>
      <vt:lpstr>4.3 PCU-based C-state management in Intel's mobile lines (19)</vt:lpstr>
      <vt:lpstr>4.3 PCU-based C-state management in Intel's mobile lines (20)</vt:lpstr>
      <vt:lpstr>4.3 PCU-based C-state management in Intel's mobile lines (21)</vt:lpstr>
      <vt:lpstr>4.3 PCU-based C-state management in Intel's mobile lines (22)</vt:lpstr>
      <vt:lpstr>4.3 PCU-based C-state management in Intel's mobile lines (23)</vt:lpstr>
      <vt:lpstr>PowerPoint Presentation</vt:lpstr>
      <vt:lpstr>4.4 Evolution of C-state management in Intel's mobile lines (1)</vt:lpstr>
      <vt:lpstr>4.4 Evolution of C-state management in Intel's mobile lines (2)</vt:lpstr>
      <vt:lpstr>PowerPoint Presentation</vt:lpstr>
      <vt:lpstr>PowerPoint Presentation</vt:lpstr>
      <vt:lpstr>5.1 Overview (1)</vt:lpstr>
      <vt:lpstr>5.1 Overview (2)</vt:lpstr>
      <vt:lpstr>PowerPoint Presentation</vt:lpstr>
      <vt:lpstr>5.2 DVFS (Dynamic Voltage and Frequency Scaling (1)</vt:lpstr>
      <vt:lpstr>5.2 DVFS (Dynamic Voltage and Frequency Scaling (2)</vt:lpstr>
      <vt:lpstr>5.2 DVFS (Dynamic Voltage and Frequency Scaling (3)</vt:lpstr>
      <vt:lpstr>5.2 DVFS (Dynamic Voltage and Frequency Scaling (4)</vt:lpstr>
      <vt:lpstr>5.2 DVFS (Dynamic Voltage and Frequency Scaling (5)</vt:lpstr>
      <vt:lpstr>5.2 DVFS (Dynamic Voltage and Frequency Scaling (6)</vt:lpstr>
      <vt:lpstr>5.2 DVFS (Dynamic Voltage and Frequency Scaling (7)</vt:lpstr>
      <vt:lpstr>5.2 DVFS (Dynamic Voltage and Frequency Scaling (8)</vt:lpstr>
      <vt:lpstr>5.2 DVFS (Dynamic Voltage and Frequency Scaling (9)</vt:lpstr>
      <vt:lpstr>5.2 DVFS (Dynamic Voltage and Frequency Scaling (10)</vt:lpstr>
      <vt:lpstr>5.2 DVFS (Dynamic Voltage and Frequency Scaling (11)</vt:lpstr>
      <vt:lpstr>5.2 DVFS (Dynamic Voltage and Frequency Scaling (12)</vt:lpstr>
      <vt:lpstr>5.2 DVFS (Dynamic Voltage and Frequency Scaling (13)</vt:lpstr>
      <vt:lpstr>5.2 DVFS (Dynamic Voltage and Frequency Scaling (14)</vt:lpstr>
      <vt:lpstr>5.2 DVFS (Dynamic Voltage and Frequency Scaling (15)</vt:lpstr>
      <vt:lpstr>5.2 DVFS (Dynamic Voltage and Frequency Scaling (16)</vt:lpstr>
      <vt:lpstr>5.2 DVFS (Dynamic Voltage and Frequency Scaling (17)</vt:lpstr>
      <vt:lpstr>5.2 DVFS (Dynamic Voltage and Frequency Scaling (18)</vt:lpstr>
      <vt:lpstr>5.2 DVFS (Dynamic Voltage and Frequency Scaling (19)</vt:lpstr>
      <vt:lpstr>5.2 DVFS (Dynamic Voltage and Frequency Scaling (20)</vt:lpstr>
      <vt:lpstr>5.2 DVFS (Dynamic Voltage and Frequency Scaling (21)</vt:lpstr>
      <vt:lpstr>5.2 DVFS (Dynamic Voltage and Frequency Scaling (22)</vt:lpstr>
      <vt:lpstr>PowerPoint Presentation</vt:lpstr>
      <vt:lpstr>5.3 CPPC (Collaborative Processor Performance Control) (1)</vt:lpstr>
      <vt:lpstr>5.3 CPPC (Collaborative Processor Performance Control) (2)</vt:lpstr>
      <vt:lpstr>5.3 CPPC (Collaborative Processor Performance Control) (3)</vt:lpstr>
      <vt:lpstr>5.3 CPPC (Collaborative Processor Performance Control) (4)</vt:lpstr>
      <vt:lpstr>5.3 CPPC (Collaborative Processor Performance Control) (5)</vt:lpstr>
      <vt:lpstr>5.3 CPPC (Collaborative Processor Performance Control) (6)</vt:lpstr>
      <vt:lpstr>5.3 CPPC (Collaborative Processor Performance Control) (7)</vt:lpstr>
      <vt:lpstr>5.3 CPPC (Collaborative Processor Performance Control) (8)</vt:lpstr>
      <vt:lpstr>5.3 CPPC (Collaborative Processor Performance Control) (9)</vt:lpstr>
      <vt:lpstr>5.3 CPPC (Collaborative Processor Performance Control) (10)</vt:lpstr>
      <vt:lpstr>5.3 CPPC (Collaborative Processor Performance Control) (11)</vt:lpstr>
      <vt:lpstr>5.3 CPPC (Collaborative Processor Performance Control) (12)</vt:lpstr>
      <vt:lpstr>5.3 CPPC (Collaborative Processor Performance Control) (13)</vt:lpstr>
      <vt:lpstr>5.3 CPPC (Collaborative Processor Performance Control) (14)</vt:lpstr>
      <vt:lpstr>5.3 CPPC (Collaborative Processor Performance Control) (15)</vt:lpstr>
      <vt:lpstr>5.3 CPPC (Collaborative Processor Performance Control) (16)</vt:lpstr>
      <vt:lpstr>5.3 CPPC (Collaborative Processor Performance Control) (17)</vt:lpstr>
      <vt:lpstr>5.3 CPPC (Collaborative Processor Performance Control) (18)</vt:lpstr>
      <vt:lpstr>5.3 CPPC (Collaborative Processor Performance Control) (19)</vt:lpstr>
      <vt:lpstr>5.3 CPPC (Collaborative Processor Performance Control) (20)</vt:lpstr>
      <vt:lpstr>PowerPoint Presentation</vt:lpstr>
      <vt:lpstr>5.4 AVFS (Adaptive Voltage or Frequency Scaling) (1)</vt:lpstr>
      <vt:lpstr>5.4 AVFS (Adaptive Voltage or Frequency Scaling) (2)</vt:lpstr>
      <vt:lpstr>5.4 AVFS (Adaptive Voltage or Frequency Scaling) (3)</vt:lpstr>
      <vt:lpstr>5.4 AVFS (Adaptive Voltage or Frequency Scaling) (4)</vt:lpstr>
      <vt:lpstr>5.4 AVFS (Adaptive Voltage or Frequency Scaling) (5)</vt:lpstr>
      <vt:lpstr>5.4 AVFS (Adaptive Voltage or Frequency Scaling) (6)</vt:lpstr>
      <vt:lpstr>5.4 AVFS (Adaptive Voltage or Frequency Scaling) (7)</vt:lpstr>
      <vt:lpstr>5.4 AVFS (Adaptive Voltage or Frequency Scaling) (7)</vt:lpstr>
      <vt:lpstr>5.4 AVFS (Adaptive Voltage or Frequency Scaling) (8)</vt:lpstr>
      <vt:lpstr>5.4 AVFS (Adaptive Voltage or Frequency Scaling) (9)</vt:lpstr>
      <vt:lpstr>5.4 AVFS (Adaptive Voltage or Frequency Scaling) (10)</vt:lpstr>
      <vt:lpstr>5.4 AVFS (Adaptive Voltage or Frequency Scaling) (11)</vt:lpstr>
      <vt:lpstr>5.4 AVFS (Adaptive Voltage or Frequency Scaling) (12)</vt:lpstr>
      <vt:lpstr>5.4 AVFS (Adaptive Voltage or Frequency Scaling) (13)</vt:lpstr>
      <vt:lpstr>5.4 AVFS (Adaptive Voltage or Frequency Scaling) (14)</vt:lpstr>
      <vt:lpstr>5.4 AVFS (Adaptive Voltage or Frequency Scaling) (15)</vt:lpstr>
      <vt:lpstr>5.4 AVFS (Adaptive Voltage or Frequency Scaling) (16)</vt:lpstr>
      <vt:lpstr>5.4 AVFS (Adaptive Voltage or Frequency Scaling) (17)</vt:lpstr>
      <vt:lpstr>5.4 AVFS (Adaptive Voltage or Frequency Scaling) (18)</vt:lpstr>
      <vt:lpstr>5.4 AVFS (Adaptive Voltage or Frequency Scaling) (19)</vt:lpstr>
      <vt:lpstr>5.4 AVFS (Adaptive Voltage or Frequency Scaling) (20)</vt:lpstr>
      <vt:lpstr>5.4 AVFS (Adaptive Voltage or Frequency Scaling) (21)</vt:lpstr>
      <vt:lpstr>5.4 AVFS (Adaptive Voltage or Frequency Scaling) (22)</vt:lpstr>
      <vt:lpstr>5.4 AVFS (Adaptive Voltage or Frequency Scaling) (23)</vt:lpstr>
      <vt:lpstr>5.4 AVFS (Adaptive Voltage or Frequency Scaling) (24)</vt:lpstr>
      <vt:lpstr>5.4 AVFS (Adaptive Voltage or Frequency Scaling) (25)</vt:lpstr>
      <vt:lpstr>5.4 AVFS (Adaptive Voltage or Frequency Scaling) (26)</vt:lpstr>
      <vt:lpstr>5.4 AVFS (Adaptive Voltage or Frequency Scaling) (27)</vt:lpstr>
      <vt:lpstr>5.4 AVFS (Adaptive Voltage or Frequency Scaling) (28)</vt:lpstr>
      <vt:lpstr>PowerPoint Presentation</vt:lpstr>
      <vt:lpstr>6. Utilizing the power headroom of processor packages to raise performance</vt:lpstr>
      <vt:lpstr>PowerPoint Presentation</vt:lpstr>
      <vt:lpstr>6.1 Introduction (1)</vt:lpstr>
      <vt:lpstr>PowerPoint Presentation</vt:lpstr>
      <vt:lpstr>6.2 Intel’s Turbo Boost technologies (1)</vt:lpstr>
      <vt:lpstr>6.2 Intel’s Turbo Boost technologies (2)</vt:lpstr>
      <vt:lpstr>6.2 Intel’s Turbo Boost technologies (3)</vt:lpstr>
      <vt:lpstr>6.2 Intel’s Turbo Boost technologies (4)</vt:lpstr>
      <vt:lpstr>PowerPoint Presentation</vt:lpstr>
      <vt:lpstr>6.2.1 Intel’s 1. gen. Turbo Boost technology (1)</vt:lpstr>
      <vt:lpstr>6.2.1 Intel’s 1. gen. Turbo Boost technology (2)</vt:lpstr>
      <vt:lpstr>6.2.1 Intel’s 1. gen. Turbo Boost technology (3)</vt:lpstr>
      <vt:lpstr>6.2.1 Intel’s 1. gen. Turbo Boost technology (4)</vt:lpstr>
      <vt:lpstr>6.2.1 Intel’s 1. gen. Turbo Boost technology (5)</vt:lpstr>
      <vt:lpstr>6.2.1 Intel’s 1. gen. Turbo Boost technology (6)</vt:lpstr>
      <vt:lpstr>6.2.1 Intel’s 1. gen. Turbo Boost technology (7)</vt:lpstr>
      <vt:lpstr>6.2.1 Intel’s 1. gen. Turbo Boost technology (8)</vt:lpstr>
      <vt:lpstr>6.2.1 Intel’s 1. gen. Turbo Boost technology (9)</vt:lpstr>
      <vt:lpstr>6.2.1 Intel’s 1. gen. Turbo Boost technology (10)</vt:lpstr>
      <vt:lpstr>PowerPoint Presentation</vt:lpstr>
      <vt:lpstr>PowerPoint Presentation</vt:lpstr>
      <vt:lpstr>6.2.1 Intel’s 1. gen. Turbo Boost technology (13)</vt:lpstr>
      <vt:lpstr>6.2.1 Intel’s 1. gen. Turbo Boost technology (14)</vt:lpstr>
      <vt:lpstr>PowerPoint Presentation</vt:lpstr>
      <vt:lpstr>6.2.2 Intel’s 2. gen. Turbo Boost technology (1)</vt:lpstr>
      <vt:lpstr>6.2.2 Intel’s 2. gen. Turbo Boost technology (2)</vt:lpstr>
      <vt:lpstr>PowerPoint Presentation</vt:lpstr>
      <vt:lpstr>6.2.2 Intel’s 2. gen. Turbo Boost technology (4)</vt:lpstr>
      <vt:lpstr>6.2.2 Intel’s 2. gen. Turbo Boost technology (5)</vt:lpstr>
      <vt:lpstr>6.2.2 Intel’s 2. gen. Turbo Boost technology (6)</vt:lpstr>
      <vt:lpstr>6.2.2 Intel’s 2. gen. Turbo Boost technology (7)</vt:lpstr>
      <vt:lpstr>6.2.2 Intel’s 2. gen. Turbo Boost technology (8)</vt:lpstr>
      <vt:lpstr>6.2.2 Intel’s 2. gen. Turbo Boost technology (9)</vt:lpstr>
      <vt:lpstr>6.2.2 Intel’s 2. gen. Turbo Boost technology (10)</vt:lpstr>
      <vt:lpstr>6.2.2 Intel’s 2. gen. Turbo Boost technology (11)</vt:lpstr>
      <vt:lpstr>PowerPoint Presentation</vt:lpstr>
      <vt:lpstr>6.2.2 Intel’s 2. gen. Turbo Boost technology (13)</vt:lpstr>
      <vt:lpstr>PowerPoint Presentation</vt:lpstr>
      <vt:lpstr>6.2.2 Intel’s 2. gen. Turbo Boost technology (15)</vt:lpstr>
      <vt:lpstr>6.2.2 Intel’s 2. gen. Turbo Boost technology (16)</vt:lpstr>
      <vt:lpstr>PowerPoint Presentation</vt:lpstr>
      <vt:lpstr>6.2.3 Intel’s 3. gen. Turbo Boost technology (1)</vt:lpstr>
      <vt:lpstr>6.2.3 Intel’s 3. gen. Turbo Boost technology (2)</vt:lpstr>
      <vt:lpstr>6.2.3 Intel’s 3. gen. Turbo Boost technology (3)</vt:lpstr>
      <vt:lpstr>6.2.3 Intel’s 3. gen. Turbo Boost technology (4)</vt:lpstr>
      <vt:lpstr>PowerPoint Presentation</vt:lpstr>
      <vt:lpstr>6.2.4 Turbo Boost technology under CPPC (1) </vt:lpstr>
      <vt:lpstr>6.2.4 Turbo Boost technology under CPPC (2) </vt:lpstr>
      <vt:lpstr>PowerPoint Presentation</vt:lpstr>
      <vt:lpstr>6.3 AMD’s Turbo Core technologies</vt:lpstr>
      <vt:lpstr>PowerPoint Presentation</vt:lpstr>
      <vt:lpstr>6.3.1 A MD’s Turbo Core technologies (1)</vt:lpstr>
      <vt:lpstr>6.3.1 A MD’s Turbo Core technologies (2)</vt:lpstr>
      <vt:lpstr>6.3.1 A MD’s Turbo Core technologies (3)</vt:lpstr>
      <vt:lpstr>6.3.1 A MD’s Turbo Core technologies (4)</vt:lpstr>
      <vt:lpstr>6.3.1 A MD’s Turbo Core technologies (5)</vt:lpstr>
      <vt:lpstr>6.3.1 A MD’s Turbo Core technologies (6)</vt:lpstr>
      <vt:lpstr>6.3.1 A MD’s Turbo Core technologies (7)</vt:lpstr>
      <vt:lpstr>6.3.1 A MD’s Turbo Core technologies (8)</vt:lpstr>
      <vt:lpstr>6.3.1 A MD’s Turbo Core technologies (9)</vt:lpstr>
      <vt:lpstr>6.3.1 A MD’s Turbo Core technologies (10)</vt:lpstr>
      <vt:lpstr>PowerPoint Presentation</vt:lpstr>
      <vt:lpstr>6.3.2 A MD’s 2. gen. Turbo Core technology (1)</vt:lpstr>
      <vt:lpstr>6.3.2 A MD’s 2. gen. Turbo Core technology (2)</vt:lpstr>
      <vt:lpstr>6.3.2 A MD’s 2. gen. Turbo Core technology (3)</vt:lpstr>
      <vt:lpstr>6.3.2 A MD’s 2. gen. Turbo Core technology (4)</vt:lpstr>
      <vt:lpstr>6.3.2 A MD’s 2. gen. Turbo Core technology (5)</vt:lpstr>
      <vt:lpstr>6.3.2 A MD’s 2. gen. Turbo Core technology (6)</vt:lpstr>
      <vt:lpstr>PowerPoint Presentation</vt:lpstr>
      <vt:lpstr>6.3.3 A MD’s STAPM (Skin Temperature Aware Power Management) (1)</vt:lpstr>
      <vt:lpstr>6.3.3 A MD’s STAPM (Skin Temperature Aware Power Management) (2)</vt:lpstr>
      <vt:lpstr>6.3.3 A MD’s STAPM (Skin Temperature Aware Power Management) (3)</vt:lpstr>
      <vt:lpstr>6.3.3 A MD’s STAPM (Skin Temperature Aware Power Management) (4)</vt:lpstr>
      <vt:lpstr>6.3.3 A MD’s STAPM (Skin Temperature Aware Power Management) (5)</vt:lpstr>
      <vt:lpstr>6.3.3 A MD’s STAPM (Skin Temperature Aware Power Management) (6)</vt:lpstr>
      <vt:lpstr>PowerPoint Presentation</vt:lpstr>
      <vt:lpstr>6.3.4 AMD’s Precision Boost technology (1)</vt:lpstr>
      <vt:lpstr>6.3.4 AMD’s Precision Boost technology (2)</vt:lpstr>
      <vt:lpstr>6.3.4 AMD’s Precision Boost technology (3)</vt:lpstr>
      <vt:lpstr>6.3.4 AMD’s Precision Boost technology (4)</vt:lpstr>
      <vt:lpstr>6.3.4 AMD’s Precision Boost technology (5)</vt:lpstr>
      <vt:lpstr>6.3.4 AMD’s Precision Boost technology (6)</vt:lpstr>
      <vt:lpstr>6.3.4 AMD’s Precision Boost technology (7)</vt:lpstr>
      <vt:lpstr>6.3.4 AMD’s Precision Boost technology (8)</vt:lpstr>
      <vt:lpstr>6.3.4 AMD’s Precision Boost technology (9)</vt:lpstr>
      <vt:lpstr>6.3.4 AMD’s Precision Boost technology (10)</vt:lpstr>
      <vt:lpstr>PowerPoint Presentation</vt:lpstr>
      <vt:lpstr>6.3.5 AMD’s Precision Boost 2 technology (1)</vt:lpstr>
      <vt:lpstr>6.3.5 AMD’s Precision Boost 2 technology (2)</vt:lpstr>
      <vt:lpstr>6.3.5 AMD’s Precision Boost 2 technology (3)</vt:lpstr>
      <vt:lpstr>6.3.5 AMD’s Precision Boost 2 technology (4)</vt:lpstr>
      <vt:lpstr>6.3.5 AMD’s Precision Boost 2 technology (5)</vt:lpstr>
      <vt:lpstr>6.3.5 AMD’s Precision Boost 2 technology (6)</vt:lpstr>
      <vt:lpstr>6.3.5 AMD’s Precision Boost 2 technology (7)</vt:lpstr>
      <vt:lpstr>6.3.5 AMD’s Precision Boost 2 technology (8)</vt:lpstr>
      <vt:lpstr>6.3.5 AMD’s Precision Boost 2 technology (9)</vt:lpstr>
      <vt:lpstr>6.3.5 AMD’s Precision Boost 2 technology (10)</vt:lpstr>
      <vt:lpstr>6.3.5 AMD’s Precision Boost 2 technology (11)</vt:lpstr>
      <vt:lpstr>6.3.5 AMD’s Precision Boost 2 technology (12)</vt:lpstr>
      <vt:lpstr>6.3.5 AMD’s Precision Boost 2 technology (13)</vt:lpstr>
      <vt:lpstr>6.3.5 AMD’s Precision Boost 2 technology (14)</vt:lpstr>
      <vt:lpstr>6.3.5 AMD’s Precision Boost 2 technology (15)</vt:lpstr>
      <vt:lpstr>6.3.5 AMD’s Precision Boost 2 technology (16)</vt:lpstr>
      <vt:lpstr>PowerPoint Presentation</vt:lpstr>
      <vt:lpstr>7. References (1)</vt:lpstr>
      <vt:lpstr>7. References (2)</vt:lpstr>
      <vt:lpstr>7. References (3)</vt:lpstr>
      <vt:lpstr>7. References (4)</vt:lpstr>
      <vt:lpstr>7. References (5)</vt:lpstr>
      <vt:lpstr>7. References (6)</vt:lpstr>
      <vt:lpstr>7. References (7)</vt:lpstr>
      <vt:lpstr>7. References (8)</vt:lpstr>
      <vt:lpstr>7. References (9)</vt:lpstr>
      <vt:lpstr>7. References (10)</vt:lpstr>
      <vt:lpstr>7. References (11)</vt:lpstr>
      <vt:lpstr>7. References (12)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Prof. Dr. Sima Dezső</cp:lastModifiedBy>
  <cp:revision>5056</cp:revision>
  <cp:lastPrinted>2022-11-02T09:39:00Z</cp:lastPrinted>
  <dcterms:created xsi:type="dcterms:W3CDTF">2014-10-25T02:34:30Z</dcterms:created>
  <dcterms:modified xsi:type="dcterms:W3CDTF">2022-11-09T06:31:36Z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0x010100F57F55E438109E48B6391729A5612895</vt:lpwstr>
  </property>
</Properties>
</file>