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4"/>
    <p:sldMasterId id="2147483673" r:id="rId5"/>
    <p:sldMasterId id="2147483711" r:id="rId6"/>
    <p:sldMasterId id="2147483724" r:id="rId7"/>
    <p:sldMasterId id="2147483737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2" r:id="rId16"/>
    <p:sldMasterId id="2147483865" r:id="rId17"/>
    <p:sldMasterId id="2147483877" r:id="rId18"/>
  </p:sldMasterIdLst>
  <p:notesMasterIdLst>
    <p:notesMasterId r:id="rId371"/>
  </p:notesMasterIdLst>
  <p:sldIdLst>
    <p:sldId id="2266" r:id="rId19"/>
    <p:sldId id="463" r:id="rId20"/>
    <p:sldId id="1908" r:id="rId21"/>
    <p:sldId id="1988" r:id="rId22"/>
    <p:sldId id="2295" r:id="rId23"/>
    <p:sldId id="1989" r:id="rId24"/>
    <p:sldId id="1990" r:id="rId25"/>
    <p:sldId id="1991" r:id="rId26"/>
    <p:sldId id="1992" r:id="rId27"/>
    <p:sldId id="2323" r:id="rId28"/>
    <p:sldId id="2483" r:id="rId29"/>
    <p:sldId id="2484" r:id="rId30"/>
    <p:sldId id="2354" r:id="rId31"/>
    <p:sldId id="2129" r:id="rId32"/>
    <p:sldId id="1996" r:id="rId33"/>
    <p:sldId id="2355" r:id="rId34"/>
    <p:sldId id="2356" r:id="rId35"/>
    <p:sldId id="1924" r:id="rId36"/>
    <p:sldId id="2357" r:id="rId37"/>
    <p:sldId id="1925" r:id="rId38"/>
    <p:sldId id="2358" r:id="rId39"/>
    <p:sldId id="2359" r:id="rId40"/>
    <p:sldId id="2363" r:id="rId41"/>
    <p:sldId id="2360" r:id="rId42"/>
    <p:sldId id="1926" r:id="rId43"/>
    <p:sldId id="2364" r:id="rId44"/>
    <p:sldId id="1927" r:id="rId45"/>
    <p:sldId id="2361" r:id="rId46"/>
    <p:sldId id="1995" r:id="rId47"/>
    <p:sldId id="2001" r:id="rId48"/>
    <p:sldId id="1984" r:id="rId49"/>
    <p:sldId id="1983" r:id="rId50"/>
    <p:sldId id="2174" r:id="rId51"/>
    <p:sldId id="1929" r:id="rId52"/>
    <p:sldId id="2306" r:id="rId53"/>
    <p:sldId id="2307" r:id="rId54"/>
    <p:sldId id="2294" r:id="rId55"/>
    <p:sldId id="2376" r:id="rId56"/>
    <p:sldId id="2497" r:id="rId57"/>
    <p:sldId id="2362" r:id="rId58"/>
    <p:sldId id="1994" r:id="rId59"/>
    <p:sldId id="2170" r:id="rId60"/>
    <p:sldId id="1939" r:id="rId61"/>
    <p:sldId id="1933" r:id="rId62"/>
    <p:sldId id="1934" r:id="rId63"/>
    <p:sldId id="1938" r:id="rId64"/>
    <p:sldId id="1949" r:id="rId65"/>
    <p:sldId id="1940" r:id="rId66"/>
    <p:sldId id="1941" r:id="rId67"/>
    <p:sldId id="1942" r:id="rId68"/>
    <p:sldId id="2004" r:id="rId69"/>
    <p:sldId id="1943" r:id="rId70"/>
    <p:sldId id="2372" r:id="rId71"/>
    <p:sldId id="2556" r:id="rId72"/>
    <p:sldId id="1946" r:id="rId73"/>
    <p:sldId id="1952" r:id="rId74"/>
    <p:sldId id="1953" r:id="rId75"/>
    <p:sldId id="1954" r:id="rId76"/>
    <p:sldId id="1951" r:id="rId77"/>
    <p:sldId id="1955" r:id="rId78"/>
    <p:sldId id="2377" r:id="rId79"/>
    <p:sldId id="2378" r:id="rId80"/>
    <p:sldId id="2550" r:id="rId81"/>
    <p:sldId id="2413" r:id="rId82"/>
    <p:sldId id="2414" r:id="rId83"/>
    <p:sldId id="2381" r:id="rId84"/>
    <p:sldId id="2382" r:id="rId85"/>
    <p:sldId id="2551" r:id="rId86"/>
    <p:sldId id="2384" r:id="rId87"/>
    <p:sldId id="2385" r:id="rId88"/>
    <p:sldId id="2386" r:id="rId89"/>
    <p:sldId id="2403" r:id="rId90"/>
    <p:sldId id="2442" r:id="rId91"/>
    <p:sldId id="2443" r:id="rId92"/>
    <p:sldId id="2417" r:id="rId93"/>
    <p:sldId id="2552" r:id="rId94"/>
    <p:sldId id="2568" r:id="rId95"/>
    <p:sldId id="2554" r:id="rId96"/>
    <p:sldId id="2569" r:id="rId97"/>
    <p:sldId id="2589" r:id="rId98"/>
    <p:sldId id="2574" r:id="rId99"/>
    <p:sldId id="2592" r:id="rId100"/>
    <p:sldId id="2577" r:id="rId101"/>
    <p:sldId id="2593" r:id="rId102"/>
    <p:sldId id="2596" r:id="rId103"/>
    <p:sldId id="2597" r:id="rId104"/>
    <p:sldId id="2598" r:id="rId105"/>
    <p:sldId id="2594" r:id="rId106"/>
    <p:sldId id="2595" r:id="rId107"/>
    <p:sldId id="2586" r:id="rId108"/>
    <p:sldId id="2587" r:id="rId109"/>
    <p:sldId id="2580" r:id="rId110"/>
    <p:sldId id="2590" r:id="rId111"/>
    <p:sldId id="2591" r:id="rId112"/>
    <p:sldId id="2014" r:id="rId113"/>
    <p:sldId id="2017" r:id="rId114"/>
    <p:sldId id="2018" r:id="rId115"/>
    <p:sldId id="2019" r:id="rId116"/>
    <p:sldId id="2023" r:id="rId117"/>
    <p:sldId id="2020" r:id="rId118"/>
    <p:sldId id="2446" r:id="rId119"/>
    <p:sldId id="2021" r:id="rId120"/>
    <p:sldId id="2557" r:id="rId121"/>
    <p:sldId id="2022" r:id="rId122"/>
    <p:sldId id="2265" r:id="rId123"/>
    <p:sldId id="2031" r:id="rId124"/>
    <p:sldId id="2032" r:id="rId125"/>
    <p:sldId id="1956" r:id="rId126"/>
    <p:sldId id="1957" r:id="rId127"/>
    <p:sldId id="2076" r:id="rId128"/>
    <p:sldId id="2013" r:id="rId129"/>
    <p:sldId id="2024" r:id="rId130"/>
    <p:sldId id="2025" r:id="rId131"/>
    <p:sldId id="2026" r:id="rId132"/>
    <p:sldId id="2027" r:id="rId133"/>
    <p:sldId id="2028" r:id="rId134"/>
    <p:sldId id="2029" r:id="rId135"/>
    <p:sldId id="2447" r:id="rId136"/>
    <p:sldId id="2030" r:id="rId137"/>
    <p:sldId id="2175" r:id="rId138"/>
    <p:sldId id="2075" r:id="rId139"/>
    <p:sldId id="2012" r:id="rId140"/>
    <p:sldId id="2034" r:id="rId141"/>
    <p:sldId id="2179" r:id="rId142"/>
    <p:sldId id="2035" r:id="rId143"/>
    <p:sldId id="2036" r:id="rId144"/>
    <p:sldId id="2177" r:id="rId145"/>
    <p:sldId id="2178" r:id="rId146"/>
    <p:sldId id="2038" r:id="rId147"/>
    <p:sldId id="2039" r:id="rId148"/>
    <p:sldId id="2040" r:id="rId149"/>
    <p:sldId id="2041" r:id="rId150"/>
    <p:sldId id="2042" r:id="rId151"/>
    <p:sldId id="2043" r:id="rId152"/>
    <p:sldId id="2053" r:id="rId153"/>
    <p:sldId id="2054" r:id="rId154"/>
    <p:sldId id="2055" r:id="rId155"/>
    <p:sldId id="2056" r:id="rId156"/>
    <p:sldId id="2057" r:id="rId157"/>
    <p:sldId id="2058" r:id="rId158"/>
    <p:sldId id="2059" r:id="rId159"/>
    <p:sldId id="2060" r:id="rId160"/>
    <p:sldId id="2061" r:id="rId161"/>
    <p:sldId id="2062" r:id="rId162"/>
    <p:sldId id="2063" r:id="rId163"/>
    <p:sldId id="2064" r:id="rId164"/>
    <p:sldId id="2065" r:id="rId165"/>
    <p:sldId id="2066" r:id="rId166"/>
    <p:sldId id="2067" r:id="rId167"/>
    <p:sldId id="2068" r:id="rId168"/>
    <p:sldId id="2069" r:id="rId169"/>
    <p:sldId id="2070" r:id="rId170"/>
    <p:sldId id="2071" r:id="rId171"/>
    <p:sldId id="2072" r:id="rId172"/>
    <p:sldId id="2073" r:id="rId173"/>
    <p:sldId id="2077" r:id="rId174"/>
    <p:sldId id="2172" r:id="rId175"/>
    <p:sldId id="2078" r:id="rId176"/>
    <p:sldId id="2079" r:id="rId177"/>
    <p:sldId id="2080" r:id="rId178"/>
    <p:sldId id="2090" r:id="rId179"/>
    <p:sldId id="2091" r:id="rId180"/>
    <p:sldId id="2092" r:id="rId181"/>
    <p:sldId id="2093" r:id="rId182"/>
    <p:sldId id="2561" r:id="rId183"/>
    <p:sldId id="2560" r:id="rId184"/>
    <p:sldId id="2096" r:id="rId185"/>
    <p:sldId id="1769" r:id="rId186"/>
    <p:sldId id="1775" r:id="rId187"/>
    <p:sldId id="2081" r:id="rId188"/>
    <p:sldId id="1782" r:id="rId189"/>
    <p:sldId id="1827" r:id="rId190"/>
    <p:sldId id="2082" r:id="rId191"/>
    <p:sldId id="1783" r:id="rId192"/>
    <p:sldId id="2084" r:id="rId193"/>
    <p:sldId id="2085" r:id="rId194"/>
    <p:sldId id="2086" r:id="rId195"/>
    <p:sldId id="2089" r:id="rId196"/>
    <p:sldId id="2088" r:id="rId197"/>
    <p:sldId id="2288" r:id="rId198"/>
    <p:sldId id="1771" r:id="rId199"/>
    <p:sldId id="2300" r:id="rId200"/>
    <p:sldId id="1877" r:id="rId201"/>
    <p:sldId id="1878" r:id="rId202"/>
    <p:sldId id="1879" r:id="rId203"/>
    <p:sldId id="2599" r:id="rId204"/>
    <p:sldId id="2338" r:id="rId205"/>
    <p:sldId id="2339" r:id="rId206"/>
    <p:sldId id="2601" r:id="rId207"/>
    <p:sldId id="2600" r:id="rId208"/>
    <p:sldId id="2602" r:id="rId209"/>
    <p:sldId id="1887" r:id="rId210"/>
    <p:sldId id="1888" r:id="rId211"/>
    <p:sldId id="1889" r:id="rId212"/>
    <p:sldId id="1890" r:id="rId213"/>
    <p:sldId id="1891" r:id="rId214"/>
    <p:sldId id="2182" r:id="rId215"/>
    <p:sldId id="2099" r:id="rId216"/>
    <p:sldId id="2100" r:id="rId217"/>
    <p:sldId id="2101" r:id="rId218"/>
    <p:sldId id="2102" r:id="rId219"/>
    <p:sldId id="2103" r:id="rId220"/>
    <p:sldId id="2104" r:id="rId221"/>
    <p:sldId id="1835" r:id="rId222"/>
    <p:sldId id="1836" r:id="rId223"/>
    <p:sldId id="2289" r:id="rId224"/>
    <p:sldId id="2105" r:id="rId225"/>
    <p:sldId id="2106" r:id="rId226"/>
    <p:sldId id="2290" r:id="rId227"/>
    <p:sldId id="2124" r:id="rId228"/>
    <p:sldId id="2303" r:id="rId229"/>
    <p:sldId id="2448" r:id="rId230"/>
    <p:sldId id="2341" r:id="rId231"/>
    <p:sldId id="2340" r:id="rId232"/>
    <p:sldId id="2342" r:id="rId233"/>
    <p:sldId id="2183" r:id="rId234"/>
    <p:sldId id="2109" r:id="rId235"/>
    <p:sldId id="2293" r:id="rId236"/>
    <p:sldId id="1838" r:id="rId237"/>
    <p:sldId id="2111" r:id="rId238"/>
    <p:sldId id="2118" r:id="rId239"/>
    <p:sldId id="2113" r:id="rId240"/>
    <p:sldId id="2119" r:id="rId241"/>
    <p:sldId id="2114" r:id="rId242"/>
    <p:sldId id="1868" r:id="rId243"/>
    <p:sldId id="1869" r:id="rId244"/>
    <p:sldId id="1870" r:id="rId245"/>
    <p:sldId id="1871" r:id="rId246"/>
    <p:sldId id="1872" r:id="rId247"/>
    <p:sldId id="1873" r:id="rId248"/>
    <p:sldId id="1874" r:id="rId249"/>
    <p:sldId id="1875" r:id="rId250"/>
    <p:sldId id="1876" r:id="rId251"/>
    <p:sldId id="2126" r:id="rId252"/>
    <p:sldId id="2127" r:id="rId253"/>
    <p:sldId id="1907" r:id="rId254"/>
    <p:sldId id="2184" r:id="rId255"/>
    <p:sldId id="2173" r:id="rId256"/>
    <p:sldId id="2345" r:id="rId257"/>
    <p:sldId id="2346" r:id="rId258"/>
    <p:sldId id="2347" r:id="rId259"/>
    <p:sldId id="2348" r:id="rId260"/>
    <p:sldId id="2186" r:id="rId261"/>
    <p:sldId id="1894" r:id="rId262"/>
    <p:sldId id="1900" r:id="rId263"/>
    <p:sldId id="2564" r:id="rId264"/>
    <p:sldId id="2499" r:id="rId265"/>
    <p:sldId id="1899" r:id="rId266"/>
    <p:sldId id="2167" r:id="rId267"/>
    <p:sldId id="2566" r:id="rId268"/>
    <p:sldId id="2279" r:id="rId269"/>
    <p:sldId id="2280" r:id="rId270"/>
    <p:sldId id="2185" r:id="rId271"/>
    <p:sldId id="2144" r:id="rId272"/>
    <p:sldId id="2282" r:id="rId273"/>
    <p:sldId id="2134" r:id="rId274"/>
    <p:sldId id="2168" r:id="rId275"/>
    <p:sldId id="2143" r:id="rId276"/>
    <p:sldId id="2449" r:id="rId277"/>
    <p:sldId id="2567" r:id="rId278"/>
    <p:sldId id="2504" r:id="rId279"/>
    <p:sldId id="2503" r:id="rId280"/>
    <p:sldId id="2283" r:id="rId281"/>
    <p:sldId id="2493" r:id="rId282"/>
    <p:sldId id="2485" r:id="rId283"/>
    <p:sldId id="2286" r:id="rId284"/>
    <p:sldId id="2490" r:id="rId285"/>
    <p:sldId id="2491" r:id="rId286"/>
    <p:sldId id="2492" r:id="rId287"/>
    <p:sldId id="2140" r:id="rId288"/>
    <p:sldId id="2479" r:id="rId289"/>
    <p:sldId id="2141" r:id="rId290"/>
    <p:sldId id="2476" r:id="rId291"/>
    <p:sldId id="2480" r:id="rId292"/>
    <p:sldId id="2146" r:id="rId293"/>
    <p:sldId id="2150" r:id="rId294"/>
    <p:sldId id="2151" r:id="rId295"/>
    <p:sldId id="2152" r:id="rId296"/>
    <p:sldId id="2603" r:id="rId297"/>
    <p:sldId id="2469" r:id="rId298"/>
    <p:sldId id="2495" r:id="rId299"/>
    <p:sldId id="2451" r:id="rId300"/>
    <p:sldId id="2456" r:id="rId301"/>
    <p:sldId id="2189" r:id="rId302"/>
    <p:sldId id="2258" r:id="rId303"/>
    <p:sldId id="2259" r:id="rId304"/>
    <p:sldId id="2190" r:id="rId305"/>
    <p:sldId id="2237" r:id="rId306"/>
    <p:sldId id="2231" r:id="rId307"/>
    <p:sldId id="2235" r:id="rId308"/>
    <p:sldId id="2232" r:id="rId309"/>
    <p:sldId id="2233" r:id="rId310"/>
    <p:sldId id="2234" r:id="rId311"/>
    <p:sldId id="2191" r:id="rId312"/>
    <p:sldId id="2192" r:id="rId313"/>
    <p:sldId id="2193" r:id="rId314"/>
    <p:sldId id="2260" r:id="rId315"/>
    <p:sldId id="2236" r:id="rId316"/>
    <p:sldId id="2241" r:id="rId317"/>
    <p:sldId id="2242" r:id="rId318"/>
    <p:sldId id="2243" r:id="rId319"/>
    <p:sldId id="2245" r:id="rId320"/>
    <p:sldId id="2250" r:id="rId321"/>
    <p:sldId id="2261" r:id="rId322"/>
    <p:sldId id="2197" r:id="rId323"/>
    <p:sldId id="2514" r:id="rId324"/>
    <p:sldId id="2515" r:id="rId325"/>
    <p:sldId id="2516" r:id="rId326"/>
    <p:sldId id="2517" r:id="rId327"/>
    <p:sldId id="2518" r:id="rId328"/>
    <p:sldId id="2519" r:id="rId329"/>
    <p:sldId id="2520" r:id="rId330"/>
    <p:sldId id="2521" r:id="rId331"/>
    <p:sldId id="2522" r:id="rId332"/>
    <p:sldId id="2523" r:id="rId333"/>
    <p:sldId id="2524" r:id="rId334"/>
    <p:sldId id="2525" r:id="rId335"/>
    <p:sldId id="2526" r:id="rId336"/>
    <p:sldId id="2527" r:id="rId337"/>
    <p:sldId id="2528" r:id="rId338"/>
    <p:sldId id="2529" r:id="rId339"/>
    <p:sldId id="2530" r:id="rId340"/>
    <p:sldId id="2531" r:id="rId341"/>
    <p:sldId id="2532" r:id="rId342"/>
    <p:sldId id="2533" r:id="rId343"/>
    <p:sldId id="2534" r:id="rId344"/>
    <p:sldId id="2535" r:id="rId345"/>
    <p:sldId id="2536" r:id="rId346"/>
    <p:sldId id="2537" r:id="rId347"/>
    <p:sldId id="2538" r:id="rId348"/>
    <p:sldId id="2539" r:id="rId349"/>
    <p:sldId id="2540" r:id="rId350"/>
    <p:sldId id="2541" r:id="rId351"/>
    <p:sldId id="2542" r:id="rId352"/>
    <p:sldId id="2543" r:id="rId353"/>
    <p:sldId id="2544" r:id="rId354"/>
    <p:sldId id="2545" r:id="rId355"/>
    <p:sldId id="2546" r:id="rId356"/>
    <p:sldId id="2496" r:id="rId357"/>
    <p:sldId id="2506" r:id="rId358"/>
    <p:sldId id="2507" r:id="rId359"/>
    <p:sldId id="2508" r:id="rId360"/>
    <p:sldId id="2509" r:id="rId361"/>
    <p:sldId id="2510" r:id="rId362"/>
    <p:sldId id="2513" r:id="rId363"/>
    <p:sldId id="2512" r:id="rId364"/>
    <p:sldId id="2511" r:id="rId365"/>
    <p:sldId id="2547" r:id="rId366"/>
    <p:sldId id="2548" r:id="rId367"/>
    <p:sldId id="2549" r:id="rId368"/>
    <p:sldId id="2555" r:id="rId369"/>
    <p:sldId id="2410" r:id="rId37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1908"/>
            <p14:sldId id="1988"/>
            <p14:sldId id="2295"/>
            <p14:sldId id="1989"/>
            <p14:sldId id="1990"/>
            <p14:sldId id="1991"/>
            <p14:sldId id="1992"/>
            <p14:sldId id="2323"/>
            <p14:sldId id="2483"/>
            <p14:sldId id="2484"/>
            <p14:sldId id="2354"/>
            <p14:sldId id="2129"/>
            <p14:sldId id="1996"/>
            <p14:sldId id="2355"/>
            <p14:sldId id="2356"/>
            <p14:sldId id="1924"/>
            <p14:sldId id="2357"/>
            <p14:sldId id="1925"/>
            <p14:sldId id="2358"/>
            <p14:sldId id="2359"/>
            <p14:sldId id="2363"/>
            <p14:sldId id="2360"/>
            <p14:sldId id="1926"/>
            <p14:sldId id="2364"/>
            <p14:sldId id="1927"/>
            <p14:sldId id="2361"/>
            <p14:sldId id="1995"/>
            <p14:sldId id="2001"/>
            <p14:sldId id="1984"/>
            <p14:sldId id="1983"/>
            <p14:sldId id="2174"/>
            <p14:sldId id="1929"/>
            <p14:sldId id="2306"/>
            <p14:sldId id="2307"/>
            <p14:sldId id="2294"/>
            <p14:sldId id="2376"/>
            <p14:sldId id="2497"/>
            <p14:sldId id="2362"/>
            <p14:sldId id="1994"/>
            <p14:sldId id="2170"/>
            <p14:sldId id="1939"/>
            <p14:sldId id="1933"/>
            <p14:sldId id="1934"/>
            <p14:sldId id="1938"/>
            <p14:sldId id="1949"/>
            <p14:sldId id="1940"/>
            <p14:sldId id="1941"/>
            <p14:sldId id="1942"/>
            <p14:sldId id="2004"/>
            <p14:sldId id="1943"/>
            <p14:sldId id="2372"/>
            <p14:sldId id="2556"/>
            <p14:sldId id="1946"/>
            <p14:sldId id="1952"/>
            <p14:sldId id="1953"/>
            <p14:sldId id="1954"/>
            <p14:sldId id="1951"/>
            <p14:sldId id="1955"/>
            <p14:sldId id="2377"/>
            <p14:sldId id="2378"/>
            <p14:sldId id="2550"/>
            <p14:sldId id="2413"/>
            <p14:sldId id="2414"/>
            <p14:sldId id="2381"/>
            <p14:sldId id="2382"/>
            <p14:sldId id="2551"/>
            <p14:sldId id="2384"/>
            <p14:sldId id="2385"/>
            <p14:sldId id="2386"/>
            <p14:sldId id="2403"/>
            <p14:sldId id="2442"/>
            <p14:sldId id="2443"/>
            <p14:sldId id="2417"/>
            <p14:sldId id="2552"/>
            <p14:sldId id="2568"/>
            <p14:sldId id="2554"/>
            <p14:sldId id="2569"/>
            <p14:sldId id="2589"/>
            <p14:sldId id="2574"/>
            <p14:sldId id="2592"/>
            <p14:sldId id="2577"/>
            <p14:sldId id="2593"/>
            <p14:sldId id="2596"/>
            <p14:sldId id="2597"/>
            <p14:sldId id="2598"/>
            <p14:sldId id="2594"/>
            <p14:sldId id="2595"/>
            <p14:sldId id="2586"/>
            <p14:sldId id="2587"/>
            <p14:sldId id="2580"/>
            <p14:sldId id="2590"/>
            <p14:sldId id="2591"/>
            <p14:sldId id="2014"/>
            <p14:sldId id="2017"/>
            <p14:sldId id="2018"/>
            <p14:sldId id="2019"/>
            <p14:sldId id="2023"/>
            <p14:sldId id="2020"/>
            <p14:sldId id="2446"/>
            <p14:sldId id="2021"/>
            <p14:sldId id="2557"/>
            <p14:sldId id="2022"/>
            <p14:sldId id="2265"/>
            <p14:sldId id="2031"/>
            <p14:sldId id="2032"/>
            <p14:sldId id="1956"/>
            <p14:sldId id="1957"/>
            <p14:sldId id="2076"/>
            <p14:sldId id="2013"/>
            <p14:sldId id="2024"/>
            <p14:sldId id="2025"/>
            <p14:sldId id="2026"/>
            <p14:sldId id="2027"/>
            <p14:sldId id="2028"/>
            <p14:sldId id="2029"/>
            <p14:sldId id="2447"/>
            <p14:sldId id="2030"/>
            <p14:sldId id="2175"/>
            <p14:sldId id="2075"/>
            <p14:sldId id="2012"/>
            <p14:sldId id="2034"/>
            <p14:sldId id="2179"/>
            <p14:sldId id="2035"/>
            <p14:sldId id="2036"/>
            <p14:sldId id="2177"/>
            <p14:sldId id="2178"/>
            <p14:sldId id="2038"/>
            <p14:sldId id="2039"/>
            <p14:sldId id="2040"/>
            <p14:sldId id="2041"/>
            <p14:sldId id="2042"/>
            <p14:sldId id="2043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  <p14:sldId id="2068"/>
            <p14:sldId id="2069"/>
            <p14:sldId id="2070"/>
            <p14:sldId id="2071"/>
            <p14:sldId id="2072"/>
            <p14:sldId id="2073"/>
            <p14:sldId id="2077"/>
            <p14:sldId id="2172"/>
            <p14:sldId id="2078"/>
            <p14:sldId id="2079"/>
            <p14:sldId id="2080"/>
            <p14:sldId id="2090"/>
            <p14:sldId id="2091"/>
            <p14:sldId id="2092"/>
            <p14:sldId id="2093"/>
            <p14:sldId id="2561"/>
            <p14:sldId id="2560"/>
            <p14:sldId id="2096"/>
            <p14:sldId id="1769"/>
            <p14:sldId id="1775"/>
            <p14:sldId id="2081"/>
            <p14:sldId id="1782"/>
            <p14:sldId id="1827"/>
            <p14:sldId id="2082"/>
            <p14:sldId id="1783"/>
            <p14:sldId id="2084"/>
            <p14:sldId id="2085"/>
            <p14:sldId id="2086"/>
            <p14:sldId id="2089"/>
            <p14:sldId id="2088"/>
            <p14:sldId id="2288"/>
            <p14:sldId id="1771"/>
            <p14:sldId id="2300"/>
            <p14:sldId id="1877"/>
            <p14:sldId id="1878"/>
            <p14:sldId id="1879"/>
            <p14:sldId id="2599"/>
            <p14:sldId id="2338"/>
            <p14:sldId id="2339"/>
            <p14:sldId id="2601"/>
            <p14:sldId id="2600"/>
            <p14:sldId id="2602"/>
            <p14:sldId id="1887"/>
            <p14:sldId id="1888"/>
            <p14:sldId id="1889"/>
            <p14:sldId id="1890"/>
            <p14:sldId id="1891"/>
            <p14:sldId id="2182"/>
            <p14:sldId id="2099"/>
            <p14:sldId id="2100"/>
            <p14:sldId id="2101"/>
            <p14:sldId id="2102"/>
            <p14:sldId id="2103"/>
            <p14:sldId id="2104"/>
            <p14:sldId id="1835"/>
            <p14:sldId id="1836"/>
            <p14:sldId id="2289"/>
            <p14:sldId id="2105"/>
            <p14:sldId id="2106"/>
            <p14:sldId id="2290"/>
            <p14:sldId id="2124"/>
            <p14:sldId id="2303"/>
            <p14:sldId id="2448"/>
            <p14:sldId id="2341"/>
            <p14:sldId id="2340"/>
            <p14:sldId id="2342"/>
            <p14:sldId id="2183"/>
            <p14:sldId id="2109"/>
            <p14:sldId id="2293"/>
            <p14:sldId id="1838"/>
            <p14:sldId id="2111"/>
            <p14:sldId id="2118"/>
            <p14:sldId id="2113"/>
            <p14:sldId id="2119"/>
            <p14:sldId id="2114"/>
            <p14:sldId id="1868"/>
            <p14:sldId id="1869"/>
            <p14:sldId id="1870"/>
            <p14:sldId id="1871"/>
            <p14:sldId id="1872"/>
            <p14:sldId id="1873"/>
            <p14:sldId id="1874"/>
            <p14:sldId id="1875"/>
            <p14:sldId id="1876"/>
            <p14:sldId id="2126"/>
            <p14:sldId id="2127"/>
            <p14:sldId id="1907"/>
            <p14:sldId id="2184"/>
            <p14:sldId id="2173"/>
            <p14:sldId id="2345"/>
            <p14:sldId id="2346"/>
            <p14:sldId id="2347"/>
            <p14:sldId id="2348"/>
            <p14:sldId id="2186"/>
            <p14:sldId id="1894"/>
            <p14:sldId id="1900"/>
            <p14:sldId id="2564"/>
            <p14:sldId id="2499"/>
            <p14:sldId id="1899"/>
            <p14:sldId id="2167"/>
            <p14:sldId id="2566"/>
            <p14:sldId id="2279"/>
            <p14:sldId id="2280"/>
            <p14:sldId id="2185"/>
            <p14:sldId id="2144"/>
            <p14:sldId id="2282"/>
            <p14:sldId id="2134"/>
            <p14:sldId id="2168"/>
            <p14:sldId id="2143"/>
            <p14:sldId id="2449"/>
            <p14:sldId id="2567"/>
            <p14:sldId id="2504"/>
            <p14:sldId id="2503"/>
            <p14:sldId id="2283"/>
            <p14:sldId id="2493"/>
            <p14:sldId id="2485"/>
            <p14:sldId id="2286"/>
            <p14:sldId id="2490"/>
            <p14:sldId id="2491"/>
            <p14:sldId id="2492"/>
            <p14:sldId id="2140"/>
            <p14:sldId id="2479"/>
            <p14:sldId id="2141"/>
            <p14:sldId id="2476"/>
            <p14:sldId id="2480"/>
            <p14:sldId id="2146"/>
            <p14:sldId id="2150"/>
            <p14:sldId id="2151"/>
            <p14:sldId id="2152"/>
            <p14:sldId id="2603"/>
            <p14:sldId id="2469"/>
            <p14:sldId id="2495"/>
            <p14:sldId id="2451"/>
            <p14:sldId id="2456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514"/>
            <p14:sldId id="2515"/>
            <p14:sldId id="2516"/>
            <p14:sldId id="2517"/>
            <p14:sldId id="2518"/>
            <p14:sldId id="2519"/>
            <p14:sldId id="2520"/>
            <p14:sldId id="2521"/>
            <p14:sldId id="2522"/>
            <p14:sldId id="2523"/>
            <p14:sldId id="2524"/>
            <p14:sldId id="2525"/>
            <p14:sldId id="2526"/>
            <p14:sldId id="2527"/>
            <p14:sldId id="2528"/>
            <p14:sldId id="2529"/>
            <p14:sldId id="2530"/>
            <p14:sldId id="2531"/>
            <p14:sldId id="2532"/>
            <p14:sldId id="2533"/>
            <p14:sldId id="2534"/>
            <p14:sldId id="2535"/>
            <p14:sldId id="2536"/>
            <p14:sldId id="2537"/>
            <p14:sldId id="2538"/>
            <p14:sldId id="2539"/>
            <p14:sldId id="2540"/>
            <p14:sldId id="2541"/>
            <p14:sldId id="2542"/>
            <p14:sldId id="2543"/>
            <p14:sldId id="2544"/>
            <p14:sldId id="2545"/>
            <p14:sldId id="2546"/>
            <p14:sldId id="2496"/>
            <p14:sldId id="2506"/>
            <p14:sldId id="2507"/>
            <p14:sldId id="2508"/>
            <p14:sldId id="2509"/>
            <p14:sldId id="2510"/>
            <p14:sldId id="2513"/>
            <p14:sldId id="2512"/>
            <p14:sldId id="2511"/>
            <p14:sldId id="2547"/>
            <p14:sldId id="2548"/>
            <p14:sldId id="2549"/>
            <p14:sldId id="2555"/>
            <p14:sldId id="2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81" userDrawn="1">
          <p15:clr>
            <a:srgbClr val="A4A3A4"/>
          </p15:clr>
        </p15:guide>
        <p15:guide id="2" orient="horz" pos="1763" userDrawn="1">
          <p15:clr>
            <a:srgbClr val="A4A3A4"/>
          </p15:clr>
        </p15:guide>
        <p15:guide id="3" orient="horz" pos="1054" userDrawn="1">
          <p15:clr>
            <a:srgbClr val="A4A3A4"/>
          </p15:clr>
        </p15:guide>
        <p15:guide id="4" pos="1406" userDrawn="1">
          <p15:clr>
            <a:srgbClr val="A4A3A4"/>
          </p15:clr>
        </p15:guide>
        <p15:guide id="6" pos="499" userDrawn="1">
          <p15:clr>
            <a:srgbClr val="A4A3A4"/>
          </p15:clr>
        </p15:guide>
        <p15:guide id="7" pos="5658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699" userDrawn="1">
          <p15:clr>
            <a:srgbClr val="A4A3A4"/>
          </p15:clr>
        </p15:guide>
        <p15:guide id="10" orient="horz" pos="771" userDrawn="1">
          <p15:clr>
            <a:srgbClr val="A4A3A4"/>
          </p15:clr>
        </p15:guide>
        <p15:guide id="11" orient="horz" pos="289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A7"/>
    <a:srgbClr val="DDF2FF"/>
    <a:srgbClr val="DDEEFF"/>
    <a:srgbClr val="DDEBFF"/>
    <a:srgbClr val="00CC99"/>
    <a:srgbClr val="DDEFFF"/>
    <a:srgbClr val="CCECFF"/>
    <a:srgbClr val="4C5CD4"/>
    <a:srgbClr val="33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3979" autoAdjust="0"/>
  </p:normalViewPr>
  <p:slideViewPr>
    <p:cSldViewPr snapToObjects="1" showGuides="1">
      <p:cViewPr varScale="1">
        <p:scale>
          <a:sx n="66" d="100"/>
          <a:sy n="66" d="100"/>
        </p:scale>
        <p:origin x="1004" y="32"/>
      </p:cViewPr>
      <p:guideLst>
        <p:guide orient="horz" pos="1281"/>
        <p:guide orient="horz" pos="1763"/>
        <p:guide orient="horz" pos="1054"/>
        <p:guide pos="1406"/>
        <p:guide pos="499"/>
        <p:guide pos="5658"/>
        <p:guide pos="385"/>
        <p:guide orient="horz" pos="2699"/>
        <p:guide orient="horz" pos="771"/>
        <p:guide orient="horz" pos="289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99" Type="http://schemas.openxmlformats.org/officeDocument/2006/relationships/slide" Target="slides/slide281.xml"/><Relationship Id="rId21" Type="http://schemas.openxmlformats.org/officeDocument/2006/relationships/slide" Target="slides/slide3.xml"/><Relationship Id="rId63" Type="http://schemas.openxmlformats.org/officeDocument/2006/relationships/slide" Target="slides/slide45.xml"/><Relationship Id="rId159" Type="http://schemas.openxmlformats.org/officeDocument/2006/relationships/slide" Target="slides/slide141.xml"/><Relationship Id="rId324" Type="http://schemas.openxmlformats.org/officeDocument/2006/relationships/slide" Target="slides/slide306.xml"/><Relationship Id="rId366" Type="http://schemas.openxmlformats.org/officeDocument/2006/relationships/slide" Target="slides/slide348.xml"/><Relationship Id="rId170" Type="http://schemas.openxmlformats.org/officeDocument/2006/relationships/slide" Target="slides/slide152.xml"/><Relationship Id="rId226" Type="http://schemas.openxmlformats.org/officeDocument/2006/relationships/slide" Target="slides/slide208.xml"/><Relationship Id="rId268" Type="http://schemas.openxmlformats.org/officeDocument/2006/relationships/slide" Target="slides/slide250.xml"/><Relationship Id="rId32" Type="http://schemas.openxmlformats.org/officeDocument/2006/relationships/slide" Target="slides/slide14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335" Type="http://schemas.openxmlformats.org/officeDocument/2006/relationships/slide" Target="slides/slide317.xml"/><Relationship Id="rId5" Type="http://schemas.openxmlformats.org/officeDocument/2006/relationships/slideMaster" Target="slideMasters/slideMaster2.xml"/><Relationship Id="rId181" Type="http://schemas.openxmlformats.org/officeDocument/2006/relationships/slide" Target="slides/slide163.xml"/><Relationship Id="rId237" Type="http://schemas.openxmlformats.org/officeDocument/2006/relationships/slide" Target="slides/slide219.xml"/><Relationship Id="rId279" Type="http://schemas.openxmlformats.org/officeDocument/2006/relationships/slide" Target="slides/slide261.xml"/><Relationship Id="rId43" Type="http://schemas.openxmlformats.org/officeDocument/2006/relationships/slide" Target="slides/slide25.xml"/><Relationship Id="rId139" Type="http://schemas.openxmlformats.org/officeDocument/2006/relationships/slide" Target="slides/slide121.xml"/><Relationship Id="rId290" Type="http://schemas.openxmlformats.org/officeDocument/2006/relationships/slide" Target="slides/slide272.xml"/><Relationship Id="rId304" Type="http://schemas.openxmlformats.org/officeDocument/2006/relationships/slide" Target="slides/slide286.xml"/><Relationship Id="rId346" Type="http://schemas.openxmlformats.org/officeDocument/2006/relationships/slide" Target="slides/slide328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92" Type="http://schemas.openxmlformats.org/officeDocument/2006/relationships/slide" Target="slides/slide174.xml"/><Relationship Id="rId206" Type="http://schemas.openxmlformats.org/officeDocument/2006/relationships/slide" Target="slides/slide188.xml"/><Relationship Id="rId248" Type="http://schemas.openxmlformats.org/officeDocument/2006/relationships/slide" Target="slides/slide230.xml"/><Relationship Id="rId12" Type="http://schemas.openxmlformats.org/officeDocument/2006/relationships/slideMaster" Target="slideMasters/slideMaster9.xml"/><Relationship Id="rId108" Type="http://schemas.openxmlformats.org/officeDocument/2006/relationships/slide" Target="slides/slide90.xml"/><Relationship Id="rId315" Type="http://schemas.openxmlformats.org/officeDocument/2006/relationships/slide" Target="slides/slide297.xml"/><Relationship Id="rId357" Type="http://schemas.openxmlformats.org/officeDocument/2006/relationships/slide" Target="slides/slide339.xml"/><Relationship Id="rId54" Type="http://schemas.openxmlformats.org/officeDocument/2006/relationships/slide" Target="slides/slide36.xml"/><Relationship Id="rId96" Type="http://schemas.openxmlformats.org/officeDocument/2006/relationships/slide" Target="slides/slide78.xml"/><Relationship Id="rId161" Type="http://schemas.openxmlformats.org/officeDocument/2006/relationships/slide" Target="slides/slide143.xml"/><Relationship Id="rId217" Type="http://schemas.openxmlformats.org/officeDocument/2006/relationships/slide" Target="slides/slide199.xml"/><Relationship Id="rId259" Type="http://schemas.openxmlformats.org/officeDocument/2006/relationships/slide" Target="slides/slide241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270" Type="http://schemas.openxmlformats.org/officeDocument/2006/relationships/slide" Target="slides/slide252.xml"/><Relationship Id="rId326" Type="http://schemas.openxmlformats.org/officeDocument/2006/relationships/slide" Target="slides/slide308.xml"/><Relationship Id="rId65" Type="http://schemas.openxmlformats.org/officeDocument/2006/relationships/slide" Target="slides/slide47.xml"/><Relationship Id="rId130" Type="http://schemas.openxmlformats.org/officeDocument/2006/relationships/slide" Target="slides/slide112.xml"/><Relationship Id="rId368" Type="http://schemas.openxmlformats.org/officeDocument/2006/relationships/slide" Target="slides/slide350.xml"/><Relationship Id="rId172" Type="http://schemas.openxmlformats.org/officeDocument/2006/relationships/slide" Target="slides/slide154.xml"/><Relationship Id="rId228" Type="http://schemas.openxmlformats.org/officeDocument/2006/relationships/slide" Target="slides/slide210.xml"/><Relationship Id="rId281" Type="http://schemas.openxmlformats.org/officeDocument/2006/relationships/slide" Target="slides/slide263.xml"/><Relationship Id="rId337" Type="http://schemas.openxmlformats.org/officeDocument/2006/relationships/slide" Target="slides/slide319.xml"/><Relationship Id="rId34" Type="http://schemas.openxmlformats.org/officeDocument/2006/relationships/slide" Target="slides/slide16.xml"/><Relationship Id="rId76" Type="http://schemas.openxmlformats.org/officeDocument/2006/relationships/slide" Target="slides/slide58.xml"/><Relationship Id="rId141" Type="http://schemas.openxmlformats.org/officeDocument/2006/relationships/slide" Target="slides/slide123.xml"/><Relationship Id="rId7" Type="http://schemas.openxmlformats.org/officeDocument/2006/relationships/slideMaster" Target="slideMasters/slideMaster4.xml"/><Relationship Id="rId183" Type="http://schemas.openxmlformats.org/officeDocument/2006/relationships/slide" Target="slides/slide165.xml"/><Relationship Id="rId239" Type="http://schemas.openxmlformats.org/officeDocument/2006/relationships/slide" Target="slides/slide221.xml"/><Relationship Id="rId250" Type="http://schemas.openxmlformats.org/officeDocument/2006/relationships/slide" Target="slides/slide232.xml"/><Relationship Id="rId292" Type="http://schemas.openxmlformats.org/officeDocument/2006/relationships/slide" Target="slides/slide274.xml"/><Relationship Id="rId306" Type="http://schemas.openxmlformats.org/officeDocument/2006/relationships/slide" Target="slides/slide288.xml"/><Relationship Id="rId45" Type="http://schemas.openxmlformats.org/officeDocument/2006/relationships/slide" Target="slides/slide27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348" Type="http://schemas.openxmlformats.org/officeDocument/2006/relationships/slide" Target="slides/slide330.xml"/><Relationship Id="rId152" Type="http://schemas.openxmlformats.org/officeDocument/2006/relationships/slide" Target="slides/slide134.xml"/><Relationship Id="rId194" Type="http://schemas.openxmlformats.org/officeDocument/2006/relationships/slide" Target="slides/slide176.xml"/><Relationship Id="rId208" Type="http://schemas.openxmlformats.org/officeDocument/2006/relationships/slide" Target="slides/slide190.xml"/><Relationship Id="rId261" Type="http://schemas.openxmlformats.org/officeDocument/2006/relationships/slide" Target="slides/slide243.xml"/><Relationship Id="rId14" Type="http://schemas.openxmlformats.org/officeDocument/2006/relationships/slideMaster" Target="slideMasters/slideMaster11.xml"/><Relationship Id="rId56" Type="http://schemas.openxmlformats.org/officeDocument/2006/relationships/slide" Target="slides/slide38.xml"/><Relationship Id="rId317" Type="http://schemas.openxmlformats.org/officeDocument/2006/relationships/slide" Target="slides/slide299.xml"/><Relationship Id="rId359" Type="http://schemas.openxmlformats.org/officeDocument/2006/relationships/slide" Target="slides/slide341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63" Type="http://schemas.openxmlformats.org/officeDocument/2006/relationships/slide" Target="slides/slide145.xml"/><Relationship Id="rId219" Type="http://schemas.openxmlformats.org/officeDocument/2006/relationships/slide" Target="slides/slide201.xml"/><Relationship Id="rId370" Type="http://schemas.openxmlformats.org/officeDocument/2006/relationships/slide" Target="slides/slide352.xml"/><Relationship Id="rId230" Type="http://schemas.openxmlformats.org/officeDocument/2006/relationships/slide" Target="slides/slide212.xml"/><Relationship Id="rId25" Type="http://schemas.openxmlformats.org/officeDocument/2006/relationships/slide" Target="slides/slide7.xml"/><Relationship Id="rId67" Type="http://schemas.openxmlformats.org/officeDocument/2006/relationships/slide" Target="slides/slide49.xml"/><Relationship Id="rId272" Type="http://schemas.openxmlformats.org/officeDocument/2006/relationships/slide" Target="slides/slide254.xml"/><Relationship Id="rId328" Type="http://schemas.openxmlformats.org/officeDocument/2006/relationships/slide" Target="slides/slide310.xml"/><Relationship Id="rId132" Type="http://schemas.openxmlformats.org/officeDocument/2006/relationships/slide" Target="slides/slide114.xml"/><Relationship Id="rId174" Type="http://schemas.openxmlformats.org/officeDocument/2006/relationships/slide" Target="slides/slide156.xml"/><Relationship Id="rId241" Type="http://schemas.openxmlformats.org/officeDocument/2006/relationships/slide" Target="slides/slide223.xml"/><Relationship Id="rId36" Type="http://schemas.openxmlformats.org/officeDocument/2006/relationships/slide" Target="slides/slide18.xml"/><Relationship Id="rId283" Type="http://schemas.openxmlformats.org/officeDocument/2006/relationships/slide" Target="slides/slide265.xml"/><Relationship Id="rId339" Type="http://schemas.openxmlformats.org/officeDocument/2006/relationships/slide" Target="slides/slide321.xml"/><Relationship Id="rId78" Type="http://schemas.openxmlformats.org/officeDocument/2006/relationships/slide" Target="slides/slide60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64" Type="http://schemas.openxmlformats.org/officeDocument/2006/relationships/slide" Target="slides/slide146.xml"/><Relationship Id="rId185" Type="http://schemas.openxmlformats.org/officeDocument/2006/relationships/slide" Target="slides/slide167.xml"/><Relationship Id="rId350" Type="http://schemas.openxmlformats.org/officeDocument/2006/relationships/slide" Target="slides/slide332.xml"/><Relationship Id="rId371" Type="http://schemas.openxmlformats.org/officeDocument/2006/relationships/notesMaster" Target="notesMasters/notesMaster1.xml"/><Relationship Id="rId9" Type="http://schemas.openxmlformats.org/officeDocument/2006/relationships/slideMaster" Target="slideMasters/slideMaster6.xml"/><Relationship Id="rId210" Type="http://schemas.openxmlformats.org/officeDocument/2006/relationships/slide" Target="slides/slide192.xml"/><Relationship Id="rId26" Type="http://schemas.openxmlformats.org/officeDocument/2006/relationships/slide" Target="slides/slide8.xml"/><Relationship Id="rId231" Type="http://schemas.openxmlformats.org/officeDocument/2006/relationships/slide" Target="slides/slide213.xml"/><Relationship Id="rId252" Type="http://schemas.openxmlformats.org/officeDocument/2006/relationships/slide" Target="slides/slide234.xml"/><Relationship Id="rId273" Type="http://schemas.openxmlformats.org/officeDocument/2006/relationships/slide" Target="slides/slide255.xml"/><Relationship Id="rId294" Type="http://schemas.openxmlformats.org/officeDocument/2006/relationships/slide" Target="slides/slide276.xml"/><Relationship Id="rId308" Type="http://schemas.openxmlformats.org/officeDocument/2006/relationships/slide" Target="slides/slide290.xml"/><Relationship Id="rId329" Type="http://schemas.openxmlformats.org/officeDocument/2006/relationships/slide" Target="slides/slide311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340" Type="http://schemas.openxmlformats.org/officeDocument/2006/relationships/slide" Target="slides/slide322.xml"/><Relationship Id="rId361" Type="http://schemas.openxmlformats.org/officeDocument/2006/relationships/slide" Target="slides/slide343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203.xml"/><Relationship Id="rId242" Type="http://schemas.openxmlformats.org/officeDocument/2006/relationships/slide" Target="slides/slide224.xml"/><Relationship Id="rId263" Type="http://schemas.openxmlformats.org/officeDocument/2006/relationships/slide" Target="slides/slide245.xml"/><Relationship Id="rId284" Type="http://schemas.openxmlformats.org/officeDocument/2006/relationships/slide" Target="slides/slide266.xml"/><Relationship Id="rId319" Type="http://schemas.openxmlformats.org/officeDocument/2006/relationships/slide" Target="slides/slide301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330" Type="http://schemas.openxmlformats.org/officeDocument/2006/relationships/slide" Target="slides/slide312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351" Type="http://schemas.openxmlformats.org/officeDocument/2006/relationships/slide" Target="slides/slide333.xml"/><Relationship Id="rId372" Type="http://schemas.openxmlformats.org/officeDocument/2006/relationships/presProps" Target="presProps.xml"/><Relationship Id="rId211" Type="http://schemas.openxmlformats.org/officeDocument/2006/relationships/slide" Target="slides/slide193.xml"/><Relationship Id="rId232" Type="http://schemas.openxmlformats.org/officeDocument/2006/relationships/slide" Target="slides/slide214.xml"/><Relationship Id="rId253" Type="http://schemas.openxmlformats.org/officeDocument/2006/relationships/slide" Target="slides/slide235.xml"/><Relationship Id="rId274" Type="http://schemas.openxmlformats.org/officeDocument/2006/relationships/slide" Target="slides/slide256.xml"/><Relationship Id="rId295" Type="http://schemas.openxmlformats.org/officeDocument/2006/relationships/slide" Target="slides/slide277.xml"/><Relationship Id="rId309" Type="http://schemas.openxmlformats.org/officeDocument/2006/relationships/slide" Target="slides/slide291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320" Type="http://schemas.openxmlformats.org/officeDocument/2006/relationships/slide" Target="slides/slide302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341" Type="http://schemas.openxmlformats.org/officeDocument/2006/relationships/slide" Target="slides/slide323.xml"/><Relationship Id="rId362" Type="http://schemas.openxmlformats.org/officeDocument/2006/relationships/slide" Target="slides/slide344.xml"/><Relationship Id="rId201" Type="http://schemas.openxmlformats.org/officeDocument/2006/relationships/slide" Target="slides/slide183.xml"/><Relationship Id="rId222" Type="http://schemas.openxmlformats.org/officeDocument/2006/relationships/slide" Target="slides/slide204.xml"/><Relationship Id="rId243" Type="http://schemas.openxmlformats.org/officeDocument/2006/relationships/slide" Target="slides/slide225.xml"/><Relationship Id="rId264" Type="http://schemas.openxmlformats.org/officeDocument/2006/relationships/slide" Target="slides/slide246.xml"/><Relationship Id="rId285" Type="http://schemas.openxmlformats.org/officeDocument/2006/relationships/slide" Target="slides/slide267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310" Type="http://schemas.openxmlformats.org/officeDocument/2006/relationships/slide" Target="slides/slide292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331" Type="http://schemas.openxmlformats.org/officeDocument/2006/relationships/slide" Target="slides/slide313.xml"/><Relationship Id="rId352" Type="http://schemas.openxmlformats.org/officeDocument/2006/relationships/slide" Target="slides/slide334.xml"/><Relationship Id="rId373" Type="http://schemas.openxmlformats.org/officeDocument/2006/relationships/viewProps" Target="viewProps.xml"/><Relationship Id="rId1" Type="http://schemas.openxmlformats.org/officeDocument/2006/relationships/customXml" Target="../customXml/item1.xml"/><Relationship Id="rId212" Type="http://schemas.openxmlformats.org/officeDocument/2006/relationships/slide" Target="slides/slide194.xml"/><Relationship Id="rId233" Type="http://schemas.openxmlformats.org/officeDocument/2006/relationships/slide" Target="slides/slide215.xml"/><Relationship Id="rId254" Type="http://schemas.openxmlformats.org/officeDocument/2006/relationships/slide" Target="slides/slide236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275" Type="http://schemas.openxmlformats.org/officeDocument/2006/relationships/slide" Target="slides/slide257.xml"/><Relationship Id="rId296" Type="http://schemas.openxmlformats.org/officeDocument/2006/relationships/slide" Target="slides/slide278.xml"/><Relationship Id="rId300" Type="http://schemas.openxmlformats.org/officeDocument/2006/relationships/slide" Target="slides/slide282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321" Type="http://schemas.openxmlformats.org/officeDocument/2006/relationships/slide" Target="slides/slide303.xml"/><Relationship Id="rId342" Type="http://schemas.openxmlformats.org/officeDocument/2006/relationships/slide" Target="slides/slide324.xml"/><Relationship Id="rId363" Type="http://schemas.openxmlformats.org/officeDocument/2006/relationships/slide" Target="slides/slide345.xml"/><Relationship Id="rId202" Type="http://schemas.openxmlformats.org/officeDocument/2006/relationships/slide" Target="slides/slide184.xml"/><Relationship Id="rId223" Type="http://schemas.openxmlformats.org/officeDocument/2006/relationships/slide" Target="slides/slide205.xml"/><Relationship Id="rId244" Type="http://schemas.openxmlformats.org/officeDocument/2006/relationships/slide" Target="slides/slide226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265" Type="http://schemas.openxmlformats.org/officeDocument/2006/relationships/slide" Target="slides/slide247.xml"/><Relationship Id="rId286" Type="http://schemas.openxmlformats.org/officeDocument/2006/relationships/slide" Target="slides/slide268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311" Type="http://schemas.openxmlformats.org/officeDocument/2006/relationships/slide" Target="slides/slide293.xml"/><Relationship Id="rId332" Type="http://schemas.openxmlformats.org/officeDocument/2006/relationships/slide" Target="slides/slide314.xml"/><Relationship Id="rId353" Type="http://schemas.openxmlformats.org/officeDocument/2006/relationships/slide" Target="slides/slide335.xml"/><Relationship Id="rId374" Type="http://schemas.openxmlformats.org/officeDocument/2006/relationships/theme" Target="theme/theme1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13" Type="http://schemas.openxmlformats.org/officeDocument/2006/relationships/slide" Target="slides/slide195.xml"/><Relationship Id="rId234" Type="http://schemas.openxmlformats.org/officeDocument/2006/relationships/slide" Target="slides/slide216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55" Type="http://schemas.openxmlformats.org/officeDocument/2006/relationships/slide" Target="slides/slide237.xml"/><Relationship Id="rId276" Type="http://schemas.openxmlformats.org/officeDocument/2006/relationships/slide" Target="slides/slide258.xml"/><Relationship Id="rId297" Type="http://schemas.openxmlformats.org/officeDocument/2006/relationships/slide" Target="slides/slide279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301" Type="http://schemas.openxmlformats.org/officeDocument/2006/relationships/slide" Target="slides/slide283.xml"/><Relationship Id="rId322" Type="http://schemas.openxmlformats.org/officeDocument/2006/relationships/slide" Target="slides/slide304.xml"/><Relationship Id="rId343" Type="http://schemas.openxmlformats.org/officeDocument/2006/relationships/slide" Target="slides/slide325.xml"/><Relationship Id="rId364" Type="http://schemas.openxmlformats.org/officeDocument/2006/relationships/slide" Target="slides/slide346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19" Type="http://schemas.openxmlformats.org/officeDocument/2006/relationships/slide" Target="slides/slide1.xml"/><Relationship Id="rId224" Type="http://schemas.openxmlformats.org/officeDocument/2006/relationships/slide" Target="slides/slide206.xml"/><Relationship Id="rId245" Type="http://schemas.openxmlformats.org/officeDocument/2006/relationships/slide" Target="slides/slide227.xml"/><Relationship Id="rId266" Type="http://schemas.openxmlformats.org/officeDocument/2006/relationships/slide" Target="slides/slide248.xml"/><Relationship Id="rId287" Type="http://schemas.openxmlformats.org/officeDocument/2006/relationships/slide" Target="slides/slide269.xml"/><Relationship Id="rId30" Type="http://schemas.openxmlformats.org/officeDocument/2006/relationships/slide" Target="slides/slide1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312" Type="http://schemas.openxmlformats.org/officeDocument/2006/relationships/slide" Target="slides/slide294.xml"/><Relationship Id="rId333" Type="http://schemas.openxmlformats.org/officeDocument/2006/relationships/slide" Target="slides/slide315.xml"/><Relationship Id="rId354" Type="http://schemas.openxmlformats.org/officeDocument/2006/relationships/slide" Target="slides/slide336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189" Type="http://schemas.openxmlformats.org/officeDocument/2006/relationships/slide" Target="slides/slide171.xml"/><Relationship Id="rId375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4" Type="http://schemas.openxmlformats.org/officeDocument/2006/relationships/slide" Target="slides/slide196.xml"/><Relationship Id="rId235" Type="http://schemas.openxmlformats.org/officeDocument/2006/relationships/slide" Target="slides/slide217.xml"/><Relationship Id="rId256" Type="http://schemas.openxmlformats.org/officeDocument/2006/relationships/slide" Target="slides/slide238.xml"/><Relationship Id="rId277" Type="http://schemas.openxmlformats.org/officeDocument/2006/relationships/slide" Target="slides/slide259.xml"/><Relationship Id="rId298" Type="http://schemas.openxmlformats.org/officeDocument/2006/relationships/slide" Target="slides/slide280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302" Type="http://schemas.openxmlformats.org/officeDocument/2006/relationships/slide" Target="slides/slide284.xml"/><Relationship Id="rId323" Type="http://schemas.openxmlformats.org/officeDocument/2006/relationships/slide" Target="slides/slide305.xml"/><Relationship Id="rId344" Type="http://schemas.openxmlformats.org/officeDocument/2006/relationships/slide" Target="slides/slide326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179" Type="http://schemas.openxmlformats.org/officeDocument/2006/relationships/slide" Target="slides/slide161.xml"/><Relationship Id="rId365" Type="http://schemas.openxmlformats.org/officeDocument/2006/relationships/slide" Target="slides/slide347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225" Type="http://schemas.openxmlformats.org/officeDocument/2006/relationships/slide" Target="slides/slide207.xml"/><Relationship Id="rId246" Type="http://schemas.openxmlformats.org/officeDocument/2006/relationships/slide" Target="slides/slide228.xml"/><Relationship Id="rId267" Type="http://schemas.openxmlformats.org/officeDocument/2006/relationships/slide" Target="slides/slide249.xml"/><Relationship Id="rId288" Type="http://schemas.openxmlformats.org/officeDocument/2006/relationships/slide" Target="slides/slide270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313" Type="http://schemas.openxmlformats.org/officeDocument/2006/relationships/slide" Target="slides/slide29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94" Type="http://schemas.openxmlformats.org/officeDocument/2006/relationships/slide" Target="slides/slide76.xml"/><Relationship Id="rId148" Type="http://schemas.openxmlformats.org/officeDocument/2006/relationships/slide" Target="slides/slide130.xml"/><Relationship Id="rId169" Type="http://schemas.openxmlformats.org/officeDocument/2006/relationships/slide" Target="slides/slide151.xml"/><Relationship Id="rId334" Type="http://schemas.openxmlformats.org/officeDocument/2006/relationships/slide" Target="slides/slide316.xml"/><Relationship Id="rId355" Type="http://schemas.openxmlformats.org/officeDocument/2006/relationships/slide" Target="slides/slide337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62.xml"/><Relationship Id="rId215" Type="http://schemas.openxmlformats.org/officeDocument/2006/relationships/slide" Target="slides/slide197.xml"/><Relationship Id="rId236" Type="http://schemas.openxmlformats.org/officeDocument/2006/relationships/slide" Target="slides/slide218.xml"/><Relationship Id="rId257" Type="http://schemas.openxmlformats.org/officeDocument/2006/relationships/slide" Target="slides/slide239.xml"/><Relationship Id="rId278" Type="http://schemas.openxmlformats.org/officeDocument/2006/relationships/slide" Target="slides/slide260.xml"/><Relationship Id="rId303" Type="http://schemas.openxmlformats.org/officeDocument/2006/relationships/slide" Target="slides/slide285.xml"/><Relationship Id="rId42" Type="http://schemas.openxmlformats.org/officeDocument/2006/relationships/slide" Target="slides/slide24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345" Type="http://schemas.openxmlformats.org/officeDocument/2006/relationships/slide" Target="slides/slide327.xml"/><Relationship Id="rId191" Type="http://schemas.openxmlformats.org/officeDocument/2006/relationships/slide" Target="slides/slide173.xml"/><Relationship Id="rId205" Type="http://schemas.openxmlformats.org/officeDocument/2006/relationships/slide" Target="slides/slide187.xml"/><Relationship Id="rId247" Type="http://schemas.openxmlformats.org/officeDocument/2006/relationships/slide" Target="slides/slide229.xml"/><Relationship Id="rId107" Type="http://schemas.openxmlformats.org/officeDocument/2006/relationships/slide" Target="slides/slide89.xml"/><Relationship Id="rId289" Type="http://schemas.openxmlformats.org/officeDocument/2006/relationships/slide" Target="slides/slide271.xml"/><Relationship Id="rId11" Type="http://schemas.openxmlformats.org/officeDocument/2006/relationships/slideMaster" Target="slideMasters/slideMaster8.xml"/><Relationship Id="rId53" Type="http://schemas.openxmlformats.org/officeDocument/2006/relationships/slide" Target="slides/slide35.xml"/><Relationship Id="rId149" Type="http://schemas.openxmlformats.org/officeDocument/2006/relationships/slide" Target="slides/slide131.xml"/><Relationship Id="rId314" Type="http://schemas.openxmlformats.org/officeDocument/2006/relationships/slide" Target="slides/slide296.xml"/><Relationship Id="rId356" Type="http://schemas.openxmlformats.org/officeDocument/2006/relationships/slide" Target="slides/slide338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216" Type="http://schemas.openxmlformats.org/officeDocument/2006/relationships/slide" Target="slides/slide198.xml"/><Relationship Id="rId258" Type="http://schemas.openxmlformats.org/officeDocument/2006/relationships/slide" Target="slides/slide240.xml"/><Relationship Id="rId22" Type="http://schemas.openxmlformats.org/officeDocument/2006/relationships/slide" Target="slides/slide4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325" Type="http://schemas.openxmlformats.org/officeDocument/2006/relationships/slide" Target="slides/slide307.xml"/><Relationship Id="rId367" Type="http://schemas.openxmlformats.org/officeDocument/2006/relationships/slide" Target="slides/slide349.xml"/><Relationship Id="rId171" Type="http://schemas.openxmlformats.org/officeDocument/2006/relationships/slide" Target="slides/slide153.xml"/><Relationship Id="rId227" Type="http://schemas.openxmlformats.org/officeDocument/2006/relationships/slide" Target="slides/slide209.xml"/><Relationship Id="rId269" Type="http://schemas.openxmlformats.org/officeDocument/2006/relationships/slide" Target="slides/slide251.xml"/><Relationship Id="rId33" Type="http://schemas.openxmlformats.org/officeDocument/2006/relationships/slide" Target="slides/slide15.xml"/><Relationship Id="rId129" Type="http://schemas.openxmlformats.org/officeDocument/2006/relationships/slide" Target="slides/slide111.xml"/><Relationship Id="rId280" Type="http://schemas.openxmlformats.org/officeDocument/2006/relationships/slide" Target="slides/slide262.xml"/><Relationship Id="rId336" Type="http://schemas.openxmlformats.org/officeDocument/2006/relationships/slide" Target="slides/slide318.xml"/><Relationship Id="rId75" Type="http://schemas.openxmlformats.org/officeDocument/2006/relationships/slide" Target="slides/slide57.xml"/><Relationship Id="rId140" Type="http://schemas.openxmlformats.org/officeDocument/2006/relationships/slide" Target="slides/slide122.xml"/><Relationship Id="rId182" Type="http://schemas.openxmlformats.org/officeDocument/2006/relationships/slide" Target="slides/slide164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20.xml"/><Relationship Id="rId291" Type="http://schemas.openxmlformats.org/officeDocument/2006/relationships/slide" Target="slides/slide273.xml"/><Relationship Id="rId305" Type="http://schemas.openxmlformats.org/officeDocument/2006/relationships/slide" Target="slides/slide287.xml"/><Relationship Id="rId347" Type="http://schemas.openxmlformats.org/officeDocument/2006/relationships/slide" Target="slides/slide329.xml"/><Relationship Id="rId44" Type="http://schemas.openxmlformats.org/officeDocument/2006/relationships/slide" Target="slides/slide26.xml"/><Relationship Id="rId86" Type="http://schemas.openxmlformats.org/officeDocument/2006/relationships/slide" Target="slides/slide68.xml"/><Relationship Id="rId151" Type="http://schemas.openxmlformats.org/officeDocument/2006/relationships/slide" Target="slides/slide133.xml"/><Relationship Id="rId193" Type="http://schemas.openxmlformats.org/officeDocument/2006/relationships/slide" Target="slides/slide175.xml"/><Relationship Id="rId207" Type="http://schemas.openxmlformats.org/officeDocument/2006/relationships/slide" Target="slides/slide189.xml"/><Relationship Id="rId249" Type="http://schemas.openxmlformats.org/officeDocument/2006/relationships/slide" Target="slides/slide231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1.xml"/><Relationship Id="rId260" Type="http://schemas.openxmlformats.org/officeDocument/2006/relationships/slide" Target="slides/slide242.xml"/><Relationship Id="rId316" Type="http://schemas.openxmlformats.org/officeDocument/2006/relationships/slide" Target="slides/slide298.xml"/><Relationship Id="rId55" Type="http://schemas.openxmlformats.org/officeDocument/2006/relationships/slide" Target="slides/slide37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358" Type="http://schemas.openxmlformats.org/officeDocument/2006/relationships/slide" Target="slides/slide340.xml"/><Relationship Id="rId162" Type="http://schemas.openxmlformats.org/officeDocument/2006/relationships/slide" Target="slides/slide144.xml"/><Relationship Id="rId218" Type="http://schemas.openxmlformats.org/officeDocument/2006/relationships/slide" Target="slides/slide200.xml"/><Relationship Id="rId271" Type="http://schemas.openxmlformats.org/officeDocument/2006/relationships/slide" Target="slides/slide253.xml"/><Relationship Id="rId24" Type="http://schemas.openxmlformats.org/officeDocument/2006/relationships/slide" Target="slides/slide6.xml"/><Relationship Id="rId66" Type="http://schemas.openxmlformats.org/officeDocument/2006/relationships/slide" Target="slides/slide48.xml"/><Relationship Id="rId131" Type="http://schemas.openxmlformats.org/officeDocument/2006/relationships/slide" Target="slides/slide113.xml"/><Relationship Id="rId327" Type="http://schemas.openxmlformats.org/officeDocument/2006/relationships/slide" Target="slides/slide309.xml"/><Relationship Id="rId369" Type="http://schemas.openxmlformats.org/officeDocument/2006/relationships/slide" Target="slides/slide351.xml"/><Relationship Id="rId173" Type="http://schemas.openxmlformats.org/officeDocument/2006/relationships/slide" Target="slides/slide155.xml"/><Relationship Id="rId229" Type="http://schemas.openxmlformats.org/officeDocument/2006/relationships/slide" Target="slides/slide211.xml"/><Relationship Id="rId240" Type="http://schemas.openxmlformats.org/officeDocument/2006/relationships/slide" Target="slides/slide222.xml"/><Relationship Id="rId35" Type="http://schemas.openxmlformats.org/officeDocument/2006/relationships/slide" Target="slides/slide17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282" Type="http://schemas.openxmlformats.org/officeDocument/2006/relationships/slide" Target="slides/slide264.xml"/><Relationship Id="rId338" Type="http://schemas.openxmlformats.org/officeDocument/2006/relationships/slide" Target="slides/slide320.xml"/><Relationship Id="rId8" Type="http://schemas.openxmlformats.org/officeDocument/2006/relationships/slideMaster" Target="slideMasters/slideMaster5.xml"/><Relationship Id="rId142" Type="http://schemas.openxmlformats.org/officeDocument/2006/relationships/slide" Target="slides/slide124.xml"/><Relationship Id="rId184" Type="http://schemas.openxmlformats.org/officeDocument/2006/relationships/slide" Target="slides/slide166.xml"/><Relationship Id="rId251" Type="http://schemas.openxmlformats.org/officeDocument/2006/relationships/slide" Target="slides/slide233.xml"/><Relationship Id="rId46" Type="http://schemas.openxmlformats.org/officeDocument/2006/relationships/slide" Target="slides/slide28.xml"/><Relationship Id="rId293" Type="http://schemas.openxmlformats.org/officeDocument/2006/relationships/slide" Target="slides/slide275.xml"/><Relationship Id="rId307" Type="http://schemas.openxmlformats.org/officeDocument/2006/relationships/slide" Target="slides/slide289.xml"/><Relationship Id="rId349" Type="http://schemas.openxmlformats.org/officeDocument/2006/relationships/slide" Target="slides/slide331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53" Type="http://schemas.openxmlformats.org/officeDocument/2006/relationships/slide" Target="slides/slide135.xml"/><Relationship Id="rId195" Type="http://schemas.openxmlformats.org/officeDocument/2006/relationships/slide" Target="slides/slide177.xml"/><Relationship Id="rId209" Type="http://schemas.openxmlformats.org/officeDocument/2006/relationships/slide" Target="slides/slide191.xml"/><Relationship Id="rId360" Type="http://schemas.openxmlformats.org/officeDocument/2006/relationships/slide" Target="slides/slide342.xml"/><Relationship Id="rId220" Type="http://schemas.openxmlformats.org/officeDocument/2006/relationships/slide" Target="slides/slide202.xml"/><Relationship Id="rId15" Type="http://schemas.openxmlformats.org/officeDocument/2006/relationships/slideMaster" Target="slideMasters/slideMaster12.xml"/><Relationship Id="rId57" Type="http://schemas.openxmlformats.org/officeDocument/2006/relationships/slide" Target="slides/slide39.xml"/><Relationship Id="rId262" Type="http://schemas.openxmlformats.org/officeDocument/2006/relationships/slide" Target="slides/slide244.xml"/><Relationship Id="rId318" Type="http://schemas.openxmlformats.org/officeDocument/2006/relationships/slide" Target="slides/slide3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19928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64772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53539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7731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00654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54427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7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8167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7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4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8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8469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3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4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9" y="4715496"/>
            <a:ext cx="5436897" cy="44642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488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2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20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8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22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37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414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9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638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25046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75627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0376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6853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402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73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3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88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82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9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593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6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43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49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0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3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1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53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3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45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9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420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16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8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2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1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2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4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DAD6-9CE3-4454-B5BF-041EB25A3F8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7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72B-4EE8-4FAA-A39F-23753E3C5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9E8E-0ACE-4EAB-91DE-5DCBB1890A5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4D30-F8FC-4F9E-A9A8-24E16EAB43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5D5B-1E79-42EC-B1FE-41D5C5612AE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BFC0-7B3E-43B3-A874-C6820D24D4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ADB-19C2-46D1-B601-DE6C69392C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2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6E9-F49D-4CF5-996D-0F7FE60B462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596-4BF0-43FF-AFBD-49A5F3D47E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6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72BA-2BEF-4F79-953A-33A7472180C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EDFB-3B3B-4D6E-9B41-204A399314F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6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88DA-3E88-47B4-9C39-18122A035CB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5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6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5BED-4FE8-4FD4-A19C-067844AB6A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20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3725-936F-43ED-86E7-AD54CE8CB1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5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57D-8611-446B-BEA2-0EABE99285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FC4A-3FEC-4DAF-B582-61157BC8EF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5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F803-A6E6-4FB3-916B-D3A0FE289A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8460B-2401-42E9-A171-D2BFAF73409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3C3D-53FA-46E9-9328-464A20C5F5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2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08B1-9F09-4527-BB35-686B0DB0E34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27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3F59-5DF4-47B9-9386-04EC266666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6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5298-3260-484B-992B-7A8CEC8E1D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0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C5285-534F-44FB-847F-156B4DFDE9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4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DB82-8963-4B43-8472-1AE928F66EE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46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CE3D2-633A-4BF4-B6C1-E38D29D51E68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E970B-FD1A-47EA-8D5F-B5885427A9E1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3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5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8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8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44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44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4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4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6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56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8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44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4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8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9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9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9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9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8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9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9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9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9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9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9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09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xpl/conhome/7196579/proceeding" TargetMode="External"/><Relationship Id="rId1" Type="http://schemas.openxmlformats.org/officeDocument/2006/relationships/slideLayout" Target="../slideLayouts/slideLayout2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dam/www/public/us/en/documents/datasheets/8th-gen-core-family-datasheet-vol-1.pdf" TargetMode="External"/><Relationship Id="rId1" Type="http://schemas.openxmlformats.org/officeDocument/2006/relationships/slideLayout" Target="../slideLayouts/slideLayout26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22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2.4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22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(7)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6221" y="868679"/>
            <a:ext cx="9144000" cy="31453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72411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927" y="822619"/>
            <a:ext cx="894058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by Intel in 2012 </a:t>
            </a:r>
            <a:r>
              <a:rPr lang="en-US" sz="1600" dirty="0">
                <a:latin typeface="+mj-lt"/>
              </a:rPr>
              <a:t>(in their Ivy Bridge line and later on also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by AMD in their </a:t>
            </a:r>
            <a:r>
              <a:rPr lang="en-US" sz="1600" dirty="0" err="1">
                <a:latin typeface="+mj-lt"/>
              </a:rPr>
              <a:t>Kaveri</a:t>
            </a:r>
            <a:r>
              <a:rPr lang="en-US" sz="1600" dirty="0">
                <a:latin typeface="+mj-lt"/>
              </a:rPr>
              <a:t> line in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provides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flexibility for OEMs </a:t>
            </a:r>
            <a:r>
              <a:rPr lang="en-US" sz="1600" dirty="0">
                <a:latin typeface="+mj-lt"/>
              </a:rPr>
              <a:t>to build laptops or desktops compared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designs based on a processor with a fixed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allows to choose a TDP value for a design from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TDP interval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a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lowest and highest value</a:t>
            </a:r>
            <a:r>
              <a:rPr lang="en-US" sz="1600" dirty="0">
                <a:latin typeface="+mj-lt"/>
              </a:rPr>
              <a:t>, instead of a fixed figure, e.g. </a:t>
            </a:r>
            <a:r>
              <a:rPr lang="en-US" sz="1600" dirty="0" smtClean="0">
                <a:latin typeface="+mj-lt"/>
              </a:rPr>
              <a:t>any value between 12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and </a:t>
            </a:r>
            <a:r>
              <a:rPr lang="en-US" sz="1600" dirty="0">
                <a:latin typeface="+mj-lt"/>
              </a:rPr>
              <a:t>28 W instead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>
                <a:latin typeface="+mj-lt"/>
              </a:rPr>
              <a:t>15 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Choosing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lower TDP </a:t>
            </a:r>
            <a:r>
              <a:rPr lang="en-US" sz="1600" dirty="0">
                <a:latin typeface="+mj-lt"/>
              </a:rPr>
              <a:t>will result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more quiet </a:t>
            </a:r>
            <a:r>
              <a:rPr lang="en-US" sz="1600" dirty="0">
                <a:latin typeface="+mj-lt"/>
              </a:rPr>
              <a:t>device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less performance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and power consumption </a:t>
            </a:r>
            <a:r>
              <a:rPr lang="en-US" sz="1600" dirty="0">
                <a:latin typeface="+mj-lt"/>
              </a:rPr>
              <a:t>whereas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higher TDP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vice versa.</a:t>
            </a:r>
          </a:p>
          <a:p>
            <a:r>
              <a:rPr lang="en-US" sz="1600" dirty="0">
                <a:latin typeface="+mj-lt"/>
              </a:rPr>
              <a:t>    Nevertheless, if an OEM chooses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TDP </a:t>
            </a:r>
            <a:r>
              <a:rPr lang="en-US" sz="1600" dirty="0">
                <a:latin typeface="+mj-lt"/>
              </a:rPr>
              <a:t>it has to provide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enhanced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cooling solution </a:t>
            </a:r>
            <a:r>
              <a:rPr lang="en-US" sz="1600" dirty="0">
                <a:latin typeface="+mj-lt"/>
              </a:rPr>
              <a:t>as well compared to that the nominal TDP value would require.</a:t>
            </a:r>
          </a:p>
        </p:txBody>
      </p:sp>
    </p:spTree>
    <p:extLst>
      <p:ext uri="{BB962C8B-B14F-4D97-AF65-F5344CB8AC3E}">
        <p14:creationId xmlns:p14="http://schemas.microsoft.com/office/powerpoint/2010/main" val="3256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241455"/>
            <a:ext cx="86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SP: Service Pack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950" y="980170"/>
            <a:ext cx="9036050" cy="5207424"/>
            <a:chOff x="107950" y="980170"/>
            <a:chExt cx="9036050" cy="520742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984933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98017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059083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01522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01522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023158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166908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023158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191308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260695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250170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59942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5421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57719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7209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578783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720945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585133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74317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4871556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 rot="20362588">
              <a:off x="3995738" y="1921385"/>
              <a:ext cx="1800225" cy="25209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 Box 101"/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0" name="Text Box 101"/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1" name="Text Box 100"/>
            <p:cNvSpPr txBox="1">
              <a:spLocks noChangeArrowheads="1"/>
            </p:cNvSpPr>
            <p:nvPr/>
          </p:nvSpPr>
          <p:spPr bwMode="auto">
            <a:xfrm>
              <a:off x="8169243" y="4897769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 Box 100"/>
            <p:cNvSpPr txBox="1">
              <a:spLocks noChangeArrowheads="1"/>
            </p:cNvSpPr>
            <p:nvPr/>
          </p:nvSpPr>
          <p:spPr bwMode="auto">
            <a:xfrm>
              <a:off x="7169871" y="4893683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114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117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491880" y="1662234"/>
              <a:ext cx="55691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51820" y="484189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(6)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30139"/>
            <a:ext cx="9144000" cy="60336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84908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3.0 </a:t>
            </a:r>
            <a:r>
              <a:rPr lang="en-US" sz="1600" dirty="0">
                <a:latin typeface="+mj-lt"/>
              </a:rPr>
              <a:t>(2004)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multicore and multithreading </a:t>
            </a:r>
            <a:r>
              <a:rPr lang="en-US" sz="1600" dirty="0">
                <a:latin typeface="+mj-lt"/>
              </a:rPr>
              <a:t>support,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assisted by Windows Vista for DTs and Windows Server 2008 for </a:t>
            </a:r>
            <a:r>
              <a:rPr lang="en-US" sz="1600" dirty="0" smtClean="0">
                <a:latin typeface="+mj-lt"/>
              </a:rPr>
              <a:t>servers,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the next Figure indicates.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3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86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753553" y="1953511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(7)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977045" y="1678364"/>
            <a:ext cx="3052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75975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5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18710"/>
            <a:ext cx="9144000" cy="9786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611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latin typeface="+mj-lt"/>
              </a:rPr>
              <a:t>last major step in the evolution of ACPI arrived with its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5.0 release </a:t>
            </a:r>
            <a:r>
              <a:rPr lang="en-US" sz="1600" dirty="0">
                <a:latin typeface="+mj-lt"/>
              </a:rPr>
              <a:t>(2011)</a:t>
            </a:r>
          </a:p>
          <a:p>
            <a:r>
              <a:rPr lang="en-US" sz="1600" dirty="0">
                <a:latin typeface="+mj-lt"/>
              </a:rPr>
              <a:t>      providing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Collaborative Processor Performance Control </a:t>
            </a:r>
            <a:r>
              <a:rPr lang="en-US" sz="1600" dirty="0">
                <a:latin typeface="Verdana"/>
              </a:rPr>
              <a:t>support, that will be</a:t>
            </a:r>
          </a:p>
          <a:p>
            <a:r>
              <a:rPr lang="en-US" sz="1600" dirty="0">
                <a:latin typeface="Verdana"/>
              </a:rPr>
              <a:t>      described later, (as </a:t>
            </a:r>
            <a:r>
              <a:rPr lang="en-US" sz="1600" dirty="0" smtClean="0">
                <a:latin typeface="Verdana"/>
              </a:rPr>
              <a:t>shown </a:t>
            </a:r>
            <a:r>
              <a:rPr lang="en-US" sz="1600" dirty="0">
                <a:latin typeface="Verdana"/>
              </a:rPr>
              <a:t>in the </a:t>
            </a:r>
            <a:r>
              <a:rPr lang="en-US" sz="1600" dirty="0" smtClean="0">
                <a:latin typeface="Verdana"/>
              </a:rPr>
              <a:t>next Figure).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0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495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90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Collaborative Processor Performance Control in ACPI 5.0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635595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781813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087788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88416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78177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377790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012160" y="4419110"/>
            <a:ext cx="32095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 Performance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61952" y="5013800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161991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revisions of the ACPI standard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824459"/>
            <a:ext cx="7444089" cy="148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Revision 5.1 </a:t>
            </a:r>
            <a:r>
              <a:rPr lang="en-US" sz="1600" dirty="0">
                <a:latin typeface="+mj-lt"/>
              </a:rPr>
              <a:t>was released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7/2014</a:t>
            </a:r>
            <a:r>
              <a:rPr lang="en-US" sz="1600" dirty="0">
                <a:latin typeface="+mj-lt"/>
              </a:rPr>
              <a:t>, in includes an update of CPPC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(Collaborative Processor Performance Control),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update,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Revision 6.0 </a:t>
            </a:r>
            <a:r>
              <a:rPr lang="en-US" sz="1600" dirty="0">
                <a:latin typeface="+mj-lt"/>
              </a:rPr>
              <a:t>appeared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2015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 revisions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710" y="2033845"/>
            <a:ext cx="2374368" cy="9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6.1 (1/2016)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6.2 (5/2017)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6.3 (1/2019)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901442"/>
            <a:ext cx="881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These revisions include a large number of errata, clarifications and modifications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     related </a:t>
            </a:r>
            <a:r>
              <a:rPr lang="en-US" sz="1600" dirty="0">
                <a:latin typeface="+mj-lt"/>
              </a:rPr>
              <a:t>to implementation issues, not worth to discuss.</a:t>
            </a:r>
          </a:p>
        </p:txBody>
      </p:sp>
    </p:spTree>
    <p:extLst>
      <p:ext uri="{BB962C8B-B14F-4D97-AF65-F5344CB8AC3E}">
        <p14:creationId xmlns:p14="http://schemas.microsoft.com/office/powerpoint/2010/main" val="2661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(10)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868" y="826528"/>
            <a:ext cx="9105637" cy="23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PM of CPU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13" y="826528"/>
            <a:ext cx="90281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PM at the platform level </a:t>
            </a:r>
            <a:r>
              <a:rPr lang="en-US" sz="1600" dirty="0">
                <a:latin typeface="+mj-lt"/>
              </a:rPr>
              <a:t>covers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 variety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platform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</a:t>
            </a:r>
            <a:r>
              <a:rPr lang="en-US" sz="1600" dirty="0">
                <a:latin typeface="+mj-lt"/>
              </a:rPr>
              <a:t>, like the </a:t>
            </a:r>
            <a:r>
              <a:rPr lang="en-US" sz="1600" dirty="0" smtClean="0"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processor</a:t>
            </a:r>
            <a:r>
              <a:rPr lang="en-US" sz="1600" dirty="0">
                <a:latin typeface="+mj-lt"/>
              </a:rPr>
              <a:t>, memory, HD- or </a:t>
            </a:r>
            <a:r>
              <a:rPr lang="en-US" sz="1600" dirty="0" smtClean="0">
                <a:latin typeface="+mj-lt"/>
              </a:rPr>
              <a:t>SSD-devices </a:t>
            </a:r>
            <a:r>
              <a:rPr lang="en-US" sz="1600" dirty="0">
                <a:latin typeface="+mj-lt"/>
              </a:rPr>
              <a:t>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those, we will discuss only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stand-alone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Section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 smtClean="0">
                <a:latin typeface="+mj-lt"/>
              </a:rPr>
              <a:t>covers virtually </a:t>
            </a:r>
            <a:r>
              <a:rPr lang="en-US" sz="1600" dirty="0">
                <a:latin typeface="+mj-lt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 of processors</a:t>
            </a:r>
            <a:r>
              <a:rPr lang="en-US" sz="1600" dirty="0">
                <a:latin typeface="+mj-lt"/>
              </a:rPr>
              <a:t>, like </a:t>
            </a:r>
            <a:r>
              <a:rPr lang="en-US" sz="1600" dirty="0" smtClean="0">
                <a:latin typeface="+mj-lt"/>
              </a:rPr>
              <a:t>the cores,</a:t>
            </a:r>
            <a:endParaRPr lang="en-US" sz="16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GPU </a:t>
            </a:r>
            <a:r>
              <a:rPr lang="en-US" sz="1600" dirty="0">
                <a:latin typeface="+mj-lt"/>
              </a:rPr>
              <a:t>(if available), memory controller, PCI controller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all of these processor components, subsequently,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 only focus on the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cores</a:t>
            </a:r>
            <a:r>
              <a:rPr lang="en-US" sz="1600" dirty="0">
                <a:latin typeface="+mj-lt"/>
              </a:rPr>
              <a:t>, and will discuss first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idle cores </a:t>
            </a:r>
            <a:r>
              <a:rPr lang="en-US" sz="1600" dirty="0">
                <a:latin typeface="+mj-lt"/>
              </a:rPr>
              <a:t>followed by sections concerned </a:t>
            </a:r>
          </a:p>
          <a:p>
            <a:r>
              <a:rPr lang="en-US" sz="1600" dirty="0">
                <a:latin typeface="+mj-lt"/>
              </a:rPr>
              <a:t>      with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active cores</a:t>
            </a:r>
            <a:r>
              <a:rPr lang="en-US" sz="1600" dirty="0">
                <a:latin typeface="+mj-lt"/>
              </a:rPr>
              <a:t>, as highlighted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8724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537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management of CPU-cores - Overview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1)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8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574025"/>
            <a:ext cx="774012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R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educing power consumption of idle CPU cores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63063" y="2491016"/>
            <a:ext cx="7733626" cy="473249"/>
            <a:chOff x="697" y="1638"/>
            <a:chExt cx="4450" cy="234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4.1 Introduction to the ACPI C-states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565" y="2998000"/>
            <a:ext cx="7740123" cy="657345"/>
            <a:chOff x="695" y="1631"/>
            <a:chExt cx="4452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4.2 Overview of ACPI-compliant C-state management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mobile lines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63062" y="3686538"/>
            <a:ext cx="7733625" cy="674631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CU-based C-state management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multithreaded multicore mobile lines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6565" y="4401984"/>
            <a:ext cx="7740123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Evolution of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C-state management in Intel's mobile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line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6775" y="5274205"/>
            <a:ext cx="350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4.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9567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50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4. 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4704635"/>
            <a:ext cx="2680154" cy="20320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Rounded Rectangle 63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4066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</a:t>
            </a:r>
            <a:r>
              <a:rPr kumimoji="0" lang="en-US" sz="1800" b="0" i="0" u="none" strike="noStrike" kern="1200" cap="none" spc="-2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of Intel’s UP3/UP4 class Tiger Lake models aiming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laptops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5" y="1496384"/>
            <a:ext cx="9046005" cy="4497901"/>
            <a:chOff x="26495" y="1808820"/>
            <a:chExt cx="9046005" cy="4497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" t="13376" r="7665" b="7000"/>
            <a:stretch/>
          </p:blipFill>
          <p:spPr>
            <a:xfrm>
              <a:off x="26495" y="1808820"/>
              <a:ext cx="9046005" cy="44979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0433" y="5957700"/>
              <a:ext cx="18614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SFF: Small Form Factor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90" t="80299" r="4080" b="14921"/>
            <a:stretch/>
          </p:blipFill>
          <p:spPr>
            <a:xfrm>
              <a:off x="8567945" y="5588740"/>
              <a:ext cx="495055" cy="27003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3626895" y="5589280"/>
            <a:ext cx="2205245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6174305"/>
            <a:ext cx="229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cTDP</a:t>
            </a:r>
            <a:r>
              <a:rPr lang="en-US" sz="1400" dirty="0">
                <a:latin typeface="+mj-lt"/>
              </a:rPr>
              <a:t>: configurable TDP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147175" y="4484663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76277" y="4869160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2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63715"/>
            <a:ext cx="8911607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managing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idle CPU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power consumption can be reduced</a:t>
            </a:r>
            <a:r>
              <a:rPr lang="en-US" sz="1600" dirty="0">
                <a:latin typeface="+mj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implementation is based on the ACPI defined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C-states.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Bevor discussing how it is done,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we give an introduction to the ACPI 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C-states. </a:t>
            </a:r>
          </a:p>
        </p:txBody>
      </p:sp>
    </p:spTree>
    <p:extLst>
      <p:ext uri="{BB962C8B-B14F-4D97-AF65-F5344CB8AC3E}">
        <p14:creationId xmlns:p14="http://schemas.microsoft.com/office/powerpoint/2010/main" val="31697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ntroduction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to the ACPI C-states</a:t>
            </a:r>
          </a:p>
        </p:txBody>
      </p:sp>
    </p:spTree>
    <p:extLst>
      <p:ext uri="{BB962C8B-B14F-4D97-AF65-F5344CB8AC3E}">
        <p14:creationId xmlns:p14="http://schemas.microsoft.com/office/powerpoint/2010/main" val="2149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(1)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2038" y="857739"/>
            <a:ext cx="9144000" cy="861523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ACPI C-states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57740"/>
            <a:ext cx="900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precisely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– C3 states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ACPI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1.0 (in 1996)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C-states,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C4…Cn 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ACPI 2.0 standard (in 2000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8741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idle states C1 – Cn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044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68" y="2798930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C1 … C3 states since ACPI 1.0,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C4 … Cn states since ACPI 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44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680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1052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3509293" y="2772939"/>
            <a:ext cx="5601510" cy="1336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(3)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16221" y="890590"/>
            <a:ext cx="9144000" cy="190834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905716"/>
            <a:ext cx="882017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point out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does not give a detailed specification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the C4 ...Cn states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rather than standardizing the C4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… C4 states the ACPI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     standard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declares these states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bewilderingly as additional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states)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Ci states that provide higher power savings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along with longer enter and exit latencies.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that e.g.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or C6 state may be specified differently from vendor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vendor even from processor line to processor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863715"/>
            <a:ext cx="86294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is powered on but does not execute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various techniques,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clock gating, power gating, reducing or switching off the supply voltage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actually idle cores or caches etc..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characterized by two key parameters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reduction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time needed to enter and exit to and from an idle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(4)</a:t>
            </a:r>
          </a:p>
        </p:txBody>
      </p:sp>
    </p:spTree>
    <p:extLst>
      <p:ext uri="{BB962C8B-B14F-4D97-AF65-F5344CB8AC3E}">
        <p14:creationId xmlns:p14="http://schemas.microsoft.com/office/powerpoint/2010/main" val="3823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(5)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90010" y="877400"/>
            <a:ext cx="9207515" cy="5611940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500" y="877400"/>
            <a:ext cx="877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stated before, higher numbered C states (deeper idle states) have lower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 but increasingly longer transit latencies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(enter plus exit times),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indicated below for the C-states C1 - C6.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54892" y="6032102"/>
            <a:ext cx="6267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Figure: Power consumption vs. transfer latency of C-states</a:t>
            </a:r>
          </a:p>
        </p:txBody>
      </p: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51350" y="2015297"/>
            <a:ext cx="8335963" cy="4003675"/>
            <a:chOff x="612" y="1616"/>
            <a:chExt cx="5251" cy="2522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 latency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</a:t>
              </a:r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</a:t>
              </a:r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500" y="45867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vs. transfer latency of subsequent C-states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2398642" y="3034749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 rot="970637">
            <a:off x="3405687" y="3382281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 e e p e r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 l e    s t a t e s</a:t>
            </a:r>
          </a:p>
        </p:txBody>
      </p:sp>
    </p:spTree>
    <p:extLst>
      <p:ext uri="{BB962C8B-B14F-4D97-AF65-F5344CB8AC3E}">
        <p14:creationId xmlns:p14="http://schemas.microsoft.com/office/powerpoint/2010/main" val="13450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120298" y="6504346"/>
            <a:ext cx="4694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Remark: fc = 2 GHz, FSB =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400 MHz (Northwood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-based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971550" y="151751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>
            <a:off x="684213" y="562279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-55563" y="1269020"/>
            <a:ext cx="2047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[W]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5287963" y="5756143"/>
            <a:ext cx="1268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PLL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827088" y="465759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827088" y="51465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827088" y="53497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827088" y="3674931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827088" y="2693856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827088" y="17143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>
            <a:off x="827088" y="24541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9" name="Line 24"/>
          <p:cNvSpPr>
            <a:spLocks noChangeShapeType="1"/>
          </p:cNvSpPr>
          <p:nvPr/>
        </p:nvSpPr>
        <p:spPr bwMode="auto">
          <a:xfrm>
            <a:off x="827088" y="49020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0" name="Text Box 25"/>
          <p:cNvSpPr txBox="1">
            <a:spLocks noChangeArrowheads="1"/>
          </p:cNvSpPr>
          <p:nvPr/>
        </p:nvSpPr>
        <p:spPr bwMode="auto">
          <a:xfrm>
            <a:off x="492125" y="1588956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31761" name="Text Box 26"/>
          <p:cNvSpPr txBox="1">
            <a:spLocks noChangeArrowheads="1"/>
          </p:cNvSpPr>
          <p:nvPr/>
        </p:nvSpPr>
        <p:spPr bwMode="auto">
          <a:xfrm>
            <a:off x="492125" y="264146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1762" name="Text Box 27"/>
          <p:cNvSpPr txBox="1">
            <a:spLocks noChangeArrowheads="1"/>
          </p:cNvSpPr>
          <p:nvPr/>
        </p:nvSpPr>
        <p:spPr bwMode="auto">
          <a:xfrm>
            <a:off x="492125" y="354951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763" name="Text Box 28"/>
          <p:cNvSpPr txBox="1">
            <a:spLocks noChangeArrowheads="1"/>
          </p:cNvSpPr>
          <p:nvPr/>
        </p:nvSpPr>
        <p:spPr bwMode="auto">
          <a:xfrm>
            <a:off x="492125" y="4532181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1764" name="Text Box 29"/>
          <p:cNvSpPr txBox="1">
            <a:spLocks noChangeArrowheads="1"/>
          </p:cNvSpPr>
          <p:nvPr/>
        </p:nvSpPr>
        <p:spPr bwMode="auto">
          <a:xfrm>
            <a:off x="51593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65" name="Line 31"/>
          <p:cNvSpPr>
            <a:spLocks noChangeShapeType="1"/>
          </p:cNvSpPr>
          <p:nvPr/>
        </p:nvSpPr>
        <p:spPr bwMode="auto">
          <a:xfrm flipV="1">
            <a:off x="6011863" y="4243256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6" name="Text Box 32"/>
          <p:cNvSpPr txBox="1">
            <a:spLocks noChangeArrowheads="1"/>
          </p:cNvSpPr>
          <p:nvPr/>
        </p:nvSpPr>
        <p:spPr bwMode="auto">
          <a:xfrm>
            <a:off x="3419475" y="4027356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~30 </a:t>
            </a:r>
            <a:r>
              <a:rPr kumimoji="0" lang="el-G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μ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 for PLL stabili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ation </a:t>
            </a:r>
          </a:p>
        </p:txBody>
      </p:sp>
      <p:sp>
        <p:nvSpPr>
          <p:cNvPr id="31767" name="Text Box 33"/>
          <p:cNvSpPr txBox="1">
            <a:spLocks noChangeArrowheads="1"/>
          </p:cNvSpPr>
          <p:nvPr/>
        </p:nvSpPr>
        <p:spPr bwMode="auto">
          <a:xfrm>
            <a:off x="731838" y="2039806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32W</a:t>
            </a:r>
          </a:p>
        </p:txBody>
      </p:sp>
      <p:sp>
        <p:nvSpPr>
          <p:cNvPr id="31768" name="Text Box 34"/>
          <p:cNvSpPr txBox="1">
            <a:spLocks noChangeArrowheads="1"/>
          </p:cNvSpPr>
          <p:nvPr/>
        </p:nvSpPr>
        <p:spPr bwMode="auto">
          <a:xfrm>
            <a:off x="7848600" y="5597393"/>
            <a:ext cx="1403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Enter + exit latency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rough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estimate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69" name="Rectangle 35"/>
          <p:cNvSpPr>
            <a:spLocks noChangeArrowheads="1"/>
          </p:cNvSpPr>
          <p:nvPr/>
        </p:nvSpPr>
        <p:spPr bwMode="auto">
          <a:xfrm>
            <a:off x="39528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0" name="Rectangle 36"/>
          <p:cNvSpPr>
            <a:spLocks noChangeArrowheads="1"/>
          </p:cNvSpPr>
          <p:nvPr/>
        </p:nvSpPr>
        <p:spPr bwMode="auto">
          <a:xfrm>
            <a:off x="5387975" y="5008431"/>
            <a:ext cx="1223963" cy="287337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C3: Deep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Sleep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1" name="Rectangle 37"/>
          <p:cNvSpPr>
            <a:spLocks noChangeArrowheads="1"/>
          </p:cNvSpPr>
          <p:nvPr/>
        </p:nvSpPr>
        <p:spPr bwMode="auto">
          <a:xfrm>
            <a:off x="539750" y="2309681"/>
            <a:ext cx="936625" cy="287337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Working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2" name="Rectangle 39"/>
          <p:cNvSpPr>
            <a:spLocks noChangeArrowheads="1"/>
          </p:cNvSpPr>
          <p:nvPr/>
        </p:nvSpPr>
        <p:spPr bwMode="auto">
          <a:xfrm>
            <a:off x="6661150" y="5190993"/>
            <a:ext cx="1223963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C4: Deeper Sleep</a:t>
            </a:r>
          </a:p>
        </p:txBody>
      </p:sp>
      <p:sp>
        <p:nvSpPr>
          <p:cNvPr id="31773" name="Text Box 40"/>
          <p:cNvSpPr txBox="1">
            <a:spLocks noChangeArrowheads="1"/>
          </p:cNvSpPr>
          <p:nvPr/>
        </p:nvSpPr>
        <p:spPr bwMode="auto">
          <a:xfrm>
            <a:off x="447675" y="4792531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C1: Auto Halt</a:t>
            </a:r>
          </a:p>
        </p:txBody>
      </p:sp>
      <p:sp>
        <p:nvSpPr>
          <p:cNvPr id="31774" name="Text Box 41"/>
          <p:cNvSpPr txBox="1">
            <a:spLocks noChangeArrowheads="1"/>
          </p:cNvSpPr>
          <p:nvPr/>
        </p:nvSpPr>
        <p:spPr bwMode="auto">
          <a:xfrm>
            <a:off x="1668463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5" name="Rectangle 42"/>
          <p:cNvSpPr>
            <a:spLocks noChangeArrowheads="1"/>
          </p:cNvSpPr>
          <p:nvPr/>
        </p:nvSpPr>
        <p:spPr bwMode="auto">
          <a:xfrm>
            <a:off x="1566863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C2: Stop Grant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6" name="Text Box 43"/>
          <p:cNvSpPr txBox="1">
            <a:spLocks noChangeArrowheads="1"/>
          </p:cNvSpPr>
          <p:nvPr/>
        </p:nvSpPr>
        <p:spPr bwMode="auto">
          <a:xfrm>
            <a:off x="297338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7" name="Rectangle 44"/>
          <p:cNvSpPr>
            <a:spLocks noChangeArrowheads="1"/>
          </p:cNvSpPr>
          <p:nvPr/>
        </p:nvSpPr>
        <p:spPr bwMode="auto">
          <a:xfrm>
            <a:off x="289083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8" name="Text Box 45"/>
          <p:cNvSpPr txBox="1">
            <a:spLocks noChangeArrowheads="1"/>
          </p:cNvSpPr>
          <p:nvPr/>
        </p:nvSpPr>
        <p:spPr bwMode="auto">
          <a:xfrm>
            <a:off x="2905125" y="4792531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C3: Sleep</a:t>
            </a:r>
          </a:p>
        </p:txBody>
      </p:sp>
      <p:sp>
        <p:nvSpPr>
          <p:cNvPr id="31779" name="Line 46"/>
          <p:cNvSpPr>
            <a:spLocks noChangeShapeType="1"/>
          </p:cNvSpPr>
          <p:nvPr/>
        </p:nvSpPr>
        <p:spPr bwMode="auto">
          <a:xfrm>
            <a:off x="971550" y="4306756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0" name="Line 47"/>
          <p:cNvSpPr>
            <a:spLocks noChangeShapeType="1"/>
          </p:cNvSpPr>
          <p:nvPr/>
        </p:nvSpPr>
        <p:spPr bwMode="auto">
          <a:xfrm>
            <a:off x="2124075" y="431469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1" name="Text Box 48"/>
          <p:cNvSpPr txBox="1">
            <a:spLocks noChangeArrowheads="1"/>
          </p:cNvSpPr>
          <p:nvPr/>
        </p:nvSpPr>
        <p:spPr bwMode="auto">
          <a:xfrm>
            <a:off x="920750" y="4051168"/>
            <a:ext cx="1216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 20 FSB cycles</a:t>
            </a:r>
          </a:p>
        </p:txBody>
      </p:sp>
      <p:sp>
        <p:nvSpPr>
          <p:cNvPr id="31782" name="Text Box 49"/>
          <p:cNvSpPr txBox="1">
            <a:spLocks noChangeArrowheads="1"/>
          </p:cNvSpPr>
          <p:nvPr/>
        </p:nvSpPr>
        <p:spPr bwMode="auto">
          <a:xfrm>
            <a:off x="2185988" y="4038468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~100 FSB cycles</a:t>
            </a:r>
          </a:p>
        </p:txBody>
      </p:sp>
      <p:grpSp>
        <p:nvGrpSpPr>
          <p:cNvPr id="31783" name="Group 50"/>
          <p:cNvGrpSpPr>
            <a:grpSpLocks/>
          </p:cNvGrpSpPr>
          <p:nvPr/>
        </p:nvGrpSpPr>
        <p:grpSpPr bwMode="auto">
          <a:xfrm>
            <a:off x="3419475" y="4314693"/>
            <a:ext cx="2592388" cy="69850"/>
            <a:chOff x="2064" y="2296"/>
            <a:chExt cx="1723" cy="0"/>
          </a:xfrm>
        </p:grpSpPr>
        <p:sp>
          <p:nvSpPr>
            <p:cNvPr id="31800" name="Line 51"/>
            <p:cNvSpPr>
              <a:spLocks noChangeShapeType="1"/>
            </p:cNvSpPr>
            <p:nvPr/>
          </p:nvSpPr>
          <p:spPr bwMode="auto">
            <a:xfrm flipH="1">
              <a:off x="2064" y="2296"/>
              <a:ext cx="72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1" name="Line 52"/>
            <p:cNvSpPr>
              <a:spLocks noChangeShapeType="1"/>
            </p:cNvSpPr>
            <p:nvPr/>
          </p:nvSpPr>
          <p:spPr bwMode="auto">
            <a:xfrm>
              <a:off x="2971" y="2296"/>
              <a:ext cx="81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84" name="Text Box 53"/>
          <p:cNvSpPr txBox="1">
            <a:spLocks noChangeArrowheads="1"/>
          </p:cNvSpPr>
          <p:nvPr/>
        </p:nvSpPr>
        <p:spPr bwMode="auto">
          <a:xfrm rot="5400000">
            <a:off x="4523582" y="4180549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≈</a:t>
            </a:r>
          </a:p>
        </p:txBody>
      </p:sp>
      <p:sp>
        <p:nvSpPr>
          <p:cNvPr id="31785" name="Line 54"/>
          <p:cNvSpPr>
            <a:spLocks noChangeShapeType="1"/>
          </p:cNvSpPr>
          <p:nvPr/>
        </p:nvSpPr>
        <p:spPr bwMode="auto">
          <a:xfrm>
            <a:off x="21240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6" name="Line 55"/>
          <p:cNvSpPr>
            <a:spLocks noChangeShapeType="1"/>
          </p:cNvSpPr>
          <p:nvPr/>
        </p:nvSpPr>
        <p:spPr bwMode="auto">
          <a:xfrm>
            <a:off x="34194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7" name="Line 58"/>
          <p:cNvSpPr>
            <a:spLocks noChangeShapeType="1"/>
          </p:cNvSpPr>
          <p:nvPr/>
        </p:nvSpPr>
        <p:spPr bwMode="auto">
          <a:xfrm>
            <a:off x="6011863" y="431469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8" name="Text Box 59"/>
          <p:cNvSpPr txBox="1">
            <a:spLocks noChangeArrowheads="1"/>
          </p:cNvSpPr>
          <p:nvPr/>
        </p:nvSpPr>
        <p:spPr bwMode="auto">
          <a:xfrm>
            <a:off x="6407150" y="4036881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na.</a:t>
            </a:r>
          </a:p>
        </p:txBody>
      </p:sp>
      <p:sp>
        <p:nvSpPr>
          <p:cNvPr id="31789" name="Text Box 60"/>
          <p:cNvSpPr txBox="1">
            <a:spLocks noChangeArrowheads="1"/>
          </p:cNvSpPr>
          <p:nvPr/>
        </p:nvSpPr>
        <p:spPr bwMode="auto">
          <a:xfrm>
            <a:off x="179388" y="5648193"/>
            <a:ext cx="15090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is clocked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0" name="Text Box 61"/>
          <p:cNvSpPr txBox="1">
            <a:spLocks noChangeArrowheads="1"/>
          </p:cNvSpPr>
          <p:nvPr/>
        </p:nvSpPr>
        <p:spPr bwMode="auto">
          <a:xfrm>
            <a:off x="1495425" y="5670418"/>
            <a:ext cx="14700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1" name="Text Box 62"/>
          <p:cNvSpPr txBox="1">
            <a:spLocks noChangeArrowheads="1"/>
          </p:cNvSpPr>
          <p:nvPr/>
        </p:nvSpPr>
        <p:spPr bwMode="auto">
          <a:xfrm>
            <a:off x="2851150" y="5683118"/>
            <a:ext cx="122396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servicing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snoops  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latching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interrupts</a:t>
            </a:r>
          </a:p>
        </p:txBody>
      </p:sp>
      <p:sp>
        <p:nvSpPr>
          <p:cNvPr id="31792" name="Text Box 63"/>
          <p:cNvSpPr txBox="1">
            <a:spLocks noChangeArrowheads="1"/>
          </p:cNvSpPr>
          <p:nvPr/>
        </p:nvSpPr>
        <p:spPr bwMode="auto">
          <a:xfrm>
            <a:off x="6315075" y="5745031"/>
            <a:ext cx="1649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Reduce Vcc until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retention voltage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L2 cache (V</a:t>
            </a:r>
            <a:r>
              <a:rPr kumimoji="0" lang="hu-HU" alt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cc4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9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-1</a:t>
            </a:r>
          </a:p>
        </p:txBody>
      </p:sp>
      <p:sp>
        <p:nvSpPr>
          <p:cNvPr id="31794" name="Line 65"/>
          <p:cNvSpPr>
            <a:spLocks noChangeShapeType="1"/>
          </p:cNvSpPr>
          <p:nvPr/>
        </p:nvSpPr>
        <p:spPr bwMode="auto">
          <a:xfrm>
            <a:off x="7235825" y="422420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95" name="Rectangle 66"/>
          <p:cNvSpPr>
            <a:spLocks noChangeArrowheads="1"/>
          </p:cNvSpPr>
          <p:nvPr/>
        </p:nvSpPr>
        <p:spPr bwMode="auto">
          <a:xfrm>
            <a:off x="755650" y="4368668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6" name="Rectangle 68"/>
          <p:cNvSpPr>
            <a:spLocks noChangeArrowheads="1"/>
          </p:cNvSpPr>
          <p:nvPr/>
        </p:nvSpPr>
        <p:spPr bwMode="auto">
          <a:xfrm>
            <a:off x="1906588" y="43813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7" name="Rectangle 69"/>
          <p:cNvSpPr>
            <a:spLocks noChangeArrowheads="1"/>
          </p:cNvSpPr>
          <p:nvPr/>
        </p:nvSpPr>
        <p:spPr bwMode="auto">
          <a:xfrm>
            <a:off x="3201988" y="43940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8" name="Rectangle 70"/>
          <p:cNvSpPr>
            <a:spLocks noChangeArrowheads="1"/>
          </p:cNvSpPr>
          <p:nvPr/>
        </p:nvSpPr>
        <p:spPr bwMode="auto">
          <a:xfrm>
            <a:off x="5794375" y="4732206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5.0 W</a:t>
            </a:r>
          </a:p>
        </p:txBody>
      </p:sp>
      <p:sp>
        <p:nvSpPr>
          <p:cNvPr id="31799" name="Rectangle 71"/>
          <p:cNvSpPr>
            <a:spLocks noChangeArrowheads="1"/>
          </p:cNvSpPr>
          <p:nvPr/>
        </p:nvSpPr>
        <p:spPr bwMode="auto">
          <a:xfrm>
            <a:off x="7019925" y="4894131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2.9 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3790" y="2043760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(C0: TDP, else max values)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445" y="646519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MZ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135" y="6512200"/>
            <a:ext cx="16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Latching: Registering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9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(7)</a:t>
            </a:r>
          </a:p>
        </p:txBody>
      </p:sp>
      <p:sp>
        <p:nvSpPr>
          <p:cNvPr id="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178750"/>
            <a:ext cx="8730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preceding Figure indicates, in C states the processor consumes significantly</a:t>
            </a:r>
          </a:p>
          <a:p>
            <a:r>
              <a:rPr lang="en-US" sz="1600" dirty="0">
                <a:latin typeface="+mj-lt"/>
              </a:rPr>
              <a:t>  less power (from 7.5 W down to 2.9 W) than in the C0 Working state (35 W). </a:t>
            </a:r>
          </a:p>
        </p:txBody>
      </p:sp>
    </p:spTree>
    <p:extLst>
      <p:ext uri="{BB962C8B-B14F-4D97-AF65-F5344CB8AC3E}">
        <p14:creationId xmlns:p14="http://schemas.microsoft.com/office/powerpoint/2010/main" val="17697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75" y="1312490"/>
            <a:ext cx="9058275" cy="5338000"/>
            <a:chOff x="168275" y="1312490"/>
            <a:chExt cx="9058275" cy="5338000"/>
          </a:xfrm>
        </p:grpSpPr>
        <p:sp>
          <p:nvSpPr>
            <p:cNvPr id="88068" name="Text Box 4"/>
            <p:cNvSpPr txBox="1">
              <a:spLocks noChangeArrowheads="1"/>
            </p:cNvSpPr>
            <p:nvPr/>
          </p:nvSpPr>
          <p:spPr bwMode="auto">
            <a:xfrm>
              <a:off x="7823200" y="5492510"/>
              <a:ext cx="140335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latency</a:t>
              </a: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(rough estimate)</a:t>
              </a:r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 flipH="1">
              <a:off x="647700" y="1380885"/>
              <a:ext cx="0" cy="439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>
              <a:off x="360363" y="5486160"/>
              <a:ext cx="834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673545" y="1312490"/>
              <a:ext cx="169710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658813" y="3728797"/>
              <a:ext cx="60007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2201863" y="3812935"/>
              <a:ext cx="6477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1.8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360738" y="4600335"/>
              <a:ext cx="5762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5.5W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871663" y="5692535"/>
              <a:ext cx="1763712" cy="92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L1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caches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are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flushed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into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</a:t>
              </a: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snnops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latching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interrupts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3033713" y="5705235"/>
              <a:ext cx="119856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proc.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PLL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4211638" y="5692535"/>
              <a:ext cx="1524000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partially flushed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Vcc lowered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(until both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cores and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their state)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5586413" y="5717935"/>
              <a:ext cx="1522412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entirely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lushed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further lowered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(u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ntil the cores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their state)</a:t>
              </a:r>
            </a:p>
          </p:txBody>
        </p:sp>
        <p:sp>
          <p:nvSpPr>
            <p:cNvPr id="88079" name="Text Box 15"/>
            <p:cNvSpPr txBox="1">
              <a:spLocks noChangeArrowheads="1"/>
            </p:cNvSpPr>
            <p:nvPr/>
          </p:nvSpPr>
          <p:spPr bwMode="auto">
            <a:xfrm>
              <a:off x="6877050" y="5692535"/>
              <a:ext cx="1824038" cy="957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Both cores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save their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architectural states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 on-die SRAMs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 below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core retention voltage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80" name="Line 16"/>
            <p:cNvSpPr>
              <a:spLocks noChangeShapeType="1"/>
            </p:cNvSpPr>
            <p:nvPr/>
          </p:nvSpPr>
          <p:spPr bwMode="auto">
            <a:xfrm>
              <a:off x="503238" y="45209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503238" y="500991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503238" y="53464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503238" y="54559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503238" y="35382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>
              <a:off x="503238" y="25572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503238" y="206827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503238" y="42367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>
              <a:off x="504825" y="4182822"/>
              <a:ext cx="80660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1" name="Text Box 27"/>
            <p:cNvSpPr txBox="1">
              <a:spLocks noChangeArrowheads="1"/>
            </p:cNvSpPr>
            <p:nvPr/>
          </p:nvSpPr>
          <p:spPr bwMode="auto">
            <a:xfrm>
              <a:off x="168275" y="1444385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8092" name="Text Box 28"/>
            <p:cNvSpPr txBox="1">
              <a:spLocks noChangeArrowheads="1"/>
            </p:cNvSpPr>
            <p:nvPr/>
          </p:nvSpPr>
          <p:spPr bwMode="auto">
            <a:xfrm>
              <a:off x="168275" y="242546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168275" y="3404947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168275" y="438761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192088" y="4878147"/>
              <a:ext cx="3603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V="1">
              <a:off x="2536825" y="361291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7" name="Line 33"/>
            <p:cNvSpPr>
              <a:spLocks noChangeShapeType="1"/>
            </p:cNvSpPr>
            <p:nvPr/>
          </p:nvSpPr>
          <p:spPr bwMode="auto">
            <a:xfrm flipV="1">
              <a:off x="3663950" y="3612910"/>
              <a:ext cx="7938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8" name="Line 34"/>
            <p:cNvSpPr>
              <a:spLocks noChangeShapeType="1"/>
            </p:cNvSpPr>
            <p:nvPr/>
          </p:nvSpPr>
          <p:spPr bwMode="auto">
            <a:xfrm flipV="1">
              <a:off x="2484438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9" name="Text Box 36"/>
            <p:cNvSpPr txBox="1">
              <a:spLocks noChangeArrowheads="1"/>
            </p:cNvSpPr>
            <p:nvPr/>
          </p:nvSpPr>
          <p:spPr bwMode="auto">
            <a:xfrm>
              <a:off x="7154863" y="5001972"/>
              <a:ext cx="6461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0.3W</a:t>
              </a:r>
            </a:p>
          </p:txBody>
        </p:sp>
        <p:sp>
          <p:nvSpPr>
            <p:cNvPr id="88100" name="Rectangle 37"/>
            <p:cNvSpPr>
              <a:spLocks noChangeArrowheads="1"/>
            </p:cNvSpPr>
            <p:nvPr/>
          </p:nvSpPr>
          <p:spPr bwMode="auto">
            <a:xfrm>
              <a:off x="6937375" y="5243272"/>
              <a:ext cx="1081088" cy="400050"/>
            </a:xfrm>
            <a:prstGeom prst="rect">
              <a:avLst/>
            </a:prstGeom>
            <a:solidFill>
              <a:srgbClr val="11A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C6: Deep 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Down</a:t>
              </a:r>
            </a:p>
          </p:txBody>
        </p:sp>
        <p:sp>
          <p:nvSpPr>
            <p:cNvPr id="88101" name="Text Box 38"/>
            <p:cNvSpPr txBox="1">
              <a:spLocks noChangeArrowheads="1"/>
            </p:cNvSpPr>
            <p:nvPr/>
          </p:nvSpPr>
          <p:spPr bwMode="auto">
            <a:xfrm>
              <a:off x="407988" y="1668222"/>
              <a:ext cx="520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35W</a:t>
              </a:r>
            </a:p>
          </p:txBody>
        </p:sp>
        <p:sp>
          <p:nvSpPr>
            <p:cNvPr id="88102" name="Rectangle 39"/>
            <p:cNvSpPr>
              <a:spLocks noChangeArrowheads="1"/>
            </p:cNvSpPr>
            <p:nvPr/>
          </p:nvSpPr>
          <p:spPr bwMode="auto">
            <a:xfrm>
              <a:off x="179388" y="3970097"/>
              <a:ext cx="1655762" cy="431800"/>
            </a:xfrm>
            <a:prstGeom prst="rect">
              <a:avLst/>
            </a:prstGeom>
            <a:solidFill>
              <a:srgbClr val="D5E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Auto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C2:  Stop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Halt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     Grant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3" name="Rectangle 40"/>
            <p:cNvSpPr>
              <a:spLocks noChangeArrowheads="1"/>
            </p:cNvSpPr>
            <p:nvPr/>
          </p:nvSpPr>
          <p:spPr bwMode="auto">
            <a:xfrm>
              <a:off x="1944688" y="4076460"/>
              <a:ext cx="1187450" cy="287337"/>
            </a:xfrm>
            <a:prstGeom prst="rect">
              <a:avLst/>
            </a:prstGeom>
            <a:solidFill>
              <a:srgbClr val="B7E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Sleep</a:t>
              </a:r>
            </a:p>
          </p:txBody>
        </p:sp>
        <p:sp>
          <p:nvSpPr>
            <p:cNvPr id="88104" name="Rectangle 41"/>
            <p:cNvSpPr>
              <a:spLocks noChangeArrowheads="1"/>
            </p:cNvSpPr>
            <p:nvPr/>
          </p:nvSpPr>
          <p:spPr bwMode="auto">
            <a:xfrm>
              <a:off x="3048000" y="4859097"/>
              <a:ext cx="1223963" cy="287338"/>
            </a:xfrm>
            <a:prstGeom prst="rect">
              <a:avLst/>
            </a:prstGeom>
            <a:solidFill>
              <a:srgbClr val="9B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Deep Sleep</a:t>
              </a:r>
            </a:p>
          </p:txBody>
        </p:sp>
        <p:sp>
          <p:nvSpPr>
            <p:cNvPr id="88105" name="Rectangle 42"/>
            <p:cNvSpPr>
              <a:spLocks noChangeArrowheads="1"/>
            </p:cNvSpPr>
            <p:nvPr/>
          </p:nvSpPr>
          <p:spPr bwMode="auto">
            <a:xfrm>
              <a:off x="215900" y="1909522"/>
              <a:ext cx="936625" cy="287338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Working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6" name="Text Box 43"/>
            <p:cNvSpPr txBox="1">
              <a:spLocks noChangeArrowheads="1"/>
            </p:cNvSpPr>
            <p:nvPr/>
          </p:nvSpPr>
          <p:spPr bwMode="auto">
            <a:xfrm>
              <a:off x="4632325" y="4930535"/>
              <a:ext cx="647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1.7W</a:t>
              </a:r>
            </a:p>
          </p:txBody>
        </p:sp>
        <p:sp>
          <p:nvSpPr>
            <p:cNvPr id="88107" name="Rectangle 44"/>
            <p:cNvSpPr>
              <a:spLocks noChangeArrowheads="1"/>
            </p:cNvSpPr>
            <p:nvPr/>
          </p:nvSpPr>
          <p:spPr bwMode="auto">
            <a:xfrm>
              <a:off x="4344988" y="5192472"/>
              <a:ext cx="1223962" cy="287338"/>
            </a:xfrm>
            <a:prstGeom prst="rect">
              <a:avLst/>
            </a:prstGeom>
            <a:solidFill>
              <a:srgbClr val="75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C4: Deeper Sleep</a:t>
              </a:r>
            </a:p>
          </p:txBody>
        </p:sp>
        <p:sp>
          <p:nvSpPr>
            <p:cNvPr id="88108" name="Text Box 45"/>
            <p:cNvSpPr txBox="1">
              <a:spLocks noChangeArrowheads="1"/>
            </p:cNvSpPr>
            <p:nvPr/>
          </p:nvSpPr>
          <p:spPr bwMode="auto">
            <a:xfrm>
              <a:off x="5961063" y="4947997"/>
              <a:ext cx="5762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1.3W</a:t>
              </a:r>
            </a:p>
          </p:txBody>
        </p:sp>
        <p:sp>
          <p:nvSpPr>
            <p:cNvPr id="88109" name="Rectangle 46"/>
            <p:cNvSpPr>
              <a:spLocks noChangeArrowheads="1"/>
            </p:cNvSpPr>
            <p:nvPr/>
          </p:nvSpPr>
          <p:spPr bwMode="auto">
            <a:xfrm>
              <a:off x="5640388" y="5209935"/>
              <a:ext cx="1223962" cy="360362"/>
            </a:xfrm>
            <a:prstGeom prst="rect">
              <a:avLst/>
            </a:prstGeom>
            <a:solidFill>
              <a:srgbClr val="4BB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C5: Enh.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Deeper Sleep</a:t>
              </a:r>
            </a:p>
          </p:txBody>
        </p:sp>
        <p:sp>
          <p:nvSpPr>
            <p:cNvPr id="88110" name="Line 47"/>
            <p:cNvSpPr>
              <a:spLocks noChangeShapeType="1"/>
            </p:cNvSpPr>
            <p:nvPr/>
          </p:nvSpPr>
          <p:spPr bwMode="auto">
            <a:xfrm>
              <a:off x="503238" y="1577735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1" name="Text Box 48"/>
            <p:cNvSpPr txBox="1">
              <a:spLocks noChangeArrowheads="1"/>
            </p:cNvSpPr>
            <p:nvPr/>
          </p:nvSpPr>
          <p:spPr bwMode="auto">
            <a:xfrm>
              <a:off x="530225" y="5692535"/>
              <a:ext cx="14700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7313" indent="-87313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execution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proc. clock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but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service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snoops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latch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interrupts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2" name="Text Box 49"/>
            <p:cNvSpPr txBox="1">
              <a:spLocks noChangeArrowheads="1"/>
            </p:cNvSpPr>
            <p:nvPr/>
          </p:nvSpPr>
          <p:spPr bwMode="auto">
            <a:xfrm>
              <a:off x="3708400" y="3131897"/>
              <a:ext cx="17605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Not designated latencies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usually &lt; 1 µs </a:t>
              </a:r>
            </a:p>
          </p:txBody>
        </p:sp>
        <p:sp>
          <p:nvSpPr>
            <p:cNvPr id="88113" name="Line 50"/>
            <p:cNvSpPr>
              <a:spLocks noChangeShapeType="1"/>
            </p:cNvSpPr>
            <p:nvPr/>
          </p:nvSpPr>
          <p:spPr bwMode="auto">
            <a:xfrm>
              <a:off x="971550" y="3982797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4" name="Text Box 53"/>
            <p:cNvSpPr txBox="1">
              <a:spLocks noChangeArrowheads="1"/>
            </p:cNvSpPr>
            <p:nvPr/>
          </p:nvSpPr>
          <p:spPr bwMode="auto">
            <a:xfrm>
              <a:off x="2535238" y="2752485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5" name="Text Box 54"/>
            <p:cNvSpPr txBox="1">
              <a:spLocks noChangeArrowheads="1"/>
            </p:cNvSpPr>
            <p:nvPr/>
          </p:nvSpPr>
          <p:spPr bwMode="auto">
            <a:xfrm>
              <a:off x="2447925" y="3144597"/>
              <a:ext cx="12954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~15 </a:t>
              </a:r>
              <a:r>
                <a:rPr kumimoji="0" lang="el-G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 for PLL 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stabilization </a:t>
              </a:r>
            </a:p>
          </p:txBody>
        </p:sp>
        <p:sp>
          <p:nvSpPr>
            <p:cNvPr id="88116" name="Line 55"/>
            <p:cNvSpPr>
              <a:spLocks noChangeShapeType="1"/>
            </p:cNvSpPr>
            <p:nvPr/>
          </p:nvSpPr>
          <p:spPr bwMode="auto">
            <a:xfrm flipV="1">
              <a:off x="6213475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7" name="Line 56"/>
            <p:cNvSpPr>
              <a:spLocks noChangeShapeType="1"/>
            </p:cNvSpPr>
            <p:nvPr/>
          </p:nvSpPr>
          <p:spPr bwMode="auto">
            <a:xfrm>
              <a:off x="6227763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8" name="Line 57"/>
            <p:cNvSpPr>
              <a:spLocks noChangeShapeType="1"/>
            </p:cNvSpPr>
            <p:nvPr/>
          </p:nvSpPr>
          <p:spPr bwMode="auto">
            <a:xfrm>
              <a:off x="7380288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9" name="Text Box 58"/>
            <p:cNvSpPr txBox="1">
              <a:spLocks noChangeArrowheads="1"/>
            </p:cNvSpPr>
            <p:nvPr/>
          </p:nvSpPr>
          <p:spPr bwMode="auto">
            <a:xfrm>
              <a:off x="6126163" y="3093797"/>
              <a:ext cx="1295400" cy="48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100-420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l-GR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entering/exiting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-1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902370" y="75018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39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5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0343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how heavily the base clock rate depends from the allocated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cDTP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power budget 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UP3 class Tiger Lake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157182" y="2348880"/>
              <a:ext cx="1459824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(9)</a:t>
            </a:r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862" y="1178750"/>
            <a:ext cx="91652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Note how far the processor consumption in the C0 working state (35 W) is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reduced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in the C1 to C6 states,</a:t>
            </a:r>
            <a:r>
              <a:rPr lang="en-US" sz="1600" spc="-40" dirty="0">
                <a:latin typeface="+mj-lt"/>
              </a:rPr>
              <a:t> actually from 12.5 W in the C1 state to 0.3 W in the C6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We also point out that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C6 state has a significantly lower power consumption (0.3 W)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than the C4 state (1.7 W) </a:t>
            </a:r>
            <a:r>
              <a:rPr lang="en-US" sz="1600" dirty="0">
                <a:latin typeface="+mj-lt"/>
              </a:rPr>
              <a:t>providing headroom for introducing a forerunner</a:t>
            </a:r>
          </a:p>
          <a:p>
            <a:r>
              <a:rPr lang="en-US" sz="1600" dirty="0">
                <a:latin typeface="+mj-lt"/>
              </a:rPr>
              <a:t>      of the Turbo Boost technology, called EDAT (discussed in Section 6.2).</a:t>
            </a:r>
          </a:p>
        </p:txBody>
      </p:sp>
    </p:spTree>
    <p:extLst>
      <p:ext uri="{BB962C8B-B14F-4D97-AF65-F5344CB8AC3E}">
        <p14:creationId xmlns:p14="http://schemas.microsoft.com/office/powerpoint/2010/main" val="19003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4.2 O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verview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of ACPI-compliant C-state management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in Intel’s mobile 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795" y="302395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25129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82965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D2D8A"/>
                </a:solidFill>
                <a:latin typeface="Verdana"/>
              </a:rPr>
              <a:t>Principle of ACPI-compliant C-state management in Intel’s mobile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406" y="1268760"/>
            <a:ext cx="858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OS recognizes idle periods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instruction execution 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instructs the processor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manage C-states through a software interface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Interrupts let exit C-states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enter the C0 operating state.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is summarized in the next Figure, along with the overview of their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implementation alternatives.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4.2 O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verview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ACPI-compliant C-state management in Intel’s mobile lines</a:t>
            </a:r>
          </a:p>
        </p:txBody>
      </p:sp>
    </p:spTree>
    <p:extLst>
      <p:ext uri="{BB962C8B-B14F-4D97-AF65-F5344CB8AC3E}">
        <p14:creationId xmlns:p14="http://schemas.microsoft.com/office/powerpoint/2010/main" val="1522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(2)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313765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25444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23955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25233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2265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2299" y="3336180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46911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848326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3998183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3991559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5258" y="4823497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20939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7660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7660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17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Implementation alternatives of ACPI-compliant C-state management</a:t>
            </a:r>
          </a:p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82775" y="354602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Early, SB-based implementation of ACPI-based C-state management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employed in Intel’s single- and dual-core mobile processors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12" y="1178750"/>
            <a:ext cx="922664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Intel’s early C-state management was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the SB </a:t>
            </a:r>
            <a:r>
              <a:rPr lang="en-US" sz="1600" dirty="0">
                <a:latin typeface="+mj-lt"/>
              </a:rPr>
              <a:t>since early idle state  </a:t>
            </a:r>
          </a:p>
          <a:p>
            <a:r>
              <a:rPr lang="en-US" sz="1600" dirty="0">
                <a:latin typeface="+mj-lt"/>
              </a:rPr>
              <a:t>      management was based on idle time counters, implemented in the SB,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indicating long inactivity of periphery units, like HD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SB-based C-state management </a:t>
            </a:r>
            <a:r>
              <a:rPr lang="en-US" sz="1600" dirty="0">
                <a:latin typeface="+mj-lt"/>
              </a:rPr>
              <a:t>covered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single- and dual core mobile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processors, </a:t>
            </a:r>
            <a:r>
              <a:rPr lang="en-US" sz="1600" dirty="0">
                <a:latin typeface="+mj-lt"/>
              </a:rPr>
              <a:t>introduced between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1998 and 2008, </a:t>
            </a:r>
            <a:r>
              <a:rPr lang="en-US" sz="1600" dirty="0">
                <a:latin typeface="+mj-lt"/>
              </a:rPr>
              <a:t>as summarized in the Figure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above.</a:t>
            </a:r>
          </a:p>
        </p:txBody>
      </p:sp>
    </p:spTree>
    <p:extLst>
      <p:ext uri="{BB962C8B-B14F-4D97-AF65-F5344CB8AC3E}">
        <p14:creationId xmlns:p14="http://schemas.microsoft.com/office/powerpoint/2010/main" val="6055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(4)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51198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51198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025258" y="3041081"/>
            <a:ext cx="3546742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67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early, SB-based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476270" y="356401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Advanced, PCU-based implementation of ACPI-based C-state management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employed in Intel’s multithreaded multicore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08" y="1133745"/>
            <a:ext cx="90916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Next, 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generation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Nahalem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-based client lines </a:t>
            </a:r>
            <a:r>
              <a:rPr lang="en-US" sz="1600" dirty="0">
                <a:latin typeface="+mj-lt"/>
              </a:rPr>
              <a:t>(called Lynnfield)</a:t>
            </a:r>
          </a:p>
          <a:p>
            <a:r>
              <a:rPr lang="en-US" sz="1600" dirty="0">
                <a:latin typeface="+mj-lt"/>
              </a:rPr>
              <a:t>      Intel moved C-state management control to the processor, since the Nehalem</a:t>
            </a:r>
          </a:p>
          <a:p>
            <a:r>
              <a:rPr lang="en-US" sz="1600" dirty="0">
                <a:latin typeface="+mj-lt"/>
              </a:rPr>
              <a:t>      line introduced a powerful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dedicated microcontroller </a:t>
            </a:r>
            <a:r>
              <a:rPr lang="en-US" sz="1600" dirty="0">
                <a:latin typeface="+mj-lt"/>
              </a:rPr>
              <a:t>with the performance of 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486 processor, 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 Unit (PCU).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PCU-based C-state management covers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multithreaded multicore lines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up to now,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38614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41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PCU-based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489340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489341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32936" y="3041081"/>
            <a:ext cx="3385649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81990" y="358140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Implementation alternatives of ACPI-based C-state management 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From both evolution phases of implementing C-state management in Intel’s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mobile line, subsequently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we will discuss only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more advanced PCU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(Power Control Unit)-based implementation.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4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90"/>
            <a:ext cx="729509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 PCU-</a:t>
            </a: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based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C-state management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multithreaded multicore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787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369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Scenario TDP (SDP)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863715"/>
            <a:ext cx="92710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Called 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Scenario Design Point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Introduced by Intel along with their 3. gen. Ivy Bridge line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2012 </a:t>
            </a:r>
            <a:r>
              <a:rPr lang="en-US" sz="1600" dirty="0">
                <a:latin typeface="+mj-lt"/>
              </a:rPr>
              <a:t>and used from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time to time e.g. in the specification of their 7 W (SDP) Lakefield processors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SDP</a:t>
            </a:r>
            <a:r>
              <a:rPr lang="en-US" sz="1600" dirty="0">
                <a:latin typeface="+mj-lt"/>
              </a:rPr>
              <a:t> only states the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average power consumption of a processor using a certain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mix of benchmark programs to simulate "real-world" scenarios“.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SPD value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remarkably lower than the related TDP value</a:t>
            </a:r>
            <a:r>
              <a:rPr lang="en-US" sz="1600" dirty="0">
                <a:latin typeface="+mj-lt"/>
              </a:rPr>
              <a:t>, e.g.  for the 13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 i7-3689Y Intel states an SDP of 7 W.</a:t>
            </a:r>
          </a:p>
          <a:p>
            <a:r>
              <a:rPr lang="en-US" sz="1600" spc="-30" dirty="0">
                <a:latin typeface="+mj-lt"/>
              </a:rPr>
              <a:t>    Declaring SPD values instead of or beyond the TDP is more or less a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marketing ploy</a:t>
            </a:r>
            <a:r>
              <a:rPr lang="en-US" sz="1600" spc="-3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21219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14311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12822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14100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11524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3101" y="3325047"/>
            <a:ext cx="3076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35778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55780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401858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401196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22" y="4843901"/>
            <a:ext cx="34083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 lines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41343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26557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26558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63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4.3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30377" y="3260607"/>
            <a:ext cx="3408305" cy="23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60" y="5781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3768" y="5770251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31265" y="3519010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71500" y="458670"/>
            <a:ext cx="8024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mobile lines -2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1133745"/>
            <a:ext cx="918507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accomplish power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(i.e. P-state management, C-state management, the Turbo Boost technology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along with integrating memory controllers onto the processor die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Nehalem line in 2008.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C-state management arouse along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2. generation Nehalem (Lynnfield) line of processors in 2009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(Note here that the first generation Nehalem family was server oriented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did not cover mobile models, whereas both generations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multithreading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Core 2 family).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8" t="17371" r="21182" b="6370"/>
          <a:stretch/>
        </p:blipFill>
        <p:spPr>
          <a:xfrm>
            <a:off x="3818330" y="697771"/>
            <a:ext cx="5068094" cy="592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476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2. gen Nehalem (Lynnfield)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two-chip mobile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Intel's i7-900M (2009)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38" t="16708" r="13940" b="5565"/>
          <a:stretch/>
        </p:blipFill>
        <p:spPr>
          <a:xfrm>
            <a:off x="3273295" y="1074187"/>
            <a:ext cx="5844210" cy="568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99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single-chip mobile platform Intel's i7-6xxxU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(2015)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of the Nehalem-based multithreaded multi-core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 lines aiming at power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30" y="1133745"/>
            <a:ext cx="853233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c) Utilizing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</a:t>
            </a:r>
            <a:r>
              <a:rPr lang="en-US" sz="1600" dirty="0">
                <a:latin typeface="Verdana"/>
              </a:rPr>
              <a:t>to switch off idle cores individually</a:t>
            </a:r>
          </a:p>
          <a:p>
            <a:r>
              <a:rPr lang="en-US" sz="1600" dirty="0">
                <a:latin typeface="Verdana"/>
              </a:rPr>
              <a:t>    The 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lines </a:t>
            </a:r>
            <a:r>
              <a:rPr lang="en-US" sz="1600" dirty="0">
                <a:latin typeface="Verdana"/>
              </a:rPr>
              <a:t>introduced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 voltage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regulators</a:t>
            </a:r>
            <a:r>
              <a:rPr lang="en-US" sz="1600" dirty="0">
                <a:latin typeface="Verdana"/>
              </a:rPr>
              <a:t>, these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replaced power gating</a:t>
            </a:r>
            <a:r>
              <a:rPr lang="en-US" sz="1600" dirty="0">
                <a:latin typeface="Verdana"/>
              </a:rPr>
              <a:t>, but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after integrated power gating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was omitted due to additional dissipation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>
                <a:latin typeface="Verdana"/>
              </a:rPr>
              <a:t>, Intel made use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anew </a:t>
            </a:r>
            <a:r>
              <a:rPr lang="en-US" sz="1600" dirty="0">
                <a:latin typeface="Verdana"/>
              </a:rPr>
              <a:t>to switch off idle cores.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Introducing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on-die Power Control Units (PCUs)</a:t>
            </a:r>
            <a:r>
              <a:rPr lang="en-US" sz="1600" dirty="0">
                <a:latin typeface="Verdana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 (implemented actually as dedicated 32-bit microprocessors)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c) Introducing the Turbo Boost technology.</a:t>
            </a:r>
          </a:p>
          <a:p>
            <a:r>
              <a:rPr lang="en-US" sz="1600" dirty="0">
                <a:latin typeface="Verdana"/>
              </a:rPr>
              <a:t>d) Implementing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management for the introduced L3 cache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371404" y="2032135"/>
            <a:ext cx="626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rot="5400000" flipH="1">
            <a:off x="4141692" y="190614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-5400000" flipH="1" flipV="1">
            <a:off x="1255972" y="21176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rot="-5400000" flipH="1" flipV="1">
            <a:off x="7548229" y="21285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83934" y="2348106"/>
            <a:ext cx="25362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needed control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operations to accomplish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transition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target core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C-state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-37370" y="1334723"/>
            <a:ext cx="93121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 multi-threaded mobile lines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(from the mobile 2. gen. Nehalem (Lynnfield)-based lines (2009)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37786" y="2353398"/>
            <a:ext cx="243141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C-state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thread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a software interface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-5400000" flipH="1" flipV="1">
            <a:off x="4907200" y="21266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3061" y="3911426"/>
            <a:ext cx="27542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b) Decision for the new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the thread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OSPM, based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length 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C-state history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-5400000" flipH="1">
            <a:off x="2362872" y="2933059"/>
            <a:ext cx="1764000" cy="5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62493" y="22287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203949" y="37305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1694" y="217339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7606332" y="217816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86651" y="2338031"/>
            <a:ext cx="26003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a) Recognizing the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time windows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11949" y="3882645"/>
            <a:ext cx="325233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 multithreaded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core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multicores if cores 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common resources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(e.g.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-5400000" flipH="1" flipV="1">
            <a:off x="5618110" y="2918180"/>
            <a:ext cx="1764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6464392" y="38093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820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multi-threaded mobile lines -Overview </a:t>
            </a:r>
          </a:p>
        </p:txBody>
      </p:sp>
    </p:spTree>
    <p:extLst>
      <p:ext uri="{BB962C8B-B14F-4D97-AF65-F5344CB8AC3E}">
        <p14:creationId xmlns:p14="http://schemas.microsoft.com/office/powerpoint/2010/main" val="4035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  <p:bldP spid="2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1133745"/>
            <a:ext cx="812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recognizes the length of thread idleness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thread in a loop,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7676" y="1705009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7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895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Recognizing the length of thread idleness and determine the next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C-state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007" y="5395419"/>
            <a:ext cx="786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 program segment shows only C1 – C3 states, higher states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managed basically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7775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8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via a software interface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5091" y="1178750"/>
            <a:ext cx="8818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has 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software interfaces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communicate the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 of the thread to the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primary 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introduced along with the Core and Core 2 families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is given by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680" y="2334889"/>
            <a:ext cx="689105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[x denotes here the C-state level]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EAX and ECX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(Machine Specific Registers),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442" y="2976023"/>
            <a:ext cx="231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</p:spTree>
    <p:extLst>
      <p:ext uri="{BB962C8B-B14F-4D97-AF65-F5344CB8AC3E}">
        <p14:creationId xmlns:p14="http://schemas.microsoft.com/office/powerpoint/2010/main" val="42563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9</a:t>
            </a:r>
            <a:r>
              <a:rPr lang="hu-HU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6386"/>
              </p:ext>
            </p:extLst>
          </p:nvPr>
        </p:nvGraphicFramePr>
        <p:xfrm>
          <a:off x="190500" y="1238676"/>
          <a:ext cx="8764314" cy="2588260"/>
        </p:xfrm>
        <a:graphic>
          <a:graphicData uri="http://schemas.openxmlformats.org/drawingml/2006/table">
            <a:tbl>
              <a:tblPr/>
              <a:tblGrid>
                <a:gridCol w="1217886">
                  <a:extLst>
                    <a:ext uri="{9D8B030D-6E8A-4147-A177-3AD203B41FA5}">
                      <a16:colId xmlns:a16="http://schemas.microsoft.com/office/drawing/2014/main" val="838354147"/>
                    </a:ext>
                  </a:extLst>
                </a:gridCol>
                <a:gridCol w="7546428">
                  <a:extLst>
                    <a:ext uri="{9D8B030D-6E8A-4147-A177-3AD203B41FA5}">
                      <a16:colId xmlns:a16="http://schemas.microsoft.com/office/drawing/2014/main" val="40691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82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3:0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Sub C-state within a C-state, indicated by bits [7:4]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7:4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Target C-state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 means C1;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1 means C2 and so on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01111B means C0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Note: Target C states for MWAIT extensions are processor-specific 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           C-states, not ACPI C-states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25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31: 8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54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1770" y="4035551"/>
            <a:ext cx="432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Hints MSR register (EAX)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8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Hints and MWAIT Extension MSR registers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latin typeface="Verdana"/>
              </a:rPr>
              <a:t>43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38552"/>
              </p:ext>
            </p:extLst>
          </p:nvPr>
        </p:nvGraphicFramePr>
        <p:xfrm>
          <a:off x="190500" y="4731510"/>
          <a:ext cx="8764314" cy="1127760"/>
        </p:xfrm>
        <a:graphic>
          <a:graphicData uri="http://schemas.openxmlformats.org/drawingml/2006/table">
            <a:tbl>
              <a:tblPr/>
              <a:tblGrid>
                <a:gridCol w="1238907">
                  <a:extLst>
                    <a:ext uri="{9D8B030D-6E8A-4147-A177-3AD203B41FA5}">
                      <a16:colId xmlns:a16="http://schemas.microsoft.com/office/drawing/2014/main" val="1385064900"/>
                    </a:ext>
                  </a:extLst>
                </a:gridCol>
                <a:gridCol w="7525407">
                  <a:extLst>
                    <a:ext uri="{9D8B030D-6E8A-4147-A177-3AD203B41FA5}">
                      <a16:colId xmlns:a16="http://schemas.microsoft.com/office/drawing/2014/main" val="394105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58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Treat interrupts as break events even if masked (e.g., even if EFLAGS.IF=0). May be set only if CPUID.05H:ECX[bit 1] = 1.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0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j-lt"/>
                        </a:rPr>
                        <a:t>31: 1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93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75336" y="5970766"/>
            <a:ext cx="480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Extension MSR register (ECX)</a:t>
            </a:r>
          </a:p>
        </p:txBody>
      </p:sp>
    </p:spTree>
    <p:extLst>
      <p:ext uri="{BB962C8B-B14F-4D97-AF65-F5344CB8AC3E}">
        <p14:creationId xmlns:p14="http://schemas.microsoft.com/office/powerpoint/2010/main" val="31507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via a software interface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1178750"/>
            <a:ext cx="9134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may also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fact ACPI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issuing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LVL-x I/O read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Processor Control Block registers of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called Level x registers,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instructions will not be executed in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converted to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9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(11)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998730"/>
            <a:ext cx="9105637" cy="54006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0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99794"/>
              </p:ext>
            </p:extLst>
          </p:nvPr>
        </p:nvGraphicFramePr>
        <p:xfrm>
          <a:off x="2411760" y="1268760"/>
          <a:ext cx="4268975" cy="4825088"/>
        </p:xfrm>
        <a:graphic>
          <a:graphicData uri="http://schemas.openxmlformats.org/drawingml/2006/table">
            <a:tbl>
              <a:tblPr/>
              <a:tblGrid>
                <a:gridCol w="31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6579008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category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TDP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-150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1148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≈45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≈25-35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40504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≈15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 Box 126"/>
          <p:cNvSpPr txBox="1">
            <a:spLocks noChangeArrowheads="1"/>
          </p:cNvSpPr>
          <p:nvPr/>
        </p:nvSpPr>
        <p:spPr bwMode="auto">
          <a:xfrm rot="16200000">
            <a:off x="1789906" y="456282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 rot="16200000">
            <a:off x="2106362" y="3392641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different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categories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1407" y="181833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03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2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initiating C-state transitions by the OS Power Manager (OSPM)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768" y="888310"/>
            <a:ext cx="89021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scheduler recognizes when no work is to do for the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evaluates the rate of idle time 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windows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 e.g. 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 transition to a target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and prior utilization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 the time window,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sending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to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following example will illustrate this.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315" y="6015771"/>
            <a:ext cx="604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Initiating C-state transitions by the OSPM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85" y="646582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interrupt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2356" y="2455730"/>
            <a:ext cx="8305109" cy="3439944"/>
            <a:chOff x="452356" y="2455730"/>
            <a:chExt cx="8305109" cy="3439944"/>
          </a:xfrm>
        </p:grpSpPr>
        <p:grpSp>
          <p:nvGrpSpPr>
            <p:cNvPr id="7" name="Group 6"/>
            <p:cNvGrpSpPr/>
            <p:nvPr/>
          </p:nvGrpSpPr>
          <p:grpSpPr>
            <a:xfrm>
              <a:off x="786037" y="3000436"/>
              <a:ext cx="7971428" cy="2895238"/>
              <a:chOff x="586286" y="1234406"/>
              <a:chExt cx="7971428" cy="2895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286" y="1234406"/>
                <a:ext cx="7971428" cy="2895238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2640168" y="1412033"/>
                <a:ext cx="619326" cy="180391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78441" y="1341594"/>
                <a:ext cx="837039" cy="18030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LVL_2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30438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0365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5490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C3)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247" y="2492263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3674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C2)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78192" y="3117785"/>
              <a:ext cx="837039" cy="25083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56" y="2455730"/>
              <a:ext cx="188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Instructions to enter C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0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535" y="1178750"/>
            <a:ext cx="871745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monitors individual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requests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thread C-states.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threads that are running on the same core, share basic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 core resources,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L1 and L2 caches.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Therefore, for managing Core C-states the states of all threads running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same core need to be taken into consideration, in other words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the threads running on the same core need to be coordinated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below.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19" y="3411273"/>
            <a:ext cx="2903403" cy="260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07" y="6205988"/>
            <a:ext cx="832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C-states of the threads running on the same core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00777" y="3355923"/>
            <a:ext cx="3010045" cy="1488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505" y="1078623"/>
            <a:ext cx="896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1500" y="458670"/>
            <a:ext cx="90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thread C-states for multithreaded cores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core C-states in multicores if cores use common resources (e.g.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</p:spTree>
    <p:extLst>
      <p:ext uri="{BB962C8B-B14F-4D97-AF65-F5344CB8AC3E}">
        <p14:creationId xmlns:p14="http://schemas.microsoft.com/office/powerpoint/2010/main" val="29565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30" y="863715"/>
            <a:ext cx="831926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coordination of thread C-states result in core C-state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coordinating thread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lowest numbered thread state running on a core determines the core's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E.g. if Thread 0 requests C1 state while Thread 1 the C3 state, this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a core C1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that takes over the coordination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thread C-states resulting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C-states.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0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thread C-states resulting in core C-states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704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core C-states resulting in package C-states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891" y="5705780"/>
            <a:ext cx="848661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package C-state is determined by the lowest numbered core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E.g. if core 0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 while core 1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state, the resulting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package state will be the C1 package state, as indicated in the next 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175339"/>
            <a:ext cx="9050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the coordination of core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is as follows: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9" y="1992645"/>
            <a:ext cx="2903403" cy="260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21" y="888640"/>
            <a:ext cx="914654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further need for coordinating the C-states of all cores within a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there are common resources for all cores, like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the L3 cache.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 of the coordination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processor, as indicated below.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917" y="4763215"/>
            <a:ext cx="769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core C-states resulting in a package C-state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33700" y="2477183"/>
            <a:ext cx="3136900" cy="21219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14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83"/>
          <a:stretch/>
        </p:blipFill>
        <p:spPr>
          <a:xfrm>
            <a:off x="143428" y="1365162"/>
            <a:ext cx="8857143" cy="3951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458670"/>
            <a:ext cx="835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Coordination of core C-states resulting in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Haswell-based dual-core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333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486398"/>
            <a:ext cx="86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package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by the C-state of the less idle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15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 the needed control operations to accomplish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the transition to  the target core and package C-state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39" y="1668147"/>
            <a:ext cx="7163341" cy="328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178750"/>
            <a:ext cx="613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e1) Entering and exit requested Core C-states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35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219719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335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17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(per core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ackage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instr. e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xec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clock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ervice snoops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 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155752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gen. Nehalem (Lynnfield) Mobile (2009),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Westmere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(2010),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  Broadwell Mobile (2015)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Haswell Mobile (2014),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Skylake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(2015),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Kaby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Lake Mobile (2016)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Flush L1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L2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Snoop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snoopable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All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stopped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Most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voltages     0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If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entirely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flushed, voltage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removed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power domains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VR is set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low power state,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near shut off.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Power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 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lowest fc,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Core saves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its arch.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into an SRAM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As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last core 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should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start flushing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Mobile (2011), Ivy Bridge Mobile (2012)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721" y="458670"/>
            <a:ext cx="942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e2) Core and package C-states and invoked power saving actions in PCU-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based C-state management in Intel’s multithreaded multicore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18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1536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C0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Cn</a:t>
                </a: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Last core into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C6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 N-ways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If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entirely flushed:    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all power domains:    V          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VR         low power state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instruction execution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1500" y="458670"/>
            <a:ext cx="502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C1-C7 states and Package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PC7-PC10 states as well as invoked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saving actions in PCU-based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C-state management in multithreaded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multi-core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(simplified)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19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-1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83" y="1133745"/>
            <a:ext cx="8991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processor power reduction feature introduced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Windows 7 and Windows Server 2008 R2 OSs in 2009.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parking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Unit) of the processor 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scheduler work together to dynamically adjust the number of cores that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running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 not detailed way).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chooses a minimum number of cores on which threads can be scheduled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other cores are considered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parked,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OS does not schedule any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threads on them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dropped into a deep idle state, e.g.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needed, parked cores can be re-activated.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 parking is that parked cores being e.g.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have a very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this way,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increase power efficiency during lower usage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periods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because parked cores can drop into a low-power state.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37293"/>
              </p:ext>
            </p:extLst>
          </p:nvPr>
        </p:nvGraphicFramePr>
        <p:xfrm>
          <a:off x="161508" y="1979699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2388" y="1988839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110" y="1979519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88" y="630932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5" y="6381488"/>
            <a:ext cx="918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Base clock frequency vs. TDP 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lines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18710"/>
            <a:ext cx="985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As an example, </a:t>
            </a:r>
            <a:r>
              <a:rPr lang="en-US" sz="1600" spc="-40" dirty="0">
                <a:latin typeface="Verdana"/>
              </a:rPr>
              <a:t>data on Intel’s </a:t>
            </a:r>
            <a:r>
              <a:rPr lang="en-US" sz="1600" spc="-40" dirty="0" err="1">
                <a:latin typeface="Verdana"/>
              </a:rPr>
              <a:t>Skylake</a:t>
            </a:r>
            <a:r>
              <a:rPr lang="en-US" sz="1600" spc="-40" dirty="0">
                <a:latin typeface="Verdana"/>
              </a:rPr>
              <a:t> DT and mobile processors show below  how much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DTP limits the base clock frequency,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though all cores of the processors concerned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have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same microarchitecture.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4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/>
      <p:bldP spid="6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bitsum.com/images/parking_benchmark_winrar_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3" y="1917572"/>
            <a:ext cx="6940008" cy="40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879" y="113374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availability of less cores can reduce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in more demanding workloads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10" y="6156100"/>
            <a:ext cx="861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for performance reduction while running a demanding workload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 parking enabled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9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-2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50" y="1088740"/>
            <a:ext cx="8991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 tuned by specifying the minimum and maximum 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 for scheduling available)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every power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by appropriate PM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By setting the minimum number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to 100 %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simply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disabled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Whether or not the tradeoff between power reduction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implications result in a more or less efficient system is highly dependent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processor and the workload and need to be individually investigated.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introduction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announced that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overtake the responsibility both for frequency scaling and core parking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8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-3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22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24244"/>
            <a:ext cx="8177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some contradictions in the C-state descriptions of the datasheets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relating to different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there is a certain uncertainty in our descriptions as well.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10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4.4 E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volution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management in Intel's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16992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6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4.4 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C-state management in Intel's mobile lines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08720"/>
            <a:ext cx="887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Simplified overview, where some issues, like snooping or interrupt handling omitted.</a:t>
            </a:r>
          </a:p>
        </p:txBody>
      </p:sp>
    </p:spTree>
    <p:extLst>
      <p:ext uri="{BB962C8B-B14F-4D97-AF65-F5344CB8AC3E}">
        <p14:creationId xmlns:p14="http://schemas.microsoft.com/office/powerpoint/2010/main" val="29141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47447" y="469965"/>
            <a:ext cx="5799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C-state management in Intel's mobile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18" y="10763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79" y="772729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single core proc.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144702" y="84785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in dual-core processors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837915" y="76842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in multithreaded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processors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1858158" y="951963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Right Arrow 157"/>
          <p:cNvSpPr/>
          <p:nvPr/>
        </p:nvSpPr>
        <p:spPr bwMode="auto">
          <a:xfrm>
            <a:off x="5457659" y="949814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566" y="1994177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0822" y="2622789"/>
            <a:ext cx="1297654" cy="4394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306" y="269705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68830" y="191250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7089" y="1994045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911641" y="234630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911307" y="199813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835571" y="1916459"/>
            <a:ext cx="486377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3830" y="1998001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078382" y="2350259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3506149" y="308629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ounded Rectangle 31"/>
          <p:cNvSpPr/>
          <p:nvPr/>
        </p:nvSpPr>
        <p:spPr bwMode="auto">
          <a:xfrm>
            <a:off x="1919109" y="3366888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8454" y="34977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82597" y="2343669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6089" y="2356045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6258" y="3095230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7547" y="3091203"/>
            <a:ext cx="123508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N-ways/Entirely</a:t>
            </a:r>
          </a:p>
        </p:txBody>
      </p:sp>
      <p:sp>
        <p:nvSpPr>
          <p:cNvPr id="40" name="Down Arrow 39"/>
          <p:cNvSpPr/>
          <p:nvPr/>
        </p:nvSpPr>
        <p:spPr bwMode="auto">
          <a:xfrm>
            <a:off x="3472300" y="429859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4422" y="6151018"/>
            <a:ext cx="22605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Retention V of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 low V (V: Voltage)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5324" y="235434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1098" y="1808396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35362" y="172672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13621" y="180826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6378174" y="207387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410304" y="2734003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042191" y="2326238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618" y="239460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5813395" y="3081918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353840" y="2789741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62343" y="2783647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997270" y="1628377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0156" y="317235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7299207" y="5268277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ounded Rectangle 68"/>
          <p:cNvSpPr/>
          <p:nvPr/>
        </p:nvSpPr>
        <p:spPr bwMode="auto">
          <a:xfrm>
            <a:off x="5822752" y="4810562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3204" y="4913073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738385" y="5543892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69F6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1435" y="56665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8211" y="1586170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26139" y="1559349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14434" y="1965822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3828" y="3080787"/>
            <a:ext cx="69218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core: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7049" y="5061539"/>
            <a:ext cx="1202869" cy="411480"/>
            <a:chOff x="2377049" y="4968746"/>
            <a:chExt cx="1202869" cy="417970"/>
          </a:xfrm>
        </p:grpSpPr>
        <p:sp>
          <p:nvSpPr>
            <p:cNvPr id="74" name="Oval 6"/>
            <p:cNvSpPr>
              <a:spLocks noChangeArrowheads="1"/>
            </p:cNvSpPr>
            <p:nvPr/>
          </p:nvSpPr>
          <p:spPr bwMode="auto">
            <a:xfrm>
              <a:off x="2377049" y="496874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986976" y="5013423"/>
              <a:ext cx="592942" cy="357079"/>
              <a:chOff x="4456670" y="5228824"/>
              <a:chExt cx="679994" cy="386366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 bwMode="auto">
            <a:xfrm>
              <a:off x="2781719" y="5201410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881889" y="5074583"/>
            <a:ext cx="1202869" cy="411480"/>
            <a:chOff x="3881889" y="4981996"/>
            <a:chExt cx="1202869" cy="417970"/>
          </a:xfrm>
        </p:grpSpPr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881889" y="498199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491816" y="5013421"/>
              <a:ext cx="592942" cy="357079"/>
              <a:chOff x="4456670" y="5228824"/>
              <a:chExt cx="679994" cy="386366"/>
            </a:xfrm>
          </p:grpSpPr>
          <p:sp>
            <p:nvSpPr>
              <p:cNvPr id="81" name="Rounded Rectangle 80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 bwMode="auto">
            <a:xfrm>
              <a:off x="4286560" y="5201408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3550358" y="4258933"/>
            <a:ext cx="1236450" cy="354347"/>
            <a:chOff x="1808132" y="4006514"/>
            <a:chExt cx="1417977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1808132" y="400651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315350" y="4085244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8565" y="4008786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5" name="Down Arrow 84"/>
          <p:cNvSpPr/>
          <p:nvPr/>
        </p:nvSpPr>
        <p:spPr bwMode="auto">
          <a:xfrm>
            <a:off x="3461852" y="4678499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0764" y="4640874"/>
            <a:ext cx="106819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flushed: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476" y="4640446"/>
            <a:ext cx="1183550" cy="281659"/>
            <a:chOff x="2707511" y="4485232"/>
            <a:chExt cx="1357313" cy="293057"/>
          </a:xfrm>
        </p:grpSpPr>
        <p:sp>
          <p:nvSpPr>
            <p:cNvPr id="86" name="TextBox 85"/>
            <p:cNvSpPr txBox="1"/>
            <p:nvPr/>
          </p:nvSpPr>
          <p:spPr>
            <a:xfrm>
              <a:off x="2707511" y="448523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8" name="Right Arrow 87"/>
            <p:cNvSpPr/>
            <p:nvPr/>
          </p:nvSpPr>
          <p:spPr bwMode="auto">
            <a:xfrm>
              <a:off x="3183886" y="4607021"/>
              <a:ext cx="226874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87944" y="4490081"/>
              <a:ext cx="676880" cy="28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Vcc5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0" name="Down Arrow 89"/>
          <p:cNvSpPr/>
          <p:nvPr/>
        </p:nvSpPr>
        <p:spPr bwMode="auto">
          <a:xfrm>
            <a:off x="3473491" y="5738034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57970" y="5626523"/>
            <a:ext cx="1172757" cy="454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1533" y="5709534"/>
            <a:ext cx="1154118" cy="270885"/>
            <a:chOff x="2880718" y="5597581"/>
            <a:chExt cx="1323558" cy="281847"/>
          </a:xfrm>
        </p:grpSpPr>
        <p:sp>
          <p:nvSpPr>
            <p:cNvPr id="91" name="TextBox 90"/>
            <p:cNvSpPr txBox="1"/>
            <p:nvPr/>
          </p:nvSpPr>
          <p:spPr>
            <a:xfrm>
              <a:off x="2880718" y="559758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395648" y="5719370"/>
              <a:ext cx="226875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61151" y="5602429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Vcc6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899343" y="4260504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99688" y="4640151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'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2736" y="513320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6508" y="3802476"/>
            <a:ext cx="1606467" cy="411480"/>
            <a:chOff x="4052452" y="3788792"/>
            <a:chExt cx="1842318" cy="428131"/>
          </a:xfrm>
        </p:grpSpPr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4511279" y="3788792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10495" y="3837723"/>
              <a:ext cx="684275" cy="365760"/>
              <a:chOff x="4354816" y="5228824"/>
              <a:chExt cx="684275" cy="36576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4409903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4816" y="5282050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 bwMode="auto">
            <a:xfrm>
              <a:off x="4973926" y="4017401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Box 97"/>
            <p:cNvSpPr txBox="1"/>
            <p:nvPr/>
          </p:nvSpPr>
          <p:spPr>
            <a:xfrm>
              <a:off x="4052452" y="387512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1964487" y="127088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95680" y="3070205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90334" y="5714512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93749" y="1818709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7818013" y="1737035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96271" y="181857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8060824" y="2084190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7335083" y="273193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7724842" y="2336552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96269" y="240491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8036490" y="280005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8470306" y="2793961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679921" y="1651069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16124" y="1963153"/>
            <a:ext cx="404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29463" y="3798910"/>
            <a:ext cx="1584774" cy="411480"/>
            <a:chOff x="6246255" y="3798481"/>
            <a:chExt cx="1817440" cy="428131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6676054" y="3798481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383701" y="3835575"/>
              <a:ext cx="679994" cy="365760"/>
              <a:chOff x="4456670" y="5228824"/>
              <a:chExt cx="679994" cy="365760"/>
            </a:xfrm>
          </p:grpSpPr>
          <p:sp>
            <p:nvSpPr>
              <p:cNvPr id="115" name="Rounded Rectangle 114"/>
              <p:cNvSpPr/>
              <p:nvPr/>
            </p:nvSpPr>
            <p:spPr bwMode="auto">
              <a:xfrm>
                <a:off x="4500056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7133796" y="4028132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Box 117"/>
            <p:cNvSpPr txBox="1"/>
            <p:nvPr/>
          </p:nvSpPr>
          <p:spPr>
            <a:xfrm>
              <a:off x="6246255" y="391160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312339" y="3914825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CPU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stop FSB clock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084152" y="4492221"/>
            <a:ext cx="895528" cy="310108"/>
            <a:chOff x="1808132" y="4009622"/>
            <a:chExt cx="1027003" cy="279147"/>
          </a:xfrm>
        </p:grpSpPr>
        <p:sp>
          <p:nvSpPr>
            <p:cNvPr id="122" name="TextBox 121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3" name="Right Arrow 122"/>
            <p:cNvSpPr/>
            <p:nvPr/>
          </p:nvSpPr>
          <p:spPr bwMode="auto">
            <a:xfrm>
              <a:off x="2315936" y="4105325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56067" y="4502534"/>
            <a:ext cx="895528" cy="310108"/>
            <a:chOff x="1808132" y="4009622"/>
            <a:chExt cx="1027003" cy="279147"/>
          </a:xfrm>
        </p:grpSpPr>
        <p:sp>
          <p:nvSpPr>
            <p:cNvPr id="126" name="TextBox 125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7" name="Right Arrow 126"/>
            <p:cNvSpPr/>
            <p:nvPr/>
          </p:nvSpPr>
          <p:spPr bwMode="auto">
            <a:xfrm>
              <a:off x="2286397" y="4093911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708585" y="5261267"/>
            <a:ext cx="1566454" cy="272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core into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68770" y="5265422"/>
            <a:ext cx="106176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 N-ways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55918" y="6149521"/>
            <a:ext cx="290175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entirely flushed: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all power domains:    V             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         low power state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2" name="Right Arrow 131"/>
          <p:cNvSpPr/>
          <p:nvPr/>
        </p:nvSpPr>
        <p:spPr bwMode="auto">
          <a:xfrm>
            <a:off x="8553677" y="6268252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4" name="Right Arrow 133"/>
          <p:cNvSpPr/>
          <p:nvPr/>
        </p:nvSpPr>
        <p:spPr bwMode="auto">
          <a:xfrm>
            <a:off x="8298622" y="646726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ight Arrow 135"/>
          <p:cNvSpPr/>
          <p:nvPr/>
        </p:nvSpPr>
        <p:spPr bwMode="auto">
          <a:xfrm>
            <a:off x="6571621" y="667259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07322" y="5254714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57259" y="6143487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363696" y="6338468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27153" y="6555115"/>
            <a:ext cx="495097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97845" y="1266507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09610" y="125109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5984672" y="4498003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871116" y="4508316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Down Arrow 145"/>
          <p:cNvSpPr/>
          <p:nvPr/>
        </p:nvSpPr>
        <p:spPr bwMode="auto">
          <a:xfrm>
            <a:off x="8005655" y="6178570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8119528" y="638825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24827" y="1291273"/>
            <a:ext cx="166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 instr. exec.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proc. clocking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63585" y="186117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all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419213" y="2398992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78416" y="2385664"/>
            <a:ext cx="1312651" cy="359365"/>
            <a:chOff x="1808132" y="4037168"/>
            <a:chExt cx="1505366" cy="280922"/>
          </a:xfrm>
        </p:grpSpPr>
        <p:sp>
          <p:nvSpPr>
            <p:cNvPr id="150" name="TextBox 149"/>
            <p:cNvSpPr txBox="1"/>
            <p:nvPr/>
          </p:nvSpPr>
          <p:spPr>
            <a:xfrm>
              <a:off x="1808132" y="4041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1" name="Right Arrow 150"/>
            <p:cNvSpPr/>
            <p:nvPr/>
          </p:nvSpPr>
          <p:spPr bwMode="auto">
            <a:xfrm>
              <a:off x="2357328" y="4111526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75954" y="4037168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2700" y="236630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20" y="186343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1639" y="1277162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35134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57209" y="425411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339162" y="42390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148490" y="4053695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>
            <a:off x="7264406" y="2096108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745974" y="35321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1114" y="3517115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038" y="1538790"/>
            <a:ext cx="822941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Reducing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power consumption of active CPU cores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590796"/>
            <a:ext cx="8228680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5.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1 Overview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31540" y="3107605"/>
            <a:ext cx="8235616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5.2 DVFS (Dynamic Voltage and Frequency Scaling)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38037" y="3613268"/>
            <a:ext cx="8228681" cy="468000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5.3 CPPC (Collaborative Processor Performance Control)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31540" y="4136210"/>
            <a:ext cx="8235178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5.4 AVFS (Adaptive Voltage or Frequency Scaling)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736685" y="496894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5.4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4019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6863" y="1979070"/>
            <a:ext cx="832558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029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411760" y="4624277"/>
            <a:ext cx="4392000" cy="214647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5.1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30728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543352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80992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28294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rot="-5400000" flipH="1" flipV="1">
            <a:off x="6165672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>
            <a:off x="6218690" y="39819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 Overview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5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Overview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505381"/>
            <a:ext cx="614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These techniques will be described in the next Sections.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843244"/>
            <a:ext cx="9144000" cy="159871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944" y="857350"/>
            <a:ext cx="89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basic techniques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reducing the power consumption of active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CPU cores: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44012"/>
            <a:ext cx="56533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latin typeface="+mj-lt"/>
              </a:rPr>
              <a:t>: Dynamic Voltage and Frequency Scaling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: Cooperative Processor Performance Control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: Adaptive Voltage and Frequency Scaling</a:t>
            </a:r>
          </a:p>
        </p:txBody>
      </p:sp>
    </p:spTree>
    <p:extLst>
      <p:ext uri="{BB962C8B-B14F-4D97-AF65-F5344CB8AC3E}">
        <p14:creationId xmlns:p14="http://schemas.microsoft.com/office/powerpoint/2010/main" val="5694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6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data shows, </a:t>
            </a:r>
            <a:r>
              <a:rPr lang="en-US" dirty="0">
                <a:solidFill>
                  <a:srgbClr val="0070C0"/>
                </a:solidFill>
              </a:rPr>
              <a:t>4.5 W </a:t>
            </a:r>
            <a:r>
              <a:rPr lang="en-US" dirty="0"/>
              <a:t>allocated TDP restricts the basic core frequency to </a:t>
            </a:r>
            <a:r>
              <a:rPr lang="en-US" dirty="0">
                <a:solidFill>
                  <a:srgbClr val="0070C0"/>
                </a:solidFill>
              </a:rPr>
              <a:t>1.2 GHz</a:t>
            </a:r>
          </a:p>
          <a:p>
            <a:r>
              <a:rPr lang="en-US" dirty="0"/>
              <a:t>  whereas </a:t>
            </a:r>
            <a:r>
              <a:rPr lang="en-US" dirty="0">
                <a:solidFill>
                  <a:srgbClr val="0070C0"/>
                </a:solidFill>
              </a:rPr>
              <a:t>91 W</a:t>
            </a:r>
            <a:r>
              <a:rPr lang="en-US" dirty="0"/>
              <a:t> TDP allows a clock rate of up to </a:t>
            </a:r>
            <a:r>
              <a:rPr lang="en-US" dirty="0">
                <a:solidFill>
                  <a:srgbClr val="0070C0"/>
                </a:solidFill>
              </a:rPr>
              <a:t>4.2 GHz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075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893" y="1988096"/>
            <a:ext cx="78755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 DVFS (Dynamic Voltage and Frequency Scaling)</a:t>
            </a:r>
          </a:p>
        </p:txBody>
      </p:sp>
    </p:spTree>
    <p:extLst>
      <p:ext uri="{BB962C8B-B14F-4D97-AF65-F5344CB8AC3E}">
        <p14:creationId xmlns:p14="http://schemas.microsoft.com/office/powerpoint/2010/main" val="37719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90010" y="843167"/>
            <a:ext cx="9207515" cy="5157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0" y="843167"/>
            <a:ext cx="819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Principle of DVFS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(assuming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single threaded single core processor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541" y="1493409"/>
            <a:ext cx="4744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Dynamic power consumption </a:t>
            </a:r>
            <a:r>
              <a:rPr lang="en-US" sz="1600" dirty="0">
                <a:latin typeface="+mj-lt"/>
              </a:rPr>
              <a:t>is given by: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6775" y="1868838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Vcc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* fc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2604" y="2213489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: core voltage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+mj-lt"/>
              </a:rPr>
              <a:t>       fc:   clock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212" y="2828099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 voltage (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600" dirty="0">
                <a:latin typeface="+mj-lt"/>
              </a:rPr>
              <a:t>needed for maintaining the clock frequency (fc) is</a:t>
            </a:r>
          </a:p>
          <a:p>
            <a:r>
              <a:rPr lang="en-US" sz="1600" dirty="0">
                <a:latin typeface="+mj-lt"/>
              </a:rPr>
              <a:t>      nearly linearly proportional with the clock frequency (fc).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004" y="3424359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 = const. * fc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4077" y="4292516"/>
            <a:ext cx="8383834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Since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Dd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very strongly rises with fc</a:t>
            </a:r>
            <a:r>
              <a:rPr lang="en-US" sz="1600" dirty="0">
                <a:latin typeface="+mj-lt"/>
              </a:rPr>
              <a:t>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idea of DVFS </a:t>
            </a:r>
            <a:r>
              <a:rPr lang="en-US" sz="1600" dirty="0">
                <a:latin typeface="+mj-lt"/>
              </a:rPr>
              <a:t>is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 scale down fc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as far as possible</a:t>
            </a:r>
            <a:r>
              <a:rPr lang="en-US" sz="1600" dirty="0">
                <a:latin typeface="+mj-lt"/>
              </a:rPr>
              <a:t>, that is as far as scaling down of fc does not lengthen</a:t>
            </a:r>
          </a:p>
          <a:p>
            <a:r>
              <a:rPr lang="en-US" sz="1600" dirty="0">
                <a:latin typeface="+mj-lt"/>
              </a:rPr>
              <a:t>  noticeably the run time of the actual workload, and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lower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appropriately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i.e. to the value needed for the reduced fc.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This principle will be applied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subsequent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time windows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of, say </a:t>
            </a:r>
            <a:r>
              <a:rPr lang="en-US" sz="1600" dirty="0" smtClean="0">
                <a:latin typeface="+mj-lt"/>
              </a:rPr>
              <a:t>30 or 100 </a:t>
            </a:r>
            <a:r>
              <a:rPr lang="en-US" sz="1600" dirty="0" err="1">
                <a:latin typeface="+mj-lt"/>
              </a:rPr>
              <a:t>ms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reduce dynamic </a:t>
            </a:r>
            <a:r>
              <a:rPr lang="en-US" sz="1600" dirty="0">
                <a:latin typeface="+mj-lt"/>
              </a:rPr>
              <a:t>power consumption.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0" y="1177866"/>
            <a:ext cx="390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based on two relationships: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00" y="458670"/>
            <a:ext cx="64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5.2 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VFS (Dynamic Voltage and Frequency Scaling)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4077" y="3718416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follows then that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6854" y="3958950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fc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84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828002"/>
            <a:ext cx="9162510" cy="7107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32893"/>
            <a:ext cx="8189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implemented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P-states (Performance states)</a:t>
            </a:r>
            <a:r>
              <a:rPr lang="en-US" sz="1600" dirty="0">
                <a:latin typeface="+mj-lt"/>
              </a:rPr>
              <a:t> defined by the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release of the ACPI standard</a:t>
            </a:r>
            <a:r>
              <a:rPr lang="en-US" sz="1600" dirty="0">
                <a:latin typeface="+mj-lt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5314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P (Performance) states P0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288894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296863" y="1687316"/>
            <a:ext cx="8734913" cy="11297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-2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5" y="511567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Figure: Example of operating </a:t>
            </a:r>
            <a:r>
              <a:rPr lang="en-US" sz="1600" dirty="0">
                <a:latin typeface="+mj-lt"/>
              </a:rPr>
              <a:t>points </a:t>
            </a:r>
            <a:r>
              <a:rPr lang="en-US" sz="1600" dirty="0" smtClean="0">
                <a:latin typeface="+mj-lt"/>
              </a:rPr>
              <a:t>(of </a:t>
            </a:r>
            <a:r>
              <a:rPr lang="en-US" sz="1600" dirty="0">
                <a:latin typeface="+mj-lt"/>
              </a:rPr>
              <a:t>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</a:t>
            </a:r>
            <a:r>
              <a:rPr lang="en-US" sz="1600" dirty="0" smtClean="0">
                <a:latin typeface="+mj-lt"/>
              </a:rPr>
              <a:t>)) </a:t>
            </a:r>
            <a:endParaRPr lang="en-US" sz="16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6645" y="2166248"/>
            <a:ext cx="5908475" cy="2899573"/>
            <a:chOff x="1736685" y="2888940"/>
            <a:chExt cx="5908475" cy="28995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885" y="877696"/>
            <a:ext cx="9144000" cy="61608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908720"/>
            <a:ext cx="86528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P-states</a:t>
            </a:r>
            <a:r>
              <a:rPr lang="en-US" sz="1600" dirty="0">
                <a:latin typeface="+mj-lt"/>
              </a:rPr>
              <a:t> are possible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operating points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and fc pairs) of a core </a:t>
            </a:r>
            <a:r>
              <a:rPr lang="en-US" sz="1600" dirty="0">
                <a:latin typeface="+mj-lt"/>
              </a:rPr>
              <a:t>while running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under DVFS.</a:t>
            </a:r>
          </a:p>
          <a:p>
            <a:r>
              <a:rPr lang="en-US" sz="1600" dirty="0">
                <a:latin typeface="+mj-lt"/>
              </a:rPr>
              <a:t>An example below will illustrate this.</a:t>
            </a:r>
          </a:p>
        </p:txBody>
      </p:sp>
    </p:spTree>
    <p:extLst>
      <p:ext uri="{BB962C8B-B14F-4D97-AF65-F5344CB8AC3E}">
        <p14:creationId xmlns:p14="http://schemas.microsoft.com/office/powerpoint/2010/main" val="761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2456" y="846874"/>
            <a:ext cx="9207515" cy="9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5720" y="877898"/>
            <a:ext cx="1010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spc="-20" dirty="0">
                <a:latin typeface="+mj-lt"/>
              </a:rPr>
              <a:t>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20" dirty="0">
                <a:latin typeface="+mj-lt"/>
              </a:rPr>
              <a:t> continuously </a:t>
            </a:r>
            <a:r>
              <a:rPr lang="en-US" sz="1600" spc="-20" dirty="0" smtClean="0">
                <a:latin typeface="+mj-lt"/>
              </a:rPr>
              <a:t>determines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lowest possible P state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20" dirty="0" smtClean="0">
                <a:solidFill>
                  <a:srgbClr val="0070C0"/>
                </a:solidFill>
              </a:rPr>
              <a:t>in </a:t>
            </a:r>
            <a:r>
              <a:rPr lang="en-US" sz="1600" spc="-20" dirty="0">
                <a:solidFill>
                  <a:srgbClr val="0070C0"/>
                </a:solidFill>
              </a:rPr>
              <a:t>subsequent time windows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that are needed to avoid a noticeable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lengthening the</a:t>
            </a:r>
          </a:p>
          <a:p>
            <a:r>
              <a:rPr lang="en-US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run time of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the workload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keep power consumption as low as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possible.</a:t>
            </a:r>
            <a:endParaRPr lang="en-US" sz="1600" spc="-6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99736" y="3668106"/>
            <a:ext cx="3942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>
                <a:latin typeface="+mj-lt"/>
              </a:rPr>
              <a:t>Both fc and Vdd will be scaled </a:t>
            </a:r>
          </a:p>
          <a:p>
            <a:pPr>
              <a:spcAft>
                <a:spcPts val="300"/>
              </a:spcAft>
            </a:pPr>
            <a:r>
              <a:rPr lang="hu-HU" sz="1300" dirty="0">
                <a:latin typeface="+mj-lt"/>
              </a:rPr>
              <a:t>        </a:t>
            </a:r>
            <a:r>
              <a:rPr lang="hu-HU" sz="1300" dirty="0" err="1" smtClean="0">
                <a:latin typeface="+mj-lt"/>
              </a:rPr>
              <a:t>according</a:t>
            </a:r>
            <a:r>
              <a:rPr lang="hu-HU" sz="1300" dirty="0" smtClean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to the </a:t>
            </a:r>
            <a:r>
              <a:rPr lang="hu-HU" sz="1300" dirty="0" err="1">
                <a:latin typeface="+mj-lt"/>
              </a:rPr>
              <a:t>workload</a:t>
            </a:r>
            <a:r>
              <a:rPr lang="hu-HU" sz="1300" dirty="0">
                <a:latin typeface="+mj-lt"/>
              </a:rPr>
              <a:t> </a:t>
            </a:r>
            <a:r>
              <a:rPr lang="hu-HU" sz="1300" dirty="0" err="1" smtClean="0">
                <a:latin typeface="+mj-lt"/>
              </a:rPr>
              <a:t>intensity</a:t>
            </a:r>
            <a:r>
              <a:rPr lang="hu-HU" sz="1300" dirty="0" smtClean="0">
                <a:latin typeface="+mj-lt"/>
              </a:rPr>
              <a:t>.</a:t>
            </a:r>
            <a:endParaRPr lang="hu-HU" sz="13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 smtClean="0">
                <a:latin typeface="+mj-lt"/>
              </a:rPr>
              <a:t>Vcc</a:t>
            </a:r>
            <a:r>
              <a:rPr lang="hu-HU" sz="1300" dirty="0" smtClean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is chosen with a guard band</a:t>
            </a:r>
          </a:p>
          <a:p>
            <a:pPr algn="ctr"/>
            <a:r>
              <a:rPr lang="hu-HU" sz="1300" dirty="0">
                <a:latin typeface="+mj-lt"/>
              </a:rPr>
              <a:t>  </a:t>
            </a:r>
            <a:r>
              <a:rPr lang="hu-HU" sz="1300" dirty="0" err="1" smtClean="0">
                <a:latin typeface="+mj-lt"/>
              </a:rPr>
              <a:t>according</a:t>
            </a:r>
            <a:r>
              <a:rPr lang="hu-HU" sz="1300" dirty="0" smtClean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to the actual fc values.</a:t>
            </a:r>
            <a:endParaRPr lang="en-US" sz="13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5254" y="540922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Principle of </a:t>
            </a:r>
            <a:r>
              <a:rPr lang="en-US" sz="1600" dirty="0" err="1">
                <a:latin typeface="+mj-lt"/>
              </a:rPr>
              <a:t>DVFS</a:t>
            </a:r>
            <a:endParaRPr lang="en-US" sz="1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24257" y="1988840"/>
            <a:ext cx="4022740" cy="3423835"/>
            <a:chOff x="2524257" y="1988840"/>
            <a:chExt cx="4022740" cy="3576477"/>
          </a:xfrm>
        </p:grpSpPr>
        <p:grpSp>
          <p:nvGrpSpPr>
            <p:cNvPr id="15" name="Group 14"/>
            <p:cNvGrpSpPr/>
            <p:nvPr/>
          </p:nvGrpSpPr>
          <p:grpSpPr>
            <a:xfrm>
              <a:off x="2524257" y="1988840"/>
              <a:ext cx="4022740" cy="3576477"/>
              <a:chOff x="3109375" y="2620964"/>
              <a:chExt cx="2934158" cy="2522655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>
                <a:off x="3515775" y="4881564"/>
                <a:ext cx="2206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V="1">
                <a:off x="3625312" y="2936877"/>
                <a:ext cx="9525" cy="2005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8" name="Line 43"/>
              <p:cNvSpPr>
                <a:spLocks noChangeShapeType="1"/>
              </p:cNvSpPr>
              <p:nvPr/>
            </p:nvSpPr>
            <p:spPr bwMode="auto">
              <a:xfrm flipH="1">
                <a:off x="3576100" y="4039129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9" name="Line 44"/>
              <p:cNvSpPr>
                <a:spLocks noChangeShapeType="1"/>
              </p:cNvSpPr>
              <p:nvPr/>
            </p:nvSpPr>
            <p:spPr bwMode="auto">
              <a:xfrm flipH="1">
                <a:off x="3576100" y="3689088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Line 45"/>
              <p:cNvSpPr>
                <a:spLocks noChangeShapeType="1"/>
              </p:cNvSpPr>
              <p:nvPr/>
            </p:nvSpPr>
            <p:spPr bwMode="auto">
              <a:xfrm flipH="1">
                <a:off x="3576100" y="3368056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 flipH="1">
                <a:off x="3576100" y="3098802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5795424" y="4757739"/>
                <a:ext cx="2481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</a:t>
                </a: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3452275" y="2620964"/>
                <a:ext cx="351000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" name="Text Box 49"/>
              <p:cNvSpPr txBox="1">
                <a:spLocks noChangeArrowheads="1"/>
              </p:cNvSpPr>
              <p:nvPr/>
            </p:nvSpPr>
            <p:spPr bwMode="auto">
              <a:xfrm>
                <a:off x="5134107" y="494030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fc0</a:t>
                </a:r>
              </a:p>
            </p:txBody>
          </p:sp>
          <p:sp>
            <p:nvSpPr>
              <p:cNvPr id="25" name="Text Box 51"/>
              <p:cNvSpPr txBox="1">
                <a:spLocks noChangeArrowheads="1"/>
              </p:cNvSpPr>
              <p:nvPr/>
            </p:nvSpPr>
            <p:spPr bwMode="auto">
              <a:xfrm>
                <a:off x="4941711" y="3188770"/>
                <a:ext cx="894686" cy="39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Highest</a:t>
                </a:r>
                <a:b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</a:b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power</a:t>
                </a:r>
              </a:p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 consumption</a:t>
                </a:r>
                <a:endParaRPr lang="hu-HU" altLang="en-US" sz="1200" dirty="0">
                  <a:solidFill>
                    <a:srgbClr val="FF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6" name="Text Box 52"/>
              <p:cNvSpPr txBox="1">
                <a:spLocks noChangeArrowheads="1"/>
              </p:cNvSpPr>
              <p:nvPr/>
            </p:nvSpPr>
            <p:spPr bwMode="auto">
              <a:xfrm>
                <a:off x="3120487" y="2987677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</a:p>
            </p:txBody>
          </p:sp>
          <p:sp>
            <p:nvSpPr>
              <p:cNvPr id="27" name="Text Box 53"/>
              <p:cNvSpPr txBox="1">
                <a:spLocks noChangeArrowheads="1"/>
              </p:cNvSpPr>
              <p:nvPr/>
            </p:nvSpPr>
            <p:spPr bwMode="auto">
              <a:xfrm>
                <a:off x="3110962" y="3290096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</a:t>
                </a:r>
              </a:p>
            </p:txBody>
          </p:sp>
          <p:sp>
            <p:nvSpPr>
              <p:cNvPr id="28" name="Text Box 54"/>
              <p:cNvSpPr txBox="1">
                <a:spLocks noChangeArrowheads="1"/>
              </p:cNvSpPr>
              <p:nvPr/>
            </p:nvSpPr>
            <p:spPr bwMode="auto">
              <a:xfrm>
                <a:off x="3112550" y="3951641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ccn</a:t>
                </a:r>
                <a:endParaRPr lang="hu-HU" altLang="en-US" sz="1200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Text Box 55"/>
              <p:cNvSpPr txBox="1">
                <a:spLocks noChangeArrowheads="1"/>
              </p:cNvSpPr>
              <p:nvPr/>
            </p:nvSpPr>
            <p:spPr bwMode="auto">
              <a:xfrm>
                <a:off x="3109375" y="3611124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30" name="Text Box 56"/>
              <p:cNvSpPr txBox="1">
                <a:spLocks noChangeArrowheads="1"/>
              </p:cNvSpPr>
              <p:nvPr/>
            </p:nvSpPr>
            <p:spPr bwMode="auto">
              <a:xfrm>
                <a:off x="3309400" y="3765905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>
                <a:off x="3309400" y="3706638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2" name="Line 59"/>
              <p:cNvSpPr>
                <a:spLocks noChangeShapeType="1"/>
              </p:cNvSpPr>
              <p:nvPr/>
            </p:nvSpPr>
            <p:spPr bwMode="auto">
              <a:xfrm>
                <a:off x="5263612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3" name="Line 60"/>
              <p:cNvSpPr>
                <a:spLocks noChangeShapeType="1"/>
              </p:cNvSpPr>
              <p:nvPr/>
            </p:nvSpPr>
            <p:spPr bwMode="auto">
              <a:xfrm>
                <a:off x="3985675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4" name="Text Box 61"/>
              <p:cNvSpPr txBox="1">
                <a:spLocks noChangeArrowheads="1"/>
              </p:cNvSpPr>
              <p:nvPr/>
            </p:nvSpPr>
            <p:spPr bwMode="auto">
              <a:xfrm>
                <a:off x="3841883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fcn</a:t>
                </a:r>
              </a:p>
            </p:txBody>
          </p:sp>
          <p:sp>
            <p:nvSpPr>
              <p:cNvPr id="35" name="Line 62"/>
              <p:cNvSpPr>
                <a:spLocks noChangeShapeType="1"/>
              </p:cNvSpPr>
              <p:nvPr/>
            </p:nvSpPr>
            <p:spPr bwMode="auto">
              <a:xfrm>
                <a:off x="4422237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Text Box 63"/>
              <p:cNvSpPr txBox="1">
                <a:spLocks noChangeArrowheads="1"/>
              </p:cNvSpPr>
              <p:nvPr/>
            </p:nvSpPr>
            <p:spPr bwMode="auto">
              <a:xfrm>
                <a:off x="4285057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fc2</a:t>
                </a:r>
              </a:p>
            </p:txBody>
          </p: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>
                <a:off x="4847687" y="4816477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8" name="Text Box 65"/>
              <p:cNvSpPr txBox="1">
                <a:spLocks noChangeArrowheads="1"/>
              </p:cNvSpPr>
              <p:nvPr/>
            </p:nvSpPr>
            <p:spPr bwMode="auto">
              <a:xfrm>
                <a:off x="4710507" y="494665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fc1</a:t>
                </a:r>
              </a:p>
            </p:txBody>
          </p:sp>
          <p:sp>
            <p:nvSpPr>
              <p:cNvPr id="39" name="Text Box 67"/>
              <p:cNvSpPr txBox="1">
                <a:spLocks noChangeArrowheads="1"/>
              </p:cNvSpPr>
              <p:nvPr/>
            </p:nvSpPr>
            <p:spPr bwMode="auto">
              <a:xfrm>
                <a:off x="4301312" y="3534549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0" name="Text Box 68"/>
              <p:cNvSpPr txBox="1">
                <a:spLocks noChangeArrowheads="1"/>
              </p:cNvSpPr>
              <p:nvPr/>
            </p:nvSpPr>
            <p:spPr bwMode="auto">
              <a:xfrm>
                <a:off x="5071524" y="291753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1" name="Text Box 69"/>
              <p:cNvSpPr txBox="1">
                <a:spLocks noChangeArrowheads="1"/>
              </p:cNvSpPr>
              <p:nvPr/>
            </p:nvSpPr>
            <p:spPr bwMode="auto">
              <a:xfrm>
                <a:off x="3804700" y="389429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2" name="Text Box 70"/>
              <p:cNvSpPr txBox="1">
                <a:spLocks noChangeArrowheads="1"/>
              </p:cNvSpPr>
              <p:nvPr/>
            </p:nvSpPr>
            <p:spPr bwMode="auto">
              <a:xfrm>
                <a:off x="4741324" y="3195831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3" name="Text Box 102"/>
              <p:cNvSpPr txBox="1">
                <a:spLocks noChangeArrowheads="1"/>
              </p:cNvSpPr>
              <p:nvPr/>
            </p:nvSpPr>
            <p:spPr bwMode="auto">
              <a:xfrm rot="19355788">
                <a:off x="3916873" y="3086087"/>
                <a:ext cx="658878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Workload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052147" y="4840573"/>
                <a:ext cx="197832" cy="195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..</a:t>
                </a:r>
                <a:endParaRPr lang="en-US" sz="1200" dirty="0"/>
              </a:p>
            </p:txBody>
          </p:sp>
          <p:sp>
            <p:nvSpPr>
              <p:cNvPr id="45" name="Text Box 80"/>
              <p:cNvSpPr txBox="1">
                <a:spLocks noChangeArrowheads="1"/>
              </p:cNvSpPr>
              <p:nvPr/>
            </p:nvSpPr>
            <p:spPr bwMode="auto">
              <a:xfrm>
                <a:off x="5045405" y="2777828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6" name="Text Box 80"/>
              <p:cNvSpPr txBox="1">
                <a:spLocks noChangeArrowheads="1"/>
              </p:cNvSpPr>
              <p:nvPr/>
            </p:nvSpPr>
            <p:spPr bwMode="auto">
              <a:xfrm>
                <a:off x="4709031" y="3048229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P1</a:t>
                </a:r>
              </a:p>
            </p:txBody>
          </p:sp>
          <p:sp>
            <p:nvSpPr>
              <p:cNvPr id="47" name="Text Box 80"/>
              <p:cNvSpPr txBox="1">
                <a:spLocks noChangeArrowheads="1"/>
              </p:cNvSpPr>
              <p:nvPr/>
            </p:nvSpPr>
            <p:spPr bwMode="auto">
              <a:xfrm>
                <a:off x="4276857" y="3395514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P2</a:t>
                </a:r>
              </a:p>
            </p:txBody>
          </p:sp>
          <p:sp>
            <p:nvSpPr>
              <p:cNvPr id="48" name="Text Box 80"/>
              <p:cNvSpPr txBox="1">
                <a:spLocks noChangeArrowheads="1"/>
              </p:cNvSpPr>
              <p:nvPr/>
            </p:nvSpPr>
            <p:spPr bwMode="auto">
              <a:xfrm>
                <a:off x="3774582" y="3789312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Pn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3957145" y="3055073"/>
                <a:ext cx="1292179" cy="100101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Arrow Connector 49"/>
              <p:cNvCxnSpPr/>
              <p:nvPr/>
            </p:nvCxnSpPr>
            <p:spPr bwMode="auto">
              <a:xfrm flipH="1">
                <a:off x="3739657" y="2762922"/>
                <a:ext cx="1237407" cy="97175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sp>
          <p:nvSpPr>
            <p:cNvPr id="53" name="Text Box 50"/>
            <p:cNvSpPr txBox="1">
              <a:spLocks noChangeArrowheads="1"/>
            </p:cNvSpPr>
            <p:nvPr/>
          </p:nvSpPr>
          <p:spPr bwMode="auto">
            <a:xfrm>
              <a:off x="3068374" y="4294229"/>
              <a:ext cx="1438644" cy="68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Lowest</a:t>
              </a:r>
              <a:b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0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18510" y="5859270"/>
            <a:ext cx="9144000" cy="830997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500" y="5859270"/>
            <a:ext cx="91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do this the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of the core in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each of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time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windows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 smtClean="0">
                <a:latin typeface="+mj-lt"/>
              </a:rPr>
              <a:t>(as discussed later) and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will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scale down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the basic clock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frequency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(and related core  </a:t>
            </a:r>
          </a:p>
          <a:p>
            <a:r>
              <a:rPr lang="en-US" sz="1600" spc="-7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70" dirty="0" smtClean="0">
                <a:solidFill>
                  <a:srgbClr val="0070C0"/>
                </a:solidFill>
                <a:latin typeface="+mj-lt"/>
              </a:rPr>
              <a:t>     voltage) according to the utilization rate determined, </a:t>
            </a:r>
            <a:r>
              <a:rPr lang="en-US" sz="1600" spc="-70" dirty="0" smtClean="0">
                <a:latin typeface="+mj-lt"/>
              </a:rPr>
              <a:t>as the next example demonstrates it.</a:t>
            </a:r>
          </a:p>
        </p:txBody>
      </p:sp>
    </p:spTree>
    <p:extLst>
      <p:ext uri="{BB962C8B-B14F-4D97-AF65-F5344CB8AC3E}">
        <p14:creationId xmlns:p14="http://schemas.microsoft.com/office/powerpoint/2010/main" val="28053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-4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77370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Cont.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2754313"/>
            <a:ext cx="9144000" cy="1169742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-26495" y="1898830"/>
            <a:ext cx="9144000" cy="805546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1088740"/>
            <a:ext cx="924669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E.g. if a core recently runs at 2 GHz but is utilized only by 50 %, each second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clock cycle is wasted and the clock frequency can be reduced to 1 GHz without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worsening the user experience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Then the OS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selects the optimal working point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from a given list of possible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 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(fc,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values) by looking for the P-state with a core frequency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of at least 1 GHz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forwards the specification of the requested P-state to the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via a register interface that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defined by the ACPI standard, and finally,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(Power Control Unit)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of the CPU will accomplish the required P-state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transition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detailed subsequently. </a:t>
            </a:r>
          </a:p>
        </p:txBody>
      </p:sp>
    </p:spTree>
    <p:extLst>
      <p:ext uri="{BB962C8B-B14F-4D97-AF65-F5344CB8AC3E}">
        <p14:creationId xmlns:p14="http://schemas.microsoft.com/office/powerpoint/2010/main" val="3741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90281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We note that certain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early DVFS implementations </a:t>
            </a:r>
            <a:r>
              <a:rPr lang="en-US" sz="1600" dirty="0">
                <a:latin typeface="+mj-lt"/>
              </a:rPr>
              <a:t>(notable from AMD in about 2000)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were not ACPI-based </a:t>
            </a:r>
            <a:r>
              <a:rPr lang="en-US" sz="1600" dirty="0">
                <a:latin typeface="+mj-lt"/>
              </a:rPr>
              <a:t>but proprietary.</a:t>
            </a:r>
          </a:p>
          <a:p>
            <a:r>
              <a:rPr lang="en-US" sz="1600" dirty="0">
                <a:latin typeface="+mj-lt"/>
              </a:rPr>
              <a:t>Nevertheless, we do not want to go into any details.</a:t>
            </a:r>
          </a:p>
        </p:txBody>
      </p:sp>
    </p:spTree>
    <p:extLst>
      <p:ext uri="{BB962C8B-B14F-4D97-AF65-F5344CB8AC3E}">
        <p14:creationId xmlns:p14="http://schemas.microsoft.com/office/powerpoint/2010/main" val="15802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500" y="458670"/>
            <a:ext cx="908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40" dirty="0">
                <a:solidFill>
                  <a:schemeClr val="accent6"/>
                </a:solidFill>
                <a:latin typeface="+mj-lt"/>
              </a:rPr>
              <a:t>Main tasks of </a:t>
            </a:r>
            <a:r>
              <a:rPr lang="en-US" spc="-40" dirty="0" smtClean="0">
                <a:solidFill>
                  <a:schemeClr val="accent6"/>
                </a:solidFill>
                <a:latin typeface="+mj-lt"/>
              </a:rPr>
              <a:t>implementing </a:t>
            </a:r>
            <a:r>
              <a:rPr lang="en-US" spc="-40" dirty="0">
                <a:solidFill>
                  <a:schemeClr val="accent6"/>
                </a:solidFill>
                <a:latin typeface="+mj-lt"/>
              </a:rPr>
              <a:t>DVFS (assuming multiple cores </a:t>
            </a:r>
            <a:r>
              <a:rPr lang="en-US" spc="-40" dirty="0" smtClean="0">
                <a:solidFill>
                  <a:schemeClr val="accent6"/>
                </a:solidFill>
                <a:latin typeface="+mj-lt"/>
              </a:rPr>
              <a:t>and multithreading</a:t>
            </a:r>
            <a:r>
              <a:rPr lang="en-US" spc="-40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2378705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227373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246424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247516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85640" y="2626398"/>
            <a:ext cx="21659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e) 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PCU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568141" y="2987885"/>
            <a:ext cx="11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47" y="1816308"/>
            <a:ext cx="904125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multiple cores and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3690448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d) 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247321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81404" y="2649761"/>
            <a:ext cx="33117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c) Coordination of target P-states</a:t>
            </a:r>
          </a:p>
          <a:p>
            <a:pPr algn="ctr"/>
            <a:r>
              <a:rPr lang="en-US" sz="1300" b="1" dirty="0">
                <a:latin typeface="+mj-lt"/>
              </a:rPr>
              <a:t>if there are multiple threads</a:t>
            </a:r>
          </a:p>
          <a:p>
            <a:pPr algn="ctr"/>
            <a:r>
              <a:rPr lang="en-US" sz="1300" b="1" dirty="0">
                <a:latin typeface="+mj-lt"/>
              </a:rPr>
              <a:t>per core or multiple cores</a:t>
            </a:r>
          </a:p>
          <a:p>
            <a:pPr algn="ctr"/>
            <a:r>
              <a:rPr lang="en-US" sz="1300" b="1" dirty="0">
                <a:latin typeface="+mj-lt"/>
              </a:rPr>
              <a:t> 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50453" y="3686543"/>
            <a:ext cx="274947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b) Based on the calculated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151686" y="2985504"/>
            <a:ext cx="1188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25752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358077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251996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35518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252473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264785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a) 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63715"/>
            <a:ext cx="82521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In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multithreaded core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allocates tasks to threads </a:t>
            </a:r>
            <a:r>
              <a:rPr lang="en-US" sz="1600" dirty="0">
                <a:latin typeface="+mj-lt"/>
              </a:rPr>
              <a:t>rather than to cores.</a:t>
            </a:r>
          </a:p>
          <a:p>
            <a:r>
              <a:rPr lang="en-US" sz="1600" dirty="0">
                <a:latin typeface="+mj-lt"/>
              </a:rPr>
              <a:t>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has to determine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core utilization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/>
      <p:bldP spid="30" grpId="0" animBg="1"/>
      <p:bldP spid="31" grpId="0"/>
      <p:bldP spid="32" grpId="0"/>
      <p:bldP spid="34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883368"/>
            <a:ext cx="8874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>
                <a:latin typeface="+mj-lt"/>
              </a:rPr>
              <a:t>: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600" dirty="0">
                <a:latin typeface="+mj-lt"/>
              </a:rPr>
              <a:t>used to determine thread utilization were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latin typeface="+mj-lt"/>
              </a:rPr>
              <a:t>in 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Pentium M Core Duo (</a:t>
            </a:r>
            <a:r>
              <a:rPr lang="en-US" sz="1600" spc="-20" dirty="0" err="1">
                <a:solidFill>
                  <a:srgbClr val="0070C0"/>
                </a:solidFill>
                <a:latin typeface="+mj-lt"/>
              </a:rPr>
              <a:t>Yonah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) processor </a:t>
            </a:r>
            <a:r>
              <a:rPr lang="en-US" sz="1600" spc="-20" dirty="0">
                <a:solidFill>
                  <a:srgbClr val="0070C0"/>
                </a:solidFill>
              </a:rPr>
              <a:t>in 2006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spc="-20" dirty="0">
                <a:latin typeface="+mj-lt"/>
              </a:rPr>
              <a:t> based on an Intel patent [</a:t>
            </a:r>
            <a:r>
              <a:rPr lang="hu-HU" sz="1600" spc="-20" dirty="0">
                <a:latin typeface="+mj-lt"/>
              </a:rPr>
              <a:t>50</a:t>
            </a:r>
            <a:r>
              <a:rPr lang="en-US" sz="1600" spc="-20" dirty="0">
                <a:latin typeface="+mj-lt"/>
              </a:rPr>
              <a:t>].</a:t>
            </a:r>
          </a:p>
          <a:p>
            <a:r>
              <a:rPr lang="en-US" sz="1600" dirty="0">
                <a:latin typeface="+mj-lt"/>
              </a:rPr>
              <a:t>  Previous EIST implementations used Windows performance counters instead.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6221" y="848401"/>
            <a:ext cx="9144000" cy="27156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33" y="848402"/>
            <a:ext cx="900599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Recent processors 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Model Specific Registers (MSRs) per thread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(called also logical processors), that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actually 64-bit </a:t>
            </a:r>
            <a:r>
              <a:rPr lang="en-US" sz="1600" dirty="0">
                <a:latin typeface="+mj-lt"/>
              </a:rPr>
              <a:t>counters.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These counters are updated only when the related processor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600" dirty="0">
                <a:latin typeface="+mj-lt"/>
              </a:rPr>
              <a:t> of the counters (IA32_MPERF MSR (0xE7h))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base frequency,</a:t>
            </a:r>
          </a:p>
          <a:p>
            <a:r>
              <a:rPr lang="en-US" sz="1600" dirty="0">
                <a:latin typeface="+mj-lt"/>
              </a:rPr>
              <a:t>    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600" dirty="0">
                <a:latin typeface="+mj-lt"/>
              </a:rPr>
              <a:t> one (IA32_APERF MSR (0xE8h))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actual clock frequency (performance).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calculates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(in %) in the actual time window</a:t>
            </a:r>
          </a:p>
          <a:p>
            <a:r>
              <a:rPr lang="en-US" sz="1600" dirty="0">
                <a:latin typeface="+mj-lt"/>
              </a:rPr>
              <a:t>     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rate of the actual count and the base count </a:t>
            </a:r>
            <a:r>
              <a:rPr lang="en-US" sz="1600" dirty="0">
                <a:latin typeface="+mj-lt"/>
              </a:rPr>
              <a:t>taken in this window.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07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Determination of thread utilization by the OS (simplified)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49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(14)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-16221" y="828668"/>
            <a:ext cx="9144000" cy="2772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00" y="449378"/>
            <a:ext cx="908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A lesson on the significance of </a:t>
            </a:r>
            <a:r>
              <a:rPr lang="en-US" spc="-30" dirty="0" smtClean="0">
                <a:solidFill>
                  <a:schemeClr val="accent6"/>
                </a:solidFill>
                <a:latin typeface="+mj-lt"/>
              </a:rPr>
              <a:t>dissipation </a:t>
            </a:r>
            <a:r>
              <a:rPr lang="en-US" spc="-30" dirty="0">
                <a:solidFill>
                  <a:schemeClr val="accent6"/>
                </a:solidFill>
                <a:latin typeface="+mj-lt"/>
              </a:rPr>
              <a:t>- The Tale of Intel’s Pentium 4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08" y="773705"/>
            <a:ext cx="8821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 released its Pentium 4 family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2000.</a:t>
            </a:r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113196"/>
            <a:ext cx="9046005" cy="25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As Paul </a:t>
            </a:r>
            <a:r>
              <a:rPr lang="en-US" sz="1600" spc="-30" dirty="0" err="1">
                <a:latin typeface="+mj-lt"/>
              </a:rPr>
              <a:t>Otellini</a:t>
            </a:r>
            <a:r>
              <a:rPr lang="en-US" sz="1600" spc="-30" dirty="0">
                <a:latin typeface="+mj-lt"/>
              </a:rPr>
              <a:t>,  Intel’s CEO at that time, declared in a keynote speech held at Intel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60" dirty="0">
                <a:latin typeface="+mj-lt"/>
              </a:rPr>
              <a:t>Developer Forum, Fall 2001:  “And we're convinced that the microarchitecture that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Pentium 4 embodies will be able to scale to 10 Gigahertz over its lifetime.” </a:t>
            </a:r>
            <a:r>
              <a:rPr lang="hu-HU" sz="1600" dirty="0">
                <a:latin typeface="+mj-lt"/>
              </a:rPr>
              <a:t>[4</a:t>
            </a:r>
            <a:r>
              <a:rPr lang="en-US" sz="1600" dirty="0">
                <a:latin typeface="+mj-lt"/>
              </a:rPr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never reached 4 GHz </a:t>
            </a:r>
            <a:r>
              <a:rPr lang="en-US" sz="1600" dirty="0">
                <a:latin typeface="+mj-lt"/>
              </a:rPr>
              <a:t>and was forced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 </a:t>
            </a:r>
            <a:r>
              <a:rPr lang="en-US" sz="1600" dirty="0">
                <a:latin typeface="+mj-lt"/>
              </a:rPr>
              <a:t>the Pentium 4 </a:t>
            </a:r>
          </a:p>
          <a:p>
            <a:r>
              <a:rPr lang="en-US" sz="1600" dirty="0">
                <a:latin typeface="+mj-lt"/>
              </a:rPr>
              <a:t>      line after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lifecycle of about 4 years in 2004, due to higher than expected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dissipation.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Too high dissipation </a:t>
            </a:r>
            <a:r>
              <a:rPr lang="en-US" sz="1600" dirty="0">
                <a:latin typeface="+mj-lt"/>
              </a:rPr>
              <a:t>was caused by Intel’s strive for high clock frequencies,</a:t>
            </a:r>
          </a:p>
          <a:p>
            <a:r>
              <a:rPr lang="en-US" sz="1600" dirty="0">
                <a:latin typeface="+mj-lt"/>
              </a:rPr>
              <a:t>       (by lengthening the cores processing pipeline),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clock frequencies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cause higher dynamic dissipation</a:t>
            </a:r>
            <a:r>
              <a:rPr lang="en-US" sz="1600" dirty="0">
                <a:latin typeface="+mj-lt"/>
              </a:rPr>
              <a:t>, as demonstrated in the next Figure.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CEO: Chief Executive Officer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65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10)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1123468"/>
            <a:ext cx="9144000" cy="10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28" y="1184686"/>
            <a:ext cx="888493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The OS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list of available P states </a:t>
            </a:r>
            <a:r>
              <a:rPr lang="en-US" sz="1600" dirty="0">
                <a:latin typeface="Verdana"/>
              </a:rPr>
              <a:t>of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cores (specifying fc and needed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From the available P-states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selects the lowest possible one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service the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actual load (i.e. utility rate).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74669"/>
            <a:ext cx="857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Based on the calculated thread utilization, determination of the target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P-state by the OS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1295875"/>
            <a:ext cx="9144000" cy="10080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allocation of a P-state to the actual thread utilization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51</a:t>
            </a:r>
            <a:r>
              <a:rPr lang="en-US" dirty="0">
                <a:latin typeface="+mj-lt"/>
              </a:rPr>
              <a:t>]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6535" y="1178750"/>
            <a:ext cx="7485777" cy="4062528"/>
            <a:chOff x="73505" y="1391697"/>
            <a:chExt cx="7485777" cy="4062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563" t="28562" r="53692" b="29941"/>
            <a:stretch/>
          </p:blipFill>
          <p:spPr>
            <a:xfrm>
              <a:off x="2672790" y="1729870"/>
              <a:ext cx="4644515" cy="33643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006715" y="1406895"/>
              <a:ext cx="2020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Core utilization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619015" y="3023955"/>
              <a:ext cx="194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505" y="2851193"/>
              <a:ext cx="2653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Actual thread utilization % 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06715" y="1391697"/>
              <a:ext cx="2565285" cy="37201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7187" y="1423025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Thread utilization %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4563" t="69504" r="53692" b="25500"/>
            <a:stretch/>
          </p:blipFill>
          <p:spPr>
            <a:xfrm>
              <a:off x="2897815" y="5049180"/>
              <a:ext cx="4644515" cy="4050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4563" t="68393" r="53692" b="25501"/>
            <a:stretch/>
          </p:blipFill>
          <p:spPr>
            <a:xfrm>
              <a:off x="2895517" y="4959170"/>
              <a:ext cx="4644515" cy="4950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221850" y="5094185"/>
              <a:ext cx="4337432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4563" t="70058" r="53692" b="25501"/>
            <a:stretch/>
          </p:blipFill>
          <p:spPr>
            <a:xfrm>
              <a:off x="2672790" y="5094185"/>
              <a:ext cx="4644515" cy="360040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3851920" y="2841027"/>
              <a:ext cx="0" cy="21181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1500" y="5499230"/>
            <a:ext cx="891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As seen in Figure, in case of 65 % utilization, the P1 operating point will be chosen. 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12)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41570"/>
            <a:ext cx="9144000" cy="40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6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Coordination of target P-states if there are multiple threads per 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12" y="879429"/>
            <a:ext cx="8818440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If there are multiple threads running on the same core,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target P-state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(coordinated P-state) of the core will be the P-state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thread running on that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the processor has multiple cores supplied by the same voltage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there is a hardware dependency </a:t>
            </a:r>
            <a:r>
              <a:rPr lang="en-US" sz="1600" dirty="0" smtClean="0">
                <a:latin typeface="+mj-lt"/>
              </a:rPr>
              <a:t>(as often in symmetrical multicores, or</a:t>
            </a:r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       in processors including core groups),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related cores will run 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voltage </a:t>
            </a:r>
            <a:r>
              <a:rPr lang="en-US" sz="1600" dirty="0" smtClean="0">
                <a:latin typeface="+mj-lt"/>
              </a:rPr>
              <a:t>(and </a:t>
            </a:r>
            <a:r>
              <a:rPr lang="en-US" sz="1600" dirty="0">
                <a:latin typeface="+mj-lt"/>
              </a:rPr>
              <a:t>clock </a:t>
            </a:r>
            <a:r>
              <a:rPr lang="en-US" sz="1600" dirty="0" smtClean="0">
                <a:latin typeface="+mj-lt"/>
              </a:rPr>
              <a:t>frequency), in this case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the target P-state becomes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P-state of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most demanding core of all cores </a:t>
            </a:r>
            <a:r>
              <a:rPr lang="en-US" sz="1600" dirty="0" smtClean="0">
                <a:latin typeface="+mj-lt"/>
              </a:rPr>
              <a:t>supplied by the same voltage.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Furthermore,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the cores running at the same voltage are multithreaded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most demanding thread of all threads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will set the requested P-state.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Certain </a:t>
            </a:r>
            <a:r>
              <a:rPr lang="en-US" sz="1600" dirty="0">
                <a:latin typeface="+mj-lt"/>
              </a:rPr>
              <a:t>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 P-state control </a:t>
            </a:r>
            <a:r>
              <a:rPr lang="en-US" sz="1600" dirty="0">
                <a:latin typeface="+mj-lt"/>
              </a:rPr>
              <a:t>(like Intel’s recent server</a:t>
            </a:r>
          </a:p>
          <a:p>
            <a:r>
              <a:rPr lang="en-US" sz="1600" dirty="0">
                <a:latin typeface="+mj-lt"/>
              </a:rPr>
              <a:t>       processors or AMD’s Zen processors), in these </a:t>
            </a:r>
            <a:r>
              <a:rPr lang="en-US" sz="1600" dirty="0" smtClean="0">
                <a:latin typeface="+mj-lt"/>
              </a:rPr>
              <a:t>cases </a:t>
            </a:r>
            <a:r>
              <a:rPr lang="en-US" sz="1600" dirty="0">
                <a:latin typeface="+mj-lt"/>
              </a:rPr>
              <a:t>obviously there is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no need to coordinate the P-states of the cores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but for multithreaded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processors </a:t>
            </a:r>
            <a:r>
              <a:rPr lang="en-US" sz="1600" dirty="0">
                <a:latin typeface="+mj-lt"/>
              </a:rPr>
              <a:t>(as typical in recent processors)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it remains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need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coordinate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the target P-states of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threads running on the considered core</a:t>
            </a:r>
            <a:r>
              <a:rPr lang="en-US" sz="1600" dirty="0" smtClean="0">
                <a:latin typeface="+mj-lt"/>
              </a:rPr>
              <a:t>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5" y="1584085"/>
            <a:ext cx="2903403" cy="260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464405"/>
            <a:ext cx="88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Example for coordination of P-states in a dual-core multithreaded processor</a:t>
            </a:r>
          </a:p>
          <a:p>
            <a:pPr algn="ctr"/>
            <a:r>
              <a:rPr lang="en-US" sz="1600" dirty="0">
                <a:latin typeface="+mj-lt"/>
              </a:rPr>
              <a:t>if the cores are supplied by a common voltage [</a:t>
            </a:r>
            <a:r>
              <a:rPr lang="hu-HU" sz="1600" dirty="0">
                <a:latin typeface="+mj-lt"/>
              </a:rPr>
              <a:t>45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8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for the coordination of P-states in a dual-core multithreaded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processor if the cores are supplied by a common voltage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45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5139190"/>
            <a:ext cx="908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 smtClean="0">
                <a:latin typeface="+mj-lt"/>
              </a:rPr>
              <a:t>In this case obviously</a:t>
            </a:r>
            <a:r>
              <a:rPr lang="en-US" sz="1600" spc="-40" dirty="0">
                <a:latin typeface="+mj-lt"/>
              </a:rPr>
              <a:t>, 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P-state of the most demanding thread </a:t>
            </a:r>
            <a:r>
              <a:rPr lang="en-US" sz="1600" spc="-40" dirty="0">
                <a:latin typeface="+mj-lt"/>
              </a:rPr>
              <a:t>running on the dual-core</a:t>
            </a:r>
          </a:p>
          <a:p>
            <a:r>
              <a:rPr lang="en-US" sz="1600" dirty="0">
                <a:latin typeface="+mj-lt"/>
              </a:rPr>
              <a:t> 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determine the target P-state</a:t>
            </a:r>
            <a:r>
              <a:rPr lang="en-US" sz="1600" dirty="0">
                <a:latin typeface="+mj-lt"/>
              </a:rPr>
              <a:t> (coordinated </a:t>
            </a:r>
            <a:r>
              <a:rPr lang="en-US" sz="1600" dirty="0" smtClean="0">
                <a:latin typeface="+mj-lt"/>
              </a:rPr>
              <a:t>P-states) </a:t>
            </a:r>
            <a:r>
              <a:rPr lang="en-US" sz="1600" dirty="0">
                <a:latin typeface="+mj-lt"/>
              </a:rPr>
              <a:t>of the processor.</a:t>
            </a:r>
          </a:p>
        </p:txBody>
      </p:sp>
    </p:spTree>
    <p:extLst>
      <p:ext uri="{BB962C8B-B14F-4D97-AF65-F5344CB8AC3E}">
        <p14:creationId xmlns:p14="http://schemas.microsoft.com/office/powerpoint/2010/main" val="250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89219" y="3495491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+mj-lt"/>
                </a:rPr>
                <a:t>Vcc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41530" y="5385701"/>
            <a:ext cx="809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the IA32_PERF_CTL </a:t>
            </a:r>
            <a:r>
              <a:rPr lang="en-US" sz="1600" dirty="0" smtClean="0">
                <a:latin typeface="+mj-lt"/>
              </a:rPr>
              <a:t>registers </a:t>
            </a:r>
            <a:r>
              <a:rPr lang="en-US" sz="1600" dirty="0">
                <a:latin typeface="+mj-lt"/>
              </a:rPr>
              <a:t>MSR to set a new P-state [</a:t>
            </a:r>
            <a:r>
              <a:rPr lang="hu-HU" sz="1600" dirty="0">
                <a:latin typeface="+mj-lt"/>
              </a:rPr>
              <a:t>49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362353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IA_PERF_CTL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847771"/>
            <a:ext cx="9144000" cy="22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23" y="877898"/>
            <a:ext cx="874348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the new P-state differs from the actual one,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OS writes a proprietary code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a given MSR (Model Specific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Register),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identifies the target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P-state.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Actually,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there is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IA32_PERF_CTL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register in the processor for each thread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(called also logical processor) and the OS writes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vendor specific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code that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specifies the desired P-state into the bits 0-15 of the </a:t>
            </a:r>
            <a:r>
              <a:rPr lang="en-US" sz="1600" dirty="0">
                <a:solidFill>
                  <a:srgbClr val="0070C0"/>
                </a:solidFill>
              </a:rPr>
              <a:t>IA32_PERF_CTL </a:t>
            </a:r>
            <a:r>
              <a:rPr lang="en-US" sz="1600" dirty="0" smtClean="0">
                <a:solidFill>
                  <a:srgbClr val="0070C0"/>
                </a:solidFill>
              </a:rPr>
              <a:t>register which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is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allocated to the thread.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 smtClean="0">
                <a:latin typeface="+mj-lt"/>
              </a:rPr>
              <a:t>(Typically,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bits [15:8] </a:t>
            </a:r>
            <a:r>
              <a:rPr lang="en-US" sz="1600" dirty="0" smtClean="0">
                <a:latin typeface="+mj-lt"/>
              </a:rPr>
              <a:t>specify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target multiplier of the core clock </a:t>
            </a:r>
            <a:r>
              <a:rPr lang="en-US" sz="1600" dirty="0" smtClean="0">
                <a:latin typeface="+mj-lt"/>
              </a:rPr>
              <a:t>(e.g. 34 for </a:t>
            </a:r>
          </a:p>
          <a:p>
            <a:r>
              <a:rPr lang="en-US" sz="1600" dirty="0" smtClean="0">
                <a:latin typeface="+mj-lt"/>
              </a:rPr>
              <a:t>   </a:t>
            </a:r>
            <a:r>
              <a:rPr lang="en-US" sz="1600" dirty="0">
                <a:latin typeface="+mj-lt"/>
              </a:rPr>
              <a:t>34 x 133 MHz) and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bits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[7:0]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core voltage</a:t>
            </a:r>
            <a:r>
              <a:rPr lang="en-US" sz="1600" dirty="0">
                <a:latin typeface="+mj-lt"/>
              </a:rPr>
              <a:t>, in a suitable coding).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99" y="401520"/>
            <a:ext cx="967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chemeClr val="accent6"/>
                </a:solidFill>
                <a:latin typeface="+mj-lt"/>
              </a:rPr>
              <a:t>d) Communicating the target P-state by the OS to the processor (simplified</a:t>
            </a:r>
            <a:r>
              <a:rPr lang="en-US" spc="-50" dirty="0" smtClean="0">
                <a:solidFill>
                  <a:schemeClr val="accent6"/>
                </a:solidFill>
                <a:latin typeface="+mj-lt"/>
              </a:rPr>
              <a:t>) </a:t>
            </a:r>
            <a:r>
              <a:rPr lang="en-US" spc="-50" dirty="0" smtClean="0">
                <a:latin typeface="+mj-lt"/>
              </a:rPr>
              <a:t>[</a:t>
            </a:r>
            <a:r>
              <a:rPr lang="hu-HU" spc="-50" dirty="0">
                <a:latin typeface="+mj-lt"/>
              </a:rPr>
              <a:t>49</a:t>
            </a:r>
            <a:r>
              <a:rPr lang="en-US" spc="-5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8885" y="5994285"/>
            <a:ext cx="9144000" cy="6750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88" y="5994285"/>
            <a:ext cx="846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frequency </a:t>
            </a:r>
            <a:r>
              <a:rPr lang="en-US" sz="1600" dirty="0">
                <a:latin typeface="+mj-lt"/>
              </a:rPr>
              <a:t>results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product of the multiplier value times the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bus clock frequency</a:t>
            </a:r>
            <a:r>
              <a:rPr lang="en-US" sz="1600" dirty="0">
                <a:latin typeface="+mj-lt"/>
              </a:rPr>
              <a:t> (133 MHz in the example above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" grpId="0" animBg="1"/>
      <p:bldP spid="1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15)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800" y="835795"/>
            <a:ext cx="9144000" cy="9280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35" y="880800"/>
            <a:ext cx="8604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 the processor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takes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notice of the state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transition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request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performs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it </a:t>
            </a: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600" dirty="0">
                <a:latin typeface="+mj-lt"/>
              </a:rPr>
              <a:t>associated to the core running </a:t>
            </a:r>
            <a:r>
              <a:rPr lang="en-US" sz="1600" dirty="0" smtClean="0">
                <a:latin typeface="+mj-lt"/>
              </a:rPr>
              <a:t>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considered thread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(VR) Voltage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Regulator suitably.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71" y="458670"/>
            <a:ext cx="898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e) Accomplishing the fc, </a:t>
            </a:r>
            <a:r>
              <a:rPr lang="en-US" dirty="0" err="1">
                <a:latin typeface="+mj-lt"/>
              </a:rPr>
              <a:t>Vcc</a:t>
            </a:r>
            <a:r>
              <a:rPr lang="en-US" dirty="0">
                <a:latin typeface="+mj-lt"/>
              </a:rPr>
              <a:t> transitions by the PCU of the processor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471" y="6354325"/>
            <a:ext cx="427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PLL: Phase-Locked Loop (</a:t>
            </a:r>
            <a:r>
              <a:rPr lang="en-US" sz="1600" dirty="0" err="1" smtClean="0">
                <a:latin typeface="+mj-lt"/>
              </a:rPr>
              <a:t>óragenerátor</a:t>
            </a:r>
            <a:r>
              <a:rPr lang="en-US" sz="1600" dirty="0" smtClean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16)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1678" y="617430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874427"/>
            <a:ext cx="9162510" cy="110478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2" y="474273"/>
            <a:ext cx="910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95" y="825052"/>
            <a:ext cx="923605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600" dirty="0">
                <a:latin typeface="+mj-lt"/>
              </a:rPr>
              <a:t>will be generated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PLLs, </a:t>
            </a:r>
            <a:r>
              <a:rPr lang="en-US" sz="1600" dirty="0">
                <a:latin typeface="+mj-lt"/>
              </a:rPr>
              <a:t>based on the Bus clock (133 MHz)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multiplied by the clock multiplier that is read out from the IA_PERF_CTL register.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each core’s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gets the same clock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frequency </a:t>
            </a:r>
            <a:r>
              <a:rPr lang="en-US" sz="1600" dirty="0">
                <a:latin typeface="+mj-lt"/>
              </a:rPr>
              <a:t>(red lines</a:t>
            </a:r>
            <a:r>
              <a:rPr lang="en-US" sz="1600" dirty="0" smtClean="0">
                <a:latin typeface="+mj-lt"/>
              </a:rPr>
              <a:t>), consequently</a:t>
            </a:r>
            <a:endParaRPr lang="en-US" sz="16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all cores in client processors run at the same clock rate.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033845"/>
            <a:ext cx="9144000" cy="4095455"/>
            <a:chOff x="0" y="2033845"/>
            <a:chExt cx="9144000" cy="427547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03384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 bwMode="auto">
            <a:xfrm>
              <a:off x="5427095" y="3348556"/>
              <a:ext cx="2925325" cy="219568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877145" y="4239091"/>
              <a:ext cx="1935215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866707" y="4496595"/>
              <a:ext cx="2125673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841655" y="4701667"/>
              <a:ext cx="1270345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706938" y="237729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5780406" y="2573905"/>
              <a:ext cx="23469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PLL: Phase Locked Loop</a:t>
              </a:r>
            </a:p>
            <a:p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        (</a:t>
              </a:r>
              <a:r>
                <a:rPr lang="en-US" sz="1400" dirty="0" err="1">
                  <a:solidFill>
                    <a:srgbClr val="FFC000"/>
                  </a:solidFill>
                  <a:latin typeface="+mj-lt"/>
                </a:rPr>
                <a:t>Fáziszárt</a:t>
              </a:r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rgbClr val="FFC000"/>
                  </a:solidFill>
                  <a:latin typeface="+mj-lt"/>
                </a:rPr>
                <a:t>hurok</a:t>
              </a:r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)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279074" y="2166450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47705" y="2121445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510" y="6444335"/>
            <a:ext cx="280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PLL: Phased-Locked Loop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6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17)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2123855"/>
            <a:ext cx="9144000" cy="4275475"/>
            <a:chOff x="0" y="2123855"/>
            <a:chExt cx="9144000" cy="42754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12385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4279074" y="2287282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7705" y="2242277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706938" y="246730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41846" y="644433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09085"/>
            <a:ext cx="9144000" cy="119235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73" y="821632"/>
            <a:ext cx="8792022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reads out the target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core voltage </a:t>
            </a:r>
            <a:r>
              <a:rPr lang="en-US" sz="1600" dirty="0">
                <a:latin typeface="Verdana"/>
              </a:rPr>
              <a:t>from the IA_PERF_CTL register and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sends the appropriate code of the core voltage to the Voltage Regulator (VR). 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The VR sets then the requested core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voltage (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via power gates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example,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4 cores share the same core voltage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(yellow lines).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3" y="472437"/>
            <a:ext cx="958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35087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There were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prior techniques: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41" y="1133745"/>
            <a:ext cx="8752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SVFS (Static Voltage Scaling)</a:t>
            </a:r>
          </a:p>
          <a:p>
            <a:r>
              <a:rPr lang="en-US" sz="1600" dirty="0">
                <a:latin typeface="+mj-lt"/>
              </a:rPr>
              <a:t>      The processor has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voltage and frequency points</a:t>
            </a:r>
            <a:r>
              <a:rPr lang="en-US" sz="1600" dirty="0">
                <a:latin typeface="+mj-lt"/>
              </a:rPr>
              <a:t>, according to whether </a:t>
            </a:r>
            <a:r>
              <a:rPr lang="en-US" sz="1600" dirty="0" smtClean="0">
                <a:latin typeface="+mj-lt"/>
              </a:rPr>
              <a:t>the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  </a:t>
            </a:r>
            <a:r>
              <a:rPr lang="en-US" sz="1600" dirty="0" smtClean="0">
                <a:latin typeface="+mj-lt"/>
              </a:rPr>
              <a:t>device </a:t>
            </a:r>
            <a:r>
              <a:rPr lang="en-US" sz="1600" dirty="0">
                <a:latin typeface="+mj-lt"/>
              </a:rPr>
              <a:t>is connected 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mains</a:t>
            </a:r>
            <a:r>
              <a:rPr lang="en-US" sz="1600" dirty="0">
                <a:latin typeface="+mj-lt"/>
              </a:rPr>
              <a:t> or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battery</a:t>
            </a:r>
            <a:r>
              <a:rPr lang="en-US" sz="1600" dirty="0">
                <a:latin typeface="+mj-lt"/>
              </a:rPr>
              <a:t>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273" y="1943835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DFS (Dynamic Frequency Scaling)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466" y="2224025"/>
            <a:ext cx="81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 processor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scale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 only the core frequency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according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the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workload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intensity</a:t>
            </a:r>
            <a:r>
              <a:rPr lang="en-US" sz="1600" dirty="0">
                <a:latin typeface="+mj-lt"/>
              </a:rPr>
              <a:t> to reduce power consumption.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94" y="2799220"/>
            <a:ext cx="815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Nevertheless, we do not discuss further on these techniques, only show their</a:t>
            </a:r>
          </a:p>
          <a:p>
            <a:r>
              <a:rPr lang="en-US" sz="1600" dirty="0">
                <a:latin typeface="+mj-lt"/>
              </a:rPr>
              <a:t>  use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320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(19)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43670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91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techniques for reducing the power consumption of active CPU cores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59" y="1941617"/>
            <a:ext cx="3669523" cy="49163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140" y="3858143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CPPC support in</a:t>
            </a:r>
          </a:p>
          <a:p>
            <a:pPr algn="ctr"/>
            <a:r>
              <a:rPr lang="en-US" sz="1200" i="1" dirty="0">
                <a:latin typeface="+mj-lt"/>
              </a:rPr>
              <a:t>the Zen 2-based</a:t>
            </a:r>
          </a:p>
          <a:p>
            <a:pPr algn="ctr"/>
            <a:r>
              <a:rPr lang="en-US" sz="1200" i="1" dirty="0">
                <a:latin typeface="+mj-lt"/>
              </a:rPr>
              <a:t>Ryzen 3000 line</a:t>
            </a:r>
          </a:p>
          <a:p>
            <a:pPr algn="ctr"/>
            <a:r>
              <a:rPr lang="en-US" sz="1200" i="1" dirty="0">
                <a:latin typeface="+mj-lt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2029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0" y="347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0" y="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706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1556"/>
              </p:ext>
            </p:extLst>
          </p:nvPr>
        </p:nvGraphicFramePr>
        <p:xfrm>
          <a:off x="113803" y="1176783"/>
          <a:ext cx="8901408" cy="513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Microsoft Drawing" r:id="rId3" imgW="7666038" imgH="4433888" progId="MSDraw">
                  <p:embed/>
                </p:oleObj>
              </mc:Choice>
              <mc:Fallback>
                <p:oleObj name="Microsoft Drawing" r:id="rId3" imgW="7666038" imgH="4433888" progId="MSDraw">
                  <p:embed/>
                  <p:pic>
                    <p:nvPicPr>
                      <p:cNvPr id="706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03" y="1176783"/>
                        <a:ext cx="8901408" cy="513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265" y="1208384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Limit of air cooling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22250" y="1516161"/>
            <a:ext cx="855095" cy="36729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Oval 4"/>
          <p:cNvSpPr/>
          <p:nvPr/>
        </p:nvSpPr>
        <p:spPr bwMode="auto">
          <a:xfrm rot="4507628">
            <a:off x="3358985" y="1951318"/>
            <a:ext cx="1758571" cy="313159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9812983">
            <a:off x="5438198" y="1814339"/>
            <a:ext cx="1786220" cy="1582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1900" y="2843935"/>
            <a:ext cx="1207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+mj-lt"/>
              </a:rPr>
              <a:t>Pentium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766" y="200850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Pentium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43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20)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8510" y="849422"/>
            <a:ext cx="9195371" cy="252429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1098900"/>
            <a:ext cx="9032666" cy="2241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 (Collaborative Processor Performance Control) </a:t>
            </a:r>
          </a:p>
          <a:p>
            <a:r>
              <a:rPr lang="en-US" sz="1600" dirty="0">
                <a:latin typeface="+mj-lt"/>
              </a:rPr>
              <a:t>    In CPPC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takes over the power management control from the OS</a:t>
            </a:r>
          </a:p>
          <a:p>
            <a:r>
              <a:rPr lang="en-US" sz="1600" dirty="0">
                <a:latin typeface="+mj-lt"/>
              </a:rPr>
              <a:t>      as </a:t>
            </a:r>
            <a:r>
              <a:rPr lang="en-US" sz="1600" dirty="0" smtClean="0">
                <a:latin typeface="+mj-lt"/>
              </a:rPr>
              <a:t>done in case </a:t>
            </a:r>
            <a:r>
              <a:rPr lang="en-US" sz="1600" dirty="0">
                <a:latin typeface="+mj-lt"/>
              </a:rPr>
              <a:t>of the DVFS,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get a faster and more precise frequency 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voltage scaling</a:t>
            </a:r>
            <a:r>
              <a:rPr lang="en-US" sz="1600" dirty="0">
                <a:latin typeface="+mj-lt"/>
              </a:rPr>
              <a:t> (introduced in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(2015)), to be discussed in </a:t>
            </a:r>
            <a:r>
              <a:rPr lang="en-US" sz="1600" dirty="0" smtClean="0">
                <a:latin typeface="+mj-lt"/>
              </a:rPr>
              <a:t>Section 5.3</a:t>
            </a:r>
            <a:r>
              <a:rPr lang="en-US" sz="1600" dirty="0">
                <a:latin typeface="+mj-lt"/>
              </a:rPr>
              <a:t>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600" dirty="0">
                <a:latin typeface="+mj-lt"/>
              </a:rPr>
              <a:t>    AVFS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replaces the worst case design approach of DVFS by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adaptive approach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to achieve a more efficient voltage and frequency scaling</a:t>
            </a:r>
            <a:r>
              <a:rPr lang="en-US" sz="1600" dirty="0">
                <a:latin typeface="+mj-lt"/>
              </a:rPr>
              <a:t>, it is discussed in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Section </a:t>
            </a:r>
            <a:r>
              <a:rPr lang="en-US" sz="1600" dirty="0" smtClean="0">
                <a:latin typeface="+mj-lt"/>
              </a:rPr>
              <a:t>5.4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585" y="3405481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 indicates processor lines utilizing both techniques mentioned.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489422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 2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direct improvements </a:t>
            </a:r>
            <a:r>
              <a:rPr lang="en-US" sz="1600" dirty="0">
                <a:latin typeface="+mj-lt"/>
              </a:rPr>
              <a:t>of DVFS: </a:t>
            </a:r>
          </a:p>
        </p:txBody>
      </p:sp>
    </p:spTree>
    <p:extLst>
      <p:ext uri="{BB962C8B-B14F-4D97-AF65-F5344CB8AC3E}">
        <p14:creationId xmlns:p14="http://schemas.microsoft.com/office/powerpoint/2010/main" val="2063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21)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AV</a:t>
            </a:r>
            <a:r>
              <a:rPr lang="en-US" sz="1200" b="1" dirty="0"/>
              <a:t>F</a:t>
            </a:r>
            <a:r>
              <a:rPr lang="hu-HU" sz="1200" b="1" dirty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Mobile Pentium III</a:t>
            </a:r>
            <a:r>
              <a:rPr lang="en-US" sz="1200" i="1" dirty="0">
                <a:latin typeface="+mj-lt"/>
              </a:rPr>
              <a:t> (2000)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/>
              <a:t>Mobile Pentium 4</a:t>
            </a:r>
            <a:r>
              <a:rPr lang="en-US" sz="1200" i="1" dirty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(Northwood</a:t>
            </a:r>
            <a:r>
              <a:rPr lang="en-US" sz="1200" i="1" dirty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Speed Shift in</a:t>
            </a:r>
          </a:p>
          <a:p>
            <a:pPr algn="ctr"/>
            <a:r>
              <a:rPr lang="en-US" sz="1200" i="1" dirty="0">
                <a:latin typeface="+mj-lt"/>
              </a:rPr>
              <a:t>   </a:t>
            </a:r>
            <a:r>
              <a:rPr lang="hu-HU" sz="1200" i="1" dirty="0">
                <a:latin typeface="+mj-lt"/>
              </a:rPr>
              <a:t>Skylake</a:t>
            </a:r>
            <a:r>
              <a:rPr lang="en-US" sz="1200" i="1" dirty="0">
                <a:latin typeface="+mj-lt"/>
              </a:rPr>
              <a:t> </a:t>
            </a:r>
            <a:r>
              <a:rPr lang="hu-HU" sz="1200" i="1" dirty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Cool'n'Quiet</a:t>
            </a:r>
          </a:p>
          <a:p>
            <a:pPr algn="ctr"/>
            <a:r>
              <a:rPr lang="hu-HU" sz="1200" i="1" dirty="0">
                <a:latin typeface="+mj-lt"/>
              </a:rPr>
              <a:t>technologies</a:t>
            </a:r>
          </a:p>
          <a:p>
            <a:pPr algn="ctr"/>
            <a:r>
              <a:rPr lang="hu-HU" sz="1200" i="1" dirty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>
                <a:latin typeface="+mj-lt"/>
              </a:rPr>
              <a:t> and servers</a:t>
            </a:r>
            <a:r>
              <a:rPr lang="en-US" sz="1200" i="1" dirty="0">
                <a:latin typeface="+mj-lt"/>
              </a:rPr>
              <a:t> (</a:t>
            </a:r>
            <a:r>
              <a:rPr lang="hu-HU" sz="1200" i="1" dirty="0">
                <a:latin typeface="+mj-lt"/>
              </a:rPr>
              <a:t>since 2000</a:t>
            </a:r>
            <a:r>
              <a:rPr lang="en-US" sz="1200" i="1" dirty="0">
                <a:latin typeface="+mj-lt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Exynos 4</a:t>
            </a:r>
            <a:r>
              <a:rPr lang="en-US" sz="1200" i="1" dirty="0">
                <a:latin typeface="+mj-lt"/>
              </a:rPr>
              <a:t> (2012)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>
                <a:latin typeface="+mj-lt"/>
              </a:rPr>
              <a:t>Power</a:t>
            </a:r>
            <a:r>
              <a:rPr lang="en-US" sz="1200" i="1" dirty="0">
                <a:latin typeface="+mj-lt"/>
              </a:rPr>
              <a:t>PC </a:t>
            </a:r>
            <a:r>
              <a:rPr lang="hu-HU" sz="1200" i="1" dirty="0">
                <a:latin typeface="+mj-lt"/>
              </a:rPr>
              <a:t>750FX</a:t>
            </a:r>
          </a:p>
          <a:p>
            <a:pPr algn="ctr"/>
            <a:r>
              <a:rPr lang="hu-HU" sz="1200" i="1" dirty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Energy Scale</a:t>
            </a:r>
          </a:p>
          <a:p>
            <a:pPr algn="ctr"/>
            <a:r>
              <a:rPr lang="hu-HU" sz="1200" i="1" dirty="0">
                <a:latin typeface="+mj-lt"/>
              </a:rPr>
              <a:t>in POWER6</a:t>
            </a:r>
          </a:p>
          <a:p>
            <a:pPr algn="ctr"/>
            <a:r>
              <a:rPr lang="hu-HU" sz="1200" i="1" dirty="0">
                <a:latin typeface="+mj-lt"/>
              </a:rPr>
              <a:t>(2007) and</a:t>
            </a:r>
          </a:p>
          <a:p>
            <a:pPr algn="ctr"/>
            <a:r>
              <a:rPr lang="hu-HU" sz="1200" i="1" dirty="0">
                <a:latin typeface="+mj-lt"/>
              </a:rPr>
              <a:t>subsequent </a:t>
            </a:r>
          </a:p>
          <a:p>
            <a:pPr algn="ctr"/>
            <a:r>
              <a:rPr lang="hu-HU" sz="1200" i="1" dirty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+mj-lt"/>
              </a:rPr>
              <a:t>405LP</a:t>
            </a:r>
            <a:r>
              <a:rPr lang="en-US" sz="1200" i="1" dirty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Dynamic Power </a:t>
            </a:r>
          </a:p>
          <a:p>
            <a:pPr algn="ctr"/>
            <a:r>
              <a:rPr lang="hu-HU" sz="1200" i="1" dirty="0">
                <a:latin typeface="+mj-lt"/>
              </a:rPr>
              <a:t>Performance Scaling in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i="1" dirty="0">
                <a:latin typeface="+mj-lt"/>
              </a:rPr>
              <a:t>PowerPC </a:t>
            </a:r>
            <a:r>
              <a:rPr lang="en-US" sz="1200" i="1" dirty="0" err="1">
                <a:latin typeface="+mj-lt"/>
              </a:rPr>
              <a:t>750GX</a:t>
            </a:r>
            <a:r>
              <a:rPr lang="en-US" sz="1200" i="1" dirty="0">
                <a:latin typeface="+mj-lt"/>
              </a:rPr>
              <a:t> (2004)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1.0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2.0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578519" y="2125517"/>
            <a:ext cx="3525241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DVFS to reduce power consumption of active CPU cores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Adaptive </a:t>
            </a:r>
            <a:r>
              <a:rPr lang="en-US" sz="1200" dirty="0" err="1">
                <a:latin typeface="+mj-lt"/>
              </a:rPr>
              <a:t>PowerSaver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r>
              <a:rPr lang="en-US" sz="1200" dirty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AVFS in</a:t>
            </a:r>
          </a:p>
          <a:p>
            <a:pPr algn="ctr"/>
            <a:r>
              <a:rPr lang="hu-HU" sz="1200" i="1" dirty="0">
                <a:latin typeface="+mj-lt"/>
              </a:rPr>
              <a:t>Exca</a:t>
            </a:r>
            <a:r>
              <a:rPr lang="en-US" sz="1200" i="1" dirty="0">
                <a:latin typeface="+mj-lt"/>
              </a:rPr>
              <a:t>v</a:t>
            </a:r>
            <a:r>
              <a:rPr lang="hu-HU" sz="1200" i="1" dirty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Carizzo (2015)</a:t>
            </a:r>
            <a:endParaRPr lang="en-US" sz="1200" i="1" dirty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1923" y="38436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22)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4327" y="458670"/>
            <a:ext cx="9127779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16260" cy="12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F3F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and also AMD </a:t>
            </a:r>
            <a:r>
              <a:rPr lang="en-US" sz="1600" dirty="0">
                <a:latin typeface="+mj-lt"/>
              </a:rPr>
              <a:t>(in their recent Zen 2-based or newer lines) opted for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 </a:t>
            </a:r>
            <a:r>
              <a:rPr lang="en-US" sz="1600" dirty="0">
                <a:latin typeface="+mj-lt"/>
              </a:rPr>
              <a:t>technique to enhance DVFS.</a:t>
            </a:r>
          </a:p>
          <a:p>
            <a:r>
              <a:rPr lang="en-US" sz="1600" dirty="0">
                <a:latin typeface="+mj-lt"/>
              </a:rPr>
              <a:t>By contrast,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IBM’s server lines,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AMD’s previous lines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ARM’s </a:t>
            </a:r>
            <a:r>
              <a:rPr lang="en-US" sz="1600" dirty="0">
                <a:latin typeface="+mj-lt"/>
              </a:rPr>
              <a:t>as well 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Samsung’s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mobile processor lines </a:t>
            </a:r>
            <a:r>
              <a:rPr lang="en-US" sz="1600" dirty="0">
                <a:latin typeface="+mj-lt"/>
              </a:rPr>
              <a:t>have 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rather than CPPC</a:t>
            </a:r>
            <a:r>
              <a:rPr lang="en-US" sz="1600" dirty="0">
                <a:solidFill>
                  <a:srgbClr val="FF3F3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568"/>
            <a:ext cx="8123238" cy="45800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PPC (Collaborative Processor Performance Control)</a:t>
            </a:r>
          </a:p>
        </p:txBody>
      </p:sp>
    </p:spTree>
    <p:extLst>
      <p:ext uri="{BB962C8B-B14F-4D97-AF65-F5344CB8AC3E}">
        <p14:creationId xmlns:p14="http://schemas.microsoft.com/office/powerpoint/2010/main" val="27570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7" y="1596504"/>
            <a:ext cx="1638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5" y="1577454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51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5382" y="2821413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4338" y="4884556"/>
            <a:ext cx="140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655120" y="2031691"/>
            <a:ext cx="1828800" cy="48248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703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PPC (Collaborative Processor Performance Control) -1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65248" y="388239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798" y="39050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4292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46689" y="828002"/>
            <a:ext cx="9149752" cy="396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657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(Collaborative Processor Performance Control)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80" y="845373"/>
            <a:ext cx="8923853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new processor performance control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introduced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5.0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(2011), called the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Control (CPPC)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If CPPC is implemented, it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supersedes the previous ACPI 2.0 based DVFS </a:t>
            </a:r>
          </a:p>
          <a:p>
            <a:pPr lvl="0">
              <a:spcAft>
                <a:spcPts val="600"/>
              </a:spcAft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  technology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CPPC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Skylake family (2015) and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designated it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needs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support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nevertheless OS support became available only after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launching the Skylake Family, in the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2015 Fall Update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Collaborative Processor Performance Control technology is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bound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Intel’s processors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also AMD introduced it in their Zen 2-based Ryzen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2019).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It is worth noting that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AMD’s CPPC implementation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was already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based on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a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revision of the CPPC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standard (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ACPI 5.1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(2014)) and was called </a:t>
            </a:r>
            <a:r>
              <a:rPr lang="it-IT" sz="1600" dirty="0" smtClean="0">
                <a:solidFill>
                  <a:srgbClr val="FF0000"/>
                </a:solidFill>
                <a:latin typeface="Verdana"/>
              </a:rPr>
              <a:t>CPPC2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it-IT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5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(3)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8510" y="828002"/>
            <a:ext cx="9144000" cy="596116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422004" y="1362030"/>
            <a:ext cx="3720737" cy="43792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80098" y="898446"/>
            <a:ext cx="5056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 (DVFS) technology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596" y="1213481"/>
            <a:ext cx="5230827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assesses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far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CPU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cores or </a:t>
            </a:r>
            <a:endParaRPr lang="en-US" sz="1600" noProof="0" dirty="0" smtClean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threads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(if multithreading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) are utilized,</a:t>
            </a:r>
            <a:endParaRPr lang="en-US" sz="1600" noProof="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until 2006: by counting idle clock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    </a:t>
            </a:r>
            <a:r>
              <a:rPr lang="en-US" sz="1600" spc="-50" dirty="0">
                <a:latin typeface="Verdana"/>
              </a:rPr>
              <a:t>during </a:t>
            </a:r>
            <a:r>
              <a:rPr lang="en-US" sz="1600" spc="-50" dirty="0" smtClean="0">
                <a:latin typeface="Verdana"/>
              </a:rPr>
              <a:t>thread scheduling </a:t>
            </a:r>
            <a:r>
              <a:rPr lang="en-US" sz="1600" spc="-50" dirty="0">
                <a:latin typeface="Verdana"/>
              </a:rPr>
              <a:t>-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in time windows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since 2006: by reading out two counters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(actually 2 MSRs: the IA32_MPERF and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IA32_APER </a:t>
            </a:r>
            <a:r>
              <a:rPr lang="en-US" sz="1600" dirty="0" err="1" smtClean="0">
                <a:latin typeface="Verdana"/>
              </a:rPr>
              <a:t>Fregisters</a:t>
            </a:r>
            <a:r>
              <a:rPr lang="en-US" sz="1600" dirty="0">
                <a:latin typeface="Verdana"/>
              </a:rPr>
              <a:t>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chooses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requested fc, </a:t>
            </a:r>
            <a:r>
              <a:rPr kumimoji="0" lang="en-US" sz="1600" b="0" i="0" u="none" strike="noStrike" kern="1200" cap="none" spc="-2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OS coordinates P-states </a:t>
            </a:r>
            <a:r>
              <a:rPr lang="en-US" sz="1600" spc="-20" dirty="0" smtClean="0">
                <a:latin typeface="Verdana"/>
              </a:rPr>
              <a:t>if needed, then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forwards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identifiers of the selected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P-state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to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an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MSRs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(the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IA32_PERF_CTL)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finally, the PCU sets the requested P-state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 control cycles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fact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scaling, i.e.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implements a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coarse grained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control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0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3466" y="943451"/>
            <a:ext cx="2204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2.0-based DVFS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84121" y="5739322"/>
            <a:ext cx="36567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P-states [</a:t>
            </a:r>
            <a:r>
              <a:rPr lang="hu-HU" sz="15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744" y="6144657"/>
            <a:ext cx="9096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(Model-Specific Registers),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introduced in the Intel's 80386 line, are registers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that 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not necessarily available in subsequent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processor family.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53835" y="1998829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(PMU control)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624" y="458788"/>
            <a:ext cx="9134375" cy="6330378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(4)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-26495" y="892972"/>
            <a:ext cx="9144000" cy="564137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991449"/>
            <a:ext cx="4678847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and the processor collaborate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controlling processor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user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supplied control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hints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(e.g. whether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power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or performance is preferred),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 Unit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autonomously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performance states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(fc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settings) while performing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performance/energy efficiency 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28900" y="1410127"/>
            <a:ext cx="4386271" cy="4379273"/>
            <a:chOff x="4622023" y="1472217"/>
            <a:chExt cx="4386271" cy="43792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21" name="Right Brace 20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4408" y="3232597"/>
              <a:ext cx="13138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Verdana"/>
                </a:rPr>
                <a:t>by the PCU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1500" y="1133745"/>
            <a:ext cx="455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715" y="1029294"/>
            <a:ext cx="2620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HCPS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8885" y="5834287"/>
            <a:ext cx="4325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larger number of clock multiplier defined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levels [</a:t>
            </a:r>
            <a:r>
              <a:rPr lang="hu-HU" sz="15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207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67197" y="266391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latin typeface="+mj-lt"/>
              </a:rPr>
              <a:t>the limits)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7065" y="1029294"/>
            <a:ext cx="720080" cy="2851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5418" y="1043735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5.0-based CPPC </a:t>
            </a:r>
          </a:p>
        </p:txBody>
      </p:sp>
    </p:spTree>
    <p:extLst>
      <p:ext uri="{BB962C8B-B14F-4D97-AF65-F5344CB8AC3E}">
        <p14:creationId xmlns:p14="http://schemas.microsoft.com/office/powerpoint/2010/main" val="2719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(5)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91540"/>
            <a:ext cx="9144000" cy="538812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99" y="477542"/>
            <a:ext cx="67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Operation of the Speed Shift technology (more detailed)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18" y="877898"/>
            <a:ext cx="902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OS provides user supplied control hints for the processor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including min.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or max. performance limits, preference for energy efficiency or performance,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462963"/>
            <a:ext cx="9051389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transfers performance control to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the PCU controls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autonomously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 while performing P-state transitions much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would do.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performance request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application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same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as the OS before, by reading the IA32_MPERF MSR and IA32_APERF MSR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registers etc.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Nevertheless,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does not derive the requested 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from the performance request of the application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carries out also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performance/energy efficiency optimizations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well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 needed,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coordinates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the performance requests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threads belonging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to the same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performance requests of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group of cores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they share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core voltage and clock frequency, as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discussed before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sets the requested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fc values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way as before.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has the possibility to monitor the power management accomplished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by the PCU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by reading a specific MSR register (the IA32_HWP_STATUS register</a:t>
            </a:r>
            <a:r>
              <a:rPr kumimoji="0" lang="en-US" sz="16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),</a:t>
            </a:r>
            <a:endParaRPr kumimoji="0" lang="en-US" sz="16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   and if necessary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, </a:t>
            </a:r>
            <a:r>
              <a:rPr kumimoji="0" lang="en-US" sz="16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 mechanism is invoked for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OS to </a:t>
            </a:r>
            <a:r>
              <a:rPr kumimoji="0" lang="en-US" sz="16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overtake the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from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</a:p>
        </p:txBody>
      </p:sp>
    </p:spTree>
    <p:extLst>
      <p:ext uri="{BB962C8B-B14F-4D97-AF65-F5344CB8AC3E}">
        <p14:creationId xmlns:p14="http://schemas.microsoft.com/office/powerpoint/2010/main" val="30345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(7)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900" y="1410127"/>
            <a:ext cx="3075891" cy="4379273"/>
            <a:chOff x="4622023" y="1472217"/>
            <a:chExt cx="307589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61510" y="1372304"/>
            <a:ext cx="3720737" cy="448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2370" y="3031213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limits)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962" y="5834287"/>
            <a:ext cx="338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659" y="585927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7355" y="3481263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42" y="1088740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887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Contrasting Intel’s EIST (DVFS)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SpeedStep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(CPPC) PM technologies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30" y="203384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511" y="3839722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50313" y="2819478"/>
            <a:ext cx="1342735" cy="13051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006715" y="3654145"/>
            <a:ext cx="1342735" cy="108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(16)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246221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90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827" y="818710"/>
            <a:ext cx="90296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the previous Figure shows,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dissipation </a:t>
            </a:r>
            <a:r>
              <a:rPr lang="en-US" sz="1600" dirty="0">
                <a:latin typeface="+mj-lt"/>
              </a:rPr>
              <a:t>of Pentium 4’s subsequent cores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dynamically rose, up to nearly 100 W/cm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for the 3. core </a:t>
            </a:r>
            <a:r>
              <a:rPr lang="en-US" sz="1600" dirty="0">
                <a:latin typeface="+mj-lt"/>
              </a:rPr>
              <a:t>(Prescott) that equals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about 100 W, as it has a die area of approximately 1 cm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But this steep rise of dissipation could not be kept on further on while the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resulting power density became unmanageable </a:t>
            </a:r>
            <a:r>
              <a:rPr lang="en-US" sz="1600" dirty="0" smtClean="0">
                <a:latin typeface="+mj-lt"/>
              </a:rPr>
              <a:t>since </a:t>
            </a:r>
            <a:r>
              <a:rPr lang="en-US" sz="1600" dirty="0">
                <a:latin typeface="+mj-lt"/>
              </a:rPr>
              <a:t>absorbing about 100 </a:t>
            </a:r>
            <a:r>
              <a:rPr lang="en-US" sz="1600" dirty="0" smtClean="0">
                <a:latin typeface="+mj-lt"/>
              </a:rPr>
              <a:t>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</a:t>
            </a:r>
            <a:r>
              <a:rPr lang="en-US" sz="1600" dirty="0">
                <a:latin typeface="+mj-lt"/>
              </a:rPr>
              <a:t>dissipation by means of air cooling was already </a:t>
            </a:r>
            <a:r>
              <a:rPr lang="en-US" sz="1600" dirty="0" smtClean="0">
                <a:latin typeface="+mj-lt"/>
              </a:rPr>
              <a:t>a challenge </a:t>
            </a:r>
            <a:r>
              <a:rPr lang="en-US" sz="1600" dirty="0">
                <a:latin typeface="+mj-lt"/>
              </a:rPr>
              <a:t>in DTs of that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was early in recognizing this intolerable trend</a:t>
            </a:r>
            <a:r>
              <a:rPr lang="en-US" sz="1600" dirty="0">
                <a:latin typeface="+mj-lt"/>
              </a:rPr>
              <a:t>, as a slide from a keynote </a:t>
            </a:r>
          </a:p>
          <a:p>
            <a:r>
              <a:rPr lang="en-US" sz="1600" dirty="0">
                <a:latin typeface="+mj-lt"/>
              </a:rPr>
              <a:t>     speech of Andy Groove from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12/2002</a:t>
            </a:r>
            <a:r>
              <a:rPr lang="en-US" sz="1600" dirty="0">
                <a:latin typeface="+mj-lt"/>
              </a:rPr>
              <a:t> reveals (see next Figure). </a:t>
            </a:r>
          </a:p>
        </p:txBody>
      </p:sp>
    </p:spTree>
    <p:extLst>
      <p:ext uri="{BB962C8B-B14F-4D97-AF65-F5344CB8AC3E}">
        <p14:creationId xmlns:p14="http://schemas.microsoft.com/office/powerpoint/2010/main" val="1738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used for Intel's Speed Shift technology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28045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defined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of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support Speed Shift technology, as seen below.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7" t="30753" r="10171" b="7808"/>
          <a:stretch/>
        </p:blipFill>
        <p:spPr>
          <a:xfrm>
            <a:off x="0" y="1455311"/>
            <a:ext cx="9144000" cy="379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" y="5295691"/>
            <a:ext cx="7577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MSRs defined by Intel to support its Speed Shift technology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57" y="5724545"/>
            <a:ext cx="9128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In the Table HWP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means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Hardware Performance control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20" dirty="0">
                <a:latin typeface="Verdana"/>
              </a:rPr>
              <a:t>actually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(another name for CPPC used in Intel’s documentations).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819534"/>
            <a:ext cx="9105637" cy="12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112" y="1133745"/>
            <a:ext cx="874690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long as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EIST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technology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provides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only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few discrete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fc values for scaling,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Speed Shift </a:t>
            </a:r>
            <a:r>
              <a:rPr lang="en-US" sz="1600" dirty="0">
                <a:latin typeface="Verdana"/>
              </a:rPr>
              <a:t>technology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may use every frequency multiplier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value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setting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fc = multiplier *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fbus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indicated in the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 below.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56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Benefits of the CPPC (alias Speed Shift) technology -1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802962"/>
            <a:ext cx="460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a) A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significantly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finer frequency control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67159" y="2526634"/>
            <a:ext cx="2525817" cy="3648593"/>
            <a:chOff x="4622023" y="1472217"/>
            <a:chExt cx="3075891" cy="43792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12" name="Right Brace 11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016574" y="2495121"/>
            <a:ext cx="3055342" cy="3738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9934" y="3895890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limits,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5714" y="6212624"/>
            <a:ext cx="2782987" cy="435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9689" y="6233439"/>
            <a:ext cx="1844444" cy="435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7239" y="4342705"/>
            <a:ext cx="1090186" cy="256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1600" y="2258870"/>
            <a:ext cx="2594752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8318" y="2258870"/>
            <a:ext cx="1920791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42663" y="3046285"/>
            <a:ext cx="890104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2925" y="4512352"/>
            <a:ext cx="661062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317445" y="3654165"/>
            <a:ext cx="1260000" cy="12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31793" y="4396238"/>
            <a:ext cx="1102608" cy="89980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23" y="5229200"/>
            <a:ext cx="852784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above example a frequency transition to the maximum core frequency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3.5 GHz) 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without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(blue line),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(yellow-green line)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35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ms.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This indicates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notable reduces the time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perform frequency t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ransitions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95" y="1673805"/>
            <a:ext cx="9350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Example for speeding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up frequency transitions by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Intel's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  </a:t>
            </a:r>
            <a:r>
              <a:rPr kumimoji="0" lang="en-US" sz="18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used in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the 6. gen. </a:t>
            </a:r>
            <a:r>
              <a:rPr kumimoji="0" lang="en-US" sz="1800" b="0" i="0" u="none" strike="noStrike" kern="1200" cap="none" spc="-5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Skylake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 line (2015) while running a representative task [</a:t>
            </a:r>
            <a:r>
              <a:rPr lang="hu-HU" spc="-50" noProof="0" dirty="0">
                <a:solidFill>
                  <a:schemeClr val="accent6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(9)</a:t>
            </a:r>
            <a:endParaRPr lang="en-US" dirty="0"/>
          </a:p>
        </p:txBody>
      </p:sp>
      <p:pic>
        <p:nvPicPr>
          <p:cNvPr id="36" name="Kép 10">
            <a:extLst>
              <a:ext uri="{FF2B5EF4-FFF2-40B4-BE49-F238E27FC236}">
                <a16:creationId xmlns:a16="http://schemas.microsoft.com/office/drawing/2014/main" id="{F89E4164-ED8A-48A3-B82D-3C6449CE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2438890"/>
            <a:ext cx="8531794" cy="2563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-8885" y="835560"/>
            <a:ext cx="9144000" cy="72000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600" y="1176665"/>
            <a:ext cx="8826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 smtClean="0">
                <a:latin typeface="+mj-lt"/>
              </a:rPr>
              <a:t>Obviously, the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PCU may perform frequency transition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significantly faster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than the OS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671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Benefits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of the CPPC (alias Speed Shift) technology 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818710"/>
            <a:ext cx="561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b) Significantly speeding up frequency scaling</a:t>
            </a:r>
            <a:endParaRPr lang="en-US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96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94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PCMark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8 - Home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5" descr="PCMark 8 -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4" y="1533659"/>
            <a:ext cx="8468936" cy="32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992" y="5004038"/>
            <a:ext cx="8569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Home edition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industry standard benchmark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Windows 8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and Windows 7 apps,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covers real-world tasks and scenarios that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PC usage in the home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84405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enabling the Speed Shift technology results in this case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very small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gain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about 1.5 %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86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2015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8" y="1535846"/>
            <a:ext cx="8399798" cy="323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515" y="4945485"/>
            <a:ext cx="88527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covers six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HTML5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and JavaScript-based workloads like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Enhancement, Organize Albums, Stock Option Pricing, Sales Graphs.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these applications Speed Shift technology results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gain of about 20 %.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(12)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94" y="877898"/>
            <a:ext cx="9105637" cy="93092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918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the Speed Shift technology in Intel's 7. generation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8661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next generation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(2017)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redesigned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Speed 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implementation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a remarkable gain in speeding up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transitions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2285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085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in the 7. gen. </a:t>
            </a:r>
            <a:r>
              <a:rPr kumimoji="0" lang="en-US" sz="1800" b="0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(2016), while running a representative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task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6" t="19693" r="3381" b="20154"/>
          <a:stretch/>
        </p:blipFill>
        <p:spPr>
          <a:xfrm>
            <a:off x="180306" y="1545469"/>
            <a:ext cx="8834907" cy="309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869160"/>
            <a:ext cx="8598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shows, with the enhanced implementation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will be achieved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about 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rather than 35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 the previous 6. 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Sky Lake line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4" t="11015" r="4607"/>
          <a:stretch/>
        </p:blipFill>
        <p:spPr>
          <a:xfrm>
            <a:off x="4346975" y="2609618"/>
            <a:ext cx="4501252" cy="4170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" y="2371563"/>
            <a:ext cx="40501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AMD’s implementation is said</a:t>
            </a:r>
          </a:p>
          <a:p>
            <a:r>
              <a:rPr lang="en-US" sz="1600" dirty="0">
                <a:latin typeface="+mj-lt"/>
              </a:rPr>
              <a:t>      to provide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very fast clock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ramping of about 1–2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Figure on the right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indicates.</a:t>
            </a:r>
          </a:p>
          <a:p>
            <a:r>
              <a:rPr lang="en-US" sz="1600" dirty="0">
                <a:latin typeface="+mj-lt"/>
              </a:rPr>
              <a:t>    This time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much shorter </a:t>
            </a:r>
            <a:r>
              <a:rPr lang="en-US" sz="1600" dirty="0">
                <a:latin typeface="+mj-lt"/>
              </a:rPr>
              <a:t>than</a:t>
            </a:r>
          </a:p>
          <a:p>
            <a:r>
              <a:rPr lang="en-US" sz="1600" dirty="0">
                <a:latin typeface="+mj-lt"/>
              </a:rPr>
              <a:t>      Intel’s published figure for the</a:t>
            </a:r>
          </a:p>
          <a:p>
            <a:r>
              <a:rPr lang="en-US" sz="1600" dirty="0">
                <a:latin typeface="+mj-lt"/>
              </a:rPr>
              <a:t>      7. gen. </a:t>
            </a:r>
            <a:r>
              <a:rPr lang="en-US" sz="1600" dirty="0" err="1">
                <a:latin typeface="+mj-lt"/>
              </a:rPr>
              <a:t>Kaby</a:t>
            </a:r>
            <a:r>
              <a:rPr lang="en-US" sz="1600" dirty="0">
                <a:latin typeface="+mj-lt"/>
              </a:rPr>
              <a:t> Lake line (2016)</a:t>
            </a:r>
          </a:p>
          <a:p>
            <a:r>
              <a:rPr lang="en-US" sz="1600" dirty="0">
                <a:latin typeface="+mj-lt"/>
              </a:rPr>
              <a:t>      of about 15 </a:t>
            </a:r>
            <a:r>
              <a:rPr lang="en-US" sz="1600" dirty="0" err="1">
                <a:latin typeface="+mj-lt"/>
              </a:rPr>
              <a:t>ms.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45" y="5274205"/>
            <a:ext cx="359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Clock ramping in AMD’s</a:t>
            </a:r>
          </a:p>
          <a:p>
            <a:r>
              <a:rPr lang="en-US" sz="1600" dirty="0">
                <a:latin typeface="+mj-lt"/>
              </a:rPr>
              <a:t>  Zen 2-based Ryzen 3000 line  </a:t>
            </a:r>
          </a:p>
          <a:p>
            <a:r>
              <a:rPr lang="en-US" sz="1600" dirty="0">
                <a:latin typeface="+mj-lt"/>
              </a:rPr>
              <a:t>  (2019) [</a:t>
            </a:r>
            <a:r>
              <a:rPr lang="hu-HU" sz="1600" dirty="0">
                <a:latin typeface="+mj-lt"/>
              </a:rPr>
              <a:t>56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6185659"/>
            <a:ext cx="395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+mj-lt"/>
              </a:rPr>
              <a:t>UEFI: </a:t>
            </a:r>
            <a:r>
              <a:rPr lang="en-US" dirty="0"/>
              <a:t>Universal Extensible Firmware</a:t>
            </a:r>
          </a:p>
          <a:p>
            <a:r>
              <a:rPr lang="en-US" dirty="0"/>
              <a:t>          Interface (replaces BIOS)</a:t>
            </a:r>
            <a:endParaRPr lang="en-US" sz="1600" u="sng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312" y="828001"/>
            <a:ext cx="9105637" cy="6027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41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AMD’s implementation of Collaborative Processor Performance Control 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70127" y="818710"/>
            <a:ext cx="89823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Zen 2-based Ryzen 3000 DT line (7/2019)</a:t>
            </a:r>
            <a:r>
              <a:rPr lang="en-US" sz="1600" dirty="0">
                <a:latin typeface="+mj-lt"/>
              </a:rPr>
              <a:t>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the Collaborative Processor Performance Control Revision 2,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No dedicated name for this technique became published so far.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use requires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Windows 10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2019 update and a new BIOS release (7/2019)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supporting CPPC2.</a:t>
            </a:r>
          </a:p>
        </p:txBody>
      </p:sp>
    </p:spTree>
    <p:extLst>
      <p:ext uri="{BB962C8B-B14F-4D97-AF65-F5344CB8AC3E}">
        <p14:creationId xmlns:p14="http://schemas.microsoft.com/office/powerpoint/2010/main" val="26822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1088740"/>
            <a:ext cx="290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running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525" y="1448780"/>
            <a:ext cx="85715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originating from the 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169" y="2277365"/>
            <a:ext cx="38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f denoting the clock frequency.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194" y="2637405"/>
            <a:ext cx="9221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with f,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arising from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 the square of the frequency (f),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below.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357485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630125"/>
            <a:ext cx="85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arising from the dynamic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(designated as Compute energy in the Figure) on the performance (~ f) 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764469" y="218361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500" y="458670"/>
            <a:ext cx="8396401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66" y="1106473"/>
            <a:ext cx="8751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static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runtime.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runtime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inversely proportional to the frequency (f).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55" y="1993688"/>
            <a:ext cx="833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from the static dissipation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nversely proportional to the frequency (f)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is proportional to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EAEDA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949750" y="2959936"/>
            <a:ext cx="7312660" cy="21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208293"/>
            <a:ext cx="857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the static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 (~ f)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6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204282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S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ignificance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of power management in processors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2612147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P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management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anose="020B0604030504040204" pitchFamily="34" charset="0"/>
                </a:rPr>
                <a:t>at the circuit level</a:t>
              </a: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3184516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3. P</a:t>
              </a:r>
              <a:r>
                <a:rPr lang="en-US" altLang="en-US" sz="18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management at the platform level - Overview</a:t>
              </a: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3741842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4. 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educing power consumption of idle CPU cores</a:t>
              </a: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4310732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5. Reducing  power consumption of active CPU cores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773508" y="4907028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Utilizing the  power headroom of processor packages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to raise performance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791580" y="5627095"/>
            <a:ext cx="7558088" cy="457200"/>
            <a:chOff x="472" y="2160"/>
            <a:chExt cx="4630" cy="288"/>
          </a:xfrm>
        </p:grpSpPr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7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References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773509" y="1033965"/>
            <a:ext cx="757891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936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impact of rising power density (W/cm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IDM conference 2002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Groove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7450" y="1284357"/>
            <a:ext cx="6769100" cy="4709928"/>
            <a:chOff x="1187450" y="1841685"/>
            <a:chExt cx="6769100" cy="4709928"/>
          </a:xfrm>
        </p:grpSpPr>
        <p:pic>
          <p:nvPicPr>
            <p:cNvPr id="7168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8" b="20891"/>
            <a:stretch/>
          </p:blipFill>
          <p:spPr bwMode="auto">
            <a:xfrm>
              <a:off x="1187450" y="2756079"/>
              <a:ext cx="6769100" cy="379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537137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305316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073494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1841685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35617" y="2150766"/>
              <a:ext cx="5759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Groove Keynote at IEDM Dec. 2002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713" y="6309320"/>
            <a:ext cx="501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IEDM: International Electron Device Meeting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796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consequence,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from both the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056" y="1121045"/>
            <a:ext cx="618470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 as well as system power consumption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706110"/>
            <a:ext cx="528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minimum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882045" y="2156160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406410"/>
            <a:ext cx="857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both the dynamic dissipation (designated as the Compute energy in the Figure) and the static dissipation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300" y="5576830"/>
            <a:ext cx="904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energy consumption point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efficient working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core of the processor.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-3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(18)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57300" y="3067145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674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821" y="818710"/>
            <a:ext cx="89432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lowered as far as possible until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working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reached.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calculated every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workload and system characteristics.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the system is clocked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would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increase the energy consumption.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Therefore, a so called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overrides lower P requests and sets 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is activated only if it is possible to enter the package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sleep state.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5862" y="5402470"/>
            <a:ext cx="660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management including duty cycle control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1645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2359214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967" y="818710"/>
            <a:ext cx="87639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Operating the processor 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 would increase the total energy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the static power component.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this region a more efficient technique to reduce power for low power demand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      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turning the processor package on and off </a:t>
            </a:r>
            <a:r>
              <a:rPr lang="en-US" sz="1600" dirty="0">
                <a:solidFill>
                  <a:srgbClr val="0070C0"/>
                </a:solidFill>
              </a:rPr>
              <a:t>about 1000 times/sec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cycling,</a:t>
            </a:r>
            <a:r>
              <a:rPr lang="en-US" sz="1600" dirty="0">
                <a:solidFill>
                  <a:srgbClr val="000000"/>
                </a:solidFill>
              </a:rPr>
              <a:t> as shown in the Figure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580" y="4779150"/>
            <a:ext cx="886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rate of the duty 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at a performance corresponding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performance can be scaled with the performance demand.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off-state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processor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C6 package idle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See the next Figure for the actions needed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set the processor into the package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C6 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909" y="4305914"/>
            <a:ext cx="835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duty cycling, used to reduce energy consumption below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(20)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1500" y="458670"/>
            <a:ext cx="557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Power saving measures in C1 to C6 idle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212" y="5444545"/>
            <a:ext cx="876130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To set </a:t>
            </a:r>
            <a:r>
              <a:rPr lang="en-US" sz="1600" dirty="0" err="1">
                <a:solidFill>
                  <a:srgbClr val="0070C0"/>
                </a:solidFill>
              </a:rPr>
              <a:t>Vcc</a:t>
            </a:r>
            <a:r>
              <a:rPr lang="en-US" sz="1600" dirty="0">
                <a:solidFill>
                  <a:srgbClr val="0070C0"/>
                </a:solidFill>
              </a:rPr>
              <a:t> to 0</a:t>
            </a:r>
            <a:r>
              <a:rPr lang="en-US" sz="1600" dirty="0"/>
              <a:t> (i.e. to switch off cores) needs typically </a:t>
            </a:r>
            <a:r>
              <a:rPr lang="en-US" sz="1600" dirty="0">
                <a:solidFill>
                  <a:srgbClr val="0070C0"/>
                </a:solidFill>
              </a:rPr>
              <a:t>power gating </a:t>
            </a:r>
            <a:r>
              <a:rPr lang="en-US" sz="1600" dirty="0"/>
              <a:t>or </a:t>
            </a:r>
            <a:r>
              <a:rPr lang="en-US" sz="1600" dirty="0">
                <a:solidFill>
                  <a:srgbClr val="0070C0"/>
                </a:solidFill>
              </a:rPr>
              <a:t>integrated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voltage regulators</a:t>
            </a:r>
            <a:r>
              <a:rPr lang="en-US" sz="1600" dirty="0"/>
              <a:t>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package C6 state </a:t>
            </a:r>
            <a:r>
              <a:rPr lang="en-US" sz="1600" dirty="0"/>
              <a:t>is entered </a:t>
            </a:r>
            <a:r>
              <a:rPr lang="en-US" sz="1600" dirty="0">
                <a:solidFill>
                  <a:srgbClr val="0070C0"/>
                </a:solidFill>
              </a:rPr>
              <a:t>when all cores have already entered the C6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core state. 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546774" y="983226"/>
            <a:ext cx="5842636" cy="4231987"/>
            <a:chOff x="2546774" y="983226"/>
            <a:chExt cx="5842636" cy="4231987"/>
          </a:xfrm>
        </p:grpSpPr>
        <p:sp>
          <p:nvSpPr>
            <p:cNvPr id="4" name="TextBox 3"/>
            <p:cNvSpPr txBox="1"/>
            <p:nvPr/>
          </p:nvSpPr>
          <p:spPr>
            <a:xfrm>
              <a:off x="3518473" y="1647621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426653" y="1550251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1532" y="1647463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21031" y="1964118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547615" y="2751104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C3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13696" y="2264978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528" y="234648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036310" y="3165879"/>
              <a:ext cx="3673344" cy="52386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91528" y="2817554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186785" y="2810289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259235" y="1433008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8462" y="327369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9938" y="1992022"/>
              <a:ext cx="427386" cy="317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55136" y="4024908"/>
              <a:ext cx="1947631" cy="490555"/>
              <a:chOff x="4052451" y="3788792"/>
              <a:chExt cx="1842319" cy="428131"/>
            </a:xfrm>
          </p:grpSpPr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052451" y="3875120"/>
                <a:ext cx="393248" cy="26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>
                    <a:solidFill>
                      <a:srgbClr val="FF0000"/>
                    </a:solidFill>
                  </a:rPr>
                  <a:t>C6</a:t>
                </a:r>
                <a:endParaRPr lang="en-US" sz="13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558466" y="1659916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466647" y="1562546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1524" y="1659760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5761022" y="1976415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4881157" y="2748634"/>
              <a:ext cx="401967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53688" y="2277274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1522" y="2358778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5731521" y="2829850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6257466" y="2822585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99227" y="1460060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13014" y="1988840"/>
              <a:ext cx="490133" cy="33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>
                  <a:solidFill>
                    <a:srgbClr val="000000"/>
                  </a:solidFill>
                  <a:latin typeface="+mj-lt"/>
                </a:rPr>
                <a:t>Cn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74343" y="4020656"/>
              <a:ext cx="1921330" cy="490555"/>
              <a:chOff x="6246255" y="3798481"/>
              <a:chExt cx="1817440" cy="428131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Cn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364568" y="4836058"/>
              <a:ext cx="1085710" cy="366857"/>
              <a:chOff x="1808132" y="4011770"/>
              <a:chExt cx="1027003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88565" y="4024848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634019" y="4845511"/>
              <a:ext cx="1085710" cy="369702"/>
              <a:chOff x="1808132" y="4009622"/>
              <a:chExt cx="1027003" cy="27914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23643" y="1001597"/>
              <a:ext cx="26801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instruction execution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46774" y="983226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C1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3243961" y="4840108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Down Arrow 54"/>
            <p:cNvSpPr/>
            <p:nvPr/>
          </p:nvSpPr>
          <p:spPr bwMode="auto">
            <a:xfrm>
              <a:off x="5531026" y="4852403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48734" y="452896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0658" y="453558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654937" y="4324404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795471" y="2147346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2954571" y="3702623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6695" y="3684709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675210" y="5003253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6822250" y="4121045"/>
              <a:ext cx="15671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(Intel’s solution)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VFS (Adaptive Voltage or Frequency Scaling)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623" y="3000436"/>
            <a:ext cx="4634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5.4 is not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083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47442" y="1596504"/>
            <a:ext cx="1899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PM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CPU  cores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643" y="1577454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PM of active CPU cores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9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4334" y="2847171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65248" y="3888907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636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36686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227295" y="1564131"/>
            <a:ext cx="1872000" cy="525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441" y="3464826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6355" y="388894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14240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33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908720"/>
            <a:ext cx="854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Intel and then also AMD have enhanced DVFS by CPPC </a:t>
            </a:r>
            <a:r>
              <a:rPr lang="en-US" sz="1600" dirty="0">
                <a:latin typeface="+mj-lt"/>
              </a:rPr>
              <a:t>whereas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previously also AMD </a:t>
            </a:r>
            <a:r>
              <a:rPr lang="en-US" sz="1600" dirty="0">
                <a:latin typeface="+mj-lt"/>
              </a:rPr>
              <a:t>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2662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(Dynamic Voltage and Frequency Scaling) (recap)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6525" y="908720"/>
            <a:ext cx="878742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noticeable lengthening the runtime,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choosing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working 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 look-up 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look-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a priory at chip testing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should be maintained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worst case conditions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71994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559899" y="4524607"/>
            <a:ext cx="33434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89032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401586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993373" y="2949367"/>
            <a:ext cx="1629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P0: f0, Vcc0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P1: f1, Vcc1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P2: f2, Vcc2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2331" y="2701515"/>
            <a:ext cx="1475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table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667519" y="2594831"/>
            <a:ext cx="1815762" cy="1752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3" grpId="0"/>
      <p:bldP spid="5" grpId="0"/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58670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(4)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42129" y="35010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129" y="26639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82743" y="2978950"/>
            <a:ext cx="15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Guard band</a:t>
            </a:r>
          </a:p>
          <a:p>
            <a:pPr algn="ctr"/>
            <a:r>
              <a:rPr lang="en-US" sz="1400" dirty="0">
                <a:latin typeface="+mj-lt"/>
              </a:rPr>
              <a:t>(safety margin)</a:t>
            </a:r>
          </a:p>
        </p:txBody>
      </p:sp>
    </p:spTree>
    <p:extLst>
      <p:ext uri="{BB962C8B-B14F-4D97-AF65-F5344CB8AC3E}">
        <p14:creationId xmlns:p14="http://schemas.microsoft.com/office/powerpoint/2010/main" val="14490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Considerations for choosing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(worst case) guard band in DVFS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44" y="838374"/>
            <a:ext cx="816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worst case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guard band has to be chosen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all possible variations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80" y="1372756"/>
            <a:ext cx="8560357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variations (P) resulting from uncertainties of the fabrication process,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variations (V) resulting from power supply inaccuracies,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drops due to overloads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variations (T),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aging.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6243" y="2814248"/>
            <a:ext cx="8701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E.g.: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to assure an expected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clock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may vary in different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parts fabricated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as illustrated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296" y="6264315"/>
            <a:ext cx="876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at a given core frequency [</a:t>
            </a:r>
            <a:r>
              <a:rPr lang="hu-HU" altLang="en-US" sz="1600" noProof="0" dirty="0">
                <a:solidFill>
                  <a:srgbClr val="000000"/>
                </a:solidFill>
                <a:latin typeface="Verdana" panose="020B0604030504040204" pitchFamily="34" charset="0"/>
              </a:rPr>
              <a:t>58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3140" y="3389639"/>
            <a:ext cx="6003211" cy="2852029"/>
            <a:chOff x="1023140" y="3389639"/>
            <a:chExt cx="6003211" cy="285202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32" r="44531"/>
            <a:stretch>
              <a:fillRect/>
            </a:stretch>
          </p:blipFill>
          <p:spPr bwMode="auto">
            <a:xfrm>
              <a:off x="1961166" y="3480268"/>
              <a:ext cx="4387850" cy="263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13683" y="5647824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Vmin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247900" y="3754635"/>
              <a:ext cx="0" cy="20091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3140" y="3600084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distribution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401589" y="5763738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29596" y="5744337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24694" y="5755424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282190" y="5763738"/>
              <a:ext cx="131493" cy="14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6554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1.2 V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76945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1.0 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11829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0.9 V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1800" y="4554538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2066" y="3389639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92080" y="4549937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1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38122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</a:rPr>
              <a:t> -1</a:t>
            </a:r>
            <a:endParaRPr lang="en-US" altLang="en-US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1214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66332"/>
            <a:ext cx="931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latin typeface="+mj-lt"/>
              </a:rPr>
              <a:t>To address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relentless rise of dissipation </a:t>
            </a:r>
            <a:r>
              <a:rPr lang="en-US" sz="1600" dirty="0">
                <a:latin typeface="+mj-lt"/>
              </a:rPr>
              <a:t>while pursuing higher clock rates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shifted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in 2003 their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focus of processor development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to power efficiency,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as stated in a slide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4/2006 (see next slide)</a:t>
            </a:r>
            <a:r>
              <a:rPr lang="hu-HU" alt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4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1500" y="458670"/>
            <a:ext cx="692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guard band needed in DVFS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36869" y="1101677"/>
            <a:ext cx="7411692" cy="5165612"/>
            <a:chOff x="766410" y="1101677"/>
            <a:chExt cx="7411692" cy="5165612"/>
          </a:xfrm>
        </p:grpSpPr>
        <p:sp>
          <p:nvSpPr>
            <p:cNvPr id="10" name="TextBox 9"/>
            <p:cNvSpPr txBox="1"/>
            <p:nvPr/>
          </p:nvSpPr>
          <p:spPr>
            <a:xfrm>
              <a:off x="766410" y="2774500"/>
              <a:ext cx="13901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for slow parts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(1.2 V)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8114" y="1114377"/>
              <a:ext cx="12395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including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conservative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guard band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(1.4 V)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1.2 v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+GB)</a:t>
              </a:r>
            </a:p>
          </p:txBody>
        </p:sp>
        <p:sp>
          <p:nvSpPr>
            <p:cNvPr id="17" name="Double Brace 16"/>
            <p:cNvSpPr/>
            <p:nvPr/>
          </p:nvSpPr>
          <p:spPr>
            <a:xfrm>
              <a:off x="4832898" y="1574800"/>
              <a:ext cx="607888" cy="1431701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4486" y="1448158"/>
              <a:ext cx="650699" cy="1931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321057" y="1568256"/>
              <a:ext cx="3200400" cy="65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89700" y="2559397"/>
              <a:ext cx="368300" cy="61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1681" y="1853825"/>
              <a:ext cx="26164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Guard band (GB) to address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voltage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aging etc.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t="45532" r="44530"/>
            <a:stretch/>
          </p:blipFill>
          <p:spPr bwMode="auto">
            <a:xfrm rot="5400000">
              <a:off x="2123249" y="3352042"/>
              <a:ext cx="3409785" cy="242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95600" y="1574800"/>
              <a:ext cx="2413000" cy="1431701"/>
            </a:xfrm>
            <a:prstGeom prst="rect">
              <a:avLst/>
            </a:prstGeom>
            <a:solidFill>
              <a:srgbClr val="15F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704206" y="3006501"/>
              <a:ext cx="2834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95600" y="1104900"/>
              <a:ext cx="0" cy="51623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74006" y="1101677"/>
              <a:ext cx="4716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340100" y="3175000"/>
              <a:ext cx="355600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2706" y="2866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706" y="4263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32706" y="55465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0.8 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95700" y="30192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300" y="53433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04" y="41749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74006" y="39209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36420" y="44203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88820" y="45727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47140" y="571768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09050" y="1097848"/>
            <a:ext cx="27367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(Needed to assure a given fc)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255" y="5335250"/>
            <a:ext cx="13308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fast parts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(0.8 V)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(6)</a:t>
            </a:r>
          </a:p>
        </p:txBody>
      </p:sp>
    </p:spTree>
    <p:extLst>
      <p:ext uri="{BB962C8B-B14F-4D97-AF65-F5344CB8AC3E}">
        <p14:creationId xmlns:p14="http://schemas.microsoft.com/office/powerpoint/2010/main" val="27470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6" y="863715"/>
            <a:ext cx="920905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taking into account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rising edge of the clock lets start the signal flowing </a:t>
            </a:r>
          </a:p>
          <a:p>
            <a:r>
              <a:rPr lang="en-US" sz="1600" dirty="0">
                <a:latin typeface="+mj-lt"/>
              </a:rPr>
              <a:t>      through the critical path and thereafter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</a:t>
            </a:r>
          </a:p>
          <a:p>
            <a:r>
              <a:rPr lang="en-US" sz="1600" dirty="0">
                <a:latin typeface="+mj-lt"/>
              </a:rPr>
              <a:t>      (in the pictured situation) will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 in the signal </a:t>
            </a:r>
            <a:r>
              <a:rPr lang="en-US" sz="1600" dirty="0">
                <a:latin typeface="+mj-lt"/>
              </a:rPr>
              <a:t>available at the input of the</a:t>
            </a:r>
          </a:p>
          <a:p>
            <a:r>
              <a:rPr lang="en-US" sz="1600" dirty="0">
                <a:latin typeface="+mj-lt"/>
              </a:rPr>
              <a:t>      flip-flop, as indicated in the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225255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28965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29404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131150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253298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7220" y="4734145"/>
            <a:ext cx="638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Considering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91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7" y="863715"/>
            <a:ext cx="9030806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comparing the delay of the rising edge of the clock</a:t>
            </a:r>
            <a:r>
              <a:rPr lang="en-US" sz="1600" dirty="0">
                <a:latin typeface="+mj-lt"/>
              </a:rPr>
              <a:t> through the critical path </a:t>
            </a:r>
          </a:p>
          <a:p>
            <a:r>
              <a:rPr lang="en-US" sz="1600" dirty="0">
                <a:latin typeface="+mj-lt"/>
              </a:rPr>
              <a:t>      with the arrival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 </a:t>
            </a:r>
            <a:r>
              <a:rPr lang="en-US" sz="1600" dirty="0">
                <a:latin typeface="+mj-lt"/>
              </a:rPr>
              <a:t>(in the pictured situation),</a:t>
            </a:r>
          </a:p>
          <a:p>
            <a:r>
              <a:rPr lang="en-US" sz="1600" dirty="0">
                <a:latin typeface="+mj-lt"/>
              </a:rPr>
              <a:t>      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reading in the signal </a:t>
            </a:r>
            <a:r>
              <a:rPr lang="en-US" sz="1600" dirty="0">
                <a:latin typeface="+mj-lt"/>
              </a:rPr>
              <a:t>available at the end of the Critical Path at the time</a:t>
            </a:r>
          </a:p>
          <a:p>
            <a:r>
              <a:rPr lang="en-US" sz="1600" dirty="0">
                <a:latin typeface="+mj-lt"/>
              </a:rPr>
              <a:t>      when the next rising edge of the clock arrives by a flip-flop, as indicated in the</a:t>
            </a:r>
          </a:p>
          <a:p>
            <a:r>
              <a:rPr lang="en-US" sz="1600" dirty="0">
                <a:latin typeface="+mj-lt"/>
              </a:rPr>
              <a:t>     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328331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392726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39711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234226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356374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1457" y="4837221"/>
            <a:ext cx="581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4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751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a critical path monitor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1493785"/>
            <a:ext cx="3895238" cy="151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0" y="843395"/>
            <a:ext cx="840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ompare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signal delay through a critical path of the processor with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clock period.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77" y="4784945"/>
            <a:ext cx="229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less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410" y="5318345"/>
            <a:ext cx="2170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due time,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can be increased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can be decreased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8254" y="5311550"/>
            <a:ext cx="2850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later than needed,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needs to be decreased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needs to be increased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1691" y="4795676"/>
            <a:ext cx="192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equals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3172" y="5341955"/>
            <a:ext cx="21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correctly adjusted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speed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0557" y="4808555"/>
            <a:ext cx="253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higher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3"/>
          <a:stretch/>
        </p:blipFill>
        <p:spPr>
          <a:xfrm>
            <a:off x="218944" y="3209770"/>
            <a:ext cx="3172745" cy="1533524"/>
          </a:xfrm>
          <a:prstGeom prst="rect">
            <a:avLst/>
          </a:prstGeom>
        </p:spPr>
      </p:pic>
      <p:pic>
        <p:nvPicPr>
          <p:cNvPr id="21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4"/>
          <a:stretch/>
        </p:blipFill>
        <p:spPr>
          <a:xfrm>
            <a:off x="3198565" y="3235529"/>
            <a:ext cx="3152435" cy="1494886"/>
          </a:xfrm>
          <a:prstGeom prst="rect">
            <a:avLst/>
          </a:prstGeom>
        </p:spPr>
      </p:pic>
      <p:pic>
        <p:nvPicPr>
          <p:cNvPr id="22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0" r="8967"/>
          <a:stretch/>
        </p:blipFill>
        <p:spPr>
          <a:xfrm>
            <a:off x="6176455" y="3222648"/>
            <a:ext cx="2903151" cy="15206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155818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555" y="6367378"/>
            <a:ext cx="169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Utilized for AVFS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1214" y="304313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1630" y="304612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69920" y="3614815"/>
            <a:ext cx="28645" cy="2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659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5666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6695" y="306341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2418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159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524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1963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966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52466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107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9572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52579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82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95203" y="256257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46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2399680"/>
            <a:ext cx="44477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  <p:bldP spid="18" grpId="0"/>
      <p:bldP spid="19" grpId="0"/>
      <p:bldP spid="10" grpId="0"/>
      <p:bldP spid="33" grpId="0"/>
      <p:bldP spid="38" grpId="0"/>
      <p:bldP spid="43" grpId="0"/>
      <p:bldP spid="45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034" y="1133745"/>
            <a:ext cx="901561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if the processor includes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one or more critical path monitors </a:t>
            </a:r>
            <a:r>
              <a:rPr lang="en-US" sz="1600" dirty="0">
                <a:latin typeface="+mj-lt"/>
              </a:rPr>
              <a:t>that are capable</a:t>
            </a:r>
          </a:p>
          <a:p>
            <a:r>
              <a:rPr lang="en-US" sz="1600" dirty="0">
                <a:latin typeface="+mj-lt"/>
              </a:rPr>
              <a:t>      to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indicate whether the operation is stable enough, 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AVFS control unit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can reduce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and thus power consumption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closed loop up to the point </a:t>
            </a:r>
          </a:p>
          <a:p>
            <a:r>
              <a:rPr lang="en-US" sz="1600" dirty="0">
                <a:latin typeface="+mj-lt"/>
              </a:rPr>
              <a:t>      (with a 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is just needed </a:t>
            </a:r>
            <a:r>
              <a:rPr lang="en-US" sz="1600" dirty="0">
                <a:latin typeface="+mj-lt"/>
              </a:rPr>
              <a:t>for the clock frequency fc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at present.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way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the actually needed min.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will be determined on the spot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by a closed-loop measurement (with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as done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during die testing in a worst case fashion with a large guard band.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Obviously, the above principle can also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used vice versa to determine the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max. possible fc at a given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raise performance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45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Using critical path monitors to reduce the guard band by replacing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worst case a priory determination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Vcc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by on spot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066" y="3945667"/>
            <a:ext cx="584949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397" y="2004065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and Frequency 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4328" y="2002485"/>
            <a:ext cx="4289957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(Adaptive Voltage and Frequency Scaling)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Aim: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reduce guard band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and thus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either </a:t>
            </a:r>
            <a:r>
              <a:rPr lang="en-US" sz="1350" dirty="0">
                <a:latin typeface="Verdana"/>
              </a:rPr>
              <a:t>reduce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dissipation or raise performance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93948"/>
            <a:ext cx="36016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90508"/>
            <a:ext cx="8251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86618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86618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57005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7757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59604" y="1072008"/>
            <a:ext cx="15937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838558"/>
            <a:ext cx="340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843041"/>
            <a:ext cx="338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12" y="3095088"/>
            <a:ext cx="3187155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It means that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and determines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statically, from a look-up table.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was determined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at chip testing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large 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 taken into 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to compensate for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PVT variations </a:t>
            </a:r>
            <a:r>
              <a:rPr lang="en-US" sz="1350" dirty="0">
                <a:solidFill>
                  <a:srgbClr val="000000"/>
                </a:solidFill>
                <a:latin typeface="Verdana"/>
              </a:rPr>
              <a:t>and aging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5376" y="3099571"/>
            <a:ext cx="3873240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It means that first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core frequency (fc) and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similarly to DVFS.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</a:rPr>
              <a:t>Then however,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the guard band as far as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by on-spot closed-loop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while using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critical path monitors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that are capable to indicate instable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lang="en-US" sz="1350" dirty="0">
                <a:latin typeface="Verdana"/>
              </a:rPr>
              <a:t> processor operation.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The </a:t>
            </a:r>
            <a:r>
              <a:rPr lang="en-US" sz="1350" dirty="0">
                <a:solidFill>
                  <a:srgbClr val="FF0000"/>
                </a:solidFill>
                <a:latin typeface="Verdana"/>
              </a:rPr>
              <a:t>reduced guard band </a:t>
            </a:r>
            <a:r>
              <a:rPr lang="en-US" sz="1350" dirty="0">
                <a:latin typeface="Verdana"/>
              </a:rPr>
              <a:t>can be utilized 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either for 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decreasing </a:t>
            </a:r>
            <a:r>
              <a:rPr lang="en-US" sz="135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 or increasing fc</a:t>
            </a:r>
            <a:r>
              <a:rPr lang="en-US" sz="1350" dirty="0"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500" y="458670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437" y="6146679"/>
            <a:ext cx="3406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1493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8" grpId="0" animBg="1"/>
      <p:bldP spid="29" grpId="0" animBg="1"/>
      <p:bldP spid="30" grpId="0"/>
      <p:bldP spid="2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Alternatives of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AVFS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(Adaptive Voltage or Frequency Scaling)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89760"/>
            <a:ext cx="901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There are two possible use cases how guard band reduction can be utilized in AVFS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493785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Use cases of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AVFS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to exploit guard band reduction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2052133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Frequency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903660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821742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9590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9575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053" y="2569821"/>
            <a:ext cx="2781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 err="1">
                <a:solidFill>
                  <a:srgbClr val="000000"/>
                </a:solidFill>
                <a:latin typeface="Verdana"/>
              </a:rPr>
              <a:t>Undervolting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20946"/>
            <a:ext cx="24624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reduce </a:t>
            </a:r>
            <a:r>
              <a:rPr lang="en-US" sz="1300" dirty="0" err="1">
                <a:solidFill>
                  <a:srgbClr val="FF0000"/>
                </a:solidFill>
                <a:latin typeface="Verdana"/>
              </a:rPr>
              <a:t>Vcc</a:t>
            </a:r>
            <a:endParaRPr lang="en-US" sz="1300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fc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a min. allowed value.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920946"/>
            <a:ext cx="25746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increase fc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</a:t>
            </a:r>
            <a:r>
              <a:rPr lang="en-US" sz="13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the max. allowed value.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5446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75453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2037106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AVS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Voltage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9484" y="2567673"/>
            <a:ext cx="28600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>
                <a:solidFill>
                  <a:srgbClr val="000000"/>
                </a:solidFill>
                <a:latin typeface="Verdana"/>
              </a:rPr>
              <a:t>Overclocking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(11)</a:t>
            </a:r>
          </a:p>
        </p:txBody>
      </p:sp>
    </p:spTree>
    <p:extLst>
      <p:ext uri="{BB962C8B-B14F-4D97-AF65-F5344CB8AC3E}">
        <p14:creationId xmlns:p14="http://schemas.microsoft.com/office/powerpoint/2010/main" val="42034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21" grpId="0"/>
      <p:bldP spid="22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71500" y="458670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1043735"/>
            <a:ext cx="9074189" cy="5405538"/>
            <a:chOff x="113763" y="1043735"/>
            <a:chExt cx="9074189" cy="5405538"/>
          </a:xfrm>
        </p:grpSpPr>
        <p:sp>
          <p:nvSpPr>
            <p:cNvPr id="12" name="Téglalap 11"/>
            <p:cNvSpPr/>
            <p:nvPr/>
          </p:nvSpPr>
          <p:spPr>
            <a:xfrm>
              <a:off x="2446115" y="5833234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119394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63047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66762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83172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8069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842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7277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7241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8369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7223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6304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6547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8080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59938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33234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33234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62931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6399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8018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8318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7122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729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6676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419026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406143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620535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580176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548422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561298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13346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09260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07112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1261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948923"/>
              <a:ext cx="19447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943111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73095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299031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2989883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299403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234771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234774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104588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50452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50014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50170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53208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40046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51060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3789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36157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74321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364165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232626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1043735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(12)</a:t>
            </a:r>
          </a:p>
        </p:txBody>
      </p:sp>
    </p:spTree>
    <p:extLst>
      <p:ext uri="{BB962C8B-B14F-4D97-AF65-F5344CB8AC3E}">
        <p14:creationId xmlns:p14="http://schemas.microsoft.com/office/powerpoint/2010/main" val="4269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details of the implementation of AVFS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6705" y="854423"/>
            <a:ext cx="23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98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38822"/>
              </p:ext>
            </p:extLst>
          </p:nvPr>
        </p:nvGraphicFramePr>
        <p:xfrm>
          <a:off x="77274" y="1223755"/>
          <a:ext cx="8976574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Designation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Used in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Introduced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Controlled by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National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PowerWise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Macrocell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06/2004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baseline="0" dirty="0">
                          <a:latin typeface="+mj-lt"/>
                        </a:rPr>
                        <a:t> (Hardware 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Perf. Monitors)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(Critical path delay)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</a:t>
                      </a:r>
                      <a:r>
                        <a:rPr lang="en-US" sz="1300" dirty="0" err="1">
                          <a:latin typeface="+mj-lt"/>
                        </a:rPr>
                        <a:t>PowerSaver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 headroom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(Temperature</a:t>
                      </a:r>
                      <a:r>
                        <a:rPr lang="en-US" sz="1300" baseline="0" dirty="0">
                          <a:latin typeface="+mj-lt"/>
                        </a:rPr>
                        <a:t> sensors)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</a:t>
                      </a:r>
                      <a:r>
                        <a:rPr lang="en-US" sz="1300" baseline="0" dirty="0">
                          <a:latin typeface="+mj-lt"/>
                        </a:rPr>
                        <a:t> Energy Management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POWER6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POWER7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07/2007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02/2010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04/2014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 Path Monitors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SmartReflex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</a:t>
                      </a:r>
                      <a:r>
                        <a:rPr lang="en-US" sz="1300" dirty="0">
                          <a:latin typeface="+mj-lt"/>
                        </a:rPr>
                        <a:t> 3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OMAP4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02/2008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02/2011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 Controlled Oscillator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Samsung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Scaling Voltage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Exynos</a:t>
                      </a:r>
                      <a:r>
                        <a:rPr lang="en-US" sz="1300" dirty="0">
                          <a:latin typeface="+mj-lt"/>
                        </a:rPr>
                        <a:t> 7420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Q2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</a:t>
                      </a:r>
                      <a:r>
                        <a:rPr lang="en-US" sz="1300" baseline="0" dirty="0">
                          <a:latin typeface="+mj-lt"/>
                        </a:rPr>
                        <a:t>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Frequency and Voltage scaling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Excavator-based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Carizzo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02/2015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Replica paths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(Critical Path monitors)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HiSilicon</a:t>
                      </a:r>
                      <a:r>
                        <a:rPr lang="en-US" sz="1300" dirty="0">
                          <a:latin typeface="+mj-lt"/>
                        </a:rPr>
                        <a:t> (Huawei)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AVS+ technology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Kirin 930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dirty="0">
                          <a:latin typeface="+mj-lt"/>
                        </a:rPr>
                        <a:t> (Hardware Performance Monitors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(no details revealed)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Pure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RyZen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Temperature, speed and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</a:t>
                      </a:r>
                      <a:r>
                        <a:rPr lang="en-US" sz="1300" baseline="0" dirty="0">
                          <a:latin typeface="+mj-lt"/>
                        </a:rPr>
                        <a:t>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00" y="458670"/>
            <a:ext cx="830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and key control technique of introduced AVFS technologies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(14)</a:t>
            </a:r>
          </a:p>
        </p:txBody>
      </p:sp>
    </p:spTree>
    <p:extLst>
      <p:ext uri="{BB962C8B-B14F-4D97-AF65-F5344CB8AC3E}">
        <p14:creationId xmlns:p14="http://schemas.microsoft.com/office/powerpoint/2010/main" val="14580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467943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6236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sz="1800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sz="1800" dirty="0" smtClean="0">
                <a:solidFill>
                  <a:srgbClr val="2D2D8A"/>
                </a:solidFill>
                <a:latin typeface="Verdana" pitchFamily="34" charset="0"/>
              </a:rPr>
              <a:t> -2</a:t>
            </a:r>
            <a:endParaRPr lang="en-US" altLang="en-US" sz="1800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71500" y="789066"/>
            <a:ext cx="86028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efficiency 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understood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per watt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given e.g. 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GFLOPS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2613" y="5523328"/>
            <a:ext cx="90613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Intel’s plan for developing their manufacturing technology and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while indicating their shift to design processors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by pursuing efficiency rather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performance,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revealed at a shareholder’s meeting back in 4/2006 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324" y="4373761"/>
            <a:ext cx="2369559" cy="40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Razin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A., Core, Nehalem,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Gesher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Intel: New Architecture Every Two Years,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Xbit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Laboratories, April 28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http://www.xbitlabs.com/news/cpu/display/20060428162855.html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1393892"/>
            <a:ext cx="3895238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908720"/>
            <a:ext cx="670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Timing requirement for correct operation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digital circuits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70" y="5358882"/>
            <a:ext cx="78291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decreases with higher fc (it needs higher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increases with lower fc (it needs lower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Critical path delay decreases with higher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path delay increases with lower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04267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62" y="3899490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6394" y="3873732"/>
            <a:ext cx="18674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989" y="4641696"/>
            <a:ext cx="2150772" cy="40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658378"/>
            <a:ext cx="7085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Correct operation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critical path delay ≤ application clock period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6775" y="1358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Vcc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0" y="3047474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fc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458670"/>
            <a:ext cx="705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AVFS -1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5008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6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implementation of AVFS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9109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Processor dies have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 number of sensors</a:t>
            </a:r>
            <a:r>
              <a:rPr lang="en-US" sz="1600" dirty="0">
                <a:latin typeface="+mj-lt"/>
              </a:rPr>
              <a:t>, typically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 monitors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(assumed subsequently) for checking circuit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Critical path monitors provide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output codes </a:t>
            </a:r>
            <a:r>
              <a:rPr lang="en-US" sz="1600" dirty="0">
                <a:latin typeface="+mj-lt"/>
              </a:rPr>
              <a:t>characterizing the actual delay 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them to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controller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power controller, typically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microprocessor, periodically senses the output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signals</a:t>
            </a:r>
            <a:r>
              <a:rPr lang="en-US" sz="1600" dirty="0">
                <a:latin typeface="+mj-lt"/>
              </a:rPr>
              <a:t> of the critical path monitors 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sets the supply voltage (in case of AVS)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or the clock frequency (in case of AFS) </a:t>
            </a:r>
            <a:r>
              <a:rPr lang="en-US" sz="1600" dirty="0">
                <a:latin typeface="+mj-lt"/>
              </a:rPr>
              <a:t>accordingly in a closed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7537" y="3243714"/>
            <a:ext cx="168834" cy="34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84" y="2843935"/>
            <a:ext cx="51108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reduce supply voltage </a:t>
            </a:r>
            <a:r>
              <a:rPr lang="en-US" sz="1600" dirty="0">
                <a:latin typeface="+mj-lt"/>
              </a:rPr>
              <a:t>(in case of AVS)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clock frequency </a:t>
            </a:r>
            <a:r>
              <a:rPr lang="en-US" sz="1600" dirty="0">
                <a:latin typeface="+mj-lt"/>
              </a:rPr>
              <a:t>(in case of AFS)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429000"/>
            <a:ext cx="728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 as far as the actual circuit and environmental parameters (including</a:t>
            </a:r>
          </a:p>
          <a:p>
            <a:r>
              <a:rPr lang="en-US" sz="1600" dirty="0">
                <a:latin typeface="+mj-lt"/>
              </a:rPr>
              <a:t>      temperature, aging etc.) allow. </a:t>
            </a:r>
          </a:p>
        </p:txBody>
      </p:sp>
    </p:spTree>
    <p:extLst>
      <p:ext uri="{BB962C8B-B14F-4D97-AF65-F5344CB8AC3E}">
        <p14:creationId xmlns:p14="http://schemas.microsoft.com/office/powerpoint/2010/main" val="2458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Sensors implemented on a CCX die (4-core Core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AMD’s Zen processors to support AVS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623228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frequency),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(17)</a:t>
            </a:r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441476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(18)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0860" y="1268760"/>
            <a:ext cx="4991619" cy="243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510" y="458670"/>
            <a:ext cx="936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Closed-loop control in AMD’s Zen processors to implement AVS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latin typeface="Verdana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269720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Precision Boost: AVS</a:t>
            </a:r>
          </a:p>
          <a:p>
            <a:pPr fontAlgn="base"/>
            <a:r>
              <a:rPr lang="en-US" sz="1600" dirty="0">
                <a:latin typeface="+mj-lt"/>
              </a:rPr>
              <a:t>Pure Power Control: Turbo Boost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7955" y="2348880"/>
            <a:ext cx="1614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>
                <a:latin typeface="+mj-lt"/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16033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75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Achieved gains in both use cases of AVFS in an IBM server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32" y="4739423"/>
            <a:ext cx="740266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Traditional worst case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Use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optimize voltage (AVS) or frequency (AFS)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252" y="5293214"/>
            <a:ext cx="842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(Workload: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SPECPower_ssj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100 % load level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DPS.-FP policy))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on IBM Power 750 Express Server (32 cores, 64 GB, 22 C ambient temperature))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900" y="1053563"/>
            <a:ext cx="8343901" cy="3517900"/>
            <a:chOff x="215900" y="1092200"/>
            <a:chExt cx="8343901" cy="351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323" t="46163" b="5063"/>
            <a:stretch/>
          </p:blipFill>
          <p:spPr>
            <a:xfrm>
              <a:off x="215900" y="1498600"/>
              <a:ext cx="4266045" cy="3111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81" t="45167" r="51747" b="5064"/>
            <a:stretch/>
          </p:blipFill>
          <p:spPr>
            <a:xfrm>
              <a:off x="4483101" y="1435100"/>
              <a:ext cx="4076700" cy="317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030" y="1092200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AVS (Used for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undervolting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3862" y="1092200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AFS (Used for overclocking)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73345" y="4090540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479" y="395001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27294" y="4139908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549" y="39865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(19)</a:t>
            </a:r>
          </a:p>
        </p:txBody>
      </p:sp>
    </p:spTree>
    <p:extLst>
      <p:ext uri="{BB962C8B-B14F-4D97-AF65-F5344CB8AC3E}">
        <p14:creationId xmlns:p14="http://schemas.microsoft.com/office/powerpoint/2010/main" val="2869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890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Coping with voltage droops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Lecture not discussed)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8441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microprocessors shows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fluctuations caused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fast changes in the current demand,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response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workload variations, as indicated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(20)</a:t>
            </a:r>
          </a:p>
        </p:txBody>
      </p:sp>
    </p:spTree>
    <p:extLst>
      <p:ext uri="{BB962C8B-B14F-4D97-AF65-F5344CB8AC3E}">
        <p14:creationId xmlns:p14="http://schemas.microsoft.com/office/powerpoint/2010/main" val="14731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4" t="46764" r="45210" b="8339"/>
          <a:stretch/>
        </p:blipFill>
        <p:spPr>
          <a:xfrm>
            <a:off x="100502" y="1143537"/>
            <a:ext cx="8947004" cy="420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818" y="6703505"/>
            <a:ext cx="1774845" cy="1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http://www.goldfries.com/downloadables/AMD_Carrizo.pdf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52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153" y="1485900"/>
            <a:ext cx="7018986" cy="10126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(21)</a:t>
            </a:r>
          </a:p>
        </p:txBody>
      </p:sp>
    </p:spTree>
    <p:extLst>
      <p:ext uri="{BB962C8B-B14F-4D97-AF65-F5344CB8AC3E}">
        <p14:creationId xmlns:p14="http://schemas.microsoft.com/office/powerpoint/2010/main" val="17565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909010"/>
            <a:ext cx="7698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short voltage variations including voltage droops, may amount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to 200 mV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85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9" y="1797021"/>
            <a:ext cx="6269389" cy="402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208" y="5950038"/>
            <a:ext cx="517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Voltage droop in the supply voltage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(22)</a:t>
            </a:r>
          </a:p>
        </p:txBody>
      </p:sp>
    </p:spTree>
    <p:extLst>
      <p:ext uri="{BB962C8B-B14F-4D97-AF65-F5344CB8AC3E}">
        <p14:creationId xmlns:p14="http://schemas.microsoft.com/office/powerpoint/2010/main" val="25248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72" y="889470"/>
            <a:ext cx="885511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address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 extra margin of 10 to 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to be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ideal, voltage variations free min.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needed to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given fc.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additional voltage margin gives rise to wasting power.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avoid excess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techniques were introduced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those used for Intel's Itanium Montecito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(2006), Nehalem (2008) and AMD's Steamroller-based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processors, summarized 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these we show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Steamroller 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and mobile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2014.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27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Coping with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(23)</a:t>
            </a:r>
          </a:p>
        </p:txBody>
      </p:sp>
    </p:spTree>
    <p:extLst>
      <p:ext uri="{BB962C8B-B14F-4D97-AF65-F5344CB8AC3E}">
        <p14:creationId xmlns:p14="http://schemas.microsoft.com/office/powerpoint/2010/main" val="475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298" y="905344"/>
            <a:ext cx="832471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is based 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stretcher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line built up of 40 delay cells,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shown below.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(24)</a:t>
            </a:r>
          </a:p>
        </p:txBody>
      </p:sp>
    </p:spTree>
    <p:extLst>
      <p:ext uri="{BB962C8B-B14F-4D97-AF65-F5344CB8AC3E}">
        <p14:creationId xmlns:p14="http://schemas.microsoft.com/office/powerpoint/2010/main" val="1887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3483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64" y="773705"/>
            <a:ext cx="92710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</a:t>
            </a:r>
            <a:r>
              <a:rPr lang="en-US" sz="1600" dirty="0" smtClean="0">
                <a:latin typeface="+mj-lt"/>
              </a:rPr>
              <a:t>in the Figure that </a:t>
            </a:r>
            <a:r>
              <a:rPr lang="en-US" sz="1600" dirty="0">
                <a:latin typeface="+mj-lt"/>
              </a:rPr>
              <a:t>Intel designates the processor line succeeding Nehalem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“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this name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changed to Sandy Bridge</a:t>
            </a:r>
            <a:r>
              <a:rPr lang="en-US" sz="1600" dirty="0">
                <a:latin typeface="+mj-lt"/>
              </a:rPr>
              <a:t>, since 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 (bridge in Hebrew)</a:t>
            </a:r>
          </a:p>
          <a:p>
            <a:r>
              <a:rPr lang="en-US" sz="1600" dirty="0">
                <a:latin typeface="+mj-lt"/>
              </a:rPr>
              <a:t>     was the name of a political party in Israel.</a:t>
            </a:r>
          </a:p>
        </p:txBody>
      </p:sp>
    </p:spTree>
    <p:extLst>
      <p:ext uri="{BB962C8B-B14F-4D97-AF65-F5344CB8AC3E}">
        <p14:creationId xmlns:p14="http://schemas.microsoft.com/office/powerpoint/2010/main" val="34181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746"/>
          <a:stretch/>
        </p:blipFill>
        <p:spPr>
          <a:xfrm>
            <a:off x="128791" y="935813"/>
            <a:ext cx="8036416" cy="4445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1" y="5409220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Droop detector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716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droop detector in AMD's Adaptive Clocking System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048" y="5849407"/>
            <a:ext cx="612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DLL FSM: Delay Locked Loop Finite State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Phased Locked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PD: Phase Detector (generates a voltage signal which represents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the difference in phase between two signal inputs.)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(25)</a:t>
            </a:r>
          </a:p>
        </p:txBody>
      </p:sp>
    </p:spTree>
    <p:extLst>
      <p:ext uri="{BB962C8B-B14F-4D97-AF65-F5344CB8AC3E}">
        <p14:creationId xmlns:p14="http://schemas.microsoft.com/office/powerpoint/2010/main" val="16940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145" y="892602"/>
            <a:ext cx="88118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delay line is designed so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nominal voltage the rising edge travels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end.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supply voltage drops, the rising edge lags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phase detector will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triggered to indicate the delay.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detected voltage drop will be forwarded to the clock stretcher that reduces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clock speed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(26)</a:t>
            </a:r>
          </a:p>
        </p:txBody>
      </p:sp>
    </p:spTree>
    <p:extLst>
      <p:ext uri="{BB962C8B-B14F-4D97-AF65-F5344CB8AC3E}">
        <p14:creationId xmlns:p14="http://schemas.microsoft.com/office/powerpoint/2010/main" val="4026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911342"/>
            <a:ext cx="8136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response time of the Clock stretcher is less than 1 ns, as shown below.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502" y="1578808"/>
            <a:ext cx="8947004" cy="4233396"/>
            <a:chOff x="100502" y="1993544"/>
            <a:chExt cx="8947004" cy="42333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264" t="46764" r="45210" b="8339"/>
            <a:stretch/>
          </p:blipFill>
          <p:spPr>
            <a:xfrm>
              <a:off x="100502" y="1993544"/>
              <a:ext cx="8947004" cy="420220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09104" y="4507610"/>
              <a:ext cx="5022761" cy="17193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500" y="458670"/>
            <a:ext cx="779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 in AMD's Excavator-based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128" y="6062963"/>
            <a:ext cx="906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Reducing the clock frequency due to a voltage drop in AMD's Excavator-based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(27)</a:t>
            </a:r>
          </a:p>
        </p:txBody>
      </p:sp>
    </p:spTree>
    <p:extLst>
      <p:ext uri="{BB962C8B-B14F-4D97-AF65-F5344CB8AC3E}">
        <p14:creationId xmlns:p14="http://schemas.microsoft.com/office/powerpoint/2010/main" val="6412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4" y="1491876"/>
            <a:ext cx="7028571" cy="33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7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saving achieved in AMD's Adaptive Clocking System that addresses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also voltage droops,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Steamroller-based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(28)</a:t>
            </a:r>
          </a:p>
        </p:txBody>
      </p:sp>
    </p:spTree>
    <p:extLst>
      <p:ext uri="{BB962C8B-B14F-4D97-AF65-F5344CB8AC3E}">
        <p14:creationId xmlns:p14="http://schemas.microsoft.com/office/powerpoint/2010/main" val="21111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53779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Utilizing the  power headroom of processor packages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raise performance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76104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6.1 Introduction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27785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 Intel’s Turbo Boost technologies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78904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 AMD’s Turbo Boost technologies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6715" y="4710626"/>
            <a:ext cx="5129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6.3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dirty="0"/>
              <a:t>6.</a:t>
            </a:r>
            <a:r>
              <a:rPr lang="en-US" altLang="en-US" dirty="0"/>
              <a:t> Utilizing the power headroom of processor packages to raise performance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1500" y="494383"/>
            <a:ext cx="903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rais</a:t>
            </a:r>
            <a:r>
              <a:rPr lang="en-US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-2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40660" y="4689140"/>
            <a:ext cx="3131840" cy="164282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8" name="Line 12"/>
          <p:cNvSpPr>
            <a:spLocks noChangeShapeType="1"/>
          </p:cNvSpPr>
          <p:nvPr/>
        </p:nvSpPr>
        <p:spPr bwMode="auto">
          <a:xfrm rot="-5400000" flipH="1" flipV="1">
            <a:off x="6047277" y="391726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0" name="Oval 11"/>
          <p:cNvSpPr>
            <a:spLocks noChangeArrowheads="1"/>
          </p:cNvSpPr>
          <p:nvPr/>
        </p:nvSpPr>
        <p:spPr bwMode="auto">
          <a:xfrm>
            <a:off x="6104991" y="3948137"/>
            <a:ext cx="72002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5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1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2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2" name="Down Arrow 15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5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Line 10"/>
          <p:cNvSpPr>
            <a:spLocks noChangeShapeType="1"/>
          </p:cNvSpPr>
          <p:nvPr/>
        </p:nvSpPr>
        <p:spPr bwMode="auto">
          <a:xfrm rot="-5400000" flipH="1" flipV="1">
            <a:off x="7578096" y="1728051"/>
            <a:ext cx="19849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7638966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3671" y="6493249"/>
            <a:ext cx="32888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spc="-50" dirty="0" smtClean="0">
                <a:latin typeface="+mj-lt"/>
              </a:rPr>
              <a:t>Power Headroom: </a:t>
            </a:r>
            <a:r>
              <a:rPr lang="en-US" sz="1300" spc="-50" dirty="0" err="1" smtClean="0">
                <a:latin typeface="+mj-lt"/>
              </a:rPr>
              <a:t>disszipációs</a:t>
            </a:r>
            <a:r>
              <a:rPr lang="en-US" sz="1300" spc="-50" dirty="0" smtClean="0">
                <a:latin typeface="+mj-lt"/>
              </a:rPr>
              <a:t> </a:t>
            </a:r>
            <a:r>
              <a:rPr lang="en-US" sz="1300" spc="-50" dirty="0" err="1" smtClean="0">
                <a:latin typeface="+mj-lt"/>
              </a:rPr>
              <a:t>tartalék</a:t>
            </a:r>
            <a:endParaRPr lang="en-US" sz="1300" spc="-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7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37088" y="828002"/>
            <a:ext cx="9144000" cy="30510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44" y="865153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It is described in Section </a:t>
            </a:r>
            <a:r>
              <a:rPr lang="en-US" sz="1600" dirty="0" smtClean="0">
                <a:latin typeface="+mj-lt"/>
              </a:rPr>
              <a:t>6.2.1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>
                <a:latin typeface="+mj-lt"/>
              </a:rPr>
              <a:t>of this technology: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555" y="2104386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>
                <a:latin typeface="Verdana"/>
              </a:rPr>
              <a:t>, introduced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6.2.2 </a:t>
            </a:r>
            <a:r>
              <a:rPr lang="en-US" sz="1600" dirty="0">
                <a:latin typeface="Verdana"/>
              </a:rPr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</a:t>
            </a:r>
            <a:r>
              <a:rPr lang="hu-HU" sz="1600" dirty="0">
                <a:latin typeface="Verdana"/>
              </a:rPr>
              <a:t>he</a:t>
            </a:r>
            <a:r>
              <a:rPr lang="en-US" sz="1600" dirty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3.0) introduced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Arial" charset="0"/>
              </a:rPr>
              <a:t>HEDT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line (2016), </a:t>
            </a:r>
            <a:r>
              <a:rPr lang="en-US" sz="1600" dirty="0">
                <a:latin typeface="Verdana"/>
                <a:cs typeface="Arial" charset="0"/>
              </a:rPr>
              <a:t>see Section </a:t>
            </a:r>
            <a:r>
              <a:rPr lang="en-US" sz="1600" dirty="0" smtClean="0">
                <a:latin typeface="Verdana"/>
                <a:cs typeface="Arial" charset="0"/>
              </a:rPr>
              <a:t>6.2.3</a:t>
            </a:r>
            <a:r>
              <a:rPr lang="en-US" sz="1600" dirty="0">
                <a:latin typeface="Verdana"/>
                <a:cs typeface="Arial" charset="0"/>
              </a:rPr>
              <a:t>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635" y="3260308"/>
            <a:ext cx="93156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 the Turbo Boost technology,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technology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 delay of at least two years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 brief cover of AMD’s Turbo Boost activities can be found in Section </a:t>
            </a:r>
            <a:r>
              <a:rPr lang="en-US" sz="1600" dirty="0" smtClean="0">
                <a:latin typeface="+mj-lt"/>
              </a:rPr>
              <a:t>6.3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348880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6.2.1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1. gen. Turbo Boost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2865689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6.2.2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2.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376874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6.2.3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3.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86377" y="3879051"/>
            <a:ext cx="8132423" cy="726306"/>
            <a:chOff x="695" y="1631"/>
            <a:chExt cx="4737" cy="762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75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6.2.4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Turbo Boost technology under Cooperative Processor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    Performance Control (CPPC) 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34977"/>
            <a:ext cx="9144000" cy="68373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65645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Turbo Boost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63715"/>
            <a:ext cx="844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notion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Power)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this is the reason why 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subsequently.</a:t>
            </a:r>
          </a:p>
        </p:txBody>
      </p:sp>
    </p:spTree>
    <p:extLst>
      <p:ext uri="{BB962C8B-B14F-4D97-AF65-F5344CB8AC3E}">
        <p14:creationId xmlns:p14="http://schemas.microsoft.com/office/powerpoint/2010/main" val="3011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(21)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27835"/>
            <a:ext cx="9144000" cy="11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809705"/>
            <a:ext cx="902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 severe aftermath of the relentless rise of dissipation of the Pentium 4 cores was </a:t>
            </a:r>
          </a:p>
          <a:p>
            <a:r>
              <a:rPr lang="en-US" sz="1600" dirty="0">
                <a:latin typeface="+mj-lt"/>
              </a:rPr>
              <a:t>  the inevitable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cancellation </a:t>
            </a:r>
            <a:r>
              <a:rPr lang="en-US" sz="1600" dirty="0">
                <a:latin typeface="+mj-lt"/>
              </a:rPr>
              <a:t>first of all announced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processors with a clock rate over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3.6 GHz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05/2004, </a:t>
            </a:r>
            <a:r>
              <a:rPr lang="en-US" sz="1600" dirty="0">
                <a:latin typeface="+mj-lt"/>
              </a:rPr>
              <a:t>and subsequently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withdrawal of entire Pentium 4 family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in 10/2004</a:t>
            </a:r>
            <a:r>
              <a:rPr lang="en-US" sz="1600" dirty="0">
                <a:latin typeface="+mj-lt"/>
              </a:rPr>
              <a:t>, as the next slides show.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36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Cancellation of the Pentium 4 family in 2004</a:t>
            </a:r>
          </a:p>
        </p:txBody>
      </p:sp>
    </p:spTree>
    <p:extLst>
      <p:ext uri="{BB962C8B-B14F-4D97-AF65-F5344CB8AC3E}">
        <p14:creationId xmlns:p14="http://schemas.microsoft.com/office/powerpoint/2010/main" val="30419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20816"/>
            <a:ext cx="6969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Tervezési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hőérték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Power budget: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Disszipáció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értéke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[W]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-75926" y="843167"/>
            <a:ext cx="9180000" cy="338434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95" y="843167"/>
            <a:ext cx="90181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processor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parameter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to the processor (package),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It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can be interpreted as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realistic, power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latin typeface="Verdana"/>
                <a:cs typeface="Arial" charset="0"/>
              </a:rPr>
              <a:t>Here we point out that TDP is </a:t>
            </a:r>
            <a:r>
              <a:rPr lang="en-US" sz="1600" spc="-20" dirty="0">
                <a:solidFill>
                  <a:srgbClr val="FF0000"/>
                </a:solidFill>
                <a:latin typeface="Verdana"/>
                <a:cs typeface="Arial" charset="0"/>
              </a:rPr>
              <a:t>not the maximum power consumption </a:t>
            </a:r>
            <a:r>
              <a:rPr lang="en-US" sz="1600" spc="-20" dirty="0">
                <a:latin typeface="Verdana"/>
                <a:cs typeface="Arial" charset="0"/>
              </a:rPr>
              <a:t>of a processor,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that can be generated by power viruses.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he TDP serves as a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reference value for designing the cooling system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of a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such that 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 on the die, 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processor dissipates as much power as the TDP value.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67515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of TDP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13680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(3)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33659"/>
              </p:ext>
            </p:extLst>
          </p:nvPr>
        </p:nvGraphicFramePr>
        <p:xfrm>
          <a:off x="2781345" y="126876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HEDTs/Servers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95/125 W) 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processor categories and related tags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used by Intel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585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Importance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value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288" y="626431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00060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1508" y="1854005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863145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53825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779" y="832893"/>
            <a:ext cx="9108000" cy="390862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832893"/>
            <a:ext cx="897085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Intel’s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demonstrates. </a:t>
            </a:r>
          </a:p>
        </p:txBody>
      </p:sp>
    </p:spTree>
    <p:extLst>
      <p:ext uri="{BB962C8B-B14F-4D97-AF65-F5344CB8AC3E}">
        <p14:creationId xmlns:p14="http://schemas.microsoft.com/office/powerpoint/2010/main" val="13208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 animBg="1"/>
      <p:bldP spid="3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4315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Disszipációs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tartalék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5947" y="818710"/>
            <a:ext cx="9144000" cy="193560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563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157" y="2050774"/>
            <a:ext cx="857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technology converts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raising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272" y="1150384"/>
            <a:ext cx="909870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for a given (allocated) TDP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however, a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actually less than its TDP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818710"/>
            <a:ext cx="264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241745"/>
            <a:ext cx="9218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utilizes the power headroom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raise clock rate and thus performance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(2)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530" y="396876"/>
            <a:ext cx="9061975" cy="5867440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4806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introduced in the Nehalem family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64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27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888" y="6147543"/>
            <a:ext cx="670606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500" dirty="0" smtClean="0">
                <a:latin typeface="+mj-lt"/>
              </a:rPr>
              <a:t>P0 </a:t>
            </a:r>
            <a:r>
              <a:rPr lang="en-US" sz="1500" dirty="0">
                <a:latin typeface="+mj-lt"/>
              </a:rPr>
              <a:t>1C: Max. frequency in Turbo </a:t>
            </a:r>
            <a:r>
              <a:rPr lang="en-US" sz="1500" dirty="0" smtClean="0">
                <a:latin typeface="+mj-lt"/>
              </a:rPr>
              <a:t>Mode (while a single core is active)</a:t>
            </a:r>
            <a:endParaRPr lang="en-US" sz="1500" dirty="0">
              <a:latin typeface="+mj-lt"/>
            </a:endParaRPr>
          </a:p>
          <a:p>
            <a:pPr>
              <a:spcAft>
                <a:spcPts val="100"/>
              </a:spcAft>
            </a:pPr>
            <a:r>
              <a:rPr lang="en-US" sz="1500" dirty="0">
                <a:latin typeface="+mj-lt"/>
              </a:rPr>
              <a:t>LFM:    Low Frequency Mode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639" y="885201"/>
            <a:ext cx="8963982" cy="5154089"/>
            <a:chOff x="35639" y="885201"/>
            <a:chExt cx="8963982" cy="5154089"/>
          </a:xfrm>
        </p:grpSpPr>
        <p:grpSp>
          <p:nvGrpSpPr>
            <p:cNvPr id="8" name="Group 7"/>
            <p:cNvGrpSpPr/>
            <p:nvPr/>
          </p:nvGrpSpPr>
          <p:grpSpPr>
            <a:xfrm>
              <a:off x="35639" y="885201"/>
              <a:ext cx="8963982" cy="5154089"/>
              <a:chOff x="35639" y="885201"/>
              <a:chExt cx="8963982" cy="515408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5639" y="1289067"/>
                <a:ext cx="8963982" cy="4750223"/>
                <a:chOff x="35639" y="1289067"/>
                <a:chExt cx="8963982" cy="4750223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35639" y="1289067"/>
                  <a:ext cx="8963982" cy="4750223"/>
                  <a:chOff x="35639" y="1124836"/>
                  <a:chExt cx="8963982" cy="4750223"/>
                </a:xfrm>
              </p:grpSpPr>
              <p:pic>
                <p:nvPicPr>
                  <p:cNvPr id="17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7714"/>
                  <a:stretch/>
                </p:blipFill>
                <p:spPr>
                  <a:xfrm>
                    <a:off x="35639" y="1223755"/>
                    <a:ext cx="2016081" cy="4651304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386535" y="1744224"/>
                    <a:ext cx="900100" cy="1440160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pic>
                <p:nvPicPr>
                  <p:cNvPr id="14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287" t="47411" r="1597" b="9048"/>
                  <a:stretch/>
                </p:blipFill>
                <p:spPr>
                  <a:xfrm>
                    <a:off x="2006715" y="1133745"/>
                    <a:ext cx="6992906" cy="2025226"/>
                  </a:xfrm>
                  <a:prstGeom prst="rect">
                    <a:avLst/>
                  </a:prstGeom>
                </p:spPr>
              </p:pic>
              <p:pic>
                <p:nvPicPr>
                  <p:cNvPr id="15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789" t="11610" r="1098" b="51621"/>
                  <a:stretch/>
                </p:blipFill>
                <p:spPr>
                  <a:xfrm>
                    <a:off x="1961710" y="3158971"/>
                    <a:ext cx="7037911" cy="1710189"/>
                  </a:xfrm>
                  <a:prstGeom prst="rect">
                    <a:avLst/>
                  </a:prstGeom>
                </p:spPr>
              </p:pic>
              <p:sp>
                <p:nvSpPr>
                  <p:cNvPr id="3" name="Rectangle 2"/>
                  <p:cNvSpPr/>
                  <p:nvPr/>
                </p:nvSpPr>
                <p:spPr bwMode="auto">
                  <a:xfrm>
                    <a:off x="2051720" y="4869160"/>
                    <a:ext cx="6930770" cy="990110"/>
                  </a:xfrm>
                  <a:prstGeom prst="rect">
                    <a:avLst/>
                  </a:prstGeom>
                  <a:solidFill>
                    <a:srgbClr val="00CC99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 bwMode="auto">
                  <a:xfrm>
                    <a:off x="2051719" y="1133745"/>
                    <a:ext cx="6912000" cy="2025225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2276745" y="5004175"/>
                    <a:ext cx="6480720" cy="6283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100"/>
                      </a:spcAft>
                    </a:pPr>
                    <a:r>
                      <a:rPr lang="en-US" sz="1700" dirty="0">
                        <a:solidFill>
                          <a:schemeClr val="bg1"/>
                        </a:solidFill>
                        <a:latin typeface="+mj-lt"/>
                      </a:rPr>
                      <a:t>Thermal Control: It throttles frequency if temperature </a:t>
                    </a:r>
                    <a:endParaRPr lang="en-US" sz="1700" dirty="0" smtClean="0">
                      <a:solidFill>
                        <a:schemeClr val="bg1"/>
                      </a:solidFill>
                      <a:latin typeface="+mj-lt"/>
                    </a:endParaRPr>
                  </a:p>
                  <a:p>
                    <a:pPr>
                      <a:spcAft>
                        <a:spcPts val="100"/>
                      </a:spcAft>
                    </a:pPr>
                    <a:r>
                      <a:rPr lang="en-US" sz="1700" dirty="0">
                        <a:solidFill>
                          <a:schemeClr val="bg1"/>
                        </a:solidFill>
                        <a:latin typeface="+mj-lt"/>
                      </a:rPr>
                      <a:t> </a:t>
                    </a:r>
                    <a:r>
                      <a:rPr lang="en-US" sz="1700" dirty="0" smtClean="0">
                        <a:solidFill>
                          <a:schemeClr val="bg1"/>
                        </a:solidFill>
                        <a:latin typeface="+mj-lt"/>
                      </a:rPr>
                      <a:t> limits </a:t>
                    </a:r>
                    <a:r>
                      <a:rPr lang="en-US" sz="1700" dirty="0">
                        <a:solidFill>
                          <a:schemeClr val="bg1"/>
                        </a:solidFill>
                        <a:latin typeface="+mj-lt"/>
                      </a:rPr>
                      <a:t>are exceeded</a:t>
                    </a:r>
                  </a:p>
                </p:txBody>
              </p:sp>
              <p:pic>
                <p:nvPicPr>
                  <p:cNvPr id="28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3755" b="93227"/>
                  <a:stretch/>
                </p:blipFill>
                <p:spPr>
                  <a:xfrm>
                    <a:off x="35641" y="1124836"/>
                    <a:ext cx="2016080" cy="2834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101" t="13885" r="1991" b="81277"/>
                <a:stretch/>
              </p:blipFill>
              <p:spPr>
                <a:xfrm>
                  <a:off x="2177368" y="3392904"/>
                  <a:ext cx="3519766" cy="225025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2366755" y="3345087"/>
                  <a:ext cx="580564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P1 is the P-state with the guaranteed frequency</a:t>
                  </a:r>
                </a:p>
              </p:txBody>
            </p:sp>
            <p:pic>
              <p:nvPicPr>
                <p:cNvPr id="31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765" t="50318" r="2094" b="44094"/>
                <a:stretch/>
              </p:blipFill>
              <p:spPr>
                <a:xfrm>
                  <a:off x="2473664" y="1358770"/>
                  <a:ext cx="3088446" cy="259883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2375664" y="1319862"/>
                  <a:ext cx="2928559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00" dirty="0" smtClean="0">
                      <a:solidFill>
                        <a:schemeClr val="bg1"/>
                      </a:solidFill>
                      <a:latin typeface="+mj-lt"/>
                    </a:rPr>
                    <a:t>P0 indicates Turbo states</a:t>
                  </a:r>
                  <a:endParaRPr lang="en-US" sz="17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375590" y="885201"/>
                <a:ext cx="63818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6"/>
                    </a:solidFill>
                    <a:latin typeface="+mj-lt"/>
                  </a:rPr>
                  <a:t>P-state: a voltage/frequency pair (ACPI terminology)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1646674" y="1853825"/>
              <a:ext cx="180019" cy="1350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9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</a:t>
            </a:r>
            <a:r>
              <a:rPr lang="en-US" dirty="0" smtClean="0">
                <a:latin typeface="+mj-lt"/>
              </a:rPr>
              <a:t>-2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870" y="863715"/>
            <a:ext cx="9144000" cy="450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532" y="868898"/>
            <a:ext cx="88069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Above Figure shows how Turbo Boost technology frames into Intel’s DVFS-based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P-state power management.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Note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Turbo Boost 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 controlled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(Power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Control Unit) directed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(to be discussed later).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339" y="2052387"/>
            <a:ext cx="904581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 smtClean="0">
                <a:latin typeface="+mj-lt"/>
              </a:rPr>
              <a:t>Notice </a:t>
            </a:r>
            <a:r>
              <a:rPr lang="en-US" sz="1600" spc="-40" dirty="0" smtClean="0">
                <a:latin typeface="+mj-lt"/>
              </a:rPr>
              <a:t>further on </a:t>
            </a:r>
            <a:r>
              <a:rPr lang="en-US" sz="1600" spc="-40" dirty="0" smtClean="0">
                <a:latin typeface="+mj-lt"/>
              </a:rPr>
              <a:t>that </a:t>
            </a:r>
            <a:r>
              <a:rPr lang="en-US" sz="1600" spc="-40" dirty="0" smtClean="0">
                <a:solidFill>
                  <a:srgbClr val="0070C0"/>
                </a:solidFill>
                <a:latin typeface="+mj-lt"/>
              </a:rPr>
              <a:t>there are </a:t>
            </a:r>
            <a:r>
              <a:rPr lang="en-US" sz="1600" spc="-40" dirty="0" smtClean="0">
                <a:solidFill>
                  <a:srgbClr val="FF0000"/>
                </a:solidFill>
                <a:latin typeface="+mj-lt"/>
              </a:rPr>
              <a:t>different Turbo Boost states </a:t>
            </a:r>
            <a:r>
              <a:rPr lang="en-US" sz="1600" spc="-40" dirty="0" smtClean="0">
                <a:latin typeface="+mj-lt"/>
              </a:rPr>
              <a:t>(and related frequencies)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depending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 the number of active  cores.</a:t>
            </a:r>
          </a:p>
          <a:p>
            <a:r>
              <a:rPr lang="en-US" sz="1600" spc="-20" dirty="0" smtClean="0">
                <a:latin typeface="+mj-lt"/>
              </a:rPr>
              <a:t>    Turbo Boost states are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designated as P0 states tagged by the number of active cores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and the character C</a:t>
            </a:r>
            <a:r>
              <a:rPr lang="en-US" sz="1600" dirty="0" smtClean="0">
                <a:latin typeface="+mj-lt"/>
              </a:rPr>
              <a:t>, as follows:</a:t>
            </a:r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972" y="4506755"/>
            <a:ext cx="867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The less cores are active the higher is the Turbo Boost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frequency</a:t>
            </a:r>
            <a:r>
              <a:rPr lang="en-US" sz="1600" dirty="0" smtClean="0">
                <a:latin typeface="+mj-lt"/>
              </a:rPr>
              <a:t>, consequently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P0 1C is the highest power state with the highest turbo frequency and P0 </a:t>
            </a:r>
            <a:r>
              <a:rPr lang="en-US" sz="1600" dirty="0" err="1" smtClean="0">
                <a:latin typeface="+mj-lt"/>
              </a:rPr>
              <a:t>nC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is the lowest turbo frequency. 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6655" y="3177512"/>
            <a:ext cx="6090706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P0 1C</a:t>
            </a:r>
            <a:r>
              <a:rPr lang="en-US" sz="1600" dirty="0" smtClean="0">
                <a:latin typeface="+mj-lt"/>
              </a:rPr>
              <a:t>: Turbo Boost mode while a single core is active.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P0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2C</a:t>
            </a:r>
            <a:r>
              <a:rPr lang="en-US" sz="1600" dirty="0" smtClean="0">
                <a:latin typeface="+mj-lt"/>
              </a:rPr>
              <a:t>:  </a:t>
            </a:r>
            <a:r>
              <a:rPr lang="en-US" sz="1600" dirty="0">
                <a:latin typeface="+mj-lt"/>
              </a:rPr>
              <a:t>Turbo Boost mode while </a:t>
            </a:r>
            <a:r>
              <a:rPr lang="en-US" sz="1600" dirty="0" smtClean="0">
                <a:latin typeface="+mj-lt"/>
              </a:rPr>
              <a:t>2 cores are active.</a:t>
            </a:r>
          </a:p>
          <a:p>
            <a:endParaRPr lang="en-US" sz="1600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91980" y="3766417"/>
            <a:ext cx="394660" cy="584775"/>
            <a:chOff x="4391980" y="6129300"/>
            <a:chExt cx="39466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4391980" y="6129300"/>
              <a:ext cx="3946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SzPct val="177000"/>
                <a:buFont typeface="Arial" panose="020B0604020202020204" pitchFamily="34" charset="0"/>
                <a:buChar char="•"/>
              </a:pPr>
              <a:r>
                <a:rPr lang="en-US" sz="800" dirty="0" smtClean="0">
                  <a:latin typeface="+mj-lt"/>
                </a:rPr>
                <a:t>.</a:t>
              </a:r>
            </a:p>
            <a:p>
              <a:pPr marL="171450" indent="-171450" algn="ctr">
                <a:buSzPct val="177000"/>
                <a:buFont typeface="Arial" panose="020B0604020202020204" pitchFamily="34" charset="0"/>
                <a:buChar char="•"/>
              </a:pPr>
              <a:r>
                <a:rPr lang="en-US" sz="800" dirty="0" smtClean="0">
                  <a:latin typeface="+mj-lt"/>
                </a:rPr>
                <a:t>.</a:t>
              </a:r>
            </a:p>
            <a:p>
              <a:pPr marL="171450" indent="-171450">
                <a:buSzPct val="177000"/>
                <a:buFont typeface="Arial" panose="020B0604020202020204" pitchFamily="34" charset="0"/>
                <a:buChar char="•"/>
              </a:pPr>
              <a:r>
                <a:rPr lang="en-US" sz="800" dirty="0" smtClean="0">
                  <a:latin typeface="+mj-lt"/>
                </a:rPr>
                <a:t>.</a:t>
              </a:r>
            </a:p>
            <a:p>
              <a:pPr marL="171450" indent="-171450">
                <a:buSzPct val="177000"/>
                <a:buFont typeface="Arial" panose="020B0604020202020204" pitchFamily="34" charset="0"/>
                <a:buChar char="•"/>
              </a:pPr>
              <a:endParaRPr lang="en-US" sz="800" dirty="0" smtClean="0">
                <a:latin typeface="+mj-lt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624013" y="6129300"/>
              <a:ext cx="162627" cy="45005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66993" y="4168201"/>
            <a:ext cx="6300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P0 </a:t>
            </a:r>
            <a:r>
              <a:rPr lang="en-US" sz="1600" dirty="0" err="1">
                <a:solidFill>
                  <a:srgbClr val="FF0000"/>
                </a:solidFill>
              </a:rPr>
              <a:t>nC</a:t>
            </a:r>
            <a:r>
              <a:rPr lang="en-US" sz="1600" dirty="0"/>
              <a:t>:  Turbo Boost mode while n cores are active.</a:t>
            </a:r>
          </a:p>
        </p:txBody>
      </p:sp>
    </p:spTree>
    <p:extLst>
      <p:ext uri="{BB962C8B-B14F-4D97-AF65-F5344CB8AC3E}">
        <p14:creationId xmlns:p14="http://schemas.microsoft.com/office/powerpoint/2010/main" val="42775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  <p:bldP spid="18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(5)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32036"/>
            <a:ext cx="9117505" cy="2078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100" y="818710"/>
            <a:ext cx="8152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Turbo Boost technology Nehalem introduced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Unit)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 perform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tasks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62704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-2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570" y="1370516"/>
            <a:ext cx="855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 OS directed voltage and frequency transitions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for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 the 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continuously check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current and power dissipation of the package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 temperature,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needed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measures.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(6)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5665" y="882145"/>
            <a:ext cx="9123170" cy="38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09" y="466029"/>
            <a:ext cx="745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Intel’s 1. gen. Turbo Boost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609" y="866210"/>
            <a:ext cx="847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processor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switches to the Turbo mode </a:t>
            </a:r>
            <a:r>
              <a:rPr lang="en-US" sz="1600" dirty="0">
                <a:latin typeface="+mj-lt"/>
              </a:rPr>
              <a:t>when the following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four conditions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are met: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07" y="1390848"/>
            <a:ext cx="8366393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requests the highest performance state (P0)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) while processing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actual workload,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remains a power headroom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i.e. the actual power consumption is 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value,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below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3067627"/>
            <a:ext cx="886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If all of the above conditions are met,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invokes the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turbo mode 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converts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available power headroom into higher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performance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by raising clock rate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and core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voltage of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active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cores </a:t>
            </a:r>
            <a:r>
              <a:rPr lang="en-US" sz="1600" spc="-30" dirty="0">
                <a:latin typeface="+mj-lt"/>
              </a:rPr>
              <a:t>to the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Turbo boost frequency</a:t>
            </a:r>
            <a:r>
              <a:rPr lang="en-US" sz="1600" spc="-30" dirty="0">
                <a:latin typeface="+mj-lt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577" y="3877717"/>
            <a:ext cx="8821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In Intel’s 1. gen. the Turbo Boost technology the Turbo boost frequency depends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actually on the number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less cores are active the higher is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Turbo Boost frequency.</a:t>
            </a: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/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737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500" y="458670"/>
            <a:ext cx="849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(7)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21244" y="368494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798026"/>
              </p:ext>
            </p:extLst>
          </p:nvPr>
        </p:nvGraphicFramePr>
        <p:xfrm>
          <a:off x="1345403" y="2798930"/>
          <a:ext cx="763234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MSR 1ADh (in the Nehalem line of client processors)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Ratio</a:t>
                      </a:r>
                      <a:r>
                        <a:rPr lang="en-US" sz="14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163011" y="4044987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3525" y="4959170"/>
            <a:ext cx="161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Resulting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frequencies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066" y="4515978"/>
            <a:ext cx="850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Table:  Multiplier values kept in the MSR 1ADH for a given 4-core processor [</a:t>
            </a:r>
            <a:r>
              <a:rPr lang="hu-HU" sz="1600" dirty="0">
                <a:latin typeface="+mj-lt"/>
              </a:rPr>
              <a:t>66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561" y="832037"/>
            <a:ext cx="9117505" cy="81422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888" y="462705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Setting turbo boost frequencies (P0 1C etc.) in processors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055" y="818710"/>
            <a:ext cx="8923405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Turbo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boost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frequencies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(in P0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1C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etc.)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factory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determined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during testing and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are given as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frequency multiplier values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related to the bus frequency (100 or </a:t>
            </a:r>
            <a:endParaRPr lang="en-US" altLang="en-US" sz="16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altLang="en-US" sz="1600" spc="-20" dirty="0" smtClean="0">
                <a:solidFill>
                  <a:srgbClr val="0070C0"/>
                </a:solidFill>
                <a:latin typeface="+mj-lt"/>
              </a:rPr>
              <a:t>133 </a:t>
            </a:r>
            <a:r>
              <a:rPr lang="en-US" altLang="en-US" sz="1600" spc="-20" dirty="0">
                <a:solidFill>
                  <a:srgbClr val="0070C0"/>
                </a:solidFill>
                <a:latin typeface="+mj-lt"/>
              </a:rPr>
              <a:t>MHz</a:t>
            </a:r>
            <a:r>
              <a:rPr lang="en-US" altLang="en-US" sz="1600" spc="-20" dirty="0" smtClean="0">
                <a:solidFill>
                  <a:srgbClr val="0070C0"/>
                </a:solidFill>
                <a:latin typeface="+mj-lt"/>
              </a:rPr>
              <a:t>) and </a:t>
            </a:r>
            <a:r>
              <a:rPr lang="en-US" altLang="en-US" sz="1600" spc="-20" dirty="0">
                <a:solidFill>
                  <a:srgbClr val="0070C0"/>
                </a:solidFill>
                <a:latin typeface="+mj-lt"/>
              </a:rPr>
              <a:t>are written i</a:t>
            </a:r>
            <a:r>
              <a:rPr lang="en-US" altLang="en-US" sz="1600" spc="-20" dirty="0">
                <a:solidFill>
                  <a:srgbClr val="0070C0"/>
                </a:solidFill>
                <a:latin typeface="Verdana"/>
              </a:rPr>
              <a:t>nto one internal register </a:t>
            </a:r>
            <a:r>
              <a:rPr lang="en-US" altLang="en-US" sz="1600" spc="-2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</a:t>
            </a:r>
            <a:r>
              <a:rPr lang="en-US" altLang="en-US" sz="1600" spc="-2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1ADh) </a:t>
            </a:r>
            <a:r>
              <a:rPr lang="en-US" altLang="en-US" sz="1600" spc="-2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processor.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Given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fields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MSR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1ADh register hold the multiplier values for different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number of active cores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for example the Table below indicates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it for the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Nehalem DT i7-975 processor (with a bus frequency of 133 MHz)..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8071" y="5769260"/>
            <a:ext cx="9134439" cy="46744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63" y="5846458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MSR 1ADh can be read by the PCU or OS.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25" y="6446157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MSR: Model-Specific Register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75687"/>
              </p:ext>
            </p:extLst>
          </p:nvPr>
        </p:nvGraphicFramePr>
        <p:xfrm>
          <a:off x="1378146" y="5154811"/>
          <a:ext cx="75995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899">
                  <a:extLst>
                    <a:ext uri="{9D8B030D-6E8A-4147-A177-3AD203B41FA5}">
                      <a16:colId xmlns:a16="http://schemas.microsoft.com/office/drawing/2014/main" val="2181784317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332351974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27293752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601511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12729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6865" y="4854977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smtClean="0">
                <a:solidFill>
                  <a:srgbClr val="FF0000"/>
                </a:solidFill>
                <a:latin typeface="+mj-lt"/>
              </a:rPr>
              <a:t>fc in P0 1C</a:t>
            </a:r>
            <a:endParaRPr lang="en-US" sz="15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7115" y="4861030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smtClean="0">
                <a:solidFill>
                  <a:srgbClr val="FF0000"/>
                </a:solidFill>
                <a:latin typeface="+mj-lt"/>
              </a:rPr>
              <a:t>fc in P0 1C</a:t>
            </a:r>
            <a:endParaRPr lang="en-US" sz="15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8618" y="4869160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smtClean="0">
                <a:solidFill>
                  <a:srgbClr val="FF0000"/>
                </a:solidFill>
                <a:latin typeface="+mj-lt"/>
              </a:rPr>
              <a:t>fc in P0 1C</a:t>
            </a:r>
            <a:endParaRPr lang="en-US" sz="15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8408" y="4869160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smtClean="0">
                <a:solidFill>
                  <a:srgbClr val="FF0000"/>
                </a:solidFill>
                <a:latin typeface="+mj-lt"/>
              </a:rPr>
              <a:t>fc in P0 1C</a:t>
            </a:r>
            <a:endParaRPr lang="en-US" sz="15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40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3" grpId="0" animBg="1"/>
      <p:bldP spid="4" grpId="0" animBg="1"/>
      <p:bldP spid="16" grpId="0"/>
      <p:bldP spid="6" grpId="0"/>
      <p:bldP spid="17" grpId="0"/>
      <p:bldP spid="18" grpId="0"/>
      <p:bldP spid="19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458" y="1232334"/>
            <a:ext cx="8872365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finds out how many cores are active momentarily.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latin typeface="Verdana"/>
              </a:rPr>
              <a:t>    It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considers a core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it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(active) or C1 (Halt) state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inactive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if it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C3 or the C6 (or higher) idle states.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Based on the number of active cores the PCU reads out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from the MSR 1ADH </a:t>
            </a:r>
            <a:r>
              <a:rPr lang="en-US" sz="1600" spc="-40" dirty="0" smtClean="0">
                <a:solidFill>
                  <a:srgbClr val="000000"/>
                </a:solidFill>
                <a:latin typeface="Verdana"/>
              </a:rPr>
              <a:t>register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associated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frequency multiplier value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 the code for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core voltage.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raises first the core voltage by sending the voltage code to the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VR (Voltage Regulator) and increments the frequency multiplier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stepwise.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One step </a:t>
            </a:r>
            <a:r>
              <a:rPr lang="en-US" sz="1600" dirty="0">
                <a:latin typeface="Verdana"/>
              </a:rPr>
              <a:t>means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PLL (Phase Locked Loop) raises the clock frequency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latin typeface="Verdana"/>
              </a:rPr>
              <a:t>by the bus frequency (1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00 or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133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MHz) called one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bin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One bin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equals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133 MHz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 the Nehalem line or 100 MHz in the Sandy Bridge line.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 repeats </a:t>
            </a:r>
            <a:r>
              <a:rPr lang="en-US" sz="1600" dirty="0">
                <a:latin typeface="Verdana"/>
              </a:rPr>
              <a:t>this process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until the actual multiplier value equals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 read out from the MSR 1ADH, </a:t>
            </a:r>
            <a:r>
              <a:rPr lang="en-US" sz="1600" dirty="0">
                <a:latin typeface="Verdana"/>
              </a:rPr>
              <a:t>unless any operating limit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</a:t>
            </a:r>
            <a:r>
              <a:rPr lang="en-US" sz="1600" dirty="0" smtClean="0">
                <a:latin typeface="Verdana"/>
              </a:rPr>
              <a:t>  </a:t>
            </a:r>
            <a:r>
              <a:rPr lang="en-US" sz="1600" dirty="0">
                <a:latin typeface="Verdana"/>
              </a:rPr>
              <a:t>(see next) is met.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The resulting turbo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boost frequency </a:t>
            </a:r>
            <a:r>
              <a:rPr lang="en-US" sz="1600" dirty="0">
                <a:latin typeface="Verdana"/>
              </a:rPr>
              <a:t>will be the product of the multiplier value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</a:t>
            </a:r>
            <a:r>
              <a:rPr lang="en-US" sz="1600" dirty="0" smtClean="0">
                <a:latin typeface="Verdana"/>
              </a:rPr>
              <a:t>   </a:t>
            </a:r>
            <a:r>
              <a:rPr lang="en-US" sz="1600" dirty="0">
                <a:latin typeface="Verdana"/>
              </a:rPr>
              <a:t>read out from the MSR 1ADH register and the bus frequency.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81368"/>
            <a:ext cx="861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discussed 4 conditions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75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latin typeface="Verdana"/>
              </a:rPr>
              <a:t>67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09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71500" y="458670"/>
            <a:ext cx="903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operating conditions during processor operation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69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(9)</a:t>
            </a:r>
            <a:endParaRPr lang="en-US" alt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574" y="863715"/>
            <a:ext cx="9110931" cy="4233668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905522"/>
            <a:ext cx="85901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latin typeface="Verdana" pitchFamily="34" charset="0"/>
                <a:cs typeface="Arial" charset="0"/>
              </a:rPr>
              <a:t>The PCU continuously checks whether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and temperature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remain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below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 specified limits.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actual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consumption and die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intervals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 current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as 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calculating the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lvl="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Die temperature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monitored by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DTSs (Digital Thermal Sensors)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an error</a:t>
            </a:r>
          </a:p>
          <a:p>
            <a:pPr lvl="0"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of ± 5 % 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69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This ensures that 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transistors remains below a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given limit (e.g. 90 C</a:t>
            </a:r>
            <a:r>
              <a:rPr lang="en-US" altLang="en-US" sz="1600" baseline="30000" dirty="0">
                <a:solidFill>
                  <a:srgbClr val="0070C0"/>
                </a:solidFill>
                <a:latin typeface="Verdana"/>
              </a:rPr>
              <a:t>0</a:t>
            </a:r>
            <a:r>
              <a:rPr lang="hu-HU" altLang="en-US" sz="1600" dirty="0">
                <a:solidFill>
                  <a:srgbClr val="0070C0"/>
                </a:solidFill>
                <a:latin typeface="Verdana"/>
              </a:rPr>
              <a:t>).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6525" y="3924055"/>
            <a:ext cx="887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any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factory configured limits is surpassed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(the power consumption of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processor or the junction temperature of any core)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steps down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increments of 100 or 133 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value of the bus frequency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The PCU of Intel’s Nehalem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9594" y="5634245"/>
            <a:ext cx="40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PLL: Phase-Locked Loop (</a:t>
            </a:r>
            <a:r>
              <a:rPr lang="en-US" sz="1400" dirty="0" err="1">
                <a:latin typeface="+mj-lt"/>
              </a:rPr>
              <a:t>Fázis-zárt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hurok</a:t>
            </a:r>
            <a:r>
              <a:rPr lang="en-US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1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(11)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26495" y="792955"/>
            <a:ext cx="9144000" cy="68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500" y="818710"/>
            <a:ext cx="8884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In the 1. gen. Turbo Boost </a:t>
            </a:r>
            <a:r>
              <a:rPr lang="en-US" altLang="en-US" sz="1600" noProof="0" dirty="0">
                <a:solidFill>
                  <a:srgbClr val="000000"/>
                </a:solidFill>
                <a:cs typeface="Arial" charset="0"/>
              </a:rPr>
              <a:t>technique, 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ll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active cores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are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running at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same clock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share the same power plane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074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2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1775" y="408224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18510" y="771636"/>
            <a:ext cx="9180000" cy="338554"/>
          </a:xfrm>
          <a:prstGeom prst="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773705"/>
            <a:ext cx="779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altLang="en-US" sz="1600">
                <a:solidFill>
                  <a:srgbClr val="FF0000"/>
                </a:solidFill>
                <a:latin typeface="+mj-lt"/>
                <a:cs typeface="Arial" charset="0"/>
              </a:rPr>
              <a:t>Idle </a:t>
            </a:r>
            <a:r>
              <a:rPr lang="en-US" altLang="en-US" sz="160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altLang="en-US" sz="1600">
                <a:latin typeface="+mj-lt"/>
              </a:rPr>
              <a:t>are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 shut down </a:t>
            </a:r>
            <a:r>
              <a:rPr lang="en-US" altLang="en-US" sz="1600">
                <a:latin typeface="+mj-lt"/>
              </a:rPr>
              <a:t>in the 1. gen. Turbo technology 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by power gates.</a:t>
            </a:r>
            <a:endParaRPr lang="en-US" altLang="en-US" sz="1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72" y="458670"/>
            <a:ext cx="481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Historical remark (optional reading)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505" y="818710"/>
            <a:ext cx="907697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Intel’s Turbo Boost technology was introduced in the Nehalem family (2008), but</a:t>
            </a:r>
          </a:p>
          <a:p>
            <a:r>
              <a:rPr lang="en-US" sz="1600" dirty="0">
                <a:latin typeface="+mj-lt"/>
              </a:rPr>
              <a:t>      previously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Penryn family </a:t>
            </a:r>
            <a:r>
              <a:rPr lang="en-US" sz="1600" dirty="0">
                <a:latin typeface="+mj-lt"/>
              </a:rPr>
              <a:t>already implemented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similar, more straightforward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technology, </a:t>
            </a:r>
            <a:r>
              <a:rPr lang="en-US" sz="1600" dirty="0">
                <a:latin typeface="+mj-lt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EDAT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Technology) </a:t>
            </a:r>
            <a:r>
              <a:rPr lang="en-US" sz="1600" dirty="0">
                <a:latin typeface="+mj-lt"/>
              </a:rPr>
              <a:t>in 2007.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First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>
                <a:latin typeface="+mj-lt"/>
              </a:rPr>
              <a:t> processors included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>
                <a:latin typeface="+mj-lt"/>
              </a:rPr>
              <a:t>, and introduced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Before entering the C6 idle state, the core saved its context into an SRAM and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control circuitry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switched off its supply voltage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no power gating yet).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considered a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being in the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ACPI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C0 or C1 states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active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”, whereas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cores in the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C3 to C6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were considered “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became activated if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38" y="4628005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1 bin equated to ½ 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MHz).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Penryn was a symmetrical multicore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while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cores were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connected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via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065" y="3381876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Power).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06515" y="4239090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EDAT became active,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47" y="5825623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1740" y="4336358"/>
            <a:ext cx="438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779150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or 333 MHz for an FSB of 666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7088" y="1043735"/>
            <a:ext cx="5810227" cy="3285365"/>
            <a:chOff x="1597088" y="1043735"/>
            <a:chExt cx="5810227" cy="3285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356" t="39938" r="9641" b="12813"/>
            <a:stretch/>
          </p:blipFill>
          <p:spPr>
            <a:xfrm>
              <a:off x="1597088" y="1043735"/>
              <a:ext cx="5810227" cy="32853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36685" y="171881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36985" y="162880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96625" y="2754313"/>
            <a:ext cx="7380820" cy="4140072"/>
            <a:chOff x="814388" y="2431923"/>
            <a:chExt cx="7606484" cy="4462462"/>
          </a:xfrm>
        </p:grpSpPr>
        <p:pic>
          <p:nvPicPr>
            <p:cNvPr id="21197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4"/>
            <a:stretch>
              <a:fillRect/>
            </a:stretch>
          </p:blipFill>
          <p:spPr bwMode="auto">
            <a:xfrm>
              <a:off x="814388" y="2431923"/>
              <a:ext cx="7142162" cy="443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7"/>
            <p:cNvSpPr txBox="1">
              <a:spLocks noChangeArrowheads="1"/>
            </p:cNvSpPr>
            <p:nvPr/>
          </p:nvSpPr>
          <p:spPr bwMode="auto">
            <a:xfrm>
              <a:off x="3924300" y="4307649"/>
              <a:ext cx="733425" cy="26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Cooler</a:t>
              </a:r>
            </a:p>
          </p:txBody>
        </p:sp>
        <p:sp>
          <p:nvSpPr>
            <p:cNvPr id="211974" name="Text Box 9"/>
            <p:cNvSpPr txBox="1">
              <a:spLocks noChangeArrowheads="1"/>
            </p:cNvSpPr>
            <p:nvPr/>
          </p:nvSpPr>
          <p:spPr bwMode="auto">
            <a:xfrm>
              <a:off x="6172972" y="4167284"/>
              <a:ext cx="2247900" cy="29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Thermal capacitance</a:t>
              </a:r>
            </a:p>
          </p:txBody>
        </p:sp>
        <p:sp>
          <p:nvSpPr>
            <p:cNvPr id="211977" name="Rectangle 1"/>
            <p:cNvSpPr>
              <a:spLocks noChangeArrowheads="1"/>
            </p:cNvSpPr>
            <p:nvPr/>
          </p:nvSpPr>
          <p:spPr bwMode="auto">
            <a:xfrm>
              <a:off x="7424738" y="6171196"/>
              <a:ext cx="531812" cy="698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1978" name="Rectangle 2"/>
            <p:cNvSpPr>
              <a:spLocks noChangeArrowheads="1"/>
            </p:cNvSpPr>
            <p:nvPr/>
          </p:nvSpPr>
          <p:spPr bwMode="auto">
            <a:xfrm>
              <a:off x="6686550" y="6711684"/>
              <a:ext cx="900113" cy="182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18510" y="818710"/>
            <a:ext cx="9144000" cy="174021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1173" y="818710"/>
            <a:ext cx="10196472" cy="16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400"/>
              </a:spcAf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It was introduced in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Sandy Bridge line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2010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).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It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utilizes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real temperature response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processors to power changes, since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“thermal mass of the cooler” lets change die temperature only slowly,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as indicated in the Figure below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defRPr/>
            </a:pPr>
            <a:r>
              <a:rPr kumimoji="0" lang="en-US" alt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While the processor temperature raises from a relative cool state but </a:t>
            </a:r>
            <a:r>
              <a:rPr kumimoji="0" lang="en-US" alt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remains “low</a:t>
            </a:r>
            <a:r>
              <a:rPr kumimoji="0" lang="en-US" alt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”,</a:t>
            </a:r>
          </a:p>
          <a:p>
            <a:pPr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spc="-12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spc="-12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altLang="en-US" sz="1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  consumed power (and thus core frequency)  </a:t>
            </a:r>
            <a:r>
              <a:rPr lang="en-US" altLang="en-US" sz="1600" spc="-120" dirty="0" smtClean="0">
                <a:solidFill>
                  <a:srgbClr val="0070C0"/>
                </a:solidFill>
                <a:latin typeface="Verdana"/>
              </a:rPr>
              <a:t>may be increased</a:t>
            </a:r>
            <a:r>
              <a:rPr kumimoji="0" lang="en-US" altLang="en-US" sz="1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over TDP to raise performance.</a:t>
            </a:r>
            <a:endParaRPr kumimoji="0" lang="en-US" altLang="en-US" sz="1600" b="0" i="0" u="none" strike="noStrike" kern="1200" cap="none" spc="-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1500" y="449378"/>
            <a:ext cx="801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(Turbo Boost 2.0)</a:t>
            </a:r>
            <a:r>
              <a:rPr kumimoji="0" lang="en-US" alt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60" y="458670"/>
            <a:ext cx="864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25" y="818710"/>
            <a:ext cx="92653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Above Figure shows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all models of the Pentium 4 family </a:t>
            </a:r>
            <a:r>
              <a:rPr lang="en-US" sz="1600" dirty="0" smtClean="0">
                <a:latin typeface="+mj-lt"/>
              </a:rPr>
              <a:t>while different colors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identify subsequent cores (</a:t>
            </a:r>
            <a:r>
              <a:rPr lang="en-US" sz="1600" dirty="0" err="1" smtClean="0">
                <a:latin typeface="+mj-lt"/>
              </a:rPr>
              <a:t>Willamet</a:t>
            </a:r>
            <a:r>
              <a:rPr lang="en-US" sz="1600" dirty="0" smtClean="0">
                <a:latin typeface="+mj-lt"/>
              </a:rPr>
              <a:t>, Northwood, Prescott).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Below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the processor designations </a:t>
            </a:r>
            <a:r>
              <a:rPr lang="en-US" sz="1600" spc="-30" dirty="0" smtClean="0">
                <a:latin typeface="+mj-lt"/>
              </a:rPr>
              <a:t>we enlist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main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features, </a:t>
            </a:r>
            <a:r>
              <a:rPr lang="en-US" sz="1600" spc="-30" dirty="0">
                <a:latin typeface="+mj-lt"/>
              </a:rPr>
              <a:t>like technology,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transistor count, clock rates, cache size, FSB speed or socket </a:t>
            </a:r>
            <a:r>
              <a:rPr lang="en-US" sz="1600" dirty="0" smtClean="0">
                <a:latin typeface="+mj-lt"/>
              </a:rPr>
              <a:t>types. </a:t>
            </a:r>
            <a:endParaRPr lang="en-US" sz="16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Left to the processor designations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vertical lines </a:t>
            </a:r>
            <a:r>
              <a:rPr lang="en-US" sz="1600" dirty="0">
                <a:latin typeface="+mj-lt"/>
              </a:rPr>
              <a:t>indicate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hyperthreading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As the transistor counts show (55 million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>
                <a:latin typeface="+mj-lt"/>
              </a:rPr>
              <a:t>beginning with the 2. core (Northwood)</a:t>
            </a:r>
          </a:p>
          <a:p>
            <a:r>
              <a:rPr lang="en-US" sz="1600" dirty="0">
                <a:latin typeface="+mj-lt"/>
              </a:rPr>
              <a:t>      all models were prepared for </a:t>
            </a:r>
            <a:r>
              <a:rPr lang="en-US" sz="1600" dirty="0" err="1">
                <a:latin typeface="+mj-lt"/>
              </a:rPr>
              <a:t>hyperthreading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announced it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first for their DP server line</a:t>
            </a:r>
            <a:r>
              <a:rPr lang="en-US" sz="1600" dirty="0">
                <a:latin typeface="+mj-lt"/>
              </a:rPr>
              <a:t>, for reasons of marketing.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white rectangle </a:t>
            </a:r>
            <a:r>
              <a:rPr lang="en-US" sz="1600" dirty="0">
                <a:latin typeface="+mj-lt"/>
              </a:rPr>
              <a:t>on the left of the model designation refers to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64-bit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support.</a:t>
            </a:r>
          </a:p>
          <a:p>
            <a:r>
              <a:rPr lang="en-US" sz="1600" dirty="0">
                <a:latin typeface="+mj-lt"/>
              </a:rPr>
              <a:t>    Transistor counts (125 million) of the 3. core (Prescott) reveal that Intel designed 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its 3. core from the beginning on with 64-bit support, but again the firm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introduced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it first for the DP server line, </a:t>
            </a:r>
            <a:r>
              <a:rPr lang="en-US" sz="1600" dirty="0">
                <a:latin typeface="+mj-lt"/>
              </a:rPr>
              <a:t>from marketing reasons.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Figure indicates also that Intel cancelled all processors that were announced</a:t>
            </a:r>
          </a:p>
          <a:p>
            <a:r>
              <a:rPr lang="en-US" sz="1600" dirty="0">
                <a:latin typeface="+mj-lt"/>
              </a:rPr>
              <a:t>       with a clock frequency higher than 3.6 GHz. </a:t>
            </a:r>
          </a:p>
        </p:txBody>
      </p:sp>
    </p:spTree>
    <p:extLst>
      <p:ext uri="{BB962C8B-B14F-4D97-AF65-F5344CB8AC3E}">
        <p14:creationId xmlns:p14="http://schemas.microsoft.com/office/powerpoint/2010/main" val="2696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6330806"/>
            <a:ext cx="787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Energy</a:t>
            </a:r>
            <a:r>
              <a:rPr lang="en-US" sz="1600" dirty="0">
                <a:latin typeface="+mj-lt"/>
              </a:rPr>
              <a:t>: The integral of power over a time </a:t>
            </a:r>
            <a:r>
              <a:rPr lang="en-US" sz="1600" dirty="0" smtClean="0">
                <a:latin typeface="+mj-lt"/>
              </a:rPr>
              <a:t>interval (1 Joule = 1 W x 1 sec)</a:t>
            </a:r>
            <a:endParaRPr lang="en-US" sz="16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765" y="836709"/>
            <a:ext cx="9144000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49045"/>
            <a:ext cx="816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+mj-lt"/>
              </a:rPr>
              <a:t>Principle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operation of the 2. gen. Turbo Boost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-1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745" y="2258870"/>
            <a:ext cx="9149765" cy="1116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63" y="892428"/>
            <a:ext cx="9702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During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periods </a:t>
            </a:r>
            <a:r>
              <a:rPr lang="en-US" sz="1600" dirty="0">
                <a:latin typeface="+mj-lt"/>
              </a:rPr>
              <a:t>in which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is idle or consuming less power than the TDP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the processor </a:t>
            </a:r>
            <a:r>
              <a:rPr lang="en-US" sz="1600" dirty="0">
                <a:latin typeface="+mj-lt"/>
              </a:rPr>
              <a:t>accumulates an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energy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credit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50" dirty="0">
                <a:latin typeface="Verdana"/>
              </a:rPr>
              <a:t>Here we note that Intel’s </a:t>
            </a:r>
            <a:r>
              <a:rPr lang="en-US" sz="1600" spc="-50" dirty="0">
                <a:solidFill>
                  <a:srgbClr val="0070C0"/>
                </a:solidFill>
                <a:latin typeface="Verdana"/>
              </a:rPr>
              <a:t>Sandy Bridge </a:t>
            </a:r>
            <a:r>
              <a:rPr lang="en-US" sz="1600" spc="-50" dirty="0">
                <a:latin typeface="Verdana"/>
              </a:rPr>
              <a:t>line makes use of </a:t>
            </a:r>
            <a:r>
              <a:rPr lang="en-US" sz="1600" spc="-50" dirty="0">
                <a:solidFill>
                  <a:srgbClr val="FF0000"/>
                </a:solidFill>
                <a:latin typeface="Verdana"/>
              </a:rPr>
              <a:t>power gating </a:t>
            </a:r>
            <a:r>
              <a:rPr lang="en-US" sz="1600" spc="-50" dirty="0">
                <a:latin typeface="Verdana"/>
              </a:rPr>
              <a:t>as well, which is</a:t>
            </a:r>
          </a:p>
          <a:p>
            <a:pPr lvl="0">
              <a:defRPr/>
            </a:pPr>
            <a:r>
              <a:rPr lang="en-US" sz="1600" spc="-40" dirty="0">
                <a:latin typeface="Verdana"/>
              </a:rPr>
              <a:t>       helpful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raise energy credits</a:t>
            </a:r>
            <a:r>
              <a:rPr lang="en-US" sz="1600" dirty="0">
                <a:latin typeface="Verdana"/>
              </a:rPr>
              <a:t>, which will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contribute to higher turbo boost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frequencies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The PCU </a:t>
            </a:r>
            <a:r>
              <a:rPr lang="en-US" sz="1600" spc="-20" dirty="0" smtClean="0">
                <a:latin typeface="+mj-lt"/>
              </a:rPr>
              <a:t>may then </a:t>
            </a:r>
            <a:r>
              <a:rPr lang="en-US" sz="1600" spc="-20" dirty="0" smtClean="0">
                <a:latin typeface="+mj-lt"/>
              </a:rPr>
              <a:t>utilize </a:t>
            </a:r>
            <a:r>
              <a:rPr lang="en-US" sz="1600" spc="-20" dirty="0" smtClean="0">
                <a:latin typeface="+mj-lt"/>
              </a:rPr>
              <a:t>this </a:t>
            </a:r>
            <a:r>
              <a:rPr lang="en-US" sz="1600" spc="-20" dirty="0" smtClean="0">
                <a:latin typeface="+mj-lt"/>
              </a:rPr>
              <a:t>energy credit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to burst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power consumption above TDP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for a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short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period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of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time, </a:t>
            </a:r>
            <a:r>
              <a:rPr lang="en-US" sz="1600" spc="-20" dirty="0" smtClean="0">
                <a:latin typeface="+mj-lt"/>
              </a:rPr>
              <a:t>called </a:t>
            </a:r>
            <a:r>
              <a:rPr lang="en-US" sz="1600" spc="-20" dirty="0" smtClean="0">
                <a:latin typeface="+mj-lt"/>
              </a:rPr>
              <a:t>the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Turbo window</a:t>
            </a:r>
            <a:r>
              <a:rPr lang="en-US" sz="1600" spc="-20" dirty="0" smtClean="0">
                <a:latin typeface="+mj-lt"/>
              </a:rPr>
              <a:t>, (of tens of seconds), and thus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raise clock frequency and performance,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until the accumulated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energy credit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fully consumed, </a:t>
            </a:r>
            <a:r>
              <a:rPr lang="en-US" sz="1600" dirty="0" smtClean="0">
                <a:latin typeface="+mj-lt"/>
              </a:rPr>
              <a:t>as depicted in the  next </a:t>
            </a:r>
            <a:r>
              <a:rPr lang="en-US" sz="1600" dirty="0">
                <a:latin typeface="+mj-lt"/>
              </a:rPr>
              <a:t>Figure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For example, if the available </a:t>
            </a:r>
            <a:r>
              <a:rPr lang="en-US" sz="1600" dirty="0" smtClean="0">
                <a:latin typeface="+mj-lt"/>
              </a:rPr>
              <a:t>energy credit </a:t>
            </a:r>
            <a:r>
              <a:rPr lang="en-US" sz="1600" dirty="0" smtClean="0">
                <a:latin typeface="+mj-lt"/>
              </a:rPr>
              <a:t>amounts to 1000 </a:t>
            </a:r>
            <a:r>
              <a:rPr lang="en-US" sz="1600" dirty="0" err="1" smtClean="0">
                <a:latin typeface="+mj-lt"/>
              </a:rPr>
              <a:t>Ws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latin typeface="+mj-lt"/>
              </a:rPr>
              <a:t>and turbo boost</a:t>
            </a:r>
          </a:p>
          <a:p>
            <a:r>
              <a:rPr lang="en-US" sz="1600" dirty="0" smtClean="0">
                <a:latin typeface="+mj-lt"/>
              </a:rPr>
              <a:t>      operation requires 150W vs. 100 W TDP, the accumulated energy will be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consumed in 20 sec, i.e. the Turbo window may be 20 sec wide.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addition,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tracks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die temperature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over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Turbo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window while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using an exponential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weight-moving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average (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EWMA)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algorithm,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and if needed, it can initiate appropriate measures to limit die temperature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3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(3)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0274" y="863715"/>
            <a:ext cx="9111140" cy="54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36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71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1475" y="998730"/>
            <a:ext cx="8495990" cy="5066865"/>
            <a:chOff x="164823" y="1721200"/>
            <a:chExt cx="8495990" cy="5083175"/>
          </a:xfrm>
        </p:grpSpPr>
        <p:pic>
          <p:nvPicPr>
            <p:cNvPr id="2129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5"/>
            <a:stretch>
              <a:fillRect/>
            </a:stretch>
          </p:blipFill>
          <p:spPr bwMode="auto">
            <a:xfrm>
              <a:off x="323850" y="1721200"/>
              <a:ext cx="8131175" cy="508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047275" y="6174900"/>
              <a:ext cx="1407750" cy="629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42130" y="5703348"/>
              <a:ext cx="2918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Multiple algorithms are used to manage in parallel 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current, power and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die temperature.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[</a:t>
              </a:r>
              <a:r>
                <a:rPr lang="hu-HU" altLang="en-US" sz="1200" noProof="0" dirty="0">
                  <a:solidFill>
                    <a:srgbClr val="000000"/>
                  </a:solidFill>
                  <a:latin typeface="Arial Black" panose="020B0A04020102020204" pitchFamily="34" charset="0"/>
                  <a:cs typeface="Arial" charset="0"/>
                </a:rPr>
                <a:t>71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]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2224" y="3006533"/>
              <a:ext cx="1689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Stepped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voltage/frequency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transitions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456765" y="4149080"/>
              <a:ext cx="207023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878214" y="3914430"/>
              <a:ext cx="838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30-60sec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2804" y="6068034"/>
              <a:ext cx="1825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Rolling average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die temperature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over a time window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2878214" y="4644135"/>
              <a:ext cx="253626" cy="142389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ounded Rectangle 15"/>
            <p:cNvSpPr/>
            <p:nvPr/>
          </p:nvSpPr>
          <p:spPr bwMode="auto">
            <a:xfrm>
              <a:off x="1691680" y="2461260"/>
              <a:ext cx="1093808" cy="61264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2430" y="2275000"/>
              <a:ext cx="11865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C0 Turbo state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284947" y="2727040"/>
              <a:ext cx="351838" cy="438435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718033" y="3991767"/>
              <a:ext cx="741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“TDP”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92163" y="4095228"/>
              <a:ext cx="539477" cy="2914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94" y="4014065"/>
              <a:ext cx="116570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1. gen. </a:t>
              </a:r>
            </a:p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Turbo Boost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6863" y="2754313"/>
              <a:ext cx="1115735" cy="4946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823" y="2888940"/>
              <a:ext cx="135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b="1" dirty="0"/>
                <a:t>2. gen.</a:t>
              </a:r>
            </a:p>
            <a:p>
              <a:pPr algn="ctr"/>
              <a:r>
                <a:rPr lang="en-US" sz="1150" b="1" dirty="0"/>
                <a:t>Turbo Boost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1500" y="6219310"/>
            <a:ext cx="9192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>
                <a:latin typeface="+mj-lt"/>
              </a:rPr>
              <a:t>Voltage/frequency is reduced in a stepped down fashion to avoid too massive </a:t>
            </a:r>
            <a:r>
              <a:rPr lang="en-US" sz="1600" spc="-20" dirty="0" smtClean="0">
                <a:latin typeface="+mj-lt"/>
              </a:rPr>
              <a:t>transitions,</a:t>
            </a:r>
          </a:p>
          <a:p>
            <a:r>
              <a:rPr lang="en-US" sz="1600" spc="-20" dirty="0">
                <a:latin typeface="+mj-lt"/>
              </a:rPr>
              <a:t> </a:t>
            </a:r>
            <a:r>
              <a:rPr lang="en-US" sz="1600" spc="-20" dirty="0" smtClean="0">
                <a:latin typeface="+mj-lt"/>
              </a:rPr>
              <a:t> that may cause malfunctioning of the electronic circuits.</a:t>
            </a:r>
            <a:endParaRPr lang="en-US" sz="1600" spc="-2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14685" y="1543683"/>
            <a:ext cx="1067455" cy="430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1690" y="1541402"/>
            <a:ext cx="1150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B050"/>
                </a:solidFill>
                <a:latin typeface="+mj-lt"/>
              </a:rPr>
              <a:t>P0 Turbo</a:t>
            </a:r>
          </a:p>
          <a:p>
            <a:pPr algn="ctr"/>
            <a:r>
              <a:rPr lang="en-US" sz="1300" b="1" dirty="0" smtClean="0">
                <a:solidFill>
                  <a:srgbClr val="00B050"/>
                </a:solidFill>
                <a:latin typeface="+mj-lt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8810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(4)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5947" y="818999"/>
            <a:ext cx="9144000" cy="19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6935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Intel’s 1. and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gen. Turbo Boost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chemeClr val="accent6"/>
                </a:solidFill>
                <a:latin typeface="Verdana"/>
              </a:rPr>
              <a:t>72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95" y="819000"/>
            <a:ext cx="94266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Sandy Bridge’s </a:t>
            </a:r>
            <a:r>
              <a:rPr lang="en-US" sz="1600" dirty="0" smtClean="0">
                <a:solidFill>
                  <a:srgbClr val="FF0000"/>
                </a:solidFill>
              </a:rPr>
              <a:t>2. gen. turbo implementation </a:t>
            </a:r>
            <a:r>
              <a:rPr lang="en-US" sz="1600" dirty="0">
                <a:solidFill>
                  <a:srgbClr val="0070C0"/>
                </a:solidFill>
              </a:rPr>
              <a:t>differs significantly </a:t>
            </a:r>
            <a:r>
              <a:rPr lang="en-US" sz="1600" dirty="0"/>
              <a:t>from </a:t>
            </a:r>
            <a:r>
              <a:rPr lang="en-US" sz="1600" dirty="0" smtClean="0"/>
              <a:t>that </a:t>
            </a:r>
            <a:r>
              <a:rPr lang="en-US" sz="1600" dirty="0"/>
              <a:t>of </a:t>
            </a:r>
            <a:r>
              <a:rPr lang="en-US" sz="1600" dirty="0" smtClean="0"/>
              <a:t>prior-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generation </a:t>
            </a:r>
            <a:r>
              <a:rPr lang="en-US" sz="1600" spc="-20" dirty="0" smtClean="0"/>
              <a:t>CPUs as now </a:t>
            </a:r>
            <a:r>
              <a:rPr lang="en-US" sz="1600" spc="-20" dirty="0"/>
              <a:t>the </a:t>
            </a:r>
            <a:r>
              <a:rPr lang="en-US" sz="1600" spc="-20" dirty="0" smtClean="0">
                <a:solidFill>
                  <a:srgbClr val="0070C0"/>
                </a:solidFill>
              </a:rPr>
              <a:t>power consumption </a:t>
            </a:r>
            <a:r>
              <a:rPr lang="en-US" sz="1600" spc="-20" dirty="0">
                <a:solidFill>
                  <a:srgbClr val="0070C0"/>
                </a:solidFill>
              </a:rPr>
              <a:t>d</a:t>
            </a:r>
            <a:r>
              <a:rPr lang="en-US" sz="1600" spc="-20" dirty="0" smtClean="0">
                <a:solidFill>
                  <a:srgbClr val="0070C0"/>
                </a:solidFill>
              </a:rPr>
              <a:t>uring turbo operation </a:t>
            </a:r>
            <a:r>
              <a:rPr lang="en-US" sz="1600" spc="-20" dirty="0" smtClean="0"/>
              <a:t>will </a:t>
            </a:r>
            <a:r>
              <a:rPr lang="en-US" sz="1600" spc="-20" dirty="0" smtClean="0">
                <a:solidFill>
                  <a:srgbClr val="0070C0"/>
                </a:solidFill>
              </a:rPr>
              <a:t>surpass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</a:rPr>
              <a:t>     TDP </a:t>
            </a:r>
            <a:r>
              <a:rPr lang="en-US" sz="1600" spc="-20" dirty="0" smtClean="0"/>
              <a:t>and this results in considerable </a:t>
            </a:r>
            <a:r>
              <a:rPr lang="en-US" sz="1600" spc="-20" dirty="0" smtClean="0">
                <a:solidFill>
                  <a:srgbClr val="0070C0"/>
                </a:solidFill>
              </a:rPr>
              <a:t>higher turbo frequencies </a:t>
            </a:r>
            <a:r>
              <a:rPr lang="en-US" sz="1600" spc="-20" dirty="0" smtClean="0"/>
              <a:t>than in case of 1. gen.</a:t>
            </a:r>
          </a:p>
          <a:p>
            <a:r>
              <a:rPr lang="en-US" sz="1600" spc="-20" dirty="0"/>
              <a:t> </a:t>
            </a:r>
            <a:r>
              <a:rPr lang="en-US" sz="1600" spc="-20" dirty="0" smtClean="0"/>
              <a:t>     turbo boost technology when the power consumption during turbo operation</a:t>
            </a:r>
          </a:p>
          <a:p>
            <a:pPr>
              <a:spcAft>
                <a:spcPts val="600"/>
              </a:spcAft>
            </a:pPr>
            <a:r>
              <a:rPr lang="en-US" sz="1600" spc="-20" dirty="0"/>
              <a:t> </a:t>
            </a:r>
            <a:r>
              <a:rPr lang="en-US" sz="1600" spc="-20" dirty="0" smtClean="0"/>
              <a:t>     does not exceed the TDP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 smtClean="0"/>
              <a:t>Another difference is that the </a:t>
            </a:r>
            <a:r>
              <a:rPr lang="en-US" sz="1600" spc="-20" dirty="0" smtClean="0">
                <a:solidFill>
                  <a:srgbClr val="0070C0"/>
                </a:solidFill>
              </a:rPr>
              <a:t>length of turbo boost intervals depends now basically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</a:rPr>
              <a:t>     from the accumulated power budget </a:t>
            </a:r>
            <a:r>
              <a:rPr lang="en-US" sz="1600" spc="-20" dirty="0" smtClean="0"/>
              <a:t>and not from the current operating conditions</a:t>
            </a:r>
            <a:r>
              <a:rPr lang="en-US" sz="1600" spc="-20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6125" y="86371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2909" y="4552713"/>
              <a:ext cx="952507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5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rPr>
                <a:t>(Temperature)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4572000" y="3258105"/>
              <a:ext cx="0" cy="756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-59188" y="5213901"/>
            <a:ext cx="9207515" cy="159047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00" y="5267526"/>
            <a:ext cx="85333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value.</a:t>
            </a:r>
          </a:p>
          <a:p>
            <a:pPr>
              <a:spcAft>
                <a:spcPts val="3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PL1 may be sustained without time constraints, if cooling is properly designed.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5852591"/>
            <a:ext cx="925060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PL2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:</a:t>
            </a: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Peak Power Limit</a:t>
            </a:r>
            <a:r>
              <a:rPr lang="en-US" sz="1600" spc="-40" dirty="0">
                <a:latin typeface="Verdana"/>
              </a:rPr>
              <a:t>, this is the power that the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processor consumes for a short time</a:t>
            </a:r>
          </a:p>
          <a:p>
            <a:pPr lvl="0">
              <a:spcAft>
                <a:spcPts val="300"/>
              </a:spcAft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          </a:t>
            </a:r>
            <a:r>
              <a:rPr lang="en-US" sz="1600" spc="-40" dirty="0">
                <a:latin typeface="Verdana"/>
              </a:rPr>
              <a:t> (e.g. 20 s)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while it is running in the turbo power mode</a:t>
            </a:r>
            <a:r>
              <a:rPr lang="en-US" sz="1600" spc="-4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τ:    </a:t>
            </a:r>
            <a:r>
              <a:rPr lang="en-US" sz="1600" spc="-90" dirty="0">
                <a:solidFill>
                  <a:srgbClr val="FF0000"/>
                </a:solidFill>
                <a:latin typeface="Verdana"/>
              </a:rPr>
              <a:t>The Turbo Window, </a:t>
            </a:r>
            <a:r>
              <a:rPr lang="en-US" sz="1600" spc="-90" dirty="0">
                <a:solidFill>
                  <a:srgbClr val="0070C0"/>
                </a:solidFill>
                <a:latin typeface="Verdana"/>
              </a:rPr>
              <a:t>the time until the power budget is consumed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in turbo mode.</a:t>
            </a:r>
          </a:p>
        </p:txBody>
      </p:sp>
    </p:spTree>
    <p:extLst>
      <p:ext uri="{BB962C8B-B14F-4D97-AF65-F5344CB8AC3E}">
        <p14:creationId xmlns:p14="http://schemas.microsoft.com/office/powerpoint/2010/main" val="30214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454225"/>
            <a:ext cx="9235798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limit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arising from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attery protection current limit.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TDC: The Thermal Design Current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a the sustainable current that the processor</a:t>
            </a:r>
          </a:p>
          <a:p>
            <a:pPr lvl="0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  is capable to supply in turbo mode (Turbo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módhoz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igényelt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áram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RATL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Rolling Average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Temperature Limit: Rolling average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PL1 over time window </a:t>
            </a:r>
            <a:r>
              <a:rPr lang="el-GR" sz="1600" dirty="0" smtClean="0">
                <a:solidFill>
                  <a:srgbClr val="FF0000"/>
                </a:solidFill>
                <a:latin typeface="Verdana"/>
              </a:rPr>
              <a:t>τ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(??) </a:t>
            </a:r>
            <a:endParaRPr lang="en-US" sz="1600" dirty="0">
              <a:solidFill>
                <a:srgbClr val="FF0000"/>
              </a:solidFill>
              <a:latin typeface="Verdana"/>
            </a:endParaRPr>
          </a:p>
          <a:p>
            <a:pPr lvl="0"/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6125" y="95372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(7)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82289"/>
              </p:ext>
            </p:extLst>
          </p:nvPr>
        </p:nvGraphicFramePr>
        <p:xfrm>
          <a:off x="624371" y="1313765"/>
          <a:ext cx="7908069" cy="2090420"/>
        </p:xfrm>
        <a:graphic>
          <a:graphicData uri="http://schemas.openxmlformats.org/drawingml/2006/table">
            <a:tbl>
              <a:tblPr/>
              <a:tblGrid>
                <a:gridCol w="2636023">
                  <a:extLst>
                    <a:ext uri="{9D8B030D-6E8A-4147-A177-3AD203B41FA5}">
                      <a16:colId xmlns:a16="http://schemas.microsoft.com/office/drawing/2014/main" val="3967335280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3597176636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675874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Sustained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PL1 / TDP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9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Peak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PL2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44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Tau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 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958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Total Power Budget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(150-100) * 20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1000 Joule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101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 (and Total Power Budget) is typically defined for around 95%</a:t>
                      </a:r>
                    </a:p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 of maximal power consumption.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2115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458670"/>
            <a:ext cx="862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Example power levels and turbo window, instrumental in turbo boost</a:t>
            </a:r>
          </a:p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 operation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327" y="362515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3654025"/>
            <a:ext cx="88088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Total Power Budget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(energy credit) </a:t>
            </a:r>
            <a:r>
              <a:rPr lang="en-US" sz="1600" dirty="0" smtClean="0">
                <a:latin typeface="+mj-lt"/>
              </a:rPr>
              <a:t>can </a:t>
            </a:r>
            <a:r>
              <a:rPr lang="en-US" sz="1600" dirty="0">
                <a:latin typeface="+mj-lt"/>
              </a:rPr>
              <a:t>be interpreted as follows:</a:t>
            </a:r>
          </a:p>
          <a:p>
            <a:r>
              <a:rPr lang="en-US" sz="1600" dirty="0">
                <a:latin typeface="+mj-lt"/>
              </a:rPr>
              <a:t>   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budget accumulated while the processor is idle or is running light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workloads and is consumed while turbo operation needs more power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than TDP </a:t>
            </a:r>
            <a:r>
              <a:rPr lang="en-US" sz="1600" dirty="0">
                <a:latin typeface="+mj-lt"/>
              </a:rPr>
              <a:t>(the Sustained Power Level, which is 100 W in our example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1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449163"/>
            <a:ext cx="9144000" cy="3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8944"/>
            <a:ext cx="93569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Notice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that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may be notable higher than the TDP value.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E.g. for Intel’s Core i9-9900X HED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PL2 is 210 W</a:t>
            </a:r>
            <a:r>
              <a:rPr lang="en-US" sz="1600" dirty="0">
                <a:latin typeface="+mj-lt"/>
              </a:rPr>
              <a:t> for running all 8 cores at 4.7 GHz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vs. 95 W TDP </a:t>
            </a:r>
            <a:r>
              <a:rPr lang="en-US" sz="1600" spc="-30" dirty="0">
                <a:latin typeface="+mj-lt"/>
              </a:rPr>
              <a:t>needed for running all cores at the base frequency of 3.6 GHz) [</a:t>
            </a:r>
            <a:r>
              <a:rPr lang="hu-HU" sz="1600" spc="-30" dirty="0">
                <a:latin typeface="+mj-lt"/>
              </a:rPr>
              <a:t>7</a:t>
            </a:r>
            <a:r>
              <a:rPr lang="en-US" sz="1600" spc="-30" dirty="0">
                <a:latin typeface="+mj-lt"/>
              </a:rPr>
              <a:t>3].</a:t>
            </a:r>
          </a:p>
          <a:p>
            <a:r>
              <a:rPr lang="en-US" sz="1600" dirty="0">
                <a:latin typeface="+mj-lt"/>
              </a:rPr>
              <a:t>This however requires an appropriate cooling. </a:t>
            </a:r>
          </a:p>
        </p:txBody>
      </p:sp>
    </p:spTree>
    <p:extLst>
      <p:ext uri="{BB962C8B-B14F-4D97-AF65-F5344CB8AC3E}">
        <p14:creationId xmlns:p14="http://schemas.microsoft.com/office/powerpoint/2010/main" val="42138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(9)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854" y="5274205"/>
            <a:ext cx="899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Rise of the Peak Power Level (PL2) in Intel’s subsequent processor lines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5679250"/>
            <a:ext cx="9206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>
                <a:latin typeface="+mj-lt"/>
              </a:rPr>
              <a:t>As an example the)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Peak Power Level (PL2)</a:t>
            </a:r>
            <a:r>
              <a:rPr lang="en-US" sz="1600" spc="-60" dirty="0">
                <a:latin typeface="+mj-lt"/>
              </a:rPr>
              <a:t> of processors with a TDP of 15 W rose over years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first to 19 then to 35 W, next to 44 W (Ice Lake) and even to 50 W (Tiger Lake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].</a:t>
            </a:r>
            <a:r>
              <a:rPr lang="hu-HU" sz="1600" dirty="0">
                <a:latin typeface="+mj-lt"/>
              </a:rPr>
              <a:t>)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Thus for a Tiger Lake processor with a 15 W TDP, the VR has to supply 50 W power.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763815"/>
            <a:ext cx="9144000" cy="3424878"/>
            <a:chOff x="0" y="2123854"/>
            <a:chExt cx="9144000" cy="3424878"/>
          </a:xfrm>
        </p:grpSpPr>
        <p:pic>
          <p:nvPicPr>
            <p:cNvPr id="6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70314" r="7304" b="20134"/>
            <a:stretch/>
          </p:blipFill>
          <p:spPr bwMode="auto">
            <a:xfrm>
              <a:off x="0" y="2123854"/>
              <a:ext cx="9144000" cy="3424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25977" r="52367" b="28147"/>
            <a:stretch/>
          </p:blipFill>
          <p:spPr bwMode="auto">
            <a:xfrm>
              <a:off x="26495" y="2258870"/>
              <a:ext cx="5355595" cy="328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0227" r="4037" b="32596"/>
            <a:stretch/>
          </p:blipFill>
          <p:spPr bwMode="auto">
            <a:xfrm>
              <a:off x="5382090" y="2311028"/>
              <a:ext cx="3690410" cy="22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35080" y="4077813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TDP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6685" y="2303875"/>
              <a:ext cx="17961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Turbo Power Range</a:t>
              </a: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-16221" y="841705"/>
            <a:ext cx="9144000" cy="6520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18710"/>
            <a:ext cx="927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+mj-lt"/>
              </a:rPr>
              <a:t>In the course of processor evolution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Intel continuously raised the Peak Power Level (PL2)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over the TDP</a:t>
            </a:r>
            <a:r>
              <a:rPr lang="en-US" sz="1600" dirty="0">
                <a:latin typeface="+mj-lt"/>
              </a:rPr>
              <a:t>, in order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turbo clock rates</a:t>
            </a:r>
            <a:r>
              <a:rPr lang="en-US" sz="1600" dirty="0">
                <a:latin typeface="+mj-lt"/>
              </a:rPr>
              <a:t>, as the Figure below indicates.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72373"/>
            <a:ext cx="894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80" dirty="0">
                <a:solidFill>
                  <a:schemeClr val="accent6"/>
                </a:solidFill>
                <a:latin typeface="+mj-lt"/>
              </a:rPr>
              <a:t>Rising the Peak Power Level (PL2) in subsequent generations of Intel’s processors </a:t>
            </a:r>
          </a:p>
        </p:txBody>
      </p:sp>
    </p:spTree>
    <p:extLst>
      <p:ext uri="{BB962C8B-B14F-4D97-AF65-F5344CB8AC3E}">
        <p14:creationId xmlns:p14="http://schemas.microsoft.com/office/powerpoint/2010/main" val="16245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38" y="473835"/>
            <a:ext cx="832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Important turbo clock frequencies and the needed Peak Power level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43167"/>
            <a:ext cx="9144000" cy="3260908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900" y="843167"/>
            <a:ext cx="9064726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turbo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 designated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it occurs when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active.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The second highest turbo frequency is the </a:t>
            </a:r>
            <a:r>
              <a:rPr lang="en-US" sz="1600" spc="-50" dirty="0" smtClean="0">
                <a:solidFill>
                  <a:srgbClr val="FF0000"/>
                </a:solidFill>
                <a:latin typeface="Verdana"/>
              </a:rPr>
              <a:t>dual core turbo frequency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(P0-2C), it occurs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     when two cores are active etc.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further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distinguished turbo clock frequency is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all core turbo frequency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(often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named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P0-nT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), that occurs when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cores are 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turbo mode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spc="-50" dirty="0">
              <a:solidFill>
                <a:srgbClr val="000000"/>
              </a:solidFill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increasing the number of active cores, the maximum turbo frequency decreases.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(Here we note that in client processors all active cores run at the same clock rate).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-40" dirty="0" smtClean="0">
                <a:solidFill>
                  <a:srgbClr val="000000"/>
                </a:solidFill>
                <a:latin typeface="Verdana"/>
              </a:rPr>
              <a:t>For achieving the maximum turbo boost frequencies mentioned above,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power </a:t>
            </a:r>
          </a:p>
          <a:p>
            <a:pPr lvl="0"/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spc="-40" dirty="0" smtClean="0">
                <a:solidFill>
                  <a:srgbClr val="0070C0"/>
                </a:solidFill>
                <a:latin typeface="Verdana"/>
              </a:rPr>
              <a:t>delivery system (VR) </a:t>
            </a:r>
            <a:r>
              <a:rPr lang="en-US" sz="1600" spc="-40" dirty="0" smtClean="0">
                <a:solidFill>
                  <a:srgbClr val="000000"/>
                </a:solidFill>
                <a:latin typeface="Verdana"/>
              </a:rPr>
              <a:t>is assumed to supply the power level of </a:t>
            </a:r>
            <a:r>
              <a:rPr lang="en-US" sz="1600" spc="-40" dirty="0" smtClean="0">
                <a:solidFill>
                  <a:srgbClr val="0070C0"/>
                </a:solidFill>
                <a:latin typeface="Verdana"/>
              </a:rPr>
              <a:t>PL2 (Peak Power Level)</a:t>
            </a:r>
          </a:p>
          <a:p>
            <a:pPr lvl="0"/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that is typically much higher than the TDP,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(11)</a:t>
            </a:r>
            <a:endParaRPr lang="en-US" dirty="0"/>
          </a:p>
        </p:txBody>
      </p:sp>
      <p:pic>
        <p:nvPicPr>
          <p:cNvPr id="14338" name="Picture 2" descr="https://images.anandtech.com/doci/14873/cfl_turbo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530158"/>
            <a:ext cx="8988425" cy="23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135" y="4190965"/>
            <a:ext cx="9421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column 1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turbo frequencies field provides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whereas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entry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this field shows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for the 6-core i7-8700K the single core turbo frequency is 4.7 GHz whereas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 core turbo frequency is 4.3 GHz.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related PL2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is 1.25xPL1= 1.25x95 W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118.75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90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maximum turbo clock frequencies for different number of active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(while no AVX code is running) [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35" y="639933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67328"/>
            <a:ext cx="768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apology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withdrawal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Power 4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10/2004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18710"/>
            <a:ext cx="90168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an interview on stage at Gartner Group’s Fall Symposium/IT Expo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Orlando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Chief Executive Officer Craig Barrett got down on his knees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front of an audience of about 7000  information-technology professionals,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Barrett asked their forgiveness 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Santa Clara company latest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slip up,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cancellation of its Pentium 4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Oct. 2004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323049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467" y="6463124"/>
            <a:ext cx="856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10/2004 Intel's CEO apologizes for the withdrawal of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Pentium 4 </a:t>
            </a:r>
            <a:r>
              <a:rPr kumimoji="0" lang="hu-HU" sz="1600" b="0" i="0" u="none" strike="noStrike" kern="1200" cap="none" spc="-5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spc="-50" noProof="0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5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7163" y="6333065"/>
            <a:ext cx="5431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between CPU and GPU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887035" y="3947800"/>
            <a:ext cx="316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Power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PG Power)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112488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624" y="1133745"/>
            <a:ext cx="90869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Cores and graphics in Sandy Bridge processors are integrated on the same die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and have separate voltage/frequency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package power consumption </a:t>
            </a:r>
            <a:r>
              <a:rPr lang="en-US" sz="1600" dirty="0"/>
              <a:t>is then the </a:t>
            </a:r>
            <a:r>
              <a:rPr lang="en-US" sz="1600" dirty="0">
                <a:solidFill>
                  <a:srgbClr val="0070C0"/>
                </a:solidFill>
              </a:rPr>
              <a:t>sum of both components</a:t>
            </a:r>
            <a:r>
              <a:rPr lang="en-US" sz="1600" dirty="0"/>
              <a:t>, as shown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     below without turbo mode operation.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5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ages.anandtech.com/reviews/cpu/intel/sandybridge/arch/corengpup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37446" r="-667" b="-5155"/>
          <a:stretch/>
        </p:blipFill>
        <p:spPr bwMode="auto">
          <a:xfrm>
            <a:off x="1151620" y="2843935"/>
            <a:ext cx="6705162" cy="33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084295"/>
            <a:ext cx="895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Figure: Exceeding the TDP value of the package for a short time (e.g. 20 s) in Intel’s</a:t>
            </a:r>
          </a:p>
          <a:p>
            <a:pPr algn="ctr"/>
            <a:r>
              <a:rPr lang="en-US" sz="1600" dirty="0"/>
              <a:t>Sandy Bridge processor [</a:t>
            </a:r>
            <a:r>
              <a:rPr lang="hu-HU" sz="1600" dirty="0"/>
              <a:t>76</a:t>
            </a:r>
            <a:r>
              <a:rPr lang="en-US" sz="1600" dirty="0"/>
              <a:t>]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-2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001" y="1164566"/>
            <a:ext cx="9132000" cy="15067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17712" y="1174841"/>
            <a:ext cx="934984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</a:t>
            </a:r>
            <a:r>
              <a:rPr lang="en-US" sz="1600" dirty="0">
                <a:solidFill>
                  <a:srgbClr val="FF0000"/>
                </a:solidFill>
              </a:rPr>
              <a:t>2. gen. turbo mode </a:t>
            </a:r>
            <a:r>
              <a:rPr lang="en-US" sz="1600" dirty="0"/>
              <a:t>the power consumption of the package </a:t>
            </a:r>
            <a:r>
              <a:rPr lang="en-US" sz="1600" dirty="0">
                <a:solidFill>
                  <a:srgbClr val="0070C0"/>
                </a:solidFill>
              </a:rPr>
              <a:t>can exceed TDP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(for a short time, say e.g. for 20 s), as indicated by the red line. </a:t>
            </a:r>
          </a:p>
          <a:p>
            <a:r>
              <a:rPr lang="en-US" sz="1600" dirty="0"/>
              <a:t>    If there is an </a:t>
            </a:r>
            <a:r>
              <a:rPr lang="en-US" sz="1600" dirty="0">
                <a:solidFill>
                  <a:srgbClr val="FF0000"/>
                </a:solidFill>
              </a:rPr>
              <a:t>available energy credit </a:t>
            </a:r>
            <a:r>
              <a:rPr lang="en-US" sz="1600" dirty="0"/>
              <a:t>(after idle or light loaded operation),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 can allocate it either to the cores, to the graphics or to both on demand, to raise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CPU performance, graphics performance or both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(14)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-1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2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-2</a:t>
            </a:r>
            <a:endParaRPr lang="en-US" spc="-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2635" y="2258870"/>
            <a:ext cx="9117505" cy="399354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818710"/>
            <a:ext cx="882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Above Figure sums up </a:t>
            </a:r>
            <a:r>
              <a:rPr lang="en-US" sz="1600" dirty="0">
                <a:solidFill>
                  <a:srgbClr val="FF0000"/>
                </a:solidFill>
              </a:rPr>
              <a:t>key features </a:t>
            </a:r>
            <a:r>
              <a:rPr lang="en-US" sz="1600" dirty="0"/>
              <a:t>of Intel’s Turbo Boost implementations from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the Penryn to the Sandy Bridge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50" y="1358770"/>
            <a:ext cx="925785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40" dirty="0"/>
              <a:t>The dual core </a:t>
            </a:r>
            <a:r>
              <a:rPr lang="en-US" sz="1600" spc="-40" dirty="0">
                <a:solidFill>
                  <a:srgbClr val="FF0000"/>
                </a:solidFill>
              </a:rPr>
              <a:t>Penryn</a:t>
            </a:r>
            <a:r>
              <a:rPr lang="en-US" sz="1600" spc="-40" dirty="0"/>
              <a:t> introduced a forerunner of the Turbo Boost technique, called </a:t>
            </a:r>
            <a:r>
              <a:rPr lang="en-US" sz="1600" spc="-40" dirty="0">
                <a:solidFill>
                  <a:srgbClr val="FF0000"/>
                </a:solidFill>
              </a:rPr>
              <a:t>EDAT.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In this case, </a:t>
            </a:r>
            <a:r>
              <a:rPr lang="en-US" sz="1600" spc="-20" dirty="0">
                <a:solidFill>
                  <a:srgbClr val="0070C0"/>
                </a:solidFill>
              </a:rPr>
              <a:t>when one of the two cores became idle</a:t>
            </a:r>
            <a:r>
              <a:rPr lang="en-US" sz="1600" spc="-20" dirty="0"/>
              <a:t>, the active core’s clock frequency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       was </a:t>
            </a:r>
            <a:r>
              <a:rPr lang="en-US" sz="1600" dirty="0">
                <a:solidFill>
                  <a:srgbClr val="0070C0"/>
                </a:solidFill>
              </a:rPr>
              <a:t>increased by 1 bin </a:t>
            </a:r>
            <a:r>
              <a:rPr lang="en-US" sz="1600" dirty="0"/>
              <a:t>(1/2 of the FSB speed, e.g. by ½ x 666 MHz).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Nehalem</a:t>
            </a:r>
            <a:r>
              <a:rPr lang="en-US" sz="1600" dirty="0"/>
              <a:t> introduced the </a:t>
            </a:r>
            <a:r>
              <a:rPr lang="en-US" sz="1600" dirty="0">
                <a:solidFill>
                  <a:srgbClr val="FF0000"/>
                </a:solidFill>
              </a:rPr>
              <a:t>1. gen. Turbo Boost </a:t>
            </a:r>
            <a:r>
              <a:rPr lang="en-US" sz="1600" dirty="0"/>
              <a:t>technique.</a:t>
            </a:r>
          </a:p>
          <a:p>
            <a:r>
              <a:rPr lang="en-US" sz="1600" dirty="0"/>
              <a:t>    If the </a:t>
            </a:r>
            <a:r>
              <a:rPr lang="en-US" sz="1600" dirty="0">
                <a:solidFill>
                  <a:srgbClr val="0070C0"/>
                </a:solidFill>
              </a:rPr>
              <a:t>4-core</a:t>
            </a:r>
            <a:r>
              <a:rPr lang="en-US" sz="1600" dirty="0"/>
              <a:t> Nehalem processor </a:t>
            </a:r>
            <a:r>
              <a:rPr lang="en-US" sz="1600" dirty="0">
                <a:solidFill>
                  <a:srgbClr val="0070C0"/>
                </a:solidFill>
              </a:rPr>
              <a:t>consumes less power than the TDP</a:t>
            </a:r>
            <a:r>
              <a:rPr lang="en-US" sz="1600" dirty="0"/>
              <a:t>,  and all</a:t>
            </a:r>
          </a:p>
          <a:p>
            <a:r>
              <a:rPr lang="en-US" sz="1600" dirty="0"/>
              <a:t>      further conditions for the turbo mode are met, </a:t>
            </a:r>
            <a:r>
              <a:rPr lang="en-US" sz="1600" dirty="0">
                <a:solidFill>
                  <a:srgbClr val="0070C0"/>
                </a:solidFill>
              </a:rPr>
              <a:t>turbo operation will start </a:t>
            </a:r>
            <a:r>
              <a:rPr lang="en-US" sz="1600" dirty="0"/>
              <a:t>and 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available power budget </a:t>
            </a:r>
            <a:r>
              <a:rPr lang="en-US" sz="1600" dirty="0"/>
              <a:t>(TDP – actual power consumption), will be </a:t>
            </a:r>
            <a:r>
              <a:rPr lang="en-US" sz="1600" dirty="0">
                <a:solidFill>
                  <a:srgbClr val="0070C0"/>
                </a:solidFill>
              </a:rPr>
              <a:t>converted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to higher speed </a:t>
            </a:r>
            <a:r>
              <a:rPr lang="en-US" sz="1600" dirty="0"/>
              <a:t>for the active cores.</a:t>
            </a:r>
          </a:p>
          <a:p>
            <a:r>
              <a:rPr lang="en-US" sz="1600" dirty="0"/>
              <a:t>   Clock speed will be </a:t>
            </a:r>
            <a:r>
              <a:rPr lang="en-US" sz="1600" dirty="0">
                <a:solidFill>
                  <a:srgbClr val="0070C0"/>
                </a:solidFill>
              </a:rPr>
              <a:t>increased in bins,</a:t>
            </a:r>
            <a:r>
              <a:rPr lang="en-US" sz="1600" dirty="0"/>
              <a:t> where one bin equals the </a:t>
            </a:r>
            <a:r>
              <a:rPr lang="en-US" sz="1600" dirty="0">
                <a:solidFill>
                  <a:srgbClr val="0070C0"/>
                </a:solidFill>
              </a:rPr>
              <a:t>bus frequency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(</a:t>
            </a:r>
            <a:r>
              <a:rPr lang="en-US" sz="1600" dirty="0"/>
              <a:t>100 or 133.33 MHz). </a:t>
            </a:r>
          </a:p>
          <a:p>
            <a:r>
              <a:rPr lang="en-US" sz="1600" dirty="0"/>
              <a:t>     The actual speed increase (number of bins) </a:t>
            </a:r>
            <a:r>
              <a:rPr lang="en-US" sz="1600" dirty="0">
                <a:solidFill>
                  <a:srgbClr val="0070C0"/>
                </a:solidFill>
              </a:rPr>
              <a:t>depends on the number of active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and is specified in an MSR.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dual core </a:t>
            </a:r>
            <a:r>
              <a:rPr lang="en-US" sz="1600" dirty="0" err="1">
                <a:solidFill>
                  <a:srgbClr val="FF0000"/>
                </a:solidFill>
              </a:rPr>
              <a:t>Westmere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has introduced </a:t>
            </a:r>
            <a:r>
              <a:rPr lang="en-US" sz="1600" dirty="0">
                <a:solidFill>
                  <a:srgbClr val="FF0000"/>
                </a:solidFill>
              </a:rPr>
              <a:t>on-package graphics</a:t>
            </a:r>
            <a:r>
              <a:rPr lang="en-US" sz="1600" dirty="0"/>
              <a:t>, by integrating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CPU die and the graphics die into the same package).</a:t>
            </a:r>
          </a:p>
          <a:p>
            <a:r>
              <a:rPr lang="en-US" sz="1600" dirty="0"/>
              <a:t>    In this case, </a:t>
            </a:r>
            <a:r>
              <a:rPr lang="en-US" sz="1600" dirty="0">
                <a:solidFill>
                  <a:srgbClr val="0070C0"/>
                </a:solidFill>
              </a:rPr>
              <a:t>when the package consumes less power than the TDP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will increase either the clock frequency of the CPU cores or of the graphics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but never both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5309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95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-3</a:t>
            </a:r>
            <a:endParaRPr lang="en-US" spc="-2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274" y="863715"/>
            <a:ext cx="9117505" cy="234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50" y="908720"/>
            <a:ext cx="90494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Finally, </a:t>
            </a:r>
            <a:r>
              <a:rPr lang="en-US" sz="1600" dirty="0">
                <a:solidFill>
                  <a:srgbClr val="FF0000"/>
                </a:solidFill>
              </a:rPr>
              <a:t>Sandy Bridge </a:t>
            </a:r>
            <a:r>
              <a:rPr lang="en-US" sz="1600" dirty="0"/>
              <a:t>introduced both </a:t>
            </a:r>
            <a:r>
              <a:rPr lang="en-US" sz="1600" dirty="0">
                <a:solidFill>
                  <a:srgbClr val="FF0000"/>
                </a:solidFill>
              </a:rPr>
              <a:t>on-die integrated graphics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2. gen.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Turbo Boost</a:t>
            </a:r>
            <a:r>
              <a:rPr lang="en-US" sz="1600" dirty="0"/>
              <a:t> technique (beyond power gating).</a:t>
            </a:r>
          </a:p>
          <a:p>
            <a:r>
              <a:rPr lang="en-US" sz="1600" dirty="0"/>
              <a:t>    Sandy Bridge’s 2. gen. turbo implementation already allows </a:t>
            </a:r>
            <a:r>
              <a:rPr lang="en-US" sz="1600" dirty="0">
                <a:solidFill>
                  <a:srgbClr val="0070C0"/>
                </a:solidFill>
              </a:rPr>
              <a:t>to exceed the TDP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for a limited time</a:t>
            </a:r>
            <a:r>
              <a:rPr lang="en-US" sz="1600" dirty="0"/>
              <a:t> (say e.g. for 20 sec) and to raise </a:t>
            </a:r>
            <a:r>
              <a:rPr lang="en-US" sz="1600" dirty="0">
                <a:solidFill>
                  <a:srgbClr val="0070C0"/>
                </a:solidFill>
              </a:rPr>
              <a:t>either the clock frequency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</a:t>
            </a:r>
            <a:r>
              <a:rPr lang="en-US" sz="1600" spc="-30" dirty="0">
                <a:solidFill>
                  <a:srgbClr val="0070C0"/>
                </a:solidFill>
              </a:rPr>
              <a:t>of CPU cores, or of graphics cores or both to raise performance.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236" y="2282968"/>
            <a:ext cx="910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amount of turbo upside is a function of the accrued energy credits collected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over a thermally significant time period</a:t>
            </a:r>
            <a:r>
              <a:rPr lang="en-US" sz="1600" dirty="0"/>
              <a:t>, rather than factory set and depending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from the number of active cores, as in the 1. gen. Turbo Boost technique. </a:t>
            </a:r>
          </a:p>
        </p:txBody>
      </p:sp>
    </p:spTree>
    <p:extLst>
      <p:ext uri="{BB962C8B-B14F-4D97-AF65-F5344CB8AC3E}">
        <p14:creationId xmlns:p14="http://schemas.microsoft.com/office/powerpoint/2010/main" val="38992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(1)</a:t>
            </a:r>
            <a:endParaRPr lang="en-US" kern="12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863714"/>
            <a:ext cx="9144000" cy="29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ntel’s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3.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10" y="1208139"/>
            <a:ext cx="8946616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the Turbo Boost 2.0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higher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single thread performance.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The Turbo Boost Max Technology 3.0 doesn't replace the Turbo Boost 2.0 Technology,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20" dirty="0">
                <a:latin typeface="+mj-lt"/>
              </a:rPr>
              <a:t>      but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enhances it for single thread workloads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 previous Turbo Boost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technologies the OS allocates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cores to threads without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making any distinction among the cores. 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 the Turbo Boost 3.0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of all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during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testing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arrranges the cores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 ordered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list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according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their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next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21" y="863715"/>
            <a:ext cx="926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called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>
                <a:latin typeface="+mj-lt"/>
              </a:rPr>
              <a:t>Technology 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TBMT</a:t>
            </a:r>
            <a:r>
              <a:rPr lang="en-US" sz="1600" dirty="0">
                <a:latin typeface="+mj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(2)</a:t>
            </a:r>
            <a:endParaRPr lang="en-US" kern="1200" dirty="0"/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24" y="458670"/>
            <a:ext cx="817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6399330"/>
            <a:ext cx="839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above Figure indicates, Core 9 is the fastest core in the core list shown. </a:t>
            </a: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(3)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85821"/>
              </p:ext>
            </p:extLst>
          </p:nvPr>
        </p:nvGraphicFramePr>
        <p:xfrm>
          <a:off x="116505" y="3104910"/>
          <a:ext cx="8928492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Cores/threads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(all cores)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2.0  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I7-6950X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10/20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060" y="5454515"/>
            <a:ext cx="879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Table: Clock speed improvements achieved by the TBMT technology vs. the 2. gen.</a:t>
            </a:r>
          </a:p>
          <a:p>
            <a:pPr algn="ctr"/>
            <a:r>
              <a:rPr lang="en-US" sz="1600" dirty="0">
                <a:latin typeface="+mj-lt"/>
              </a:rPr>
              <a:t>Turbo Boost Technology in Intel’s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-E line [</a:t>
            </a:r>
            <a:r>
              <a:rPr lang="hu-HU" sz="1600" dirty="0">
                <a:latin typeface="+mj-lt"/>
              </a:rPr>
              <a:t>77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35076" y="871885"/>
            <a:ext cx="9173129" cy="20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211" y="857904"/>
            <a:ext cx="8997976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testing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an MSR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made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available to the 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looks for the fastest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(called also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favored core)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allocates it to the thread to be executed.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This means that Turbo Boost 3.0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needs OS support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(not detailed here).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Table below shows </a:t>
            </a:r>
            <a:r>
              <a:rPr lang="en-US" sz="1600" spc="-20" dirty="0">
                <a:solidFill>
                  <a:srgbClr val="FF0000"/>
                </a:solidFill>
                <a:latin typeface="Verdana"/>
              </a:rPr>
              <a:t>how far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Turbo Boost 3.0 Technology 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improves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clock speeds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-E HEDT processors vs. the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2. gen. 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Turbo Boost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Technology.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</a:t>
            </a:r>
            <a:r>
              <a:rPr lang="hu-HU" altLang="hu-HU" kern="1200" dirty="0" err="1"/>
              <a:t>gen</a:t>
            </a:r>
            <a:r>
              <a:rPr lang="hu-HU" altLang="hu-HU" kern="1200" dirty="0"/>
              <a:t>. </a:t>
            </a:r>
            <a:r>
              <a:rPr lang="hu-HU" altLang="hu-HU" kern="1200" dirty="0" err="1"/>
              <a:t>Turbo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Boost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technology</a:t>
            </a:r>
            <a:r>
              <a:rPr lang="hu-HU" altLang="hu-HU" kern="1200" dirty="0"/>
              <a:t> </a:t>
            </a:r>
            <a:r>
              <a:rPr lang="en-US" altLang="hu-HU" kern="1200" dirty="0" smtClean="0"/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3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28002"/>
            <a:ext cx="9162510" cy="136800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845421"/>
            <a:ext cx="90653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3. gen. Turbo Boost technology </a:t>
            </a:r>
            <a:r>
              <a:rPr lang="en-US" sz="1600" dirty="0">
                <a:latin typeface="+mj-lt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for HEDTs</a:t>
            </a:r>
            <a:r>
              <a:rPr lang="en-US" sz="1600" dirty="0">
                <a:latin typeface="+mj-lt"/>
              </a:rPr>
              <a:t> (into </a:t>
            </a:r>
            <a:r>
              <a:rPr lang="en-US" sz="1600" dirty="0" smtClean="0">
                <a:latin typeface="+mj-lt"/>
              </a:rPr>
              <a:t>the 6</a:t>
            </a:r>
            <a:r>
              <a:rPr lang="en-US" sz="1600" baseline="30000" dirty="0" smtClean="0">
                <a:latin typeface="+mj-lt"/>
              </a:rPr>
              <a:t>th</a:t>
            </a:r>
            <a:r>
              <a:rPr lang="en-US" sz="1600" dirty="0" smtClean="0">
                <a:latin typeface="+mj-lt"/>
              </a:rPr>
              <a:t> gen.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Broadwell</a:t>
            </a:r>
            <a:r>
              <a:rPr lang="en-US" sz="1600" dirty="0" smtClean="0">
                <a:latin typeface="+mj-lt"/>
              </a:rPr>
              <a:t>-E </a:t>
            </a:r>
            <a:r>
              <a:rPr lang="en-US" sz="1600" dirty="0">
                <a:latin typeface="+mj-lt"/>
              </a:rPr>
              <a:t>processors)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2016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for client processors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smtClean="0">
                <a:latin typeface="+mj-lt"/>
              </a:rPr>
              <a:t>since this time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</a:t>
            </a:r>
            <a:r>
              <a:rPr lang="en-US" sz="1600" dirty="0" smtClean="0">
                <a:latin typeface="+mj-lt"/>
              </a:rPr>
              <a:t>HEDTs </a:t>
            </a:r>
            <a:r>
              <a:rPr lang="en-US" sz="1600" dirty="0">
                <a:latin typeface="+mj-lt"/>
              </a:rPr>
              <a:t>provided already up to 10 cores whereas client </a:t>
            </a:r>
            <a:r>
              <a:rPr lang="en-US" sz="1600" dirty="0" smtClean="0">
                <a:latin typeface="+mj-lt"/>
              </a:rPr>
              <a:t>processors only </a:t>
            </a:r>
            <a:r>
              <a:rPr lang="en-US" sz="1600" dirty="0">
                <a:latin typeface="+mj-lt"/>
              </a:rPr>
              <a:t>up to 4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 smtClean="0">
                <a:latin typeface="+mj-lt"/>
              </a:rPr>
              <a:t>obviously, </a:t>
            </a:r>
            <a:r>
              <a:rPr lang="en-US" sz="1600" dirty="0">
                <a:latin typeface="+mj-lt"/>
              </a:rPr>
              <a:t>while selecting </a:t>
            </a:r>
            <a:r>
              <a:rPr lang="en-US" sz="1600" dirty="0" smtClean="0">
                <a:latin typeface="+mj-lt"/>
              </a:rPr>
              <a:t>and using the </a:t>
            </a:r>
            <a:r>
              <a:rPr lang="en-US" sz="1600" dirty="0">
                <a:latin typeface="+mj-lt"/>
              </a:rPr>
              <a:t>fastest core </a:t>
            </a:r>
            <a:r>
              <a:rPr lang="en-US" sz="1600" dirty="0" smtClean="0">
                <a:latin typeface="+mj-lt"/>
              </a:rPr>
              <a:t>within </a:t>
            </a:r>
            <a:r>
              <a:rPr lang="en-US" sz="1600" dirty="0">
                <a:latin typeface="+mj-lt"/>
              </a:rPr>
              <a:t>10 </a:t>
            </a:r>
            <a:r>
              <a:rPr lang="en-US" sz="1600" dirty="0" smtClean="0">
                <a:latin typeface="+mj-lt"/>
              </a:rPr>
              <a:t>cores much more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>
                <a:latin typeface="+mj-lt"/>
              </a:rPr>
              <a:t>clock speed gain can be expected than for 4 cores.</a:t>
            </a:r>
          </a:p>
        </p:txBody>
      </p:sp>
    </p:spTree>
    <p:extLst>
      <p:ext uri="{BB962C8B-B14F-4D97-AF65-F5344CB8AC3E}">
        <p14:creationId xmlns:p14="http://schemas.microsoft.com/office/powerpoint/2010/main" val="1177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</a:rPr>
              <a:t>-3</a:t>
            </a:r>
            <a:endParaRPr lang="en-US" altLang="en-US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90" y="863715"/>
            <a:ext cx="9080120" cy="83528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868002"/>
            <a:ext cx="9108000" cy="830997"/>
          </a:xfrm>
          <a:prstGeom prst="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Learnt from Pentium 4’s fiasco, Intel based the design of their next, highly successful</a:t>
            </a:r>
          </a:p>
          <a:p>
            <a:r>
              <a:rPr lang="en-US" sz="1600" dirty="0">
                <a:latin typeface="+mj-lt"/>
              </a:rPr>
              <a:t>  processor family, the Core 2,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 power design</a:t>
            </a:r>
            <a:r>
              <a:rPr lang="en-US" sz="1600" dirty="0">
                <a:latin typeface="+mj-lt"/>
              </a:rPr>
              <a:t>, which was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Pentium M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(mobile) processor. </a:t>
            </a:r>
          </a:p>
        </p:txBody>
      </p:sp>
    </p:spTree>
    <p:extLst>
      <p:ext uri="{BB962C8B-B14F-4D97-AF65-F5344CB8AC3E}">
        <p14:creationId xmlns:p14="http://schemas.microsoft.com/office/powerpoint/2010/main" val="37217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</a:t>
            </a:r>
            <a:r>
              <a:rPr lang="hu-HU" altLang="hu-HU" kern="1200" dirty="0" err="1"/>
              <a:t>gen</a:t>
            </a:r>
            <a:r>
              <a:rPr lang="hu-HU" altLang="hu-HU" kern="1200" dirty="0"/>
              <a:t>. </a:t>
            </a:r>
            <a:r>
              <a:rPr lang="hu-HU" altLang="hu-HU" kern="1200" dirty="0" err="1"/>
              <a:t>Turbo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Boost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technology</a:t>
            </a:r>
            <a:r>
              <a:rPr lang="hu-HU" altLang="hu-HU" kern="1200" dirty="0"/>
              <a:t> </a:t>
            </a:r>
            <a:r>
              <a:rPr lang="en-US" altLang="hu-HU" kern="1200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535" y="1358770"/>
            <a:ext cx="867481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for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1600" dirty="0">
                <a:latin typeface="+mj-lt"/>
              </a:rPr>
              <a:t>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 core</a:t>
            </a:r>
            <a:r>
              <a:rPr lang="en-US" sz="1600" dirty="0">
                <a:latin typeface="+mj-lt"/>
              </a:rPr>
              <a:t> further on,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 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 cores</a:t>
            </a:r>
            <a:r>
              <a:rPr lang="en-US" sz="1600" dirty="0">
                <a:latin typeface="+mj-lt"/>
              </a:rPr>
              <a:t> whereas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Cascade Lake</a:t>
            </a:r>
            <a:r>
              <a:rPr lang="en-US" sz="1600" dirty="0">
                <a:latin typeface="Verdana"/>
              </a:rPr>
              <a:t>-based HEDTs TBMT applies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4 cores </a:t>
            </a:r>
            <a:r>
              <a:rPr lang="en-US" sz="1600" dirty="0">
                <a:latin typeface="Verdana"/>
              </a:rPr>
              <a:t>such that the 4 cores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are split into two dual core groups,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first group </a:t>
            </a:r>
            <a:r>
              <a:rPr lang="en-US" sz="1600" dirty="0">
                <a:latin typeface="Verdana"/>
              </a:rPr>
              <a:t>runs 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full TBMT speed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but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second group </a:t>
            </a:r>
            <a:r>
              <a:rPr lang="en-US" sz="1600" dirty="0">
                <a:latin typeface="Verdana"/>
              </a:rPr>
              <a:t>runs at a 100 MHz less clock speed.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63502"/>
            <a:ext cx="733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evolution of the Turbo Boost 3.0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78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798452"/>
            <a:ext cx="9234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Following its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-based HEDT line,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implemented TBMT in their subsequent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HEDT lines </a:t>
            </a:r>
            <a:r>
              <a:rPr lang="en-US" sz="1600" dirty="0">
                <a:latin typeface="+mj-lt"/>
              </a:rPr>
              <a:t>as well, with the following improvements:</a:t>
            </a:r>
          </a:p>
        </p:txBody>
      </p:sp>
    </p:spTree>
    <p:extLst>
      <p:ext uri="{BB962C8B-B14F-4D97-AF65-F5344CB8AC3E}">
        <p14:creationId xmlns:p14="http://schemas.microsoft.com/office/powerpoint/2010/main" val="7135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Cooperative Processor Performance Control (CPPC)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(1)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36228" y="2078850"/>
            <a:ext cx="3720737" cy="43792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52019" y="2155326"/>
            <a:ext cx="3915436" cy="4185466"/>
            <a:chOff x="5067055" y="2051528"/>
            <a:chExt cx="3915436" cy="4185466"/>
          </a:xfrm>
        </p:grpSpPr>
        <p:pic>
          <p:nvPicPr>
            <p:cNvPr id="4" name="Picture 2" descr="https://images.anandtech.com/doci/9582/4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22586" r="70688" b="14827"/>
            <a:stretch/>
          </p:blipFill>
          <p:spPr bwMode="auto">
            <a:xfrm>
              <a:off x="5067055" y="2051528"/>
              <a:ext cx="3195355" cy="4185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Brace 6"/>
            <p:cNvSpPr/>
            <p:nvPr/>
          </p:nvSpPr>
          <p:spPr bwMode="auto">
            <a:xfrm>
              <a:off x="7722350" y="2187250"/>
              <a:ext cx="369333" cy="3492000"/>
            </a:xfrm>
            <a:prstGeom prst="rightBrac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82390" y="3699030"/>
              <a:ext cx="9001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>
                  <a:solidFill>
                    <a:srgbClr val="4C5CD4"/>
                  </a:solidFill>
                  <a:latin typeface="+mj-lt"/>
                </a:rPr>
                <a:t>PCU</a:t>
              </a:r>
            </a:p>
            <a:p>
              <a:pPr algn="ctr"/>
              <a:r>
                <a:rPr lang="en-US" sz="1250" b="1" dirty="0">
                  <a:solidFill>
                    <a:srgbClr val="333399"/>
                  </a:solidFill>
                  <a:latin typeface="+mj-lt"/>
                </a:rPr>
                <a:t>control</a:t>
              </a:r>
            </a:p>
          </p:txBody>
        </p:sp>
      </p:grpSp>
      <p:sp>
        <p:nvSpPr>
          <p:cNvPr id="9" name="Right Brace 8"/>
          <p:cNvSpPr/>
          <p:nvPr/>
        </p:nvSpPr>
        <p:spPr bwMode="auto">
          <a:xfrm>
            <a:off x="2381433" y="2497683"/>
            <a:ext cx="369333" cy="129600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63" y="2902728"/>
            <a:ext cx="90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b="1" dirty="0">
                <a:solidFill>
                  <a:srgbClr val="4C5CD4"/>
                </a:solidFill>
                <a:latin typeface="+mj-lt"/>
              </a:rPr>
              <a:t>PCU</a:t>
            </a:r>
          </a:p>
          <a:p>
            <a:pPr algn="ctr"/>
            <a:r>
              <a:rPr lang="en-US" sz="1250" b="1" dirty="0">
                <a:solidFill>
                  <a:srgbClr val="333399"/>
                </a:solidFill>
                <a:latin typeface="+mj-lt"/>
              </a:rPr>
              <a:t>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200" y="6420816"/>
            <a:ext cx="720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Contrasting DVFS and CPPC based power management [</a:t>
            </a:r>
            <a:r>
              <a:rPr lang="hu-HU" sz="1600" dirty="0">
                <a:latin typeface="+mj-lt"/>
              </a:rPr>
              <a:t>79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740" y="831351"/>
            <a:ext cx="9144000" cy="11817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9" y="866617"/>
            <a:ext cx="9328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 (introduced in Intel’s 6. gen.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client processors in 2015), the OS 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provides user supplied control hints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>
                <a:latin typeface="+mj-lt"/>
              </a:rPr>
              <a:t>and then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the PCU </a:t>
            </a:r>
            <a:r>
              <a:rPr lang="en-US" sz="1600" spc="-20" dirty="0">
                <a:latin typeface="+mj-lt"/>
              </a:rPr>
              <a:t>(Power Control Unit)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takes over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autonomously the power management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of the cores </a:t>
            </a:r>
            <a:r>
              <a:rPr lang="en-US" sz="1600" dirty="0">
                <a:latin typeface="+mj-lt"/>
              </a:rPr>
              <a:t>from the OS, as indicated below,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while performing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performance/energy efficiency 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04" y="462019"/>
            <a:ext cx="965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40" dirty="0">
                <a:solidFill>
                  <a:schemeClr val="accent6"/>
                </a:solidFill>
                <a:latin typeface="+mj-lt"/>
              </a:rPr>
              <a:t>6.2.4 Turbo Boost technology under Cooperative Processor Performance Control (CPPC) -1  </a:t>
            </a:r>
          </a:p>
        </p:txBody>
      </p:sp>
    </p:spTree>
    <p:extLst>
      <p:ext uri="{BB962C8B-B14F-4D97-AF65-F5344CB8AC3E}">
        <p14:creationId xmlns:p14="http://schemas.microsoft.com/office/powerpoint/2010/main" val="8847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(2)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pc="-140" dirty="0">
                <a:solidFill>
                  <a:srgbClr val="2D2D8A"/>
                </a:solidFill>
                <a:latin typeface="Verdana"/>
              </a:rPr>
              <a:t>6.2.4 Turbo Boost technology under Cooperative Processor Performance Control (CPPC)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18710"/>
            <a:ext cx="9144000" cy="22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91" y="863715"/>
            <a:ext cx="103412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CPPC performs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voltage/frequency scaling and turbo operation </a:t>
            </a:r>
            <a:r>
              <a:rPr lang="en-US" sz="1600" dirty="0" smtClean="0">
                <a:latin typeface="Verdana"/>
              </a:rPr>
              <a:t>in an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integrated</a:t>
            </a:r>
            <a:r>
              <a:rPr lang="en-US" sz="1600" dirty="0" smtClean="0">
                <a:latin typeface="Verdana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fashion.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Then CPPC is considered to be </a:t>
            </a:r>
            <a:r>
              <a:rPr lang="en-US" sz="1600" dirty="0" smtClean="0">
                <a:latin typeface="Verdana"/>
              </a:rPr>
              <a:t>in </a:t>
            </a: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mode</a:t>
            </a:r>
            <a:r>
              <a:rPr lang="en-US" sz="1600" dirty="0">
                <a:latin typeface="Verdana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if the active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are running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a higher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rate than the guaranteed one</a:t>
            </a:r>
            <a:r>
              <a:rPr lang="en-US" sz="1600" dirty="0">
                <a:latin typeface="+mj-lt"/>
              </a:rPr>
              <a:t> (i.e. the basic clock rate).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Here we note that in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Intel’s client processors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all active cores are running at the same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clock frequency, and core voltage</a:t>
            </a:r>
            <a:r>
              <a:rPr lang="en-US" sz="1600" dirty="0">
                <a:latin typeface="+mj-lt"/>
              </a:rPr>
              <a:t>, whereas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Intel’s server processors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using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CPPC </a:t>
            </a:r>
            <a:r>
              <a:rPr lang="en-US" sz="1600" dirty="0" smtClean="0">
                <a:latin typeface="+mj-lt"/>
              </a:rPr>
              <a:t>(beginning with </a:t>
            </a:r>
            <a:r>
              <a:rPr lang="en-US" sz="1600" dirty="0">
                <a:latin typeface="+mj-lt"/>
              </a:rPr>
              <a:t>the scalable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-S) as well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Zen based 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600" spc="-50" dirty="0" smtClean="0">
                <a:solidFill>
                  <a:srgbClr val="FF0000"/>
                </a:solidFill>
                <a:latin typeface="+mj-lt"/>
              </a:rPr>
              <a:t>processors</a:t>
            </a:r>
            <a:r>
              <a:rPr lang="en-US" sz="1600" spc="-50" dirty="0">
                <a:latin typeface="+mj-lt"/>
              </a:rPr>
              <a:t>, cores are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controlled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individually </a:t>
            </a:r>
            <a:r>
              <a:rPr lang="en-US" sz="1600" spc="-50" dirty="0">
                <a:latin typeface="+mj-lt"/>
              </a:rPr>
              <a:t>(i.e. they are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per-core power managed</a:t>
            </a:r>
            <a:r>
              <a:rPr lang="en-US" sz="1600" spc="-50" dirty="0">
                <a:latin typeface="+mj-lt"/>
              </a:rPr>
              <a:t>).</a:t>
            </a:r>
            <a:r>
              <a:rPr lang="en-US" sz="1600" dirty="0">
                <a:latin typeface="+mj-lt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625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6735" y="5454225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(Section 6.3 not discussed in the Lecture)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6.3.2 AMD’s 2. gen. Turbo Core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6.3.3 AMD’s STAPM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6.3.4 AMD’s Precision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6.3.5 AMD’s Precision Boost 2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0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11560" y="4233553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3980229" y="4177206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09359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35684" y="4180921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481249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06223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0795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5250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49591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17864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47392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46759" y="4297331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3865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3978956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22893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49698" y="429485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865175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14128" y="4298388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463573" y="4186932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465286" y="418657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079268" y="418639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19387" y="417720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160376" y="417963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473046" y="417815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49116" y="4184129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18131" y="4294347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488998" y="429733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44121" y="428538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091163" y="418092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sz="18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6.3 </a:t>
            </a:r>
            <a:r>
              <a:rPr lang="en-US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560" y="3464380"/>
            <a:ext cx="227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(1. gen) Turbo </a:t>
            </a:r>
            <a:r>
              <a:rPr lang="en-US" sz="1500" dirty="0">
                <a:latin typeface="+mj-lt"/>
              </a:rPr>
              <a:t>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01671" y="368940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8647" y="2896197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2. </a:t>
            </a:r>
            <a:r>
              <a:rPr lang="en-US" sz="1500" dirty="0" err="1">
                <a:latin typeface="+mj-lt"/>
              </a:rPr>
              <a:t>gen.Turbo</a:t>
            </a:r>
            <a:r>
              <a:rPr lang="en-US" sz="1500" dirty="0">
                <a:latin typeface="+mj-lt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06895" y="312122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05917" y="2449267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3987114" y="265504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24522" y="1844200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32141" y="206922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86201" y="1268760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099695" y="148416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458670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+mj-lt"/>
              </a:rPr>
              <a:t>6.3 </a:t>
            </a:r>
            <a:r>
              <a:rPr lang="en-US" dirty="0">
                <a:solidFill>
                  <a:srgbClr val="333399"/>
                </a:solidFill>
                <a:latin typeface="+mj-lt"/>
              </a:rPr>
              <a:t>AMD’s Turbo Boost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743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884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 I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1. gen. Turbo Core technology</a:t>
            </a:r>
          </a:p>
        </p:txBody>
      </p:sp>
    </p:spTree>
    <p:extLst>
      <p:ext uri="{BB962C8B-B14F-4D97-AF65-F5344CB8AC3E}">
        <p14:creationId xmlns:p14="http://schemas.microsoft.com/office/powerpoint/2010/main" val="356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206515" y="86960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up to 6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II X6 DT series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210046" y="140418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less power headroom could be utilized for the 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210046" y="200977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the base clock frequency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656565" y="181838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221482" y="2574195"/>
            <a:ext cx="8518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small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amount of power headroom available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seldom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if 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for short times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</a:t>
            </a:r>
            <a:r>
              <a:rPr lang="en-US" sz="1600" dirty="0"/>
              <a:t>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71500" y="458670"/>
            <a:ext cx="5825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1. gen. Turbo Core technology -1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6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(2)</a:t>
            </a:r>
            <a:endParaRPr lang="en-US" sz="1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1500" y="458670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II X6 DT processor with up to 6 cores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261910" y="863715"/>
            <a:ext cx="897790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333399"/>
                </a:solidFill>
              </a:rPr>
              <a:t> </a:t>
            </a:r>
            <a:r>
              <a:rPr lang="en-US" sz="1600" spc="-30" dirty="0"/>
              <a:t>The Turbo Core technology has been implemented in </a:t>
            </a:r>
            <a:r>
              <a:rPr lang="en-US" sz="1600" spc="-30" dirty="0">
                <a:solidFill>
                  <a:srgbClr val="0070C0"/>
                </a:solidFill>
              </a:rPr>
              <a:t>selected K10.5 </a:t>
            </a:r>
            <a:r>
              <a:rPr lang="en-US" sz="1600" spc="-30" dirty="0" err="1">
                <a:solidFill>
                  <a:srgbClr val="0070C0"/>
                </a:solidFill>
              </a:rPr>
              <a:t>Istambul</a:t>
            </a:r>
            <a:r>
              <a:rPr lang="en-US" sz="1600" spc="-30" dirty="0">
                <a:solidFill>
                  <a:srgbClr val="0070C0"/>
                </a:solidFill>
              </a:rPr>
              <a:t>-based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 Phenom II X6 series (04/2010).</a:t>
            </a:r>
          </a:p>
          <a:p>
            <a:pPr eaLnBrk="1" hangingPunct="1"/>
            <a:r>
              <a:rPr lang="en-US" sz="1600" dirty="0"/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75080"/>
            <a:ext cx="834311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introduction of the Turbo Core technology became feasible in this series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since these processors were manufactured by Global Foundries already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45 nm high-k fabrication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The 45 nm process technology results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less leakage thus a higher power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headroom will be available for idle cores</a:t>
            </a:r>
            <a:r>
              <a:rPr lang="en-US" sz="1600" dirty="0">
                <a:solidFill>
                  <a:srgbClr val="0000FF"/>
                </a:solidFill>
                <a:latin typeface="Verdana"/>
              </a:rPr>
              <a:t>.  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(3)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AMD’s 1. generation Turbo Core technology -2 </a:t>
            </a:r>
          </a:p>
        </p:txBody>
      </p:sp>
    </p:spTree>
    <p:extLst>
      <p:ext uri="{BB962C8B-B14F-4D97-AF65-F5344CB8AC3E}">
        <p14:creationId xmlns:p14="http://schemas.microsoft.com/office/powerpoint/2010/main" val="1440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45622" y="836846"/>
            <a:ext cx="9163127" cy="595794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04261" y="2123855"/>
            <a:ext cx="26260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Processor design paradigms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870174" y="2976343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 per Watt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646969" y="2927130"/>
            <a:ext cx="2409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Low power consumption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rot="16200000" flipH="1" flipV="1">
            <a:off x="3625335" y="1384874"/>
            <a:ext cx="386550" cy="261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7834403" y="28459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5123141" y="2496916"/>
            <a:ext cx="2746375" cy="3699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1208493" y="2976343"/>
            <a:ext cx="2611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 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464272" y="28572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5123928" y="2496918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5089705" y="285014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495" y="4014065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Client/server</a:t>
            </a:r>
            <a:endParaRPr lang="en-US" sz="1300" i="1" dirty="0">
              <a:latin typeface="+mj-lt"/>
            </a:endParaRPr>
          </a:p>
          <a:p>
            <a:pPr algn="ctr"/>
            <a:r>
              <a:rPr lang="en-US" sz="1300" i="1" dirty="0">
                <a:latin typeface="+mj-lt"/>
              </a:rPr>
              <a:t>processors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8510" y="4923790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Mobile</a:t>
            </a:r>
          </a:p>
          <a:p>
            <a:pPr algn="ctr"/>
            <a:r>
              <a:rPr lang="en-US" sz="1300" dirty="0">
                <a:latin typeface="+mj-lt"/>
              </a:rPr>
              <a:t>processors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53498" y="4050919"/>
            <a:ext cx="2596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Until about Intel’s Pentium 4 </a:t>
            </a:r>
          </a:p>
          <a:p>
            <a:pPr algn="ctr"/>
            <a:r>
              <a:rPr lang="en-US" sz="1300" i="1" dirty="0">
                <a:latin typeface="+mj-lt"/>
              </a:rPr>
              <a:t>(up to </a:t>
            </a: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300" i="1" dirty="0">
                <a:latin typeface="+mj-lt"/>
              </a:rPr>
              <a:t>2004)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11382" y="4059070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From Intel’s Core 2 line on</a:t>
            </a:r>
          </a:p>
          <a:p>
            <a:pPr algn="ctr"/>
            <a:r>
              <a:rPr lang="en-US" sz="1300" i="1" dirty="0">
                <a:latin typeface="+mj-lt"/>
              </a:rPr>
              <a:t>(2006)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1510" y="3744035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+mj-lt"/>
              </a:rPr>
              <a:t>Examples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0653" y="5409220"/>
            <a:ext cx="15559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Intel’s Atom line</a:t>
            </a:r>
          </a:p>
          <a:p>
            <a:pPr algn="ctr"/>
            <a:r>
              <a:rPr lang="en-US" sz="1300" i="1" dirty="0">
                <a:latin typeface="+mj-lt"/>
              </a:rPr>
              <a:t>(2008-2016)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1481908" y="4671150"/>
            <a:ext cx="4716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5123928" y="6471350"/>
            <a:ext cx="3492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99178" y="5904275"/>
            <a:ext cx="1398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AMD’s Cat line</a:t>
            </a:r>
          </a:p>
          <a:p>
            <a:pPr algn="ctr"/>
            <a:r>
              <a:rPr lang="en-US" sz="1300" i="1" dirty="0">
                <a:latin typeface="+mj-lt"/>
              </a:rPr>
              <a:t>(2011-2016)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52484" y="4914165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ARM ISA-based</a:t>
            </a:r>
          </a:p>
          <a:p>
            <a:pPr algn="ctr"/>
            <a:r>
              <a:rPr lang="en-US" sz="1300" i="1" dirty="0">
                <a:latin typeface="+mj-lt"/>
              </a:rPr>
              <a:t>processor lines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00" y="467515"/>
            <a:ext cx="704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Summing up the evolution of processor design paradigms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90184" y="3469639"/>
            <a:ext cx="12394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112" y="3442291"/>
            <a:ext cx="1252266" cy="26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Expressed 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8833" y="3451647"/>
            <a:ext cx="1702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GFLOPS/Watt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00691" y="3451647"/>
            <a:ext cx="963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Watt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6792" y="863715"/>
            <a:ext cx="896072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discussed before, Intel shifted their processor design paradigm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from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pursuing high performance to pursuing high efficiency in the middle of the 2000’s</a:t>
            </a:r>
            <a:r>
              <a:rPr lang="en-US" sz="1600" spc="-30" dirty="0">
                <a:latin typeface="+mj-lt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By contrast,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mobile processors </a:t>
            </a:r>
            <a:r>
              <a:rPr lang="en-US" sz="1600" spc="-30" dirty="0">
                <a:latin typeface="+mj-lt"/>
              </a:rPr>
              <a:t>are designed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for low power </a:t>
            </a:r>
            <a:r>
              <a:rPr lang="en-US" sz="1600" spc="-30" dirty="0">
                <a:latin typeface="+mj-lt"/>
              </a:rPr>
              <a:t>consumption.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These facts are summarized in the Figure below.</a:t>
            </a:r>
          </a:p>
        </p:txBody>
      </p:sp>
    </p:spTree>
    <p:extLst>
      <p:ext uri="{BB962C8B-B14F-4D97-AF65-F5344CB8AC3E}">
        <p14:creationId xmlns:p14="http://schemas.microsoft.com/office/powerpoint/2010/main" val="2760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/>
      <p:bldP spid="66" grpId="0"/>
      <p:bldP spid="68" grpId="0"/>
      <p:bldP spid="69" grpId="0"/>
      <p:bldP spid="70" grpId="0"/>
      <p:bldP spid="71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(4)</a:t>
            </a: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6515" y="818710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 the case 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0967" y="1061597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three or more cores enter the idle state </a:t>
            </a:r>
            <a:r>
              <a:rPr lang="en-US" sz="1600" dirty="0">
                <a:solidFill>
                  <a:srgbClr val="000000"/>
                </a:solidFill>
              </a:rPr>
              <a:t>(Boost eligible state) and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active cores are in the P0 state</a:t>
            </a:r>
            <a:r>
              <a:rPr lang="en-US" sz="1600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21852"/>
            <a:ext cx="8467190" cy="2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idle cores </a:t>
            </a:r>
            <a:r>
              <a:rPr lang="en-US" sz="1600" dirty="0">
                <a:solidFill>
                  <a:srgbClr val="000000"/>
                </a:solidFill>
              </a:rPr>
              <a:t>(cores in the Boost eligible state) </a:t>
            </a:r>
            <a:r>
              <a:rPr lang="en-US" sz="1600" dirty="0">
                <a:solidFill>
                  <a:srgbClr val="0070C0"/>
                </a:solidFill>
              </a:rPr>
              <a:t>will be placed into the low power,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low clock frequency state.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In this state cores are </a:t>
            </a:r>
            <a:r>
              <a:rPr lang="en-US" sz="1600" dirty="0">
                <a:solidFill>
                  <a:srgbClr val="0070C0"/>
                </a:solidFill>
              </a:rPr>
              <a:t>clocked only at 800 MHz </a:t>
            </a:r>
            <a:r>
              <a:rPr lang="en-US" sz="1600" dirty="0">
                <a:solidFill>
                  <a:srgbClr val="000000"/>
                </a:solidFill>
              </a:rPr>
              <a:t>and their </a:t>
            </a:r>
            <a:r>
              <a:rPr lang="en-US" sz="1600" dirty="0">
                <a:solidFill>
                  <a:srgbClr val="0070C0"/>
                </a:solidFill>
              </a:rPr>
              <a:t>supply voltage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becomes decreased to a </a:t>
            </a:r>
            <a:r>
              <a:rPr lang="en-US" sz="1600" dirty="0">
                <a:solidFill>
                  <a:srgbClr val="0070C0"/>
                </a:solidFill>
              </a:rPr>
              <a:t>lower value</a:t>
            </a:r>
            <a:r>
              <a:rPr lang="en-US" sz="1600" dirty="0">
                <a:solidFill>
                  <a:srgbClr val="000000"/>
                </a:solidFill>
              </a:rPr>
              <a:t>.   </a:t>
            </a:r>
          </a:p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Then </a:t>
            </a:r>
            <a:r>
              <a:rPr lang="en-US" sz="1600" dirty="0">
                <a:solidFill>
                  <a:srgbClr val="0070C0"/>
                </a:solidFill>
              </a:rPr>
              <a:t>up to three active cores </a:t>
            </a:r>
            <a:r>
              <a:rPr lang="en-US" sz="1600" dirty="0">
                <a:solidFill>
                  <a:srgbClr val="000000"/>
                </a:solidFill>
              </a:rPr>
              <a:t>will be switched into the </a:t>
            </a:r>
            <a:r>
              <a:rPr lang="en-US" sz="1600" dirty="0">
                <a:solidFill>
                  <a:srgbClr val="FF0000"/>
                </a:solidFill>
              </a:rPr>
              <a:t>PO Boost state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0000"/>
                </a:solidFill>
              </a:rPr>
              <a:t>    In this state </a:t>
            </a:r>
            <a:r>
              <a:rPr lang="en-US" sz="1600" dirty="0">
                <a:solidFill>
                  <a:srgbClr val="0070C0"/>
                </a:solidFill>
              </a:rPr>
              <a:t>both their supply voltage and clock speed will be increased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The </a:t>
            </a:r>
            <a:r>
              <a:rPr lang="en-US" sz="1600" dirty="0">
                <a:solidFill>
                  <a:srgbClr val="FF0000"/>
                </a:solidFill>
              </a:rPr>
              <a:t>frequency boost is up to 500 MHz, </a:t>
            </a:r>
            <a:r>
              <a:rPr lang="en-US" sz="1600" dirty="0"/>
              <a:t>that</a:t>
            </a:r>
            <a:r>
              <a:rPr lang="en-US" sz="1600" dirty="0">
                <a:solidFill>
                  <a:srgbClr val="000000"/>
                </a:solidFill>
              </a:rPr>
              <a:t> can be utilized in</a:t>
            </a:r>
            <a:r>
              <a:rPr lang="en-US" sz="1600" dirty="0">
                <a:solidFill>
                  <a:srgbClr val="0070C0"/>
                </a:solidFill>
              </a:rPr>
              <a:t> single or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light threaded applications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9060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424961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AMD’s Turbo Core technology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Phenom II X6 DT </a:t>
            </a:r>
            <a:r>
              <a:rPr lang="en-US" sz="1600" dirty="0">
                <a:solidFill>
                  <a:srgbClr val="000000"/>
                </a:solidFill>
              </a:rPr>
              <a:t>line is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less efficient than Intel’s Turbo Boost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Nehalem lines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(</a:t>
            </a:r>
            <a:r>
              <a:rPr lang="en-US" sz="1600" dirty="0">
                <a:solidFill>
                  <a:srgbClr val="000000"/>
                </a:solidFill>
              </a:rPr>
              <a:t>2008) [</a:t>
            </a:r>
            <a:r>
              <a:rPr lang="hu-HU" sz="1600" dirty="0">
                <a:solidFill>
                  <a:srgbClr val="000000"/>
                </a:solidFill>
              </a:rPr>
              <a:t>81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One of the key differences </a:t>
            </a:r>
            <a:r>
              <a:rPr lang="en-US" sz="1600" dirty="0">
                <a:solidFill>
                  <a:srgbClr val="000000"/>
                </a:solidFill>
              </a:rPr>
              <a:t>is that in their Nehalem lines </a:t>
            </a:r>
            <a:r>
              <a:rPr lang="en-US" sz="1600" dirty="0">
                <a:solidFill>
                  <a:srgbClr val="0070C0"/>
                </a:solidFill>
              </a:rPr>
              <a:t>Intel</a:t>
            </a:r>
            <a:r>
              <a:rPr lang="en-US" sz="1600" dirty="0">
                <a:solidFill>
                  <a:srgbClr val="0066CC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already made use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of the efficient </a:t>
            </a:r>
            <a:r>
              <a:rPr lang="en-US" sz="1600" dirty="0">
                <a:solidFill>
                  <a:srgbClr val="FF0000"/>
                </a:solidFill>
              </a:rPr>
              <a:t>C6 idle state </a:t>
            </a:r>
            <a:r>
              <a:rPr lang="en-US" sz="1600" dirty="0">
                <a:solidFill>
                  <a:srgbClr val="000000"/>
                </a:solidFill>
              </a:rPr>
              <a:t>for completely shutting down inactive cores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through using </a:t>
            </a:r>
            <a:r>
              <a:rPr lang="en-US" sz="1600" dirty="0">
                <a:solidFill>
                  <a:srgbClr val="FF0000"/>
                </a:solidFill>
              </a:rPr>
              <a:t>power gates</a:t>
            </a:r>
            <a:r>
              <a:rPr lang="en-US" sz="1600" dirty="0">
                <a:solidFill>
                  <a:srgbClr val="000000"/>
                </a:solidFill>
              </a:rPr>
              <a:t>, so there is </a:t>
            </a:r>
            <a:r>
              <a:rPr lang="en-US" sz="1600" dirty="0">
                <a:solidFill>
                  <a:srgbClr val="0000FF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larger power headroom </a:t>
            </a:r>
            <a:r>
              <a:rPr lang="en-US" sz="1600" dirty="0"/>
              <a:t>that can 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utilized by the active cores in </a:t>
            </a:r>
            <a:r>
              <a:rPr lang="en-US" sz="1600" dirty="0">
                <a:solidFill>
                  <a:srgbClr val="000000"/>
                </a:solidFill>
              </a:rPr>
              <a:t>the Turbo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Missing the C6 state and power gates can be the reason why AMD do not allows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to switch more than 3 cores into the Turbo Core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</a:t>
            </a:r>
            <a:r>
              <a:rPr lang="en-US" sz="1600" dirty="0">
                <a:solidFill>
                  <a:srgbClr val="0070C0"/>
                </a:solidFill>
              </a:rPr>
              <a:t>in their subsequent lines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(K12-based Llano, K14-based Bobcat and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K15-based Bulldozer), introduced in 2011, </a:t>
            </a:r>
            <a:r>
              <a:rPr lang="en-US" sz="1600" dirty="0">
                <a:solidFill>
                  <a:srgbClr val="0070C0"/>
                </a:solidFill>
              </a:rPr>
              <a:t>also AMD implemented the C6 state 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along with power gates </a:t>
            </a:r>
            <a:r>
              <a:rPr lang="en-US" sz="1600" dirty="0">
                <a:solidFill>
                  <a:srgbClr val="000000"/>
                </a:solidFill>
              </a:rPr>
              <a:t>and improved significantly the efficiency of their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Comparing AMD’s Turbo Core implementation in their Phenom II X6 DT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59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368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P-state transition sequences in AMD’s first Turbo Core technology</a:t>
            </a:r>
            <a:r>
              <a:rPr lang="hu-HU" sz="1800" dirty="0">
                <a:solidFill>
                  <a:srgbClr val="0066CC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2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056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Resulting performance gain when using Turbo Core technology</a:t>
            </a:r>
            <a:r>
              <a:rPr lang="hu-HU" sz="1800" dirty="0">
                <a:solidFill>
                  <a:srgbClr val="333399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(7)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296525" y="908720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Turbo Core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296525" y="1718810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310539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the base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91476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723128"/>
            <a:ext cx="852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to the TDP even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50528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657183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all cores are active but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remains a power headroom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if at least half of the cores are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CC6 state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enhanced </a:t>
            </a:r>
            <a:r>
              <a:rPr lang="en-US" sz="1800" dirty="0">
                <a:solidFill>
                  <a:srgbClr val="333399"/>
                </a:solidFill>
              </a:rPr>
              <a:t>1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gen. Turbo Core implementation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err="1">
                <a:solidFill>
                  <a:srgbClr val="333399"/>
                </a:solidFill>
              </a:rPr>
              <a:t>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</a:t>
            </a:r>
            <a:r>
              <a:rPr lang="en-US" sz="1800" dirty="0">
                <a:solidFill>
                  <a:srgbClr val="333399"/>
                </a:solidFill>
              </a:rPr>
              <a:t>Bulldozer family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35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71500" y="458670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 of AMD’s 1. gen. Turbo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introduced in the Bulldozer family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53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5803"/>
              </p:ext>
            </p:extLst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71500" y="458670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Zambezi DT line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(10)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7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2. gen. Turbo Core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6.3.2 A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MD’s 2. gen. Turbo Core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27970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Based on a patent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filed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2008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Naffziger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(one of AMD’s key processor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architects) [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83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], AMD introduced a greatly improved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2. generation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technique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all of their main processor families in 2011/2012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that is in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65" y="1763815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Llano APU line (Family 12h) APU line (06/2011)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1. gen. Cat (Bobcat)-based Ontario/</a:t>
            </a:r>
            <a:r>
              <a:rPr lang="en-US" sz="1600" dirty="0" err="1">
                <a:latin typeface="+mj-lt"/>
              </a:rPr>
              <a:t>Zacate</a:t>
            </a:r>
            <a:r>
              <a:rPr lang="en-US" sz="1600" dirty="0">
                <a:latin typeface="+mj-lt"/>
              </a:rPr>
              <a:t> APU lines (01/2011)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2. gen. Bulldozer (</a:t>
            </a:r>
            <a:r>
              <a:rPr lang="en-US" sz="1600" dirty="0" err="1">
                <a:latin typeface="+mj-lt"/>
              </a:rPr>
              <a:t>Piledriver</a:t>
            </a:r>
            <a:r>
              <a:rPr lang="en-US" sz="1600" dirty="0">
                <a:latin typeface="+mj-lt"/>
              </a:rPr>
              <a:t>)-based Trinity APU line (09/2012).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8" y="2753925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2. gen. Turbo Core technology introduces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54" y="3014330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power gating,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C6 core idle state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System Manager Unit (SMU) </a:t>
            </a:r>
            <a:r>
              <a:rPr lang="en-US" sz="1600" dirty="0">
                <a:latin typeface="+mj-lt"/>
              </a:rPr>
              <a:t>that is based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32-bit microprocessor</a:t>
            </a:r>
          </a:p>
          <a:p>
            <a:r>
              <a:rPr lang="en-US" sz="1600" dirty="0">
                <a:latin typeface="+mj-lt"/>
              </a:rPr>
              <a:t>      (actually the Lattice Miki LM32 microprocessor)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35" y="4184460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these innovations were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Intel’s Nehalem family already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in 2008</a:t>
            </a:r>
            <a:r>
              <a:rPr lang="en-US" sz="1600" dirty="0">
                <a:latin typeface="+mj-lt"/>
              </a:rPr>
              <a:t> (the C6 idle state even in the previous Penryn family in 2007).</a:t>
            </a:r>
          </a:p>
        </p:txBody>
      </p:sp>
    </p:spTree>
    <p:extLst>
      <p:ext uri="{BB962C8B-B14F-4D97-AF65-F5344CB8AC3E}">
        <p14:creationId xmlns:p14="http://schemas.microsoft.com/office/powerpoint/2010/main" val="40154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08720"/>
            <a:ext cx="903625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Based on the cited patent,</a:t>
            </a:r>
            <a:r>
              <a:rPr lang="hu-H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 these processors have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digital power monitor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scans the activity level of a large number of relevant events in each core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(e.g. 95 in each Llano core)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the GPU</a:t>
            </a:r>
            <a:r>
              <a:rPr lang="en-US" sz="1600" dirty="0">
                <a:latin typeface="+mj-lt"/>
              </a:rPr>
              <a:t>, such as FX and FP operations,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L1/L2 cache accesses etc. and based on these activity readings the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Manager (actually the SMU) calculates the power dissipation values for each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core plus the GPU by using a set of appropriate weights.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These data allow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determine also the dissipation of the entire chip</a:t>
            </a:r>
            <a:r>
              <a:rPr lang="en-US" sz="1600" dirty="0">
                <a:latin typeface="+mj-lt"/>
              </a:rPr>
              <a:t>, as indicated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in the next Figure.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above briefly described technique is sad to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accurate to within 2% </a:t>
            </a:r>
            <a:r>
              <a:rPr lang="en-US" sz="1600" dirty="0">
                <a:latin typeface="+mj-lt"/>
              </a:rPr>
              <a:t>across</a:t>
            </a:r>
          </a:p>
          <a:p>
            <a:r>
              <a:rPr lang="en-US" sz="1600" dirty="0">
                <a:latin typeface="+mj-lt"/>
              </a:rPr>
              <a:t>      a broad range of application types 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702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ignificance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power management in processors</a:t>
            </a:r>
          </a:p>
        </p:txBody>
      </p:sp>
    </p:spTree>
    <p:extLst>
      <p:ext uri="{BB962C8B-B14F-4D97-AF65-F5344CB8AC3E}">
        <p14:creationId xmlns:p14="http://schemas.microsoft.com/office/powerpoint/2010/main" val="2288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8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Initiatives to reduce power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897" y="1133236"/>
            <a:ext cx="8847137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a)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Star </a:t>
            </a:r>
            <a:r>
              <a:rPr lang="en-US" sz="1600" dirty="0">
                <a:latin typeface="+mj-lt"/>
              </a:rPr>
              <a:t>initiative, and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AMD's </a:t>
            </a:r>
            <a:r>
              <a:rPr lang="en-US" sz="1600" dirty="0">
                <a:latin typeface="Verdana"/>
              </a:rPr>
              <a:t>initiative to achieve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25x energy efficiency increase </a:t>
            </a:r>
            <a:r>
              <a:rPr lang="en-US" sz="1600" dirty="0">
                <a:latin typeface="Verdana"/>
              </a:rPr>
              <a:t>between 2014-2020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18201"/>
            <a:ext cx="914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Subsequently, we discuss two initiatives for reducing energy consumption, as follows:</a:t>
            </a:r>
          </a:p>
        </p:txBody>
      </p:sp>
    </p:spTree>
    <p:extLst>
      <p:ext uri="{BB962C8B-B14F-4D97-AF65-F5344CB8AC3E}">
        <p14:creationId xmlns:p14="http://schemas.microsoft.com/office/powerpoint/2010/main" val="37147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458670"/>
            <a:ext cx="762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Example: Simplified layout of Llano’s digital power monitor </a:t>
            </a:r>
            <a:r>
              <a:rPr lang="en-US" dirty="0">
                <a:latin typeface="Verdana" pitchFamily="34" charset="0"/>
              </a:rPr>
              <a:t>[</a:t>
            </a:r>
            <a:r>
              <a:rPr lang="hu-HU" dirty="0">
                <a:latin typeface="Verdana" pitchFamily="34" charset="0"/>
              </a:rPr>
              <a:t>85</a:t>
            </a:r>
            <a:r>
              <a:rPr lang="en-US" dirty="0">
                <a:latin typeface="Verdana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CAC: AC capacitance (</a:t>
            </a:r>
            <a:r>
              <a:rPr lang="en-US" dirty="0" err="1"/>
              <a:t>C</a:t>
            </a:r>
            <a:r>
              <a:rPr lang="en-US" baseline="-25000" dirty="0" err="1"/>
              <a:t>ac</a:t>
            </a:r>
            <a:r>
              <a:rPr lang="en-US" dirty="0"/>
              <a:t>) termed also as switching capacitance</a:t>
            </a:r>
          </a:p>
          <a:p>
            <a:r>
              <a:rPr lang="en-US" dirty="0"/>
              <a:t>          (it models the switching behavior of a unit)</a:t>
            </a:r>
          </a:p>
        </p:txBody>
      </p:sp>
    </p:spTree>
    <p:extLst>
      <p:ext uri="{BB962C8B-B14F-4D97-AF65-F5344CB8AC3E}">
        <p14:creationId xmlns:p14="http://schemas.microsoft.com/office/powerpoint/2010/main" val="12696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06515" y="911622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between the actual power consumption of  the cores and the chip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46575" y="1984890"/>
            <a:ext cx="485703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663915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(for Turbo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boost)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89040"/>
            <a:ext cx="8685326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implementations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 pitchFamily="34" charset="0"/>
              </a:rPr>
              <a:t>      and Ontario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Zacate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lines)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and the subsequent implementations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(beginning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In the first 2. gen. Turbo Core implementations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, when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requests higher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performance for particular cores and there is a power headroom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available, the Turbo Core Manager initiates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clock frequency of the GPU can not be boosted, not even in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-2</a:t>
            </a:r>
          </a:p>
        </p:txBody>
      </p:sp>
    </p:spTree>
    <p:extLst>
      <p:ext uri="{BB962C8B-B14F-4D97-AF65-F5344CB8AC3E}">
        <p14:creationId xmlns:p14="http://schemas.microsoft.com/office/powerpoint/2010/main" val="25610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71321" y="1178750"/>
            <a:ext cx="879118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vs. the Llano APU line is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 that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allows now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increase also the clock frequency of the GPU when there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heavy GPU load and enough power headroom is available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Figure demonstrates it for the dual-module (4 cores) Trinity A10-4600M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 implementation of the 2. gen. Turbo Core technology in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61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(6)</a:t>
            </a:r>
            <a:endParaRPr lang="en-US" dirty="0"/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Bi-directional Turbo Core implementation in the 2. gen. Turbo Core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technology in the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67" y="5961594"/>
            <a:ext cx="8811643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compute modules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have a base clock frequency of 2300 MHz that can be  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boosted up to 3200 MHz, in steps of 100 MHz, whereas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GPU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has a base clock frequency of 496 MHz that can be raised to 685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MHz.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634245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  that</a:t>
            </a:r>
          </a:p>
        </p:txBody>
      </p:sp>
    </p:spTree>
    <p:extLst>
      <p:ext uri="{BB962C8B-B14F-4D97-AF65-F5344CB8AC3E}">
        <p14:creationId xmlns:p14="http://schemas.microsoft.com/office/powerpoint/2010/main" val="8686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8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(1)</a:t>
            </a:r>
            <a:endParaRPr lang="en-US" sz="18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25" y="828578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is AMD’s 3. gen. Turbo Boost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technology is </a:t>
            </a:r>
            <a:r>
              <a:rPr lang="en-US" sz="1600" dirty="0">
                <a:solidFill>
                  <a:srgbClr val="0070C0"/>
                </a:solidFill>
              </a:rPr>
              <a:t>similar to Intel’s 2. gen. Turbo Boost technology</a:t>
            </a:r>
            <a:r>
              <a:rPr lang="en-US" sz="1600" dirty="0"/>
              <a:t>, as it takes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into account the chassis temperature, i.e. the “thermal mass” of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AMD designates this chassis temperature aware Turbo Boost technology 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Skin Temperature Aware Power Management (STAPM)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STAPM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raises performance by boosting CPU and/or GPU frequencies as long as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the estimated platform’s skin temperature remains below a specified limit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allows an </a:t>
            </a:r>
            <a:r>
              <a:rPr lang="en-US" sz="1600" dirty="0">
                <a:solidFill>
                  <a:srgbClr val="0070C0"/>
                </a:solidFill>
              </a:rPr>
              <a:t>additional performance improvement when the device chassis 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“cold”</a:t>
            </a:r>
            <a:r>
              <a:rPr lang="en-US" sz="1600" dirty="0"/>
              <a:t> after switch off or in light loaded time intervals of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Here we note that compared to Intel’s 2. gen. Turbo Boost technology AMD’s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STAPM technology appeared with a time delay of about 3 years. </a:t>
            </a:r>
          </a:p>
        </p:txBody>
      </p:sp>
    </p:spTree>
    <p:extLst>
      <p:ext uri="{BB962C8B-B14F-4D97-AF65-F5344CB8AC3E}">
        <p14:creationId xmlns:p14="http://schemas.microsoft.com/office/powerpoint/2010/main" val="8880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458670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Cat line for laptop models in the middle of the 2010’s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precisely along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Puma+-based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lines (4/2014)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Excavator v1-based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241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continued to implement the STAPM technology in their Zen-based laptop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37663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(4)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908720"/>
            <a:ext cx="843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 in duration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often in notable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increase, as seen in the Figure below for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subsequent STAPM implementation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015888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918" y="5184195"/>
            <a:ext cx="826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Performance improvements for STAPM in AMD’s Excavator v2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(Family 15h Models 70h-7Fh)-based Bristol Ridge processors (05/2016)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6520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on, as the STAPM technology allows the cores or the GPU to run faster,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time to completion will be shorter.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power needed for higher clock frequencies is easily compensated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by reduced power consumption resulting from setting processor or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components 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360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608429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ACPI: Advanced Configuration and Power Interface (open standard, originally developed by Intel, Microsoft and Toshiba in 1996).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45005" y="832893"/>
            <a:ext cx="9189005" cy="390125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60844"/>
            <a:ext cx="794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The Energy Star initiative to reduce energy consumption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647" y="832893"/>
            <a:ext cx="91435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</a:rPr>
              <a:t>It was launched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1992</a:t>
            </a:r>
            <a:r>
              <a:rPr lang="en-US" sz="1600" dirty="0">
                <a:latin typeface="Verdana" panose="020B0604030504040204" pitchFamily="34" charset="0"/>
              </a:rPr>
              <a:t> by the US Environmental Protection Agency (EPA)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to generate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awareness of energy saving </a:t>
            </a:r>
            <a:r>
              <a:rPr lang="en-US" sz="1600" dirty="0">
                <a:latin typeface="Verdana" panose="020B0604030504040204" pitchFamily="34" charset="0"/>
              </a:rPr>
              <a:t>in different processor categories, like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desktops, laptops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The 5. version </a:t>
            </a:r>
            <a:r>
              <a:rPr lang="en-US" sz="1600" dirty="0">
                <a:latin typeface="Verdana" panose="020B0604030504040204" pitchFamily="34" charset="0"/>
              </a:rPr>
              <a:t>of this initiative was released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 smtClean="0">
                <a:latin typeface="Verdana" panose="020B0604030504040204" pitchFamily="34" charset="0"/>
              </a:rPr>
              <a:t>It </a:t>
            </a:r>
            <a:r>
              <a:rPr lang="en-US" sz="1600" spc="-20" dirty="0">
                <a:latin typeface="Verdana" panose="020B0604030504040204" pitchFamily="34" charset="0"/>
              </a:rPr>
              <a:t>provides different formulae for </a:t>
            </a:r>
            <a:r>
              <a:rPr lang="en-US" sz="1600" spc="-20" dirty="0">
                <a:solidFill>
                  <a:srgbClr val="0070C0"/>
                </a:solidFill>
                <a:latin typeface="Verdana" panose="020B0604030504040204" pitchFamily="34" charset="0"/>
              </a:rPr>
              <a:t>calculating the </a:t>
            </a:r>
            <a:r>
              <a:rPr lang="en-US" sz="1600" spc="-20" dirty="0">
                <a:solidFill>
                  <a:srgbClr val="FF0000"/>
                </a:solidFill>
                <a:latin typeface="Verdana" panose="020B0604030504040204" pitchFamily="34" charset="0"/>
              </a:rPr>
              <a:t>annual Typical </a:t>
            </a:r>
            <a:r>
              <a:rPr lang="en-US" sz="1600" spc="-20" dirty="0" smtClean="0">
                <a:solidFill>
                  <a:srgbClr val="FF0000"/>
                </a:solidFill>
                <a:latin typeface="Verdana" panose="020B0604030504040204" pitchFamily="34" charset="0"/>
              </a:rPr>
              <a:t>Energy Consumption</a:t>
            </a:r>
            <a:endParaRPr lang="en-US" sz="1600" spc="-2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TEC) in inactive ACPI states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for different processor classes </a:t>
            </a:r>
            <a:r>
              <a:rPr lang="en-US" sz="1600" dirty="0">
                <a:latin typeface="Verdana" panose="020B0604030504040204" pitchFamily="34" charset="0"/>
              </a:rPr>
              <a:t>and </a:t>
            </a:r>
            <a:r>
              <a:rPr lang="en-US" sz="1600" dirty="0" smtClean="0">
                <a:latin typeface="Verdana" panose="020B0604030504040204" pitchFamily="34" charset="0"/>
              </a:rPr>
              <a:t>gives </a:t>
            </a:r>
            <a:endParaRPr lang="en-US" sz="1600" dirty="0">
              <a:latin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maximal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TEC figures for permitting to use the Energy Star sticker.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6374"/>
          <a:stretch/>
        </p:blipFill>
        <p:spPr>
          <a:xfrm>
            <a:off x="3845724" y="3068960"/>
            <a:ext cx="1311341" cy="1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(6)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670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 of the implementation pf STAPM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33594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58670"/>
            <a:ext cx="510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MD’s Precision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245" y="1944125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(that is AVS), as indicated in the Figure below: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864410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69550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[60]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08" y="818710"/>
            <a:ext cx="886441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4. gen. Turbo Boost 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enhanced their Turbo Core technology in the subsequent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1. gen. DT Ryzen (03/2017)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 (08/2017),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is designated 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5867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</p:spTree>
    <p:extLst>
      <p:ext uri="{BB962C8B-B14F-4D97-AF65-F5344CB8AC3E}">
        <p14:creationId xmlns:p14="http://schemas.microsoft.com/office/powerpoint/2010/main" val="36118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11" y="458670"/>
            <a:ext cx="667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Precision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873" y="1210234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540" y="2454279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493785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two active cores (in DTs)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respectively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four active cores (in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whereas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50" y="2123855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lower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specified above.</a:t>
            </a:r>
          </a:p>
        </p:txBody>
      </p:sp>
    </p:spTree>
    <p:extLst>
      <p:ext uri="{BB962C8B-B14F-4D97-AF65-F5344CB8AC3E}">
        <p14:creationId xmlns:p14="http://schemas.microsoft.com/office/powerpoint/2010/main" val="1011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2858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58670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341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(and with it the socket power consumption)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834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1179040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keep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43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raising the clock frequency over the Turbo boost frequency 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165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670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9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Inactive ACPI standard states, referenced in the Energy Star initiative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067" y="91597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78" y="3007140"/>
            <a:ext cx="2948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C1…C3 given in ACPI 1.0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3347" y="20692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35" y="6354325"/>
            <a:ext cx="286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S3-S5: System Sleep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5022"/>
          <a:stretch/>
        </p:blipFill>
        <p:spPr>
          <a:xfrm>
            <a:off x="3147461" y="1114916"/>
            <a:ext cx="5853727" cy="172800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 bwMode="auto">
          <a:xfrm>
            <a:off x="3616312" y="2986123"/>
            <a:ext cx="145598" cy="103505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3626895" y="2075554"/>
            <a:ext cx="145598" cy="69003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8990" y="6491975"/>
            <a:ext cx="381981" cy="4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0320" b="4009"/>
          <a:stretch/>
        </p:blipFill>
        <p:spPr>
          <a:xfrm>
            <a:off x="3134014" y="4305193"/>
            <a:ext cx="5836272" cy="24669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33254" y="2968107"/>
            <a:ext cx="4074419" cy="1211538"/>
            <a:chOff x="5178688" y="2311986"/>
            <a:chExt cx="3713791" cy="1157706"/>
          </a:xfrm>
        </p:grpSpPr>
        <p:grpSp>
          <p:nvGrpSpPr>
            <p:cNvPr id="35" name="Group 34"/>
            <p:cNvGrpSpPr/>
            <p:nvPr/>
          </p:nvGrpSpPr>
          <p:grpSpPr>
            <a:xfrm>
              <a:off x="5178688" y="2311986"/>
              <a:ext cx="3713791" cy="1157706"/>
              <a:chOff x="5178688" y="2311986"/>
              <a:chExt cx="3713791" cy="115770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178688" y="2311986"/>
                <a:ext cx="3713791" cy="1157706"/>
                <a:chOff x="3986935" y="3079293"/>
                <a:chExt cx="3398756" cy="1474833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328" t="61054" b="33535"/>
                <a:stretch/>
              </p:blipFill>
              <p:spPr>
                <a:xfrm>
                  <a:off x="3986935" y="4149080"/>
                  <a:ext cx="3395490" cy="405046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254" t="25251" b="64164"/>
                <a:stretch/>
              </p:blipFill>
              <p:spPr>
                <a:xfrm>
                  <a:off x="3986935" y="3079293"/>
                  <a:ext cx="3398756" cy="7923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62215" r="7844" b="36004"/>
                <a:stretch/>
              </p:blipFill>
              <p:spPr>
                <a:xfrm>
                  <a:off x="4036573" y="4253249"/>
                  <a:ext cx="1447800" cy="133350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991966" y="4149889"/>
                  <a:ext cx="334775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</a:t>
                  </a: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26688" r="7844" b="70210"/>
                <a:stretch/>
              </p:blipFill>
              <p:spPr>
                <a:xfrm>
                  <a:off x="4053885" y="3173113"/>
                  <a:ext cx="1447800" cy="23222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2119" t="31535" r="7844" b="65557"/>
                <a:stretch/>
              </p:blipFill>
              <p:spPr>
                <a:xfrm>
                  <a:off x="4062331" y="3536479"/>
                  <a:ext cx="3014431" cy="200519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4002324" y="3508020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C2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010393" y="3126293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C1</a:t>
                  </a:r>
                  <a:endParaRPr lang="en-US" sz="11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 bwMode="auto">
              <a:xfrm>
                <a:off x="5204320" y="3100397"/>
                <a:ext cx="3610018" cy="7355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>
              <a:off x="5639732" y="2950574"/>
              <a:ext cx="1" cy="21908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5261073" y="2910136"/>
              <a:ext cx="3496392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11695" t="9733" r="85187" b="62548"/>
          <a:stretch/>
        </p:blipFill>
        <p:spPr>
          <a:xfrm>
            <a:off x="3827971" y="2500653"/>
            <a:ext cx="181680" cy="19134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10915" t="30522" r="84407" b="65320"/>
          <a:stretch/>
        </p:blipFill>
        <p:spPr>
          <a:xfrm>
            <a:off x="4649990" y="3488836"/>
            <a:ext cx="296251" cy="3120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27289" t="18049" r="67138" b="67317"/>
          <a:stretch/>
        </p:blipFill>
        <p:spPr>
          <a:xfrm>
            <a:off x="4743708" y="2417191"/>
            <a:ext cx="356878" cy="11440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27289" t="31760" r="67897" b="64569"/>
          <a:stretch/>
        </p:blipFill>
        <p:spPr>
          <a:xfrm>
            <a:off x="4754736" y="3758449"/>
            <a:ext cx="295413" cy="259848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 bwMode="auto">
          <a:xfrm>
            <a:off x="4797430" y="1750633"/>
            <a:ext cx="93718" cy="226318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4851567" y="1753604"/>
            <a:ext cx="11620" cy="224482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 bwMode="auto">
          <a:xfrm>
            <a:off x="4708051" y="1753604"/>
            <a:ext cx="110352" cy="228842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4712974" y="1757446"/>
            <a:ext cx="18199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0" y="2826474"/>
            <a:ext cx="9103757" cy="34842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61" y="4059070"/>
            <a:ext cx="3561873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G1: OS-initiated, system context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saved,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the system must be restarted.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T</a:t>
            </a:r>
            <a:r>
              <a:rPr lang="en-US" sz="1400" dirty="0">
                <a:solidFill>
                  <a:srgbClr val="000000"/>
                </a:solidFill>
              </a:rPr>
              <a:t>he system must be restarted.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678" y="123101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G0: Working state</a:t>
            </a:r>
          </a:p>
        </p:txBody>
      </p:sp>
    </p:spTree>
    <p:extLst>
      <p:ext uri="{BB962C8B-B14F-4D97-AF65-F5344CB8AC3E}">
        <p14:creationId xmlns:p14="http://schemas.microsoft.com/office/powerpoint/2010/main" val="27841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5" grpId="0" animBg="1"/>
      <p:bldP spid="11" grpId="0" animBg="1"/>
      <p:bldP spid="13" grpId="0"/>
      <p:bldP spid="53" grpId="0" animBg="1"/>
      <p:bldP spid="57" grpId="0" animBg="1"/>
      <p:bldP spid="8" grpId="0" animBg="1"/>
      <p:bldP spid="15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(9)</a:t>
            </a:r>
            <a:endParaRPr lang="en-US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58670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AMD’s Ryzen 7 1800X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102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(2017) is similar to Intel’s Thermal Velocity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(TVB)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19700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2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97" y="863715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gen. Turbo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195" y="1202269"/>
            <a:ext cx="9097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258" y="1539805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0926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458670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of 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52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unfavorable impact performance,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one or two main threads and 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deficiency, in their Precision Boost 2. technology AMD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along with raising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number of the active threads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13244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5893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89" y="458670"/>
            <a:ext cx="785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51194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58670"/>
            <a:ext cx="560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914401"/>
            <a:ext cx="89136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 clock frequency for any active core count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much as given limits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(defined by factory boost settings)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limiting factors 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38424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(“Total Platform Limit”): the maximum amount of power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CPU can draw before boost levels off (measured in Watts)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VRM current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(“TDC Limit”): the maximum amount of current  the motherboard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is allowed to deliver to the CPU after warming up to a steady-state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temperature before boost levels off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current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Electrical Design Current, maximum peak current that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can be delivered by the motherboard' voltage regulator (VRM) for a short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time, as a spike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(°C): measured in degrees Celsius, the maximum temperature the CPU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die can reach before boost levels off.</a:t>
            </a:r>
          </a:p>
        </p:txBody>
      </p:sp>
    </p:spTree>
    <p:extLst>
      <p:ext uri="{BB962C8B-B14F-4D97-AF65-F5344CB8AC3E}">
        <p14:creationId xmlns:p14="http://schemas.microsoft.com/office/powerpoint/2010/main" val="18081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Conceptual view of implementing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088740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4957469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inner triangle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boost range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circles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represent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 operating points of the key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frequency and core voltage of all active cores will be increased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25 MHz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steps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one of the limiting factors reach the factory setting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5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8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with Precision Boost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2. gen. Ryzen Desktop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58670"/>
            <a:ext cx="98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as implemented in the 2. gen Ryzen DT line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(7)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686350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6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Remark: The formula for calculating the TEC figure for laptops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the 5. version of the Energy Star initiative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24" y="1538790"/>
            <a:ext cx="85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TEC = (8760/1000) * (</a:t>
            </a:r>
            <a:r>
              <a:rPr lang="en-US" sz="1600" dirty="0" err="1">
                <a:latin typeface="+mj-lt"/>
              </a:rPr>
              <a:t>Poff</a:t>
            </a:r>
            <a:r>
              <a:rPr lang="en-US" sz="1600" dirty="0">
                <a:latin typeface="+mj-lt"/>
              </a:rPr>
              <a:t> * 60% + </a:t>
            </a:r>
            <a:r>
              <a:rPr lang="en-US" sz="1600" dirty="0" err="1">
                <a:latin typeface="+mj-lt"/>
              </a:rPr>
              <a:t>Psleep</a:t>
            </a:r>
            <a:r>
              <a:rPr lang="en-US" sz="1600" dirty="0">
                <a:latin typeface="+mj-lt"/>
              </a:rPr>
              <a:t> * 10% + </a:t>
            </a:r>
            <a:r>
              <a:rPr lang="en-US" sz="1600" dirty="0" err="1">
                <a:latin typeface="+mj-lt"/>
              </a:rPr>
              <a:t>Pidle</a:t>
            </a:r>
            <a:r>
              <a:rPr lang="en-US" sz="1600" dirty="0">
                <a:latin typeface="+mj-lt"/>
              </a:rPr>
              <a:t> * 30%)  [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]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61" y="1178750"/>
            <a:ext cx="752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 example the formula for calculating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figure for laptops </a:t>
            </a:r>
            <a:r>
              <a:rPr lang="en-US" sz="1600" dirty="0">
                <a:latin typeface="+mj-lt"/>
              </a:rPr>
              <a:t>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938" y="2798930"/>
            <a:ext cx="873063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Verdana" panose="020B0604030504040204" pitchFamily="34" charset="0"/>
              </a:rPr>
              <a:t>Poff</a:t>
            </a:r>
            <a:r>
              <a:rPr lang="en-US" sz="1600" dirty="0">
                <a:latin typeface="Verdana" panose="020B0604030504040204" pitchFamily="34" charset="0"/>
              </a:rPr>
              <a:t>:    It relates to the Off-state, i.e.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ACPI S4 </a:t>
            </a:r>
            <a:r>
              <a:rPr lang="en-US" sz="1600" dirty="0">
                <a:latin typeface="Verdana" panose="020B0604030504040204" pitchFamily="34" charset="0"/>
              </a:rPr>
              <a:t>(Hibernate -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disk 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S5</a:t>
            </a:r>
            <a:r>
              <a:rPr lang="en-US" sz="1600" dirty="0">
                <a:latin typeface="Verdana" panose="020B0604030504040204" pitchFamily="34" charset="0"/>
              </a:rPr>
              <a:t> (Soft off) states, where applicable.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Psleep</a:t>
            </a:r>
            <a:r>
              <a:rPr lang="en-US" sz="1600" dirty="0">
                <a:latin typeface="Verdana" panose="020B0604030504040204" pitchFamily="34" charset="0"/>
              </a:rPr>
              <a:t>: It relates to the Sleep state, i.e. to the ACPI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S3</a:t>
            </a:r>
            <a:r>
              <a:rPr lang="en-US" sz="1600" dirty="0">
                <a:latin typeface="Verdana" panose="020B0604030504040204" pitchFamily="34" charset="0"/>
              </a:rPr>
              <a:t> state (Sleep -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RAM state).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Pidle</a:t>
            </a:r>
            <a:r>
              <a:rPr lang="en-US" sz="1600" dirty="0">
                <a:latin typeface="Verdana" panose="020B0604030504040204" pitchFamily="34" charset="0"/>
              </a:rPr>
              <a:t>:   It relates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Ci Idle states</a:t>
            </a:r>
            <a:r>
              <a:rPr lang="en-US" sz="1600" dirty="0">
                <a:latin typeface="Verdana" panose="020B0604030504040204" pitchFamily="34" charset="0"/>
              </a:rPr>
              <a:t>, i.e. to states when activity is limited to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       basic applications that the system starts by default.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700" y="4440596"/>
            <a:ext cx="483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E.g.: </a:t>
            </a:r>
            <a:r>
              <a:rPr lang="en-US" sz="1600" dirty="0" err="1">
                <a:latin typeface="+mj-lt"/>
              </a:rPr>
              <a:t>Poff</a:t>
            </a:r>
            <a:r>
              <a:rPr lang="pl-PL" sz="1600" dirty="0">
                <a:latin typeface="+mj-lt"/>
              </a:rPr>
              <a:t> = 1W</a:t>
            </a:r>
            <a:r>
              <a:rPr lang="en-US" sz="1600" dirty="0">
                <a:latin typeface="+mj-lt"/>
              </a:rPr>
              <a:t>, P</a:t>
            </a:r>
            <a:r>
              <a:rPr lang="pl-PL" sz="1600" dirty="0">
                <a:latin typeface="+mj-lt"/>
              </a:rPr>
              <a:t>Sleep = 1.7W</a:t>
            </a:r>
            <a:r>
              <a:rPr lang="en-US" sz="1600" dirty="0">
                <a:latin typeface="+mj-lt"/>
              </a:rPr>
              <a:t>, Pi</a:t>
            </a:r>
            <a:r>
              <a:rPr lang="pl-PL" sz="1600" dirty="0">
                <a:latin typeface="+mj-lt"/>
              </a:rPr>
              <a:t>dle = 10W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50" y="18538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800" y="2214155"/>
            <a:ext cx="561038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 smtClean="0">
                <a:latin typeface="+mj-lt"/>
              </a:rPr>
              <a:t>365x24 = 8760 hours/year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all </a:t>
            </a:r>
            <a:r>
              <a:rPr lang="en-US" sz="1600" dirty="0" err="1">
                <a:latin typeface="+mj-lt"/>
              </a:rPr>
              <a:t>Px</a:t>
            </a:r>
            <a:r>
              <a:rPr lang="en-US" sz="1600" dirty="0">
                <a:latin typeface="+mj-lt"/>
              </a:rPr>
              <a:t> values are power consumption values in Watts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505" y="4853189"/>
            <a:ext cx="88471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limit </a:t>
            </a:r>
            <a:r>
              <a:rPr lang="en-US" sz="1600" dirty="0">
                <a:latin typeface="+mj-lt"/>
              </a:rPr>
              <a:t>depends on the laptop configuration.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E.g. The TEC limit for the lowest configuration laptop is 40.0 </a:t>
            </a:r>
            <a:r>
              <a:rPr lang="en-US" sz="1600" dirty="0" err="1" smtClean="0">
                <a:latin typeface="+mj-lt"/>
              </a:rPr>
              <a:t>kWhours</a:t>
            </a:r>
            <a:r>
              <a:rPr lang="en-US" sz="1600" dirty="0" smtClean="0">
                <a:latin typeface="+mj-lt"/>
              </a:rPr>
              <a:t>/year.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Laptops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lower TEC values</a:t>
            </a:r>
            <a:r>
              <a:rPr lang="en-US" sz="1600" dirty="0">
                <a:latin typeface="+mj-lt"/>
              </a:rPr>
              <a:t> as the related TEC limit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carry the Energy Star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sticker.  </a:t>
            </a:r>
          </a:p>
        </p:txBody>
      </p:sp>
    </p:spTree>
    <p:extLst>
      <p:ext uri="{BB962C8B-B14F-4D97-AF65-F5344CB8AC3E}">
        <p14:creationId xmlns:p14="http://schemas.microsoft.com/office/powerpoint/2010/main" val="27270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5" grpId="0"/>
      <p:bldP spid="16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(8)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58670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integrated per-core frequency and voltage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59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58670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the cores while raising the number of active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the Ryzen 7 2700X 2. gen. desktop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4737047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up to two active CCX units with up to 4 active cores/unit.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322112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figures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appearing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active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 that in this case presumably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temperature will constrain turbo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 the related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consumption, 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yellow figures,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many active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24074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58670"/>
            <a:ext cx="669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XFR2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previous generation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processor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 clock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turbo boost frequency by 50 to 200 MHz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 premium cooling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was used.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a higher clock frequency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a premium cooling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temperature below 60 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Precision Boost Overdrive (PBO)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3715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new feature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and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multihreaded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requires however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specific chipsets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11093" y="1751460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DT series the series 400 chipsets (X470/B450) 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35" y="2425564"/>
            <a:ext cx="639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Master overdrive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 1.3 or higher.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753925"/>
            <a:ext cx="87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Unlike traditional overlocking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PBO is activated both Precision Boost 2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XFR2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29886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1268760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58670"/>
            <a:ext cx="32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Relative merit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13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458670"/>
            <a:ext cx="409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06515" y="863715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PBO is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means of the Ryzen Master overlocking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settings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 the operation limits of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overwritten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will operate outside the factory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PBO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unchanged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5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extending the limiters of Precision Boost with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8" y="876919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2. gen. Ryzen 2700X DT with 105 W TDP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default limits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" y="1448780"/>
            <a:ext cx="49375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141.75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95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(Electrical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Current):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140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05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Precision Boost Overdrive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 is enabled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 limiters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80" y="3435160"/>
            <a:ext cx="49375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1000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114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(Electrical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Current):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168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with enabling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PBO mode invalidates AMD’s warranty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6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implications of using overclocking and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412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58670"/>
            <a:ext cx="775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performance improvement achieved by employing PBO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for a multithreaded benchmark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3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7956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" y="1944125"/>
            <a:ext cx="8797054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91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AMD's initiative to achieve 25x energy efficiency increase in 2014-2020 -1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(31)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51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Tigris: AMD’s notebook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84" y="922075"/>
            <a:ext cx="397519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Announced: in 2014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Energy efficiency: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Performance/Watt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094475"/>
            <a:ext cx="894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Previous results and goals of AMD’s 25x energy efficiency increase initiative</a:t>
            </a:r>
          </a:p>
          <a:p>
            <a:pPr algn="ctr"/>
            <a:r>
              <a:rPr lang="en-US" sz="1600" dirty="0">
                <a:latin typeface="+mj-lt"/>
              </a:rPr>
              <a:t> [</a:t>
            </a:r>
            <a:r>
              <a:rPr lang="hu-HU" sz="1600" dirty="0">
                <a:latin typeface="+mj-lt"/>
              </a:rPr>
              <a:t>10</a:t>
            </a:r>
            <a:r>
              <a:rPr lang="en-US" sz="1600" dirty="0">
                <a:latin typeface="+mj-lt"/>
              </a:rPr>
              <a:t>], [1</a:t>
            </a:r>
            <a:r>
              <a:rPr lang="hu-HU" sz="16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(1)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90909" y="1223755"/>
            <a:ext cx="8881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34988" indent="-5349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Shimpi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Brings Core Down to 7W, Introduces a New Power Rating to Get There: Y-Series SKUs Demystified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Jan. 14 2013, https://www.anandtech.com/show/6655/intel-brings-core-down-to-7w-introduces-a-new-power-rating-to-get-there-yseries-skus-demystified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810" y="2240286"/>
            <a:ext cx="87880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desktop-launch-architecture-analysis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94685" y="3068960"/>
            <a:ext cx="887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4]</a:t>
            </a:r>
            <a:r>
              <a:rPr lang="en-US" sz="1400" dirty="0">
                <a:latin typeface="+mj-lt"/>
              </a:rPr>
              <a:t>: Stevens A., Introduction to AMBA 4 ACE and </a:t>
            </a:r>
            <a:r>
              <a:rPr lang="en-US" sz="1400" dirty="0" err="1">
                <a:latin typeface="+mj-lt"/>
              </a:rPr>
              <a:t>big.LITTLE</a:t>
            </a:r>
            <a:r>
              <a:rPr lang="en-US" sz="1400" dirty="0">
                <a:latin typeface="+mj-lt"/>
              </a:rPr>
              <a:t> Processing Technology, White Paper,</a:t>
            </a:r>
          </a:p>
          <a:p>
            <a:r>
              <a:rPr lang="en-US" sz="1400" dirty="0">
                <a:latin typeface="+mj-lt"/>
              </a:rPr>
              <a:t>         June 6 2011, http://www.arm.com/files/pdf/CacheCoherencyWhitepaper_6June2011.pdf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0810" y="3699030"/>
            <a:ext cx="8793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CAS2K11 / UCAR AMD Opteron Platform Overview and Product Strategy, 2011,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http://www.cisl.ucar.edu/dir/CAS2K11/Presentations/laurie/CAS2K11-AMD-September-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2011-web.pdf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0810" y="4419110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810" y="5168689"/>
            <a:ext cx="9036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[7]: </a:t>
            </a:r>
            <a:r>
              <a:rPr lang="hu-HU" dirty="0" err="1">
                <a:solidFill>
                  <a:srgbClr val="000000"/>
                </a:solidFill>
              </a:rPr>
              <a:t>CoreLink</a:t>
            </a:r>
            <a:r>
              <a:rPr lang="hu-HU" dirty="0">
                <a:solidFill>
                  <a:srgbClr val="000000"/>
                </a:solidFill>
              </a:rPr>
              <a:t> CCI-400 Cache </a:t>
            </a:r>
            <a:r>
              <a:rPr lang="hu-HU" dirty="0" err="1">
                <a:solidFill>
                  <a:srgbClr val="000000"/>
                </a:solidFill>
              </a:rPr>
              <a:t>Coherent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Technical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Reference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Manual</a:t>
            </a:r>
            <a:r>
              <a:rPr lang="hu-HU" dirty="0">
                <a:solidFill>
                  <a:srgbClr val="000000"/>
                </a:solidFill>
              </a:rPr>
              <a:t>, 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http://infocenter.arm.com/help/topic/com.arm.doc.ddi0470c/DDI0470C_cci400_r0p2_trm.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0810" y="5876110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[8]: </a:t>
            </a:r>
            <a:r>
              <a:rPr lang="hu-HU" dirty="0" err="1">
                <a:solidFill>
                  <a:srgbClr val="000000"/>
                </a:solidFill>
              </a:rPr>
              <a:t>Cheng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Freescale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QorlQ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Product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Family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Roadmap</a:t>
            </a:r>
            <a:r>
              <a:rPr lang="hu-HU" dirty="0">
                <a:solidFill>
                  <a:srgbClr val="000000"/>
                </a:solidFill>
              </a:rPr>
              <a:t>, APF-NET-T0795,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2013,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http://www.nxp.com/files/training/doc/dwf/DWF13_APF_NET_T0795.pdf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70810" y="458670"/>
            <a:ext cx="8765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intel-launches-11th-gen-core-tiger-lake-processors-and-evo-branding</a:t>
            </a:r>
          </a:p>
        </p:txBody>
      </p:sp>
    </p:spTree>
    <p:extLst>
      <p:ext uri="{BB962C8B-B14F-4D97-AF65-F5344CB8AC3E}">
        <p14:creationId xmlns:p14="http://schemas.microsoft.com/office/powerpoint/2010/main" val="13493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2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4214" y="475510"/>
            <a:ext cx="901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9</a:t>
            </a:r>
            <a:r>
              <a:rPr lang="en-US" dirty="0"/>
              <a:t>]: Mobile 4th Generation Intel Core Processor Family, Mobile Intel Pentium Processor Family,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and Mobile Intel Celeron Processor Family, Datasheet, Vol. 1 of 2, Sept. 2013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510" y="1043735"/>
            <a:ext cx="729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10</a:t>
            </a:r>
            <a:r>
              <a:rPr lang="en-US" dirty="0"/>
              <a:t>]: 25x20 Energy Efficiency Initiative, AMD,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http://www.amd.com/en-us/innovations/software-technologies/25x20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1628800"/>
            <a:ext cx="9129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11</a:t>
            </a:r>
            <a:r>
              <a:rPr lang="en-US" dirty="0"/>
              <a:t>]: AMD Accelerates Energy Efficiency of APUs, Details Plans to Deliver 25x Efficiency Gains by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2020, AMD, June 19, 2014, http://www.amd.com/en-us/press-releases/Pages/amd-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accelerates-energy-2014jun19.aspx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61510" y="2438890"/>
            <a:ext cx="899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12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J., AMD Succeeds in its 25x20 Goal: Renoir Crosses the Line in 2020,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   June 25, 2020,</a:t>
            </a:r>
          </a:p>
          <a:p>
            <a:r>
              <a:rPr lang="en-US" sz="1400" dirty="0">
                <a:latin typeface="+mj-lt"/>
              </a:rPr>
              <a:t>             https://www.anandtech.com/show/15881/amd-succeeds-in-its-25x20-goal-renoir-zen2-</a:t>
            </a:r>
          </a:p>
          <a:p>
            <a:r>
              <a:rPr lang="en-US" sz="1400" dirty="0">
                <a:latin typeface="+mj-lt"/>
              </a:rPr>
              <a:t>             vega-crosses-the-line-in-2020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82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Rodriguez M., </a:t>
            </a:r>
            <a:r>
              <a:rPr lang="en-US" altLang="en-US" dirty="0" err="1">
                <a:cs typeface="Arial" charset="0"/>
              </a:rPr>
              <a:t>Kosonocky</a:t>
            </a:r>
            <a:r>
              <a:rPr lang="en-US" altLang="en-US" dirty="0">
                <a:cs typeface="Arial" charset="0"/>
              </a:rPr>
              <a:t> S., and </a:t>
            </a:r>
            <a:r>
              <a:rPr lang="en-US" altLang="en-US" dirty="0" err="1">
                <a:cs typeface="Arial" charset="0"/>
              </a:rPr>
              <a:t>Merrikh</a:t>
            </a:r>
            <a:r>
              <a:rPr lang="en-US" altLang="en-US" dirty="0">
                <a:cs typeface="Arial" charset="0"/>
              </a:rPr>
              <a:t> A. A., Server Power Delivery Challenges and  </a:t>
            </a:r>
          </a:p>
          <a:p>
            <a:pPr marL="715963" indent="-7159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Opportunities, </a:t>
            </a:r>
            <a:r>
              <a:rPr lang="en-US" altLang="en-US" dirty="0" err="1">
                <a:cs typeface="Arial" charset="0"/>
              </a:rPr>
              <a:t>Powersoc</a:t>
            </a:r>
            <a:r>
              <a:rPr lang="en-US" altLang="en-US" dirty="0">
                <a:cs typeface="Arial" charset="0"/>
              </a:rPr>
              <a:t> 2014, Oct. 6 2014, http://pwrsocevents.com/wp-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content/uploads/2014presentations/</a:t>
            </a:r>
            <a:r>
              <a:rPr lang="en-US" altLang="en-US" dirty="0" err="1">
                <a:cs typeface="Arial" charset="0"/>
              </a:rPr>
              <a:t>ts</a:t>
            </a:r>
            <a:r>
              <a:rPr lang="en-US" altLang="en-US" dirty="0">
                <a:cs typeface="Arial" charset="0"/>
              </a:rPr>
              <a:t>/S1_2%20Systems%20and%20Applications%20Rodriguez.pdf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61510" y="4310516"/>
            <a:ext cx="89028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14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Luo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Y.,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Yu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J.,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Yang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Bhuyan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L.,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Low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network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using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clock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gating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DAC '05 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Proceedings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42nd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annual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Automation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Conference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pp. 712-715,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Anaheim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California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USA,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June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13-17 2005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4135" y="5930696"/>
            <a:ext cx="9103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17</a:t>
            </a:r>
            <a:r>
              <a:rPr lang="en-US" dirty="0"/>
              <a:t>]: Gunther S., Deval A., Burton T., Kumar R., Energy-Efficient Computing: Power Management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System on the Nehalem Family of Processors, Intel Technology Journal, vol. 14, Issue 3,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61510" y="5075601"/>
            <a:ext cx="93924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15</a:t>
            </a:r>
            <a:r>
              <a:rPr lang="en-US" sz="1400" dirty="0">
                <a:latin typeface="+mj-lt"/>
              </a:rPr>
              <a:t>]: </a:t>
            </a:r>
            <a:r>
              <a:rPr lang="hu-HU" sz="1400" dirty="0" err="1">
                <a:latin typeface="+mj-lt"/>
              </a:rPr>
              <a:t>Kosonocky</a:t>
            </a:r>
            <a:r>
              <a:rPr lang="hu-HU" sz="1400" dirty="0">
                <a:latin typeface="+mj-lt"/>
              </a:rPr>
              <a:t> S., </a:t>
            </a:r>
            <a:r>
              <a:rPr lang="hu-HU" sz="1400" dirty="0" err="1">
                <a:latin typeface="+mj-lt"/>
              </a:rPr>
              <a:t>Practical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Power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Gating</a:t>
            </a:r>
            <a:r>
              <a:rPr lang="hu-HU" sz="1400" dirty="0">
                <a:latin typeface="+mj-lt"/>
              </a:rPr>
              <a:t> and </a:t>
            </a:r>
            <a:r>
              <a:rPr lang="hu-HU" sz="1400" dirty="0" err="1">
                <a:latin typeface="+mj-lt"/>
              </a:rPr>
              <a:t>Dynamic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Voltage</a:t>
            </a:r>
            <a:r>
              <a:rPr lang="hu-HU" sz="1400" dirty="0">
                <a:latin typeface="+mj-lt"/>
              </a:rPr>
              <a:t>/</a:t>
            </a:r>
            <a:r>
              <a:rPr lang="hu-HU" sz="1400" dirty="0" err="1">
                <a:latin typeface="+mj-lt"/>
              </a:rPr>
              <a:t>Frequency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Scaling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Hotchips</a:t>
            </a:r>
            <a:r>
              <a:rPr lang="hu-HU" sz="1400" dirty="0"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Aug. 17 2011, http://www.hotchips.org/wp-content/uploads/hc_archives/hc23/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HC23.17.1-tutorial1/HC23.17.111.Practical_</a:t>
            </a:r>
            <a:r>
              <a:rPr lang="hu-HU" sz="1400" dirty="0" err="1">
                <a:latin typeface="+mj-lt"/>
              </a:rPr>
              <a:t>PGandDV-Kosonocky-AMD.pdf</a:t>
            </a:r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89593" y="45867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17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5149" y="2600326"/>
            <a:ext cx="90996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]: Foley D &amp; al.,  A Low-Power Integrated x86-64 and Graphics Processor for Mobile Computing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Devices, IEEE JSSC Vol. 47 No. 1, Jan. 2012,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http://ieeexplore.ieee.org/stamp/stamp.jsp?arnumber=06054032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5149" y="3338990"/>
            <a:ext cx="787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LGA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PGA – CPU </a:t>
            </a:r>
            <a:r>
              <a:rPr lang="hu-HU" dirty="0" err="1">
                <a:solidFill>
                  <a:srgbClr val="000000"/>
                </a:solidFill>
              </a:rPr>
              <a:t>Socket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Types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Explained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Unboxing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Treatment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July</a:t>
            </a:r>
            <a:r>
              <a:rPr lang="hu-HU" dirty="0">
                <a:solidFill>
                  <a:srgbClr val="000000"/>
                </a:solidFill>
              </a:rPr>
              <a:t> 13 2017,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https://www.unboxingtreatment.com/2017/07/lga-pga-socket.html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149" y="3879050"/>
            <a:ext cx="8395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Blythe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Insight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Graphics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5149" y="4419110"/>
            <a:ext cx="9392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Junkins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&amp; al.,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Intel Processor Graphics: Architecture &amp; Programming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2996" y="4779150"/>
            <a:ext cx="89031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24</a:t>
            </a:r>
            <a:r>
              <a:rPr lang="en-US" dirty="0">
                <a:solidFill>
                  <a:srgbClr val="000000"/>
                </a:solidFill>
              </a:rPr>
              <a:t>]: Intel Processor Graphics Gen11 Architecture</a:t>
            </a:r>
            <a:r>
              <a:rPr lang="hu-HU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Version 1.0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https://software.intel.com/sites/default/files/managed/db/88/The-Architecture-of-Intel-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Processor-Graphics-Gen11_R1new.pdf?source=techstories.org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93597" y="5535233"/>
            <a:ext cx="9072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[25]: </a:t>
            </a:r>
            <a:r>
              <a:rPr lang="en-US" sz="1400" dirty="0">
                <a:latin typeface="+mj-lt"/>
              </a:rPr>
              <a:t>Switching regulator fundamentals Texas Instrument Application Report SNVA559C–September 2012</a:t>
            </a:r>
            <a:r>
              <a:rPr lang="hu-HU" sz="1400" dirty="0">
                <a:latin typeface="+mj-lt"/>
              </a:rPr>
              <a:t>; https://www.ti.com/lit/an/snva559c/snva559c.pdf?ts=1658144631114&amp;ref_url=https%253A%252F%252Fwww.google.ch%252F</a:t>
            </a:r>
            <a:endParaRPr lang="en-US" sz="1400" dirty="0">
              <a:latin typeface="+mj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5318" y="1223755"/>
            <a:ext cx="6460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18</a:t>
            </a:r>
            <a:r>
              <a:rPr lang="en-US" dirty="0"/>
              <a:t>]: </a:t>
            </a:r>
            <a:r>
              <a:rPr lang="en-US" dirty="0" err="1"/>
              <a:t>Apte</a:t>
            </a:r>
            <a:r>
              <a:rPr lang="en-US" dirty="0"/>
              <a:t> C., Power Gating Implementation in </a:t>
            </a:r>
            <a:r>
              <a:rPr lang="en-US" dirty="0" err="1"/>
              <a:t>SoCs</a:t>
            </a:r>
            <a:r>
              <a:rPr lang="en-US" dirty="0"/>
              <a:t>, </a:t>
            </a:r>
            <a:r>
              <a:rPr lang="en-US" dirty="0" err="1"/>
              <a:t>NanoCAD</a:t>
            </a:r>
            <a:r>
              <a:rPr lang="en-US" dirty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http://nanocad.ee.ucla.edu/pub/Main/SnippetTutorial/PG.pdf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1849" y="1808820"/>
            <a:ext cx="8970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19</a:t>
            </a:r>
            <a:r>
              <a:rPr lang="en-US" dirty="0"/>
              <a:t>]: White S., High-Performance Power-Efficient X86-64 Server and Desktop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Using the core codenamed „Bulldozer”, Aug. 19 2011, http://hotchips.org/uploads/hc23/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HC23.19.9-Desktop-CPUs/HC23.19.940-Bulldozer-White-AMD.pdf</a:t>
            </a:r>
          </a:p>
        </p:txBody>
      </p:sp>
    </p:spTree>
    <p:extLst>
      <p:ext uri="{BB962C8B-B14F-4D97-AF65-F5344CB8AC3E}">
        <p14:creationId xmlns:p14="http://schemas.microsoft.com/office/powerpoint/2010/main" val="30832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4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7865" y="413665"/>
            <a:ext cx="8624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Odapörköl a piacnak a </a:t>
            </a:r>
            <a:r>
              <a:rPr lang="hu-HU" dirty="0" err="1">
                <a:solidFill>
                  <a:srgbClr val="000000"/>
                </a:solidFill>
              </a:rPr>
              <a:t>Kaby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Lake-G</a:t>
            </a:r>
            <a:r>
              <a:rPr lang="hu-HU" dirty="0">
                <a:solidFill>
                  <a:srgbClr val="000000"/>
                </a:solidFill>
              </a:rPr>
              <a:t> platform, </a:t>
            </a:r>
            <a:r>
              <a:rPr lang="hu-HU" dirty="0" err="1">
                <a:solidFill>
                  <a:srgbClr val="000000"/>
                </a:solidFill>
              </a:rPr>
              <a:t>Prohardver</a:t>
            </a:r>
            <a:r>
              <a:rPr lang="hu-HU" dirty="0">
                <a:solidFill>
                  <a:srgbClr val="000000"/>
                </a:solidFill>
              </a:rPr>
              <a:t>, Jan. 8 2018,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https://prohardver.hu/teszt/intel_core_radeon_odaporkol_piac_amd_platform/hova_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valo_ez.html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61510" y="1152329"/>
            <a:ext cx="8550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[27]: </a:t>
            </a:r>
            <a:r>
              <a:rPr lang="en-US" sz="1400" dirty="0" err="1">
                <a:latin typeface="+mj-lt"/>
              </a:rPr>
              <a:t>Broadwell</a:t>
            </a:r>
            <a:r>
              <a:rPr lang="en-US" sz="1400" dirty="0">
                <a:latin typeface="+mj-lt"/>
              </a:rPr>
              <a:t> : A family of IA 14nm processors </a:t>
            </a:r>
            <a:r>
              <a:rPr lang="en-US" sz="1400" dirty="0" err="1">
                <a:latin typeface="+mj-lt"/>
              </a:rPr>
              <a:t>Ankireddy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Nalamalpu</a:t>
            </a:r>
            <a:r>
              <a:rPr lang="en-US" sz="1400" dirty="0">
                <a:latin typeface="+mj-lt"/>
              </a:rPr>
              <a:t>, Nasser Kurd, </a:t>
            </a:r>
            <a:r>
              <a:rPr lang="en-US" sz="1400" dirty="0" err="1">
                <a:latin typeface="+mj-lt"/>
              </a:rPr>
              <a:t>Anant</a:t>
            </a:r>
            <a:r>
              <a:rPr lang="en-US" sz="1400" dirty="0">
                <a:latin typeface="+mj-lt"/>
              </a:rPr>
              <a:t> Deval, Chris </a:t>
            </a:r>
            <a:r>
              <a:rPr lang="en-US" sz="1400" dirty="0" err="1">
                <a:latin typeface="+mj-lt"/>
              </a:rPr>
              <a:t>Mozak</a:t>
            </a:r>
            <a:r>
              <a:rPr lang="en-US" sz="1400" dirty="0">
                <a:latin typeface="+mj-lt"/>
              </a:rPr>
              <a:t>, Jonathan Douglas, Ashish Khanna, </a:t>
            </a:r>
            <a:r>
              <a:rPr lang="en-US" sz="1400" dirty="0" err="1">
                <a:latin typeface="+mj-lt"/>
              </a:rPr>
              <a:t>Fabrice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Paillet</a:t>
            </a:r>
            <a:r>
              <a:rPr lang="en-US" sz="1400" dirty="0">
                <a:latin typeface="+mj-lt"/>
              </a:rPr>
              <a:t>, Gerhard </a:t>
            </a:r>
            <a:r>
              <a:rPr lang="en-US" sz="1400" dirty="0" err="1">
                <a:latin typeface="+mj-lt"/>
              </a:rPr>
              <a:t>Schrom</a:t>
            </a:r>
            <a:r>
              <a:rPr lang="en-US" sz="1400" dirty="0">
                <a:latin typeface="+mj-lt"/>
              </a:rPr>
              <a:t>, Boyd Phelps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  <a:hlinkClick r:id="rId2"/>
              </a:rPr>
              <a:t>2015 Symposium on VLSI Circuits (VLSI Circuits)</a:t>
            </a:r>
            <a:r>
              <a:rPr lang="en-US" sz="1400" dirty="0">
                <a:latin typeface="+mj-lt"/>
              </a:rPr>
              <a:t>Year: 2015 | Conference Paper | Publisher: IEEE</a:t>
            </a:r>
          </a:p>
          <a:p>
            <a:endParaRPr lang="en-US" sz="1200" dirty="0"/>
          </a:p>
        </p:txBody>
      </p:sp>
      <p:sp>
        <p:nvSpPr>
          <p:cNvPr id="6" name="TextBox 4"/>
          <p:cNvSpPr txBox="1"/>
          <p:nvPr/>
        </p:nvSpPr>
        <p:spPr>
          <a:xfrm flipH="1">
            <a:off x="161510" y="2133437"/>
            <a:ext cx="845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[28]: </a:t>
            </a:r>
            <a:r>
              <a:rPr lang="hu-HU" sz="1400" dirty="0" err="1">
                <a:latin typeface="+mj-lt"/>
              </a:rPr>
              <a:t>Hacman</a:t>
            </a:r>
            <a:r>
              <a:rPr lang="hu-HU" sz="1400" dirty="0">
                <a:latin typeface="+mj-lt"/>
              </a:rPr>
              <a:t> M., </a:t>
            </a:r>
            <a:r>
              <a:rPr lang="en-US" sz="1400" dirty="0">
                <a:latin typeface="+mj-lt"/>
              </a:rPr>
              <a:t>Intel’s ‘Ice Lake’ 10th-gen Core CPUs boost graphics and Wi-Fi, tap AI to offset slower turbo speeds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PCWorld</a:t>
            </a:r>
            <a:r>
              <a:rPr lang="hu-HU" sz="1400" dirty="0">
                <a:latin typeface="+mj-lt"/>
              </a:rPr>
              <a:t>, May 27, 2019., </a:t>
            </a:r>
            <a:r>
              <a:rPr lang="en-US" sz="1400" dirty="0">
                <a:latin typeface="+mj-lt"/>
              </a:rPr>
              <a:t>https://www.pcworld.com/article/397478/intel-ice-lake-cpu-10nm-10th-gen-core.html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61511" y="3085800"/>
            <a:ext cx="882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hu-HU" sz="1400" dirty="0">
                <a:latin typeface="+mj-lt"/>
              </a:rPr>
              <a:t>[29]: </a:t>
            </a:r>
            <a:r>
              <a:rPr lang="hu-HU" sz="1400" dirty="0" err="1">
                <a:latin typeface="+mj-lt"/>
              </a:rPr>
              <a:t>Skylake</a:t>
            </a:r>
            <a:r>
              <a:rPr lang="hu-HU" sz="1400" dirty="0">
                <a:latin typeface="+mj-lt"/>
              </a:rPr>
              <a:t> (server) - </a:t>
            </a:r>
            <a:r>
              <a:rPr lang="hu-HU" sz="1400" dirty="0" err="1">
                <a:latin typeface="+mj-lt"/>
              </a:rPr>
              <a:t>Microarchitectures</a:t>
            </a:r>
            <a:r>
              <a:rPr lang="hu-HU" sz="1400" dirty="0">
                <a:latin typeface="+mj-lt"/>
              </a:rPr>
              <a:t> – Intel, </a:t>
            </a:r>
            <a:r>
              <a:rPr lang="en-US" sz="1400" dirty="0">
                <a:latin typeface="+mj-lt"/>
              </a:rPr>
              <a:t>https://en.wikichip.org/wiki/intel/microarchitectures/skylake_(server)</a:t>
            </a:r>
          </a:p>
        </p:txBody>
      </p:sp>
      <p:sp>
        <p:nvSpPr>
          <p:cNvPr id="8" name="TextBox 59"/>
          <p:cNvSpPr txBox="1"/>
          <p:nvPr/>
        </p:nvSpPr>
        <p:spPr>
          <a:xfrm>
            <a:off x="161510" y="3625860"/>
            <a:ext cx="859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30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US 2014/0229750 A1 Method and Apparatus for Per Core Performance States</a:t>
            </a:r>
            <a:r>
              <a:rPr lang="hu-HU" sz="1400" dirty="0">
                <a:latin typeface="+mj-lt"/>
              </a:rPr>
              <a:t>, https://patents.google.com/patent/US20140229750</a:t>
            </a:r>
            <a:endParaRPr lang="en-US" sz="1400" dirty="0">
              <a:latin typeface="+mj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1479" y="4210925"/>
            <a:ext cx="7305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Dowler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Installing</a:t>
            </a:r>
            <a:r>
              <a:rPr lang="hu-HU" dirty="0">
                <a:solidFill>
                  <a:srgbClr val="000000"/>
                </a:solidFill>
              </a:rPr>
              <a:t> an LGA 775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Safely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PCStats</a:t>
            </a:r>
            <a:r>
              <a:rPr lang="hu-HU" dirty="0">
                <a:solidFill>
                  <a:srgbClr val="000000"/>
                </a:solidFill>
              </a:rPr>
              <a:t>, Jan. 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http://www.pcstats.com/articleview.cfm?articleid=2231&amp;page=2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96770" y="4651393"/>
            <a:ext cx="631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[32]: </a:t>
            </a:r>
            <a:r>
              <a:rPr lang="en-US" sz="1400" dirty="0">
                <a:latin typeface="+mj-lt"/>
              </a:rPr>
              <a:t>https://people.inf.ethz.ch/omutlu/pub/DarkGates_hpca22.pdf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5741095"/>
            <a:ext cx="874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Mandelblat</a:t>
            </a:r>
            <a:r>
              <a:rPr lang="en-US" dirty="0">
                <a:solidFill>
                  <a:srgbClr val="000000"/>
                </a:solidFill>
              </a:rPr>
              <a:t> J., Technology Insight: Intel’s Next Generation Microarchitecture, Code Name</a:t>
            </a:r>
          </a:p>
          <a:p>
            <a:pPr marL="715963" indent="-6286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, IDF15, San Francisco, Aug. 2015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34" y="5111025"/>
            <a:ext cx="8708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Hammerlund</a:t>
            </a:r>
            <a:r>
              <a:rPr lang="en-US" altLang="en-US" dirty="0">
                <a:cs typeface="Arial" charset="0"/>
              </a:rPr>
              <a:t> P. &amp; al., Haswell: The Fourth Generation Intel Core Processor, IEEE MICRO,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March/April 2014, pp. 6-20</a:t>
            </a:r>
          </a:p>
        </p:txBody>
      </p:sp>
    </p:spTree>
    <p:extLst>
      <p:ext uri="{BB962C8B-B14F-4D97-AF65-F5344CB8AC3E}">
        <p14:creationId xmlns:p14="http://schemas.microsoft.com/office/powerpoint/2010/main" val="33695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5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7212" y="1150585"/>
            <a:ext cx="9104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Kanter</a:t>
            </a:r>
            <a:r>
              <a:rPr lang="en-US" dirty="0">
                <a:solidFill>
                  <a:srgbClr val="000000"/>
                </a:solidFill>
              </a:rPr>
              <a:t> D., Inside Barcelona: AMD's Next Generation, Real World Technologies, May 9, 2007,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http://www.hypertransport.org/docs/news/rwtech_inside_barcelona_05-16-07.pdf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658" y="1718810"/>
            <a:ext cx="8305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Goto</a:t>
            </a:r>
            <a:r>
              <a:rPr lang="en-US" dirty="0">
                <a:solidFill>
                  <a:srgbClr val="000000"/>
                </a:solidFill>
              </a:rPr>
              <a:t> H., </a:t>
            </a:r>
            <a:r>
              <a:rPr lang="en-US" dirty="0" err="1">
                <a:solidFill>
                  <a:srgbClr val="000000"/>
                </a:solidFill>
              </a:rPr>
              <a:t>Larrabee</a:t>
            </a:r>
            <a:r>
              <a:rPr lang="en-US" dirty="0">
                <a:solidFill>
                  <a:srgbClr val="000000"/>
                </a:solidFill>
              </a:rPr>
              <a:t> architecture can be integrated into CPU”, PC Watch, Oct. 6 2008,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http://pc.watch.impress.co.jp/docs/2008/1006/kaigai470.htm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5224" y="2258870"/>
            <a:ext cx="829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38</a:t>
            </a:r>
            <a:r>
              <a:rPr lang="en-US" dirty="0"/>
              <a:t>]: Windows Native Processor Performance Control in Windows Platform Design Notes, </a:t>
            </a:r>
          </a:p>
          <a:p>
            <a:r>
              <a:rPr lang="en-US" dirty="0"/>
              <a:t>            Microsoft, 2002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931" y="2798930"/>
            <a:ext cx="8605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Core 2 Duo Processor and Intel Core 2 Extreme Processor on 45-nm Process for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Platforms Based on Mobile Intel 965 Express Chipset Family, Datasheet, Jan.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318914-001, http://download.intel.com/design/mobile/datashts/31891401.pdf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1974" y="3563442"/>
            <a:ext cx="8321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6th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Intel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Datasheet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U/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Y-Platforms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Vol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 1 of 2,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2016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7212" y="4527588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42</a:t>
            </a:r>
            <a:r>
              <a:rPr lang="en-US" dirty="0"/>
              <a:t>]: IA-32 Intel Architecture Software Developer’s Manual, Volume 3: System Programming </a:t>
            </a:r>
          </a:p>
          <a:p>
            <a:r>
              <a:rPr lang="en-US" dirty="0"/>
              <a:t>            Guide, No. 253668, 2004, http://www.scs.stanford.edu/nyu/04fa/lab/ia32/IA32-3.pdf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75149" y="3939903"/>
            <a:ext cx="939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41</a:t>
            </a:r>
            <a:r>
              <a:rPr lang="en-US" sz="1400" dirty="0">
                <a:latin typeface="+mj-lt"/>
              </a:rPr>
              <a:t>]: Intel Core i7-900 Mobile Processor Extreme Edition Series, Intel Core i7-800 and i7-700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Mobile Processor Series, Datasheet, Vol. One, Sept. 2009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511" y="5120606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64 and IA-32 Architectures Software Developer’s Manual Volume 2B: Instruction Set 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Reference, M-U, </a:t>
            </a:r>
            <a:r>
              <a:rPr lang="hu-HU" altLang="en-US" dirty="0" err="1">
                <a:cs typeface="Arial" charset="0"/>
              </a:rPr>
              <a:t>Sept</a:t>
            </a:r>
            <a:r>
              <a:rPr lang="hu-HU" altLang="en-US" dirty="0">
                <a:cs typeface="Arial" charset="0"/>
              </a:rPr>
              <a:t>. 2016, </a:t>
            </a:r>
            <a:r>
              <a:rPr lang="en-US" altLang="en-US" dirty="0">
                <a:cs typeface="Arial" charset="0"/>
              </a:rPr>
              <a:t>https://www.intel.com/content/dam/www/public/us/en/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documents/manuals/64-ia-32-architectures-software-developer-vol-2b-manual.pdf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7212" y="5859270"/>
            <a:ext cx="9227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44</a:t>
            </a:r>
            <a:r>
              <a:rPr lang="en-US" dirty="0"/>
              <a:t>]: Intel 64 and IA-32 Architectures Optimization 12. Reference Manual, Order No. 248966-033,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June 2016, http://www.intel.com/content/dam/www/public/us/en/documents/manuals/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64-ia-32-architectures-optimization-manual.pdf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1910" y="413665"/>
            <a:ext cx="898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Bouvier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hu-HU" dirty="0" err="1">
                <a:solidFill>
                  <a:srgbClr val="000000"/>
                </a:solidFill>
              </a:rPr>
              <a:t>Gibney</a:t>
            </a:r>
            <a:r>
              <a:rPr lang="hu-HU" dirty="0">
                <a:solidFill>
                  <a:srgbClr val="000000"/>
                </a:solidFill>
              </a:rPr>
              <a:t> J., </a:t>
            </a:r>
            <a:r>
              <a:rPr lang="hu-HU" dirty="0" err="1">
                <a:solidFill>
                  <a:srgbClr val="000000"/>
                </a:solidFill>
              </a:rPr>
              <a:t>Branover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Arora</a:t>
            </a:r>
            <a:r>
              <a:rPr lang="hu-HU" dirty="0">
                <a:solidFill>
                  <a:srgbClr val="000000"/>
                </a:solidFill>
              </a:rPr>
              <a:t> S., </a:t>
            </a:r>
            <a:r>
              <a:rPr lang="hu-HU" dirty="0" err="1">
                <a:solidFill>
                  <a:srgbClr val="000000"/>
                </a:solidFill>
              </a:rPr>
              <a:t>Delivering</a:t>
            </a:r>
            <a:r>
              <a:rPr lang="hu-HU" dirty="0">
                <a:solidFill>
                  <a:srgbClr val="000000"/>
                </a:solidFill>
              </a:rPr>
              <a:t> A New </a:t>
            </a:r>
            <a:r>
              <a:rPr lang="hu-HU" dirty="0" err="1">
                <a:solidFill>
                  <a:srgbClr val="000000"/>
                </a:solidFill>
              </a:rPr>
              <a:t>Level</a:t>
            </a:r>
            <a:r>
              <a:rPr lang="hu-HU" dirty="0">
                <a:solidFill>
                  <a:srgbClr val="000000"/>
                </a:solidFill>
              </a:rPr>
              <a:t> Of Visual Performance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In An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 AMD “</a:t>
            </a:r>
            <a:r>
              <a:rPr lang="hu-HU" dirty="0" err="1">
                <a:solidFill>
                  <a:srgbClr val="000000"/>
                </a:solidFill>
              </a:rPr>
              <a:t>Raven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Ridge</a:t>
            </a:r>
            <a:r>
              <a:rPr lang="hu-HU" dirty="0">
                <a:solidFill>
                  <a:srgbClr val="000000"/>
                </a:solidFill>
              </a:rPr>
              <a:t>” APU, </a:t>
            </a:r>
            <a:r>
              <a:rPr lang="hu-HU" dirty="0" err="1">
                <a:solidFill>
                  <a:srgbClr val="000000"/>
                </a:solidFill>
              </a:rPr>
              <a:t>HotChips</a:t>
            </a:r>
            <a:r>
              <a:rPr lang="hu-HU" dirty="0">
                <a:solidFill>
                  <a:srgbClr val="000000"/>
                </a:solidFill>
              </a:rPr>
              <a:t> 30, 2018,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http://www.hotchips.org/archives/2010s/hc30/ </a:t>
            </a:r>
          </a:p>
        </p:txBody>
      </p:sp>
    </p:spTree>
    <p:extLst>
      <p:ext uri="{BB962C8B-B14F-4D97-AF65-F5344CB8AC3E}">
        <p14:creationId xmlns:p14="http://schemas.microsoft.com/office/powerpoint/2010/main" val="41757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6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8168" y="413665"/>
            <a:ext cx="90181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45</a:t>
            </a:r>
            <a:r>
              <a:rPr lang="en-US" dirty="0"/>
              <a:t>]: Mobile 3rd Generation Intel Core Processor Family, Mobile Intel Pentium Processor Family, </a:t>
            </a:r>
          </a:p>
          <a:p>
            <a:r>
              <a:rPr lang="en-US" dirty="0"/>
              <a:t>            and Mobile Intel Celeron Processor Family, Datasheet, Vol. 1 of 2, June 2013,</a:t>
            </a:r>
          </a:p>
          <a:p>
            <a:r>
              <a:rPr lang="en-US" dirty="0"/>
              <a:t>            http://www.intel.com/content/dam/www/public/us/en/documents/datasheets/3rd-gen-</a:t>
            </a:r>
          </a:p>
          <a:p>
            <a:r>
              <a:rPr lang="en-US" dirty="0"/>
              <a:t>            core-family-mobile-vol-1-datasheet.pdf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8168" y="1403775"/>
            <a:ext cx="8896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46</a:t>
            </a:r>
            <a:r>
              <a:rPr lang="en-US" dirty="0"/>
              <a:t>]: Server Hardware Power Considerations, Microsoft,</a:t>
            </a:r>
          </a:p>
          <a:p>
            <a:r>
              <a:rPr lang="en-US" dirty="0"/>
              <a:t>            https://msdn.microsoft.com/en-us/library/windows/hardware/dn567635(v=vs.85).aspx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8168" y="2005680"/>
            <a:ext cx="856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47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Lince</a:t>
            </a:r>
            <a:r>
              <a:rPr lang="en-US" altLang="en-US" dirty="0">
                <a:cs typeface="Arial" charset="0"/>
              </a:rPr>
              <a:t> K., Tweaking CPU Core Parking, Microsoft, Sept. 14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https://blogs.technet.microsoft.com/klince/2010/09/14/tweaking-cpu-core-parking/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168" y="2618910"/>
            <a:ext cx="7589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48</a:t>
            </a:r>
            <a:r>
              <a:rPr lang="en-US" dirty="0"/>
              <a:t>]: </a:t>
            </a:r>
            <a:r>
              <a:rPr lang="en-US" dirty="0" err="1">
                <a:solidFill>
                  <a:srgbClr val="000000"/>
                </a:solidFill>
              </a:rPr>
              <a:t>ParkControl</a:t>
            </a:r>
            <a:r>
              <a:rPr lang="en-US" dirty="0">
                <a:solidFill>
                  <a:srgbClr val="000000"/>
                </a:solidFill>
              </a:rPr>
              <a:t> Free – Tweak CPU Core Parking and Frequency Scaling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Bitsum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https://bitsum.com/parkcontrol/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8092" y="3203975"/>
            <a:ext cx="8234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>
                <a:latin typeface="+mj-lt"/>
              </a:rPr>
              <a:t>Intel 64 and IA-32 Architectures Software Developer’s Manual Volume 3B: System </a:t>
            </a:r>
          </a:p>
          <a:p>
            <a:r>
              <a:rPr lang="en-US" sz="1400" dirty="0">
                <a:latin typeface="+mj-lt"/>
              </a:rPr>
              <a:t>            Programming Guide, Part 2, Order Number: 253669-066US March 2018,</a:t>
            </a:r>
          </a:p>
          <a:p>
            <a:r>
              <a:rPr lang="en-US" sz="1400" dirty="0">
                <a:latin typeface="+mj-lt"/>
              </a:rPr>
              <a:t>            http://kib.kiev.ua/x86docs/SDMs/253669-066.pdf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330" y="4014065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50</a:t>
            </a:r>
            <a:r>
              <a:rPr lang="en-US" dirty="0"/>
              <a:t>]: </a:t>
            </a:r>
            <a:r>
              <a:rPr lang="en-US" dirty="0" err="1"/>
              <a:t>Fenger</a:t>
            </a:r>
            <a:r>
              <a:rPr lang="en-US" dirty="0"/>
              <a:t> R.J., Aggarwal A., </a:t>
            </a:r>
            <a:r>
              <a:rPr lang="en-US" dirty="0" err="1"/>
              <a:t>Rotem</a:t>
            </a:r>
            <a:r>
              <a:rPr lang="en-US" dirty="0"/>
              <a:t> E., Method and apparatus of power management of</a:t>
            </a:r>
          </a:p>
          <a:p>
            <a:r>
              <a:rPr lang="en-US" dirty="0"/>
              <a:t>            processor, US 7818596 B2, Dec. 2006, http://www.google.com/patents/US7818596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629" y="4633972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51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Naveh</a:t>
            </a:r>
            <a:r>
              <a:rPr lang="en-US" altLang="en-US" dirty="0">
                <a:cs typeface="Arial" charset="0"/>
              </a:rPr>
              <a:t> A. et al., Power and Thermal Management in the Intel Core Duo Processor, Intel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Technology Journal, Vol. 10, Issue 2, 2006, http://www.intel.com/content/dam/www/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public/us/</a:t>
            </a:r>
            <a:r>
              <a:rPr lang="en-US" altLang="en-US" dirty="0" err="1">
                <a:cs typeface="Arial" charset="0"/>
              </a:rPr>
              <a:t>en</a:t>
            </a:r>
            <a:r>
              <a:rPr lang="en-US" altLang="en-US" dirty="0">
                <a:cs typeface="Arial" charset="0"/>
              </a:rPr>
              <a:t>/documents/research/2006-vol10-iss-2-intel-technology-journal.pdf 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86629" y="5426060"/>
            <a:ext cx="8682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52</a:t>
            </a:r>
            <a:r>
              <a:rPr lang="en-US" dirty="0"/>
              <a:t>]: </a:t>
            </a:r>
            <a:r>
              <a:rPr lang="en-US" dirty="0" err="1"/>
              <a:t>Gelsinger</a:t>
            </a:r>
            <a:r>
              <a:rPr lang="en-US" dirty="0"/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http://download.intel.com/pressroom/kits/events/idffall_2008/PatGelsinger_day1.pdf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61510" y="6039290"/>
            <a:ext cx="9182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53</a:t>
            </a:r>
            <a:r>
              <a:rPr lang="en-US" dirty="0"/>
              <a:t>]: </a:t>
            </a:r>
            <a:r>
              <a:rPr lang="en-US" dirty="0" err="1"/>
              <a:t>Howse</a:t>
            </a:r>
            <a:r>
              <a:rPr lang="en-US" dirty="0"/>
              <a:t> B., Examining Intel's New Speed Shift Tech on </a:t>
            </a:r>
            <a:r>
              <a:rPr lang="en-US" dirty="0" err="1"/>
              <a:t>Skylake</a:t>
            </a:r>
            <a:r>
              <a:rPr lang="en-US" dirty="0"/>
              <a:t>: More Responsive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AnandTech</a:t>
            </a:r>
            <a:r>
              <a:rPr lang="en-US" dirty="0"/>
              <a:t>, Nov. 6 2015, http://www.anandtech.com/show/9751/examining-intel-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skylake</a:t>
            </a:r>
            <a:r>
              <a:rPr lang="en-US" dirty="0"/>
              <a:t>-speed-shift-more-responsive-processors</a:t>
            </a:r>
          </a:p>
        </p:txBody>
      </p:sp>
    </p:spTree>
    <p:extLst>
      <p:ext uri="{BB962C8B-B14F-4D97-AF65-F5344CB8AC3E}">
        <p14:creationId xmlns:p14="http://schemas.microsoft.com/office/powerpoint/2010/main" val="15199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7</a:t>
            </a:r>
            <a:r>
              <a:rPr lang="en-US" dirty="0"/>
              <a:t>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6889" y="413665"/>
            <a:ext cx="6503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54</a:t>
            </a:r>
            <a:r>
              <a:rPr lang="en-US" dirty="0"/>
              <a:t>]: </a:t>
            </a:r>
            <a:r>
              <a:rPr lang="en-US" dirty="0" err="1"/>
              <a:t>PCMark</a:t>
            </a:r>
            <a:r>
              <a:rPr lang="en-US" dirty="0"/>
              <a:t> 8 - The Complete Benchmark for Windows, </a:t>
            </a:r>
            <a:r>
              <a:rPr lang="en-US" dirty="0" err="1"/>
              <a:t>FutureMark</a:t>
            </a:r>
            <a:r>
              <a:rPr lang="en-US" dirty="0"/>
              <a:t>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https://www.futuremark.com/benchmarks/pcmark8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6889" y="953725"/>
            <a:ext cx="91010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55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Intel Launches 7th Generation </a:t>
            </a:r>
            <a:r>
              <a:rPr lang="en-US" altLang="en-US" dirty="0" err="1">
                <a:cs typeface="Arial" charset="0"/>
              </a:rPr>
              <a:t>Kaby</a:t>
            </a:r>
            <a:r>
              <a:rPr lang="en-US" altLang="en-US" dirty="0">
                <a:cs typeface="Arial" charset="0"/>
              </a:rPr>
              <a:t> Lake: 15W/28W with Iris, 35-91W Desktop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and Mobile Xeon,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Jan. 3 2017, http://www.anandtech.com/show/10959/intel-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launches-7th-generation-kaby-lake-i7-7700k-i5-7600k-i3-7350k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6889" y="1718810"/>
            <a:ext cx="911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56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AMD Zen 2 </a:t>
            </a:r>
            <a:r>
              <a:rPr lang="hu-HU" dirty="0" err="1"/>
              <a:t>Microarchitecture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: </a:t>
            </a:r>
            <a:r>
              <a:rPr lang="hu-HU" dirty="0" err="1"/>
              <a:t>Ryzen</a:t>
            </a:r>
            <a:r>
              <a:rPr lang="hu-HU" dirty="0"/>
              <a:t> 3000 and EPYC </a:t>
            </a:r>
            <a:r>
              <a:rPr lang="hu-HU" dirty="0" err="1"/>
              <a:t>Rome</a:t>
            </a:r>
            <a:r>
              <a:rPr lang="hu-HU" dirty="0"/>
              <a:t>, </a:t>
            </a:r>
            <a:r>
              <a:rPr lang="hu-HU" dirty="0" err="1"/>
              <a:t>AnandTech</a:t>
            </a:r>
            <a:r>
              <a:rPr lang="hu-HU" dirty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hu-HU" dirty="0" err="1"/>
              <a:t>June</a:t>
            </a:r>
            <a:r>
              <a:rPr lang="hu-HU" dirty="0"/>
              <a:t> 10 2019, https://www.anandtech.com/print/14525/amd-zen-2-microarchitecture-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analysis-ryzen-3000-and-epyc-rome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5490" y="248389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Rotem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E.,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Deep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Dive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A New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Manage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Power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Performance and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Energy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Efficiency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0728" y="3113965"/>
            <a:ext cx="90973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58</a:t>
            </a:r>
            <a:r>
              <a:rPr lang="en-US" dirty="0"/>
              <a:t>]: </a:t>
            </a:r>
            <a:r>
              <a:rPr lang="fr-FR" dirty="0"/>
              <a:t>Vainberg A., Adaptive Voltage Scaling (AVS), Oct. 13 2010,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http://pwrsocevents.com/wp-content/uploads/2010-presentations/102%20-%20Alex%20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Vainberg%20-%20Adaptive%20Voltage%20Scaling%20(AVS)%20Technology.pdf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4027" y="3924055"/>
            <a:ext cx="8543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59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Amjad</a:t>
            </a:r>
            <a:r>
              <a:rPr lang="en-US" altLang="en-US" dirty="0">
                <a:cs typeface="Arial" charset="0"/>
              </a:rPr>
              <a:t> T., AMD Zen CPU Core Implementation Details Shared At ISSCC, </a:t>
            </a:r>
            <a:r>
              <a:rPr lang="en-US" altLang="en-US" dirty="0" err="1">
                <a:cs typeface="Arial" charset="0"/>
              </a:rPr>
              <a:t>SegmentNext</a:t>
            </a:r>
            <a:r>
              <a:rPr lang="en-US" altLang="en-US" dirty="0"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 err="1">
                <a:cs typeface="Arial" charset="0"/>
              </a:rPr>
              <a:t>Febr</a:t>
            </a:r>
            <a:r>
              <a:rPr lang="en-US" altLang="en-US" dirty="0">
                <a:cs typeface="Arial" charset="0"/>
              </a:rPr>
              <a:t>. 9 2017, https://segmentnext.com/2017/02/09/amd-zen-cpu/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4027" y="4509120"/>
            <a:ext cx="93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60</a:t>
            </a:r>
            <a:r>
              <a:rPr lang="en-US" dirty="0"/>
              <a:t>]: </a:t>
            </a:r>
            <a:r>
              <a:rPr lang="en-US" dirty="0" err="1"/>
              <a:t>Teich</a:t>
            </a:r>
            <a:r>
              <a:rPr lang="en-US" dirty="0"/>
              <a:t> P., The Heart Of AMD’s </a:t>
            </a:r>
            <a:r>
              <a:rPr lang="en-US" dirty="0" err="1"/>
              <a:t>Epyc</a:t>
            </a:r>
            <a:r>
              <a:rPr lang="en-US" dirty="0"/>
              <a:t> Comeback Is Infinity Fabric, The Next Platform, July 12 </a:t>
            </a:r>
            <a:endParaRPr lang="hu-HU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en-US" dirty="0"/>
              <a:t>2017,</a:t>
            </a:r>
            <a:r>
              <a:rPr lang="hu-HU" dirty="0"/>
              <a:t> </a:t>
            </a:r>
            <a:r>
              <a:rPr lang="en-US" sz="1370" dirty="0"/>
              <a:t>https://www.nextplatform.com/2017/07/12/heart-amds-epyc-comeback-infinity-fabric/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4027" y="5094185"/>
            <a:ext cx="9360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61</a:t>
            </a:r>
            <a:r>
              <a:rPr lang="en-US" dirty="0"/>
              <a:t>]: Floyd M., Adaptive Energy Management Features of the POWER7 Processor, Hot Chips 22,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2010, http://researcher.watson.ibm.com/researcher/files/us-lefurgy/hotchips22_power7.pdf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0848" y="5679250"/>
            <a:ext cx="6273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62</a:t>
            </a:r>
            <a:r>
              <a:rPr lang="en-US" dirty="0"/>
              <a:t>]: New Performance Mobile APU -“CARRIZO”, ISSCC 2015,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http://www.goldfries.com/downloadables/AMD_Carrizo.pdf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848" y="6264315"/>
            <a:ext cx="8292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Wilcox K. et al., Steamroller Module and Adaptive Clocking System in 28 nm CMOS,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IEEE Journal of Solid-State Circuits, Vol. 50, No. 1, Jan. 2015</a:t>
            </a:r>
          </a:p>
        </p:txBody>
      </p:sp>
    </p:spTree>
    <p:extLst>
      <p:ext uri="{BB962C8B-B14F-4D97-AF65-F5344CB8AC3E}">
        <p14:creationId xmlns:p14="http://schemas.microsoft.com/office/powerpoint/2010/main" val="37303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8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413665"/>
            <a:ext cx="84080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64</a:t>
            </a:r>
            <a:r>
              <a:rPr lang="en-US" dirty="0"/>
              <a:t>]: Power Management in Intel Architecture Servers, White Paper, April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http://download.intel.com/support/motherboards/server/sb/power_management_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of_intel_architecture_servers.pdf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1510" y="1178750"/>
            <a:ext cx="89558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E., </a:t>
            </a:r>
            <a:r>
              <a:rPr lang="en-US" sz="1400" dirty="0" err="1">
                <a:latin typeface="+mj-lt"/>
              </a:rPr>
              <a:t>Naveh</a:t>
            </a:r>
            <a:r>
              <a:rPr lang="en-US" sz="1400" dirty="0">
                <a:latin typeface="+mj-lt"/>
              </a:rPr>
              <a:t> A., </a:t>
            </a:r>
            <a:r>
              <a:rPr lang="en-US" sz="1400" dirty="0" err="1">
                <a:latin typeface="+mj-lt"/>
              </a:rPr>
              <a:t>Rajwan</a:t>
            </a:r>
            <a:r>
              <a:rPr lang="en-US" sz="1400" dirty="0">
                <a:latin typeface="+mj-lt"/>
              </a:rPr>
              <a:t> D., </a:t>
            </a:r>
            <a:r>
              <a:rPr lang="en-US" sz="1400" dirty="0" err="1">
                <a:latin typeface="+mj-lt"/>
              </a:rPr>
              <a:t>Ananthakrishnan</a:t>
            </a:r>
            <a:r>
              <a:rPr lang="en-US" sz="1400" dirty="0">
                <a:latin typeface="+mj-lt"/>
              </a:rPr>
              <a:t> A. &amp; </a:t>
            </a:r>
            <a:r>
              <a:rPr lang="en-US" sz="1400" dirty="0" err="1">
                <a:latin typeface="+mj-lt"/>
              </a:rPr>
              <a:t>Weissmann</a:t>
            </a:r>
            <a:r>
              <a:rPr lang="en-US" sz="1400" dirty="0">
                <a:latin typeface="+mj-lt"/>
              </a:rPr>
              <a:t> E., Power management</a:t>
            </a:r>
          </a:p>
          <a:p>
            <a:r>
              <a:rPr lang="en-US" sz="1400" dirty="0">
                <a:latin typeface="+mj-lt"/>
              </a:rPr>
              <a:t>            architecture of the 2nd generation Intel® Core microarchitecture, formerly codenamed </a:t>
            </a:r>
          </a:p>
          <a:p>
            <a:r>
              <a:rPr lang="en-US" sz="1400" dirty="0">
                <a:latin typeface="+mj-lt"/>
              </a:rPr>
              <a:t>            Sandy Bridge, Hot Chips, Aug. 2011,</a:t>
            </a:r>
          </a:p>
          <a:p>
            <a:r>
              <a:rPr lang="en-US" sz="1400" dirty="0">
                <a:latin typeface="+mj-lt"/>
              </a:rPr>
              <a:t>            http://www.hotchips.org/wp-content/uploads/hc_archives/hc23/HC23.19.9-Desktop-</a:t>
            </a:r>
          </a:p>
          <a:p>
            <a:r>
              <a:rPr lang="en-US" sz="1400" dirty="0">
                <a:latin typeface="+mj-lt"/>
              </a:rPr>
              <a:t>            CPUs/HC23.19.921.SandyBridge_Power_10-Rotem-Intel.pdf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10" y="2393885"/>
            <a:ext cx="82464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66</a:t>
            </a:r>
            <a:r>
              <a:rPr lang="en-US" sz="1400" dirty="0">
                <a:latin typeface="+mj-lt"/>
              </a:rPr>
              <a:t>]: Intel Turbo Boost Technology Frequency Table for Intel® Core™ i7 Processors,</a:t>
            </a:r>
          </a:p>
          <a:p>
            <a:r>
              <a:rPr lang="en-US" sz="1400" dirty="0">
                <a:latin typeface="+mj-lt"/>
              </a:rPr>
              <a:t>            Article ID: 000006652, Intel, 10-Jun-2016 </a:t>
            </a:r>
          </a:p>
          <a:p>
            <a:r>
              <a:rPr lang="en-US" sz="1400" dirty="0">
                <a:latin typeface="+mj-lt"/>
              </a:rPr>
              <a:t>            https://www.intel.com/content/www/us/en/support/processors/000006652.html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2426" y="3175810"/>
            <a:ext cx="7774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67</a:t>
            </a:r>
            <a:r>
              <a:rPr lang="en-US" dirty="0"/>
              <a:t>]: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Intel Turbo Boost Technology in Intel Core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7054" y="3940895"/>
            <a:ext cx="837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68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Glaskowsky</a:t>
            </a:r>
            <a:r>
              <a:rPr lang="en-US" altLang="en-US" dirty="0">
                <a:cs typeface="Arial" charset="0"/>
              </a:rPr>
              <a:t> P.: Explaining Intel’s Turbo Boost technology, </a:t>
            </a:r>
            <a:r>
              <a:rPr lang="en-US" altLang="en-US" dirty="0" err="1">
                <a:cs typeface="Arial" charset="0"/>
              </a:rPr>
              <a:t>cnet</a:t>
            </a:r>
            <a:r>
              <a:rPr lang="en-US" altLang="en-US" dirty="0"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</a:t>
            </a:r>
            <a:r>
              <a:rPr lang="hu-HU" altLang="en-US" dirty="0">
                <a:cs typeface="Arial" charset="0"/>
              </a:rPr>
              <a:t>   </a:t>
            </a:r>
            <a:r>
              <a:rPr lang="en-US" altLang="en-US" dirty="0">
                <a:cs typeface="Arial" charset="0"/>
              </a:rPr>
              <a:t>http://news.cnet.com/8301-13512_3-10362882-23.html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7054" y="4541456"/>
            <a:ext cx="81922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</a:t>
            </a:r>
            <a:r>
              <a:rPr lang="en-US" altLang="en-US" dirty="0" err="1">
                <a:cs typeface="Arial" charset="0"/>
              </a:rPr>
              <a:t>Core</a:t>
            </a:r>
            <a:r>
              <a:rPr lang="en-US" altLang="en-US" baseline="30000" dirty="0" err="1">
                <a:cs typeface="Arial" charset="0"/>
              </a:rPr>
              <a:t>TM</a:t>
            </a:r>
            <a:r>
              <a:rPr lang="en-US" altLang="en-US" dirty="0"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7054" y="5336050"/>
            <a:ext cx="7550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70</a:t>
            </a:r>
            <a:r>
              <a:rPr lang="en-US" dirty="0"/>
              <a:t>]: </a:t>
            </a:r>
            <a:r>
              <a:rPr lang="en-US" dirty="0" err="1"/>
              <a:t>Allarey</a:t>
            </a:r>
            <a:r>
              <a:rPr lang="en-US" dirty="0"/>
              <a:t> J. et all, Power management Enhancements in the 45 nm Intel Core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Microarchitecture, Intel Technology Journal, Vol. 12, Issue 3, 2008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921115"/>
            <a:ext cx="8732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71</a:t>
            </a:r>
            <a:r>
              <a:rPr lang="en-US" dirty="0">
                <a:solidFill>
                  <a:srgbClr val="000000"/>
                </a:solidFill>
              </a:rPr>
              <a:t>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1900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9</a:t>
            </a:r>
            <a:r>
              <a:rPr lang="en-US" dirty="0"/>
              <a:t>)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16505" y="413665"/>
            <a:ext cx="8820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[72]: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F. &amp; </a:t>
            </a:r>
            <a:r>
              <a:rPr lang="hu-HU" sz="1400" dirty="0" err="1">
                <a:latin typeface="+mj-lt"/>
              </a:rPr>
              <a:t>Naveh</a:t>
            </a:r>
            <a:r>
              <a:rPr lang="hu-HU" sz="1400" dirty="0">
                <a:latin typeface="+mj-lt"/>
              </a:rPr>
              <a:t> A</a:t>
            </a:r>
            <a:r>
              <a:rPr lang="en-US" sz="1400" dirty="0">
                <a:latin typeface="+mj-lt"/>
              </a:rPr>
              <a:t>.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Power Management Architecture of the Intel Microarchitecture Code-Named Sandy Bridge</a:t>
            </a:r>
            <a:r>
              <a:rPr lang="hu-HU" sz="1400" dirty="0">
                <a:latin typeface="+mj-lt"/>
              </a:rPr>
              <a:t>, ResearchGate, </a:t>
            </a:r>
            <a:r>
              <a:rPr lang="hu-HU" sz="1400" dirty="0" err="1">
                <a:latin typeface="+mj-lt"/>
              </a:rPr>
              <a:t>March</a:t>
            </a:r>
            <a:r>
              <a:rPr lang="hu-HU" sz="1400" dirty="0">
                <a:latin typeface="+mj-lt"/>
              </a:rPr>
              <a:t> 2012, https://www.researchgate.net/publication/241637649_Power-Management_Architecture_of_the_Intel_Microarchitecture_Code-Named_Sandy_Bridge</a:t>
            </a:r>
            <a:endParaRPr lang="en-US" sz="1400" dirty="0">
              <a:latin typeface="+mj-lt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4753" y="1583795"/>
            <a:ext cx="88427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The Intel 9th Gen Review: Core i9-9900K, Core i7-9700K and Core i5-9600K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19, 2018,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https://www.anandtech.com/print/13400/intel-9th-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gen-core-i9-9900k-i7-9700k-i5-9600k-review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61510" y="2348880"/>
            <a:ext cx="8948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[7</a:t>
            </a:r>
            <a:r>
              <a:rPr lang="hu-HU" sz="14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intel-launches-11th-gen-core-tiger-lake-processors-and-evo-branding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0" y="3113965"/>
            <a:ext cx="87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lvl="0" indent="-809625"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75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]: 8th and 9th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Intel®Core™Processor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Intel®Xeon®E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Intel,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July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2020,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https://www.intel.com/content/dam/www/public/us/en/documents/datasheets/8th-gen-core-family-datasheet-vol-1.pdf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hlinkClick r:id="rId2"/>
            </a:endParaRPr>
          </a:p>
          <a:p>
            <a:pPr marL="809625" marR="0" lvl="0" indent="-809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61510" y="4075910"/>
            <a:ext cx="909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[76]:</a:t>
            </a:r>
            <a:r>
              <a:rPr lang="hu-HU" sz="1400" dirty="0" err="1">
                <a:latin typeface="+mj-lt"/>
              </a:rPr>
              <a:t>Lal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Shimpi</a:t>
            </a:r>
            <a:r>
              <a:rPr lang="hu-HU" sz="1400" dirty="0">
                <a:latin typeface="+mj-lt"/>
              </a:rPr>
              <a:t> A., </a:t>
            </a:r>
            <a:r>
              <a:rPr lang="en-US" sz="1400" dirty="0">
                <a:latin typeface="+mj-lt"/>
              </a:rPr>
              <a:t>Intel's Sandy Bridge Architecture Exposed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AnadTech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14, https://www.anandtech.com/show/3922/intels-sandy-bridge-architecture-exposed/8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625551"/>
            <a:ext cx="9190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77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Cutress</a:t>
            </a:r>
            <a:r>
              <a:rPr lang="hu-HU" altLang="en-US" dirty="0">
                <a:cs typeface="Arial" charset="0"/>
              </a:rPr>
              <a:t> I., </a:t>
            </a:r>
            <a:r>
              <a:rPr lang="en-US" altLang="en-US" dirty="0">
                <a:cs typeface="Arial" charset="0"/>
              </a:rPr>
              <a:t>The Intel Broadwell-E Review: Core i7-6950X, i7-6900K, i7-6850K and i7-6800K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Tested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AnandTech</a:t>
            </a:r>
            <a:r>
              <a:rPr lang="hu-HU" altLang="en-US" dirty="0">
                <a:cs typeface="Arial" charset="0"/>
              </a:rPr>
              <a:t>, May 31 2016, http://www.anandtech.com/show/10337/the-intel-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broadwell-e-review-core-i7-6950x-6900k-6850k-and-6800k-tested-up-to-10-cores/2</a:t>
            </a:r>
            <a:endParaRPr lang="en-US" altLang="en-US" dirty="0">
              <a:cs typeface="Arial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61510" y="5390636"/>
            <a:ext cx="873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[78]: </a:t>
            </a:r>
            <a:r>
              <a:rPr lang="hu-HU" sz="1400" dirty="0" err="1">
                <a:latin typeface="+mj-lt"/>
              </a:rPr>
              <a:t>Turbo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Boost</a:t>
            </a:r>
            <a:r>
              <a:rPr lang="hu-HU" sz="1400" dirty="0">
                <a:latin typeface="+mj-lt"/>
              </a:rPr>
              <a:t> Max </a:t>
            </a:r>
            <a:r>
              <a:rPr lang="hu-HU" sz="1400" dirty="0" err="1">
                <a:latin typeface="+mj-lt"/>
              </a:rPr>
              <a:t>Technology</a:t>
            </a:r>
            <a:r>
              <a:rPr lang="hu-HU" sz="1400" dirty="0">
                <a:latin typeface="+mj-lt"/>
              </a:rPr>
              <a:t> 3.0 (TBMT) https://en.wikichip.org/wiki/intel/turbo_boost_max_technology 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161510" y="5930696"/>
            <a:ext cx="9047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[79]: </a:t>
            </a:r>
            <a:r>
              <a:rPr lang="hu-HU" sz="1400" dirty="0" err="1">
                <a:latin typeface="+mj-lt"/>
              </a:rPr>
              <a:t>Cutress</a:t>
            </a:r>
            <a:r>
              <a:rPr lang="hu-HU" sz="1400" dirty="0">
                <a:latin typeface="+mj-lt"/>
              </a:rPr>
              <a:t> I., </a:t>
            </a:r>
            <a:r>
              <a:rPr lang="en-US" sz="1400" dirty="0">
                <a:latin typeface="+mj-lt"/>
              </a:rPr>
              <a:t>Reaching for Turbo: Aligning Perception with AMD’s Frequency Metrics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17, 2019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https://www.anandtech.com/show/14873/reaching-for-turbo-aligning-perception-with-amds-frequency-metrics-/2</a:t>
            </a:r>
          </a:p>
        </p:txBody>
      </p:sp>
    </p:spTree>
    <p:extLst>
      <p:ext uri="{BB962C8B-B14F-4D97-AF65-F5344CB8AC3E}">
        <p14:creationId xmlns:p14="http://schemas.microsoft.com/office/powerpoint/2010/main" val="10409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10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4021" y="413665"/>
            <a:ext cx="8480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80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Shimpi</a:t>
            </a:r>
            <a:r>
              <a:rPr lang="en-US" altLang="en-US" dirty="0">
                <a:cs typeface="Arial" charset="0"/>
              </a:rPr>
              <a:t> A. L., The Bulldozer Review: AMD FX-8150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12 2011,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http://www.anandtech.com/show/4955/the-bulldozer-review-amd-fx8150-tested/4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4021" y="1538790"/>
            <a:ext cx="9393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82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AMD Turbo CORE Technology, On Select AMD Phenom II Processors, March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sz="1360" dirty="0">
                <a:cs typeface="Arial" charset="0"/>
              </a:rPr>
              <a:t>http://www.amd-news.com/assets/files/amd-cn/cn_2010-20_amd-turbo-core-technology.pdf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4021" y="2131808"/>
            <a:ext cx="4996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83</a:t>
            </a:r>
            <a:r>
              <a:rPr lang="en-US" dirty="0"/>
              <a:t>]: </a:t>
            </a:r>
            <a:r>
              <a:rPr lang="en-US" dirty="0" err="1"/>
              <a:t>Naffziger</a:t>
            </a:r>
            <a:r>
              <a:rPr lang="en-US" dirty="0"/>
              <a:t> S., US Patent 8010824, Aug. 30 2011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4021" y="2508802"/>
            <a:ext cx="814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84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Jotwani</a:t>
            </a:r>
            <a:r>
              <a:rPr lang="hu-HU" altLang="en-US" dirty="0">
                <a:cs typeface="Arial" charset="0"/>
              </a:rPr>
              <a:t> R. et </a:t>
            </a:r>
            <a:r>
              <a:rPr lang="hu-HU" altLang="en-US" dirty="0" err="1">
                <a:cs typeface="Arial" charset="0"/>
              </a:rPr>
              <a:t>al</a:t>
            </a:r>
            <a:r>
              <a:rPr lang="hu-HU" altLang="en-US" dirty="0">
                <a:cs typeface="Arial" charset="0"/>
              </a:rPr>
              <a:t>., </a:t>
            </a:r>
            <a:r>
              <a:rPr lang="en-US" altLang="en-US" dirty="0">
                <a:cs typeface="Arial" charset="0"/>
              </a:rPr>
              <a:t>An x86-64 Core in 32 nm SOI CMOS</a:t>
            </a:r>
            <a:r>
              <a:rPr lang="hu-HU" altLang="en-US" dirty="0">
                <a:cs typeface="Arial" charset="0"/>
              </a:rPr>
              <a:t>,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46, </a:t>
            </a:r>
            <a:r>
              <a:rPr lang="hu-HU" altLang="en-US" dirty="0" err="1">
                <a:cs typeface="Arial" charset="0"/>
              </a:rPr>
              <a:t>Issue</a:t>
            </a:r>
            <a:r>
              <a:rPr lang="hu-HU" altLang="en-US" dirty="0">
                <a:cs typeface="Arial" charset="0"/>
              </a:rPr>
              <a:t> 1, Jan. 2011</a:t>
            </a:r>
            <a:endParaRPr lang="en-US" altLang="en-US" dirty="0"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021" y="3815461"/>
            <a:ext cx="8673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86</a:t>
            </a:r>
            <a:r>
              <a:rPr lang="en-US" dirty="0"/>
              <a:t>]: </a:t>
            </a:r>
            <a:r>
              <a:rPr lang="en-US" dirty="0" err="1"/>
              <a:t>Angelini</a:t>
            </a:r>
            <a:r>
              <a:rPr lang="en-US" dirty="0"/>
              <a:t> C., AMD Trinity On The Desktop: A10, A8, And A6 Get Benchmarked!,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Tom’s Hardware, Sept. 26 2012, http://www.tomshardware.com/reviews/a10-5800k-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a8-5600k-a6-5400k,3224-3.html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84968" y="953725"/>
            <a:ext cx="859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81</a:t>
            </a:r>
            <a:r>
              <a:rPr lang="en-US" dirty="0">
                <a:solidFill>
                  <a:srgbClr val="000000"/>
                </a:solidFill>
              </a:rPr>
              <a:t>]: Thomas S. L., Desktop Platform Design Overview for Intel Microarchitecture (Nehalem)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Based Platform, Presentation ARCS001, IDF 2009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9593" y="306896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85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4535541"/>
            <a:ext cx="88581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AMD Announces the 7th Generation APU: Excavator mk2 in Bristol Ridge and 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Stoney Ridge for Notebooks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May 31 2016, </a:t>
            </a:r>
            <a:r>
              <a:rPr lang="en-US" dirty="0">
                <a:solidFill>
                  <a:srgbClr val="000000"/>
                </a:solidFill>
              </a:rPr>
              <a:t>https://www.anandtech.com/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show/10362/amd-7th-generation-apu-bristol-ridge-stoney-ridge-for-notebooks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1510" y="5291045"/>
            <a:ext cx="9082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88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Bristol Ridge: A 28-nm x86 Performance-Enhanced Microprocessor Through System Power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Management,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r>
              <a:rPr lang="hu-HU" altLang="en-US" dirty="0">
                <a:cs typeface="Arial" charset="0"/>
              </a:rPr>
              <a:t>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52, No. 1, Jan. 2017, pp. 89-97</a:t>
            </a:r>
            <a:endParaRPr lang="en-US" altLang="en-US" dirty="0"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6515" y="5876110"/>
            <a:ext cx="8718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89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White Paper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Advanced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Management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Helps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Bring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Improved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Performance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Highly</a:t>
            </a:r>
            <a:endParaRPr lang="hu-HU" sz="1400" dirty="0">
              <a:solidFill>
                <a:srgbClr val="000000"/>
              </a:solidFill>
              <a:latin typeface="+mj-lt"/>
            </a:endParaRP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Integrated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x86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AMD, 2014</a:t>
            </a:r>
          </a:p>
        </p:txBody>
      </p:sp>
    </p:spTree>
    <p:extLst>
      <p:ext uri="{BB962C8B-B14F-4D97-AF65-F5344CB8AC3E}">
        <p14:creationId xmlns:p14="http://schemas.microsoft.com/office/powerpoint/2010/main" val="4942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818710"/>
            <a:ext cx="940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latin typeface="+mj-lt"/>
              </a:rPr>
              <a:t>In 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06/2020 </a:t>
            </a:r>
            <a:r>
              <a:rPr lang="en-US" spc="-30" dirty="0">
                <a:latin typeface="+mj-lt"/>
              </a:rPr>
              <a:t>AMD stated that the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goals</a:t>
            </a:r>
            <a:r>
              <a:rPr lang="en-US" spc="-30" dirty="0">
                <a:latin typeface="+mj-lt"/>
              </a:rPr>
              <a:t> of their 25x energy efficiency increase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spc="-30" dirty="0">
                <a:latin typeface="+mj-lt"/>
              </a:rPr>
              <a:t>initiative were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achieved</a:t>
            </a:r>
            <a:r>
              <a:rPr lang="en-US" spc="-30" dirty="0">
                <a:latin typeface="+mj-lt"/>
              </a:rPr>
              <a:t>, as the Zen 2-based Ryzen 7 4800H client </a:t>
            </a:r>
            <a:r>
              <a:rPr lang="en-US" spc="-30" dirty="0" smtClean="0">
                <a:latin typeface="+mj-lt"/>
              </a:rPr>
              <a:t>processors </a:t>
            </a:r>
            <a:endParaRPr lang="en-US" spc="-30" dirty="0">
              <a:latin typeface="+mj-lt"/>
            </a:endParaRPr>
          </a:p>
          <a:p>
            <a:r>
              <a:rPr lang="en-US" dirty="0">
                <a:latin typeface="+mj-lt"/>
              </a:rPr>
              <a:t>  </a:t>
            </a:r>
            <a:r>
              <a:rPr lang="en-US" spc="-50" dirty="0">
                <a:latin typeface="+mj-lt"/>
              </a:rPr>
              <a:t>beat the company's baseline </a:t>
            </a:r>
            <a:r>
              <a:rPr lang="en-US" spc="-50" dirty="0" smtClean="0">
                <a:latin typeface="+mj-lt"/>
              </a:rPr>
              <a:t>efficiency (of the </a:t>
            </a:r>
            <a:r>
              <a:rPr lang="en-US" spc="-50" dirty="0" err="1" smtClean="0">
                <a:latin typeface="+mj-lt"/>
              </a:rPr>
              <a:t>Kaveri</a:t>
            </a:r>
            <a:r>
              <a:rPr lang="en-US" spc="-50" dirty="0" smtClean="0">
                <a:latin typeface="+mj-lt"/>
              </a:rPr>
              <a:t> processor) by </a:t>
            </a:r>
            <a:r>
              <a:rPr lang="en-US" spc="-50" dirty="0">
                <a:latin typeface="+mj-lt"/>
              </a:rPr>
              <a:t>31.7 times. </a:t>
            </a:r>
            <a:endParaRPr lang="en-US" sz="1600" spc="-5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4265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388" y="6264315"/>
            <a:ext cx="672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AMD’s achievement in increasing energy efficiency [</a:t>
            </a:r>
            <a:r>
              <a:rPr lang="hu-HU" sz="1600" dirty="0">
                <a:latin typeface="+mj-lt"/>
              </a:rPr>
              <a:t>12</a:t>
            </a:r>
            <a:r>
              <a:rPr lang="en-US" sz="1600" dirty="0">
                <a:latin typeface="+mj-lt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605" y="1982811"/>
            <a:ext cx="6956354" cy="4101484"/>
            <a:chOff x="1016605" y="2033846"/>
            <a:chExt cx="6956354" cy="4101484"/>
          </a:xfrm>
        </p:grpSpPr>
        <p:pic>
          <p:nvPicPr>
            <p:cNvPr id="3074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7609" r="2099" b="2028"/>
            <a:stretch/>
          </p:blipFill>
          <p:spPr bwMode="auto">
            <a:xfrm>
              <a:off x="1016605" y="2033846"/>
              <a:ext cx="6956354" cy="410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147175" y="4599130"/>
              <a:ext cx="1575175" cy="3150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1086" r="26746" b="91305"/>
            <a:stretch/>
          </p:blipFill>
          <p:spPr bwMode="auto">
            <a:xfrm>
              <a:off x="2546775" y="2123855"/>
              <a:ext cx="3015335" cy="3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3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11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90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hu-HU" dirty="0" err="1">
                <a:solidFill>
                  <a:srgbClr val="000000"/>
                </a:solidFill>
              </a:rPr>
              <a:t>Ryzen</a:t>
            </a:r>
            <a:r>
              <a:rPr lang="hu-HU" dirty="0">
                <a:solidFill>
                  <a:srgbClr val="000000"/>
                </a:solidFill>
              </a:rPr>
              <a:t> Mobile is </a:t>
            </a:r>
            <a:r>
              <a:rPr lang="hu-HU" dirty="0" err="1">
                <a:solidFill>
                  <a:srgbClr val="000000"/>
                </a:solidFill>
              </a:rPr>
              <a:t>Launched</a:t>
            </a:r>
            <a:r>
              <a:rPr lang="hu-HU" dirty="0">
                <a:solidFill>
                  <a:srgbClr val="000000"/>
                </a:solidFill>
              </a:rPr>
              <a:t>: AMD </a:t>
            </a:r>
            <a:r>
              <a:rPr lang="hu-HU" dirty="0" err="1">
                <a:solidFill>
                  <a:srgbClr val="000000"/>
                </a:solidFill>
              </a:rPr>
              <a:t>APUs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Laptops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with</a:t>
            </a:r>
            <a:r>
              <a:rPr lang="hu-HU" dirty="0">
                <a:solidFill>
                  <a:srgbClr val="000000"/>
                </a:solidFill>
              </a:rPr>
              <a:t> Vega and </a:t>
            </a:r>
            <a:r>
              <a:rPr lang="hu-HU" dirty="0" err="1">
                <a:solidFill>
                  <a:srgbClr val="000000"/>
                </a:solidFill>
              </a:rPr>
              <a:t>Updated</a:t>
            </a:r>
            <a:r>
              <a:rPr lang="hu-HU" dirty="0">
                <a:solidFill>
                  <a:srgbClr val="000000"/>
                </a:solidFill>
              </a:rPr>
              <a:t> Zen,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26, 2017, https://www.anandtech.com/show/11964/ryzen-mobile-is-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launched-amd-apus-for-laptops-with-vega-and-updated-zen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1510" y="1168126"/>
            <a:ext cx="89244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The AMD Zen and Ryzen 7 Review: A Deep Dive on 1800X, 1700X and 1700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 2017, https://www.anandtech.com/show/11170/the-amd-zen-and-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ryzen-7-review-a-deep-dive-on-1800x-1700x-and-1700/9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1888206"/>
            <a:ext cx="8511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92</a:t>
            </a:r>
            <a:r>
              <a:rPr lang="en-US" dirty="0"/>
              <a:t>]: </a:t>
            </a:r>
            <a:r>
              <a:rPr lang="en-US" dirty="0" err="1"/>
              <a:t>Hallock</a:t>
            </a:r>
            <a:r>
              <a:rPr lang="en-US" dirty="0"/>
              <a:t> R., Understanding Precision Boost Overdrive in Three Easy Steps, 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AMD Communities, 13. Aug.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https://community.amd.com/community/gaming/blog/2018/08/13/understanding-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precision-boost-overdrive-in-three-easy-steps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1510" y="2843935"/>
            <a:ext cx="90487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93</a:t>
            </a:r>
            <a:r>
              <a:rPr lang="en-US" dirty="0"/>
              <a:t>]: Leather A., Frequency boosting could be the hot CPU topic of 2018, bit-tech, April 5,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https://www.bit-tech.net/blogs/cpu-frequency-boosting-could-be-the-hot-topic-of-2018/1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1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94</a:t>
            </a:r>
            <a:r>
              <a:rPr lang="en-US" dirty="0"/>
              <a:t>]: </a:t>
            </a:r>
            <a:r>
              <a:rPr lang="en-US" dirty="0" err="1"/>
              <a:t>Gupsterg</a:t>
            </a:r>
            <a:r>
              <a:rPr lang="en-US" dirty="0"/>
              <a:t>, Crosshair VII Hero Essential Info Thread, Republic of Gamers, </a:t>
            </a:r>
            <a:r>
              <a:rPr lang="hu-HU" dirty="0" err="1"/>
              <a:t>April</a:t>
            </a:r>
            <a:r>
              <a:rPr lang="hu-HU" dirty="0"/>
              <a:t> 25 </a:t>
            </a:r>
            <a:r>
              <a:rPr lang="en-US" dirty="0"/>
              <a:t>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https://rog.asus.com/forum/showthread.php?101617-Crosshair-VII-Hero-Essential-Info-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Thread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104075"/>
            <a:ext cx="9155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95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</a:t>
            </a:r>
            <a:r>
              <a:rPr lang="en-US" dirty="0"/>
              <a:t>The AMD 2nd Gen Ryzen Deep Dive: The 2700X, 2700, 2600X, and 2600 Tested</a:t>
            </a:r>
            <a:r>
              <a:rPr lang="hu-HU" dirty="0"/>
              <a:t>,</a:t>
            </a:r>
          </a:p>
          <a:p>
            <a:r>
              <a:rPr lang="hu-HU" dirty="0"/>
              <a:t>            </a:t>
            </a:r>
            <a:r>
              <a:rPr lang="hu-HU" dirty="0" err="1"/>
              <a:t>AnandTech</a:t>
            </a:r>
            <a:r>
              <a:rPr lang="hu-HU" dirty="0"/>
              <a:t>, </a:t>
            </a:r>
            <a:r>
              <a:rPr lang="hu-HU" dirty="0" err="1"/>
              <a:t>April</a:t>
            </a:r>
            <a:r>
              <a:rPr lang="hu-HU" dirty="0"/>
              <a:t> 19 2018, https://www.anandtech.com/print/12625/amd-second-</a:t>
            </a:r>
          </a:p>
          <a:p>
            <a:r>
              <a:rPr lang="hu-HU" dirty="0"/>
              <a:t>            generation-ryzen-7-2700x-2700-ryzen-5-2600x-2600</a:t>
            </a:r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1510" y="4850576"/>
            <a:ext cx="89655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96</a:t>
            </a:r>
            <a:r>
              <a:rPr lang="en-US" dirty="0"/>
              <a:t>]: </a:t>
            </a:r>
            <a:r>
              <a:rPr lang="en-US" dirty="0" err="1"/>
              <a:t>Raettig</a:t>
            </a:r>
            <a:r>
              <a:rPr lang="en-US" dirty="0"/>
              <a:t> N., </a:t>
            </a:r>
            <a:r>
              <a:rPr lang="de-DE" dirty="0"/>
              <a:t>AMD </a:t>
            </a:r>
            <a:r>
              <a:rPr lang="de-DE" dirty="0" err="1"/>
              <a:t>Ryzen</a:t>
            </a:r>
            <a:r>
              <a:rPr lang="de-DE" dirty="0"/>
              <a:t> 2000 - Spiele-Benchmarks, Taktraten und Preise aufgetaucht,</a:t>
            </a:r>
          </a:p>
          <a:p>
            <a:r>
              <a:rPr lang="de-DE" dirty="0"/>
              <a:t>           </a:t>
            </a:r>
            <a:r>
              <a:rPr lang="hu-HU" dirty="0"/>
              <a:t> </a:t>
            </a:r>
            <a:r>
              <a:rPr lang="de-DE" dirty="0" err="1"/>
              <a:t>GameStar</a:t>
            </a:r>
            <a:r>
              <a:rPr lang="de-DE" dirty="0"/>
              <a:t>, 07-03-2018,</a:t>
            </a:r>
            <a:r>
              <a:rPr lang="hu-HU" dirty="0"/>
              <a:t> </a:t>
            </a:r>
            <a:r>
              <a:rPr lang="en-US" dirty="0"/>
              <a:t>https://www.gamestar.de/artikel/amd-ryzen-2000-benchmarks-</a:t>
            </a:r>
            <a:endParaRPr lang="hu-HU" dirty="0"/>
          </a:p>
          <a:p>
            <a:r>
              <a:rPr lang="hu-HU" dirty="0"/>
              <a:t>            </a:t>
            </a:r>
            <a:r>
              <a:rPr lang="en-US" dirty="0"/>
              <a:t>taktraten-und-preise,3326979.html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589240"/>
            <a:ext cx="9223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97</a:t>
            </a:r>
            <a:r>
              <a:rPr lang="en-US" dirty="0"/>
              <a:t>]: </a:t>
            </a:r>
            <a:r>
              <a:rPr lang="en-US" dirty="0" err="1"/>
              <a:t>Cutress</a:t>
            </a:r>
            <a:r>
              <a:rPr lang="en-US" dirty="0"/>
              <a:t> I., The AMD </a:t>
            </a:r>
            <a:r>
              <a:rPr lang="en-US" dirty="0" err="1"/>
              <a:t>Threadripper</a:t>
            </a:r>
            <a:r>
              <a:rPr lang="en-US" dirty="0"/>
              <a:t> 2990WX 32-Core and 2950X 16-Core Review, </a:t>
            </a:r>
            <a:r>
              <a:rPr lang="en-US" dirty="0" err="1"/>
              <a:t>AnandTech</a:t>
            </a:r>
            <a:r>
              <a:rPr lang="en-US" dirty="0"/>
              <a:t>,</a:t>
            </a:r>
          </a:p>
          <a:p>
            <a:r>
              <a:rPr lang="en-US" dirty="0"/>
              <a:t>           </a:t>
            </a:r>
            <a:r>
              <a:rPr lang="hu-HU" dirty="0"/>
              <a:t>  </a:t>
            </a:r>
            <a:r>
              <a:rPr lang="en-US" dirty="0"/>
              <a:t>August 13,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sz="1380" dirty="0"/>
              <a:t>https://www.anandtech.com/show/13124/the-amd-threadripper-2990wx-and-2950x-review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61510" y="6399330"/>
            <a:ext cx="8220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98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Buck Converter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https://www.sciencedirect.com/topics/engineering/buck-converter</a:t>
            </a:r>
          </a:p>
        </p:txBody>
      </p:sp>
    </p:spTree>
    <p:extLst>
      <p:ext uri="{BB962C8B-B14F-4D97-AF65-F5344CB8AC3E}">
        <p14:creationId xmlns:p14="http://schemas.microsoft.com/office/powerpoint/2010/main" val="23148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en-US"/>
              <a:t>References </a:t>
            </a:r>
            <a:r>
              <a:rPr lang="en-US" smtClean="0"/>
              <a:t>(12)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856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pc="-50" dirty="0" smtClean="0">
                <a:solidFill>
                  <a:srgbClr val="000000"/>
                </a:solidFill>
              </a:rPr>
              <a:t>[</a:t>
            </a:r>
            <a:r>
              <a:rPr lang="hu-HU" spc="-50" dirty="0" smtClean="0">
                <a:solidFill>
                  <a:srgbClr val="000000"/>
                </a:solidFill>
              </a:rPr>
              <a:t>9</a:t>
            </a:r>
            <a:r>
              <a:rPr lang="en-US" spc="-50" dirty="0">
                <a:solidFill>
                  <a:srgbClr val="000000"/>
                </a:solidFill>
              </a:rPr>
              <a:t>9]: </a:t>
            </a:r>
            <a:r>
              <a:rPr lang="en-US" spc="-50" dirty="0" err="1">
                <a:solidFill>
                  <a:srgbClr val="000000"/>
                </a:solidFill>
              </a:rPr>
              <a:t>Shimpi</a:t>
            </a:r>
            <a:r>
              <a:rPr lang="en-US" spc="-50" dirty="0">
                <a:solidFill>
                  <a:srgbClr val="000000"/>
                </a:solidFill>
              </a:rPr>
              <a:t> A. L., AMD </a:t>
            </a:r>
            <a:r>
              <a:rPr lang="en-US" spc="-50" dirty="0" err="1">
                <a:solidFill>
                  <a:srgbClr val="000000"/>
                </a:solidFill>
              </a:rPr>
              <a:t>Beema</a:t>
            </a:r>
            <a:r>
              <a:rPr lang="en-US" spc="-50" dirty="0">
                <a:solidFill>
                  <a:srgbClr val="000000"/>
                </a:solidFill>
              </a:rPr>
              <a:t>/Mullins Architecture &amp; Performance </a:t>
            </a:r>
            <a:r>
              <a:rPr lang="en-US" spc="-50" dirty="0" smtClean="0">
                <a:solidFill>
                  <a:srgbClr val="000000"/>
                </a:solidFill>
              </a:rPr>
              <a:t>Preview, </a:t>
            </a:r>
            <a:r>
              <a:rPr lang="hu-HU" spc="-50" dirty="0" err="1" smtClean="0">
                <a:solidFill>
                  <a:srgbClr val="000000"/>
                </a:solidFill>
              </a:rPr>
              <a:t>AnandTech</a:t>
            </a:r>
            <a:r>
              <a:rPr lang="hu-HU" spc="-50" dirty="0">
                <a:solidFill>
                  <a:srgbClr val="000000"/>
                </a:solidFill>
              </a:rPr>
              <a:t>, </a:t>
            </a:r>
            <a:r>
              <a:rPr lang="en-US" spc="-50" dirty="0" smtClean="0">
                <a:solidFill>
                  <a:srgbClr val="000000"/>
                </a:solidFill>
              </a:rPr>
              <a:t>Apr.,,29, </a:t>
            </a:r>
            <a:r>
              <a:rPr lang="hu-HU" spc="-50" dirty="0" smtClean="0">
                <a:solidFill>
                  <a:srgbClr val="000000"/>
                </a:solidFill>
              </a:rPr>
              <a:t>201</a:t>
            </a:r>
            <a:r>
              <a:rPr lang="en-US" spc="-50" dirty="0" smtClean="0">
                <a:solidFill>
                  <a:srgbClr val="000000"/>
                </a:solidFill>
              </a:rPr>
              <a:t>4</a:t>
            </a:r>
            <a:r>
              <a:rPr lang="hu-HU" spc="-50" dirty="0" smtClean="0">
                <a:solidFill>
                  <a:srgbClr val="000000"/>
                </a:solidFill>
              </a:rPr>
              <a:t>,</a:t>
            </a:r>
            <a:endParaRPr lang="en-US" spc="-50" dirty="0" smtClean="0">
              <a:solidFill>
                <a:srgbClr val="000000"/>
              </a:solidFill>
            </a:endParaRPr>
          </a:p>
          <a:p>
            <a:r>
              <a:rPr lang="en-US" spc="-50" dirty="0">
                <a:solidFill>
                  <a:srgbClr val="000000"/>
                </a:solidFill>
              </a:rPr>
              <a:t>           https://</a:t>
            </a:r>
            <a:r>
              <a:rPr lang="en-US" spc="-50" dirty="0" smtClean="0">
                <a:solidFill>
                  <a:srgbClr val="000000"/>
                </a:solidFill>
              </a:rPr>
              <a:t>www.anandtech.com/show/7974/amd-beema-mullins-architecture-a10-micro-6700t-</a:t>
            </a:r>
          </a:p>
          <a:p>
            <a:r>
              <a:rPr lang="en-US" spc="-50" dirty="0">
                <a:solidFill>
                  <a:srgbClr val="000000"/>
                </a:solidFill>
              </a:rPr>
              <a:t> </a:t>
            </a:r>
            <a:r>
              <a:rPr lang="en-US" spc="-50" dirty="0" smtClean="0">
                <a:solidFill>
                  <a:srgbClr val="000000"/>
                </a:solidFill>
              </a:rPr>
              <a:t>          performance-preview</a:t>
            </a:r>
            <a:endParaRPr lang="hu-HU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38" t="25937" r="7672" b="7564"/>
          <a:stretch/>
        </p:blipFill>
        <p:spPr>
          <a:xfrm>
            <a:off x="-63515" y="458788"/>
            <a:ext cx="9585843" cy="51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5698"/>
            <a:ext cx="876653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2014-2020 -3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769755"/>
            <a:ext cx="67197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071288"/>
            <a:ext cx="8242962" cy="91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efficiency is extremely important also for supercomputers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there is 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maintained indicating the most energy efficient supercomputers, called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"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 list.</a:t>
            </a:r>
          </a:p>
        </p:txBody>
      </p:sp>
    </p:spTree>
    <p:extLst>
      <p:ext uri="{BB962C8B-B14F-4D97-AF65-F5344CB8AC3E}">
        <p14:creationId xmlns:p14="http://schemas.microsoft.com/office/powerpoint/2010/main" val="26653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186" y="3834045"/>
            <a:ext cx="889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subsequent Figure we give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overview of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formost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techniques </a:t>
            </a:r>
            <a:r>
              <a:rPr lang="en-US" sz="1600" dirty="0">
                <a:latin typeface="+mj-lt"/>
              </a:rPr>
              <a:t>used for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processor power management </a:t>
            </a:r>
            <a:r>
              <a:rPr lang="en-US" sz="1600" dirty="0" smtClean="0">
                <a:latin typeface="+mj-lt"/>
              </a:rPr>
              <a:t>at </a:t>
            </a:r>
            <a:r>
              <a:rPr lang="en-US" sz="1600" dirty="0">
                <a:latin typeface="+mj-lt"/>
              </a:rPr>
              <a:t>the considered levels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829424"/>
            <a:ext cx="9144000" cy="28353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93286" y="2843075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1754551" y="2580277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rot="5400000" flipH="1" flipV="1">
            <a:off x="4648329" y="2489757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-5400000" flipH="1">
            <a:off x="4666372" y="2662343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4698954" y="26764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rot="-5400000" flipH="1">
            <a:off x="1649123" y="2677870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26497" y="1952788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33727" y="2575775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50008" y="2587870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1699616" y="27478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16505" y="2826513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083596" y="2822564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rot="-5400000" flipH="1" flipV="1">
            <a:off x="7338729" y="2666669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433746" y="2696636"/>
            <a:ext cx="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7396812" y="269099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801" y="863715"/>
            <a:ext cx="8910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While restricting our scope of power management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only to processor-related approaches</a:t>
            </a:r>
          </a:p>
          <a:p>
            <a:r>
              <a:rPr lang="en-US" sz="1600" dirty="0">
                <a:latin typeface="+mj-lt"/>
              </a:rPr>
              <a:t>     (dismissing e.g. IC manufacturing, transistor or software possibilities) we can</a:t>
            </a:r>
          </a:p>
          <a:p>
            <a:r>
              <a:rPr lang="en-US" sz="1600" dirty="0">
                <a:latin typeface="+mj-lt"/>
              </a:rPr>
              <a:t>     distinguish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three levels </a:t>
            </a:r>
            <a:r>
              <a:rPr lang="en-US" sz="1600" dirty="0">
                <a:latin typeface="+mj-lt"/>
              </a:rPr>
              <a:t>where power management can take place, as follows:</a:t>
            </a:r>
          </a:p>
        </p:txBody>
      </p:sp>
    </p:spTree>
    <p:extLst>
      <p:ext uri="{BB962C8B-B14F-4D97-AF65-F5344CB8AC3E}">
        <p14:creationId xmlns:p14="http://schemas.microsoft.com/office/powerpoint/2010/main" val="579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18510" y="915832"/>
            <a:ext cx="9144000" cy="59399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 rot="-5400000" flipH="1" flipV="1">
            <a:off x="6069525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6128680" y="398667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3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507341" y="4684000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85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Down Arrow 10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sp>
        <p:nvSpPr>
          <p:cNvPr id="136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8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0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1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1" name="Down Arrow 150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4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7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58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59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1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1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7650350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 Box 12"/>
          <p:cNvSpPr txBox="1">
            <a:spLocks noChangeArrowheads="1"/>
          </p:cNvSpPr>
          <p:nvPr/>
        </p:nvSpPr>
        <p:spPr bwMode="auto">
          <a:xfrm>
            <a:off x="855159" y="185610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2" name="Oval 1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255" y="6376972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22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2" grpId="0" animBg="1"/>
      <p:bldP spid="83" grpId="0" animBg="1"/>
      <p:bldP spid="84" grpId="0"/>
      <p:bldP spid="85" grpId="0" animBg="1"/>
      <p:bldP spid="102" grpId="0" animBg="1"/>
      <p:bldP spid="103" grpId="0" animBg="1"/>
      <p:bldP spid="104" grpId="0" animBg="1"/>
      <p:bldP spid="105" grpId="0" animBg="1"/>
      <p:bldP spid="109" grpId="0"/>
      <p:bldP spid="136" grpId="0"/>
      <p:bldP spid="137" grpId="0"/>
      <p:bldP spid="138" grpId="0" animBg="1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/>
      <p:bldP spid="149" grpId="0" animBg="1"/>
      <p:bldP spid="150" grpId="0"/>
      <p:bldP spid="151" grpId="0" animBg="1"/>
      <p:bldP spid="152" grpId="0" animBg="1"/>
      <p:bldP spid="153" grpId="0"/>
      <p:bldP spid="154" grpId="0" animBg="1"/>
      <p:bldP spid="156" grpId="0"/>
      <p:bldP spid="157" grpId="0"/>
      <p:bldP spid="158" grpId="0"/>
      <p:bldP spid="159" grpId="0" animBg="1"/>
      <p:bldP spid="160" grpId="0" animBg="1"/>
      <p:bldP spid="161" grpId="0" animBg="1"/>
      <p:bldP spid="162" grpId="0"/>
      <p:bldP spid="164" grpId="0" animBg="1"/>
      <p:bldP spid="165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2" grpId="0" animBg="1"/>
      <p:bldP spid="183" grpId="0" animBg="1"/>
      <p:bldP spid="184" grpId="0" animBg="1"/>
      <p:bldP spid="185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8694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</a:t>
            </a:r>
            <a:r>
              <a:rPr lang="en-US" sz="1600" dirty="0">
                <a:latin typeface="+mj-lt"/>
              </a:rPr>
              <a:t>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the TDP and the actual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power consumption</a:t>
            </a:r>
            <a:r>
              <a:rPr lang="en-US" sz="1600" dirty="0">
                <a:latin typeface="+mj-lt"/>
              </a:rPr>
              <a:t> that can be utilized for raising clock frequency and thus</a:t>
            </a:r>
          </a:p>
          <a:p>
            <a:r>
              <a:rPr lang="en-US" sz="1600" dirty="0">
                <a:latin typeface="+mj-lt"/>
              </a:rPr>
              <a:t>  performance.</a:t>
            </a:r>
          </a:p>
        </p:txBody>
      </p:sp>
    </p:spTree>
    <p:extLst>
      <p:ext uri="{BB962C8B-B14F-4D97-AF65-F5344CB8AC3E}">
        <p14:creationId xmlns:p14="http://schemas.microsoft.com/office/powerpoint/2010/main" val="36053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24398" y="828350"/>
            <a:ext cx="9172784" cy="19255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63" y="462114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200" y="828738"/>
            <a:ext cx="6139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Processor evolution (and design) </a:t>
            </a:r>
            <a:r>
              <a:rPr lang="en-US" sz="1600" dirty="0">
                <a:latin typeface="+mj-lt"/>
              </a:rPr>
              <a:t>has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main goals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247" y="1147928"/>
            <a:ext cx="406194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raising processor performance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reducing power consumption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500" y="1732993"/>
            <a:ext cx="900599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FF0000"/>
                </a:solidFill>
                <a:latin typeface="+mj-lt"/>
              </a:rPr>
              <a:t>These goals are contradictory,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higher performance calls for higher power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The decision of how much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power budget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is allocated to a processor, basically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limits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its performance, </a:t>
            </a:r>
            <a:r>
              <a:rPr lang="en-US" sz="1600" dirty="0">
                <a:latin typeface="+mj-lt"/>
              </a:rPr>
              <a:t>as will be discussed later.</a:t>
            </a:r>
          </a:p>
        </p:txBody>
      </p:sp>
    </p:spTree>
    <p:extLst>
      <p:ext uri="{BB962C8B-B14F-4D97-AF65-F5344CB8AC3E}">
        <p14:creationId xmlns:p14="http://schemas.microsoft.com/office/powerpoint/2010/main" val="20121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9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consumption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1776" y="1147928"/>
            <a:ext cx="92669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(Also)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AMD put a great emphasis on power reduction</a:t>
            </a:r>
            <a:r>
              <a:rPr lang="en-US" sz="1600" spc="-50" dirty="0">
                <a:latin typeface="+mj-lt"/>
              </a:rPr>
              <a:t>, as the next Figure </a:t>
            </a:r>
            <a:r>
              <a:rPr lang="en-US" sz="1600" spc="-50" dirty="0" smtClean="0">
                <a:latin typeface="+mj-lt"/>
              </a:rPr>
              <a:t>demonstrates,</a:t>
            </a:r>
            <a:endParaRPr lang="en-US" sz="1600" spc="-5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indicating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techniques developed for reducing power consumption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2D2D8A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 circuit and platform levels between 2008 and 2014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Certain, more important techniques have been underlined.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Figure shows also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reduction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results achieved in idle power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consumption </a:t>
            </a:r>
            <a:r>
              <a:rPr lang="en-US" sz="1600" dirty="0" smtClean="0">
                <a:latin typeface="+mj-lt"/>
              </a:rPr>
              <a:t>for </a:t>
            </a:r>
            <a:r>
              <a:rPr lang="en-US" sz="1600" dirty="0">
                <a:latin typeface="+mj-lt"/>
              </a:rPr>
              <a:t>AMD’s DT and </a:t>
            </a:r>
            <a:r>
              <a:rPr lang="en-US" sz="1600" dirty="0" smtClean="0">
                <a:latin typeface="+mj-lt"/>
              </a:rPr>
              <a:t>mobile </a:t>
            </a:r>
            <a:r>
              <a:rPr lang="en-US" sz="1600" dirty="0">
                <a:latin typeface="+mj-lt"/>
              </a:rPr>
              <a:t>processor lines.</a:t>
            </a:r>
          </a:p>
        </p:txBody>
      </p:sp>
    </p:spTree>
    <p:extLst>
      <p:ext uri="{BB962C8B-B14F-4D97-AF65-F5344CB8AC3E}">
        <p14:creationId xmlns:p14="http://schemas.microsoft.com/office/powerpoint/2010/main" val="31151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circuit and platform levels (2008-2014)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(38)</a:t>
            </a:r>
            <a:endParaRPr lang="en-US" alt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950" y="5229200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7515" y="276408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7455" y="3158970"/>
            <a:ext cx="12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7455" y="351901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55575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 the circuit level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88087" y="2404650"/>
            <a:ext cx="7281716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2.1 C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lock gating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81590" y="3098389"/>
            <a:ext cx="7285038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Power gating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881590" y="3681842"/>
            <a:ext cx="7285038" cy="467238"/>
            <a:chOff x="695" y="1631"/>
            <a:chExt cx="4452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 I</a:t>
              </a:r>
              <a:r>
                <a:rPr lang="en-US" altLang="en-US" sz="1900" dirty="0" err="1">
                  <a:solidFill>
                    <a:srgbClr val="FFFFFF"/>
                  </a:solidFill>
                  <a:cs typeface="Arial" charset="0"/>
                </a:rPr>
                <a:t>ntegrated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Voltage Regulator (FIVR)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0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8884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2.1 C</a:t>
            </a:r>
            <a:r>
              <a:rPr lang="en-US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lock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2339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16129" y="828002"/>
            <a:ext cx="9160130" cy="359110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2.1 Clock gating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649" y="850400"/>
            <a:ext cx="895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a technique used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reduce dynamic power consumption by disabling clocking of currently not needed circuits.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Clocking is disabled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inserting AND gates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controlled on/off switches) that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 are 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gaters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into the clock distribution network, 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5031" y="395972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Principle of clock gating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95872" y="2384549"/>
            <a:ext cx="5296408" cy="1410832"/>
            <a:chOff x="1795872" y="2384549"/>
            <a:chExt cx="5296408" cy="1410832"/>
          </a:xfrm>
        </p:grpSpPr>
        <p:pic>
          <p:nvPicPr>
            <p:cNvPr id="1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72" y="2419929"/>
              <a:ext cx="5050470" cy="1273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960088" y="3526077"/>
              <a:ext cx="116720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rgbClr val="000000"/>
                  </a:solidFill>
                  <a:latin typeface="Verdana"/>
                </a:rPr>
                <a:t>Clock </a:t>
              </a:r>
              <a:r>
                <a:rPr lang="en-US" sz="1150" b="1" dirty="0" err="1">
                  <a:solidFill>
                    <a:srgbClr val="000000"/>
                  </a:solidFill>
                  <a:latin typeface="Verdana"/>
                </a:rPr>
                <a:t>gater</a:t>
              </a:r>
              <a:endParaRPr lang="en-US" sz="115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272164" y="2519564"/>
              <a:ext cx="2525235" cy="114116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Cloud 21"/>
            <p:cNvSpPr/>
            <p:nvPr/>
          </p:nvSpPr>
          <p:spPr bwMode="auto">
            <a:xfrm>
              <a:off x="4272164" y="2384549"/>
              <a:ext cx="2820116" cy="1395859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8800" y="2879604"/>
              <a:ext cx="1142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Circuit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tabLst>
                <a:tab pos="6102350" algn="l"/>
              </a:tabLst>
            </a:pPr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" y="828002"/>
            <a:ext cx="9162510" cy="498626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Fine-grained or coarse grained clock gating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832893"/>
            <a:ext cx="844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Clock gating can be applied either 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 fine-grained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fashion,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as the next  Figure shows.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1068941" y="1538790"/>
            <a:ext cx="3375324" cy="331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50775" b="12897"/>
          <a:stretch/>
        </p:blipFill>
        <p:spPr>
          <a:xfrm>
            <a:off x="4403519" y="1538790"/>
            <a:ext cx="3272295" cy="3318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26530" y="4921402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Fine-grained clock gating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349" y="4932133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Coarse-grained clock gating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1836" y="5346406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Kinds of clock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5961312"/>
            <a:ext cx="9162511" cy="85016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003" y="5949280"/>
            <a:ext cx="882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Fine-grained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saving at a low logic level,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whereas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used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disable clocking of currently idle units or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parts of them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(e.g. an FP unit as long as only FX instructions are processed. </a:t>
            </a:r>
          </a:p>
        </p:txBody>
      </p:sp>
    </p:spTree>
    <p:extLst>
      <p:ext uri="{BB962C8B-B14F-4D97-AF65-F5344CB8AC3E}">
        <p14:creationId xmlns:p14="http://schemas.microsoft.com/office/powerpoint/2010/main" val="476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3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9258"/>
            <a:ext cx="9144000" cy="42950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2438890"/>
            <a:ext cx="9162510" cy="10351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251" y="839258"/>
            <a:ext cx="89824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introduced very early, in the second half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1990s.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an example, DEC implemented it for clock gating the FP unit of their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Alpha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21264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DT processor (1996) or made extensive use of this technique in the</a:t>
            </a: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StrongARM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SA110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embedded processor (1996).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At that time this technique was called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conditional clocking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Due to its benefits, soon clock gating became widely spread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e.g. in Intel's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Pentium 4 (2000) or Pentium M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Banias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(2003).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Recently, clock-gating is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pervasive technique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used in processors.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clock gating</a:t>
            </a:r>
          </a:p>
        </p:txBody>
      </p:sp>
    </p:spTree>
    <p:extLst>
      <p:ext uri="{BB962C8B-B14F-4D97-AF65-F5344CB8AC3E}">
        <p14:creationId xmlns:p14="http://schemas.microsoft.com/office/powerpoint/2010/main" val="23172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2.2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15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444335"/>
            <a:ext cx="35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(Power </a:t>
            </a:r>
            <a:r>
              <a:rPr lang="en-US" sz="1600" dirty="0">
                <a:latin typeface="+mj-lt"/>
              </a:rPr>
              <a:t>gating</a:t>
            </a:r>
            <a:r>
              <a:rPr lang="en-US" sz="1600" dirty="0"/>
              <a:t>: </a:t>
            </a:r>
            <a:r>
              <a:rPr lang="en-US" sz="1600" dirty="0" err="1"/>
              <a:t>Tápellátás</a:t>
            </a:r>
            <a:r>
              <a:rPr lang="en-US" sz="1600" dirty="0"/>
              <a:t> </a:t>
            </a:r>
            <a:r>
              <a:rPr lang="en-US" sz="1600" dirty="0" err="1"/>
              <a:t>kapuzása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1143473"/>
            <a:ext cx="9144000" cy="3924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7040" r="5080" b="9637"/>
          <a:stretch>
            <a:fillRect/>
          </a:stretch>
        </p:blipFill>
        <p:spPr bwMode="auto">
          <a:xfrm>
            <a:off x="3077667" y="2302496"/>
            <a:ext cx="2882178" cy="2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500" y="1172026"/>
            <a:ext cx="864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switches off idle units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the die (like a core) from the power supply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by means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transistors (sleep transistors) to eliminate both dynamic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static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caused by leakage currents.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500" y="458670"/>
            <a:ext cx="3650358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2.2 Power gating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power gating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363" y="4620616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power gating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0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0" y="2393885"/>
            <a:ext cx="6173148" cy="2756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6675" y="5241295"/>
            <a:ext cx="588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clock gating and power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0274" y="828002"/>
            <a:ext cx="9117505" cy="147587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5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 of power gating over clock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828477"/>
            <a:ext cx="92638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85838" algn="l"/>
              </a:tabLst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 gating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eliminates only the dynamic part of power 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consumption,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gating removes both the dynamic and static part of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a unit.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Both clock gating and power gating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typically used at the same time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04" y="45867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36917" y="863715"/>
            <a:ext cx="9154422" cy="36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198" y="896043"/>
            <a:ext cx="528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 of processors - basics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760125" y="2086190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dissipation)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366873" y="175440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4573609" y="175440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699945" y="196236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283782" y="196554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408299" y="2083015"/>
            <a:ext cx="26308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dissipation)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06575" y="1400390"/>
            <a:ext cx="3360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processors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510" y="2609950"/>
            <a:ext cx="4634729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while loading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capacitor (C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and discharging it per clock</a:t>
            </a: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cycle.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87035" y="2632597"/>
            <a:ext cx="426738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leakage current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flowing through the closed transistors.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555" y="3346157"/>
            <a:ext cx="293381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Dynamic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      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= const. * 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2090" y="3377647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94530" y="4170773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5209" y="3962712"/>
            <a:ext cx="21916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Clock frequency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-18510" y="4716235"/>
            <a:ext cx="9144000" cy="8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812" y="4806245"/>
            <a:ext cx="85106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Total power consumption = Dynamic power consumption + Static power consumption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                                    =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+ D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= const.*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dyn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f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c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+  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leak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5" grpId="0"/>
      <p:bldP spid="36" grpId="0"/>
      <p:bldP spid="38" grpId="0"/>
      <p:bldP spid="39" grpId="0" animBg="1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1049" y="1448780"/>
            <a:ext cx="5431261" cy="4396735"/>
            <a:chOff x="1809884" y="1623165"/>
            <a:chExt cx="5431261" cy="43967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884" y="1623165"/>
              <a:ext cx="5431261" cy="4396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0320" y="1623168"/>
              <a:ext cx="566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1990" y="4430761"/>
              <a:ext cx="476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18478" y="5255007"/>
              <a:ext cx="455055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92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Example for using power gating for switching off idle cores in a multicore processor</a:t>
            </a:r>
            <a:r>
              <a:rPr lang="en-US" spc="-7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26528"/>
            <a:ext cx="897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multicore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individual, not used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15" y="5994285"/>
            <a:ext cx="9029651" cy="578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Figure: Power gating of a 4-core processor, implemented with a common voltage rail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58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580" dirty="0">
                <a:solidFill>
                  <a:srgbClr val="000000"/>
                </a:solidFill>
                <a:latin typeface="Verdana"/>
              </a:rPr>
              <a:t>cores 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58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58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2190" y="6399330"/>
            <a:ext cx="246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VR: Voltage Regulator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90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4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194" y="6129300"/>
            <a:ext cx="869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Power headroom: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difference between the TDP and the actual</a:t>
            </a:r>
          </a:p>
          <a:p>
            <a:r>
              <a:rPr lang="en-US" sz="1600" dirty="0">
                <a:latin typeface="+mj-lt"/>
              </a:rPr>
              <a:t>  power consumption.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3993"/>
            <a:ext cx="9144000" cy="238998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61" y="843082"/>
            <a:ext cx="907774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</a:t>
            </a:r>
            <a:r>
              <a:rPr lang="en-US" sz="1600" dirty="0">
                <a:latin typeface="+mj-lt"/>
              </a:rPr>
              <a:t>technology utilizes the actual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600" dirty="0">
                <a:latin typeface="+mj-lt"/>
              </a:rPr>
              <a:t>of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Consequently, the Turbo Boost technology can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be efficient if there is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high enough power headroom</a:t>
            </a:r>
            <a:r>
              <a:rPr lang="en-US" sz="1600" dirty="0">
                <a:latin typeface="+mj-lt"/>
              </a:rPr>
              <a:t> at hand.</a:t>
            </a:r>
          </a:p>
          <a:p>
            <a:r>
              <a:rPr lang="en-US" sz="1600" dirty="0">
                <a:latin typeface="+mj-lt"/>
              </a:rPr>
              <a:t>   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gating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eliminates both static and dynamic dissipation </a:t>
            </a:r>
            <a:r>
              <a:rPr lang="en-US" sz="1600" dirty="0">
                <a:latin typeface="+mj-lt"/>
              </a:rPr>
              <a:t>of idle cores,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largely raises the power headroom of lightly loaded or idle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Thus, power gating can be considered 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precondition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the implementation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of Turbo Boost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technology,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since clock gating alone does not provide enough</a:t>
            </a:r>
          </a:p>
          <a:p>
            <a:r>
              <a:rPr lang="en-US" sz="1600" dirty="0">
                <a:latin typeface="+mj-lt"/>
              </a:rPr>
              <a:t>     headroom for a noteworthy increase of the clock frequency.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49378"/>
            <a:ext cx="87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Power gating as a precondition for implementing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23898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83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power gating in main computer families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754820"/>
              </p:ext>
            </p:extLst>
          </p:nvPr>
        </p:nvGraphicFramePr>
        <p:xfrm>
          <a:off x="861496" y="1223755"/>
          <a:ext cx="7310904" cy="39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Family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Year of intro.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Nehalem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Westmere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Sandy Bridge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Skylake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Atom families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2010 - 2016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AMD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K12</a:t>
                      </a:r>
                      <a:r>
                        <a:rPr lang="en-US" sz="1400" dirty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K14</a:t>
                      </a:r>
                      <a:r>
                        <a:rPr lang="en-US" sz="1400" dirty="0">
                          <a:latin typeface="+mj-lt"/>
                        </a:rPr>
                        <a:t>-based</a:t>
                      </a:r>
                      <a:r>
                        <a:rPr lang="en-US" sz="1400" baseline="0" dirty="0">
                          <a:latin typeface="+mj-lt"/>
                        </a:rPr>
                        <a:t> Bobcat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K15</a:t>
                      </a:r>
                      <a:r>
                        <a:rPr lang="en-US" sz="1400" dirty="0">
                          <a:latin typeface="+mj-lt"/>
                        </a:rPr>
                        <a:t>-based Bulldozer families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2011 - 2015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POWER7</a:t>
                      </a:r>
                      <a:r>
                        <a:rPr lang="en-US" sz="1400" dirty="0">
                          <a:latin typeface="+mj-lt"/>
                        </a:rPr>
                        <a:t>+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POWER8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</a:t>
                      </a:r>
                      <a:r>
                        <a:rPr lang="en-US" sz="1400" dirty="0" err="1">
                          <a:latin typeface="+mj-lt"/>
                        </a:rPr>
                        <a:t>Iintegrated</a:t>
                      </a:r>
                      <a:r>
                        <a:rPr lang="en-US" sz="1400" baseline="0" dirty="0">
                          <a:latin typeface="+mj-lt"/>
                        </a:rPr>
                        <a:t> PG and </a:t>
                      </a:r>
                      <a:r>
                        <a:rPr lang="en-US" sz="1400" baseline="0" dirty="0" err="1">
                          <a:latin typeface="+mj-lt"/>
                        </a:rPr>
                        <a:t>DVFS</a:t>
                      </a:r>
                      <a:r>
                        <a:rPr lang="en-US" sz="1400" baseline="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5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8236" y="5454225"/>
            <a:ext cx="9144000" cy="67507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454225"/>
            <a:ext cx="898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seen above, 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  <a:r>
              <a:rPr lang="en-US" sz="1600" dirty="0">
                <a:latin typeface="+mj-lt"/>
              </a:rPr>
              <a:t>who first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power gating in 2008</a:t>
            </a:r>
            <a:r>
              <a:rPr lang="en-US" sz="1600" dirty="0">
                <a:latin typeface="+mj-lt"/>
              </a:rPr>
              <a:t>, all other firms</a:t>
            </a:r>
          </a:p>
          <a:p>
            <a:r>
              <a:rPr lang="en-US" sz="1600" dirty="0">
                <a:latin typeface="+mj-lt"/>
              </a:rPr>
              <a:t>  followed suit.</a:t>
            </a:r>
          </a:p>
        </p:txBody>
      </p:sp>
    </p:spTree>
    <p:extLst>
      <p:ext uri="{BB962C8B-B14F-4D97-AF65-F5344CB8AC3E}">
        <p14:creationId xmlns:p14="http://schemas.microsoft.com/office/powerpoint/2010/main" val="23654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  <a:cs typeface="Times New Roman" pitchFamily="18" charset="0"/>
              </a:rPr>
              <a:t>2.2 Power gating (6)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28001"/>
            <a:ext cx="9123452" cy="153542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0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009" y="877898"/>
            <a:ext cx="910018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Intel introduced power gating in its Nehalem line in 2008, this technique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only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limited to the cores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due to its power saving benefits, power gating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became widely used </a:t>
            </a:r>
          </a:p>
          <a:p>
            <a:r>
              <a:rPr lang="en-US" sz="1600" dirty="0">
                <a:latin typeface="+mj-lt"/>
              </a:rPr>
              <a:t>     by other vendors, such as AMD as well, not only for CPU cores but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also for further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functional units </a:t>
            </a:r>
            <a:r>
              <a:rPr lang="en-US" sz="1600" dirty="0">
                <a:latin typeface="+mj-lt"/>
              </a:rPr>
              <a:t>(like the L3, GPU, MC etc.),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41687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639314" y="5440236"/>
            <a:ext cx="8064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Use of power gating beyond CPU cores and L2 caches in Llano [</a:t>
            </a:r>
            <a:r>
              <a:rPr lang="hu-HU" sz="1600" dirty="0">
                <a:solidFill>
                  <a:srgbClr val="000000"/>
                </a:solidFill>
              </a:rPr>
              <a:t>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64932" name="Text Box 5"/>
          <p:cNvSpPr txBox="1">
            <a:spLocks noChangeArrowheads="1"/>
          </p:cNvSpPr>
          <p:nvPr/>
        </p:nvSpPr>
        <p:spPr bwMode="auto">
          <a:xfrm>
            <a:off x="71500" y="1133745"/>
            <a:ext cx="5636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Llano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power-gates virtually all units,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such as</a:t>
            </a:r>
          </a:p>
        </p:txBody>
      </p:sp>
      <p:sp>
        <p:nvSpPr>
          <p:cNvPr id="764933" name="Text Box 6"/>
          <p:cNvSpPr txBox="1">
            <a:spLocks noChangeArrowheads="1"/>
          </p:cNvSpPr>
          <p:nvPr/>
        </p:nvSpPr>
        <p:spPr bwMode="auto">
          <a:xfrm>
            <a:off x="358656" y="1464124"/>
            <a:ext cx="5068439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Core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Memory Controller (GMC)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Unified Video Decoder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Expansion Graphics Controller. </a:t>
            </a:r>
          </a:p>
        </p:txBody>
      </p:sp>
      <p:pic>
        <p:nvPicPr>
          <p:cNvPr id="7649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9390" r="10294" b="6764"/>
          <a:stretch>
            <a:fillRect/>
          </a:stretch>
        </p:blipFill>
        <p:spPr bwMode="auto">
          <a:xfrm>
            <a:off x="476095" y="2821165"/>
            <a:ext cx="81010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5" name="Text Box 8"/>
          <p:cNvSpPr txBox="1">
            <a:spLocks noChangeArrowheads="1"/>
          </p:cNvSpPr>
          <p:nvPr/>
        </p:nvSpPr>
        <p:spPr bwMode="auto">
          <a:xfrm>
            <a:off x="430966" y="5109626"/>
            <a:ext cx="536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AON: Always ON – refers to logic that is not power-gated</a:t>
            </a:r>
          </a:p>
        </p:txBody>
      </p:sp>
      <p:sp>
        <p:nvSpPr>
          <p:cNvPr id="764936" name="Text Box 9"/>
          <p:cNvSpPr txBox="1">
            <a:spLocks noChangeArrowheads="1"/>
          </p:cNvSpPr>
          <p:nvPr/>
        </p:nvSpPr>
        <p:spPr bwMode="auto">
          <a:xfrm>
            <a:off x="71500" y="5814265"/>
            <a:ext cx="8909234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 and GMC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(hardware)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static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i.e. power gating is controller by their drivers.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above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case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VddNB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Northbridge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rail is power-gated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76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Power gating for further functional units as well rather than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the cores, in AMD's Llano line (2011)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1403" y="1735110"/>
            <a:ext cx="19607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 CPU cores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40332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3609" y="140332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699945" y="161128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76720" y="161446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26783" y="1731935"/>
            <a:ext cx="33938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CPU cores also other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GPU, MC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6575" y="1049310"/>
            <a:ext cx="382027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1" y="2500112"/>
            <a:ext cx="2924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early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Nehalem (2008) processor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226" y="3167665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 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memory controller)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14" y="4762501"/>
            <a:ext cx="414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PG solutions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(2011), 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Bobcat (2011)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 and controller,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controller, video decoder)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in subsequent processors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586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Summing up the extent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gating (PG) -2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361428" y="2628903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8715" y="3864234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Lincroft-based Atom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cores, video decoder/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encoder, display controller) (2010-2016)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2957" y="2482943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Sandy Bridge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(2010/2011)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714" y="2051299"/>
            <a:ext cx="7828571" cy="4352381"/>
            <a:chOff x="657714" y="1780843"/>
            <a:chExt cx="7828571" cy="4352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14" y="1780843"/>
              <a:ext cx="7828571" cy="4352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99254" y="1828798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Vdd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8048" y="569031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851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power gating: Alternatives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73340"/>
            <a:ext cx="847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 should be isolated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indicated in the next Figure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193" y="1687130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467" y="171074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alternatives for isolating the 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72644"/>
            <a:ext cx="816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employ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isolating the power supply,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7089" y="2268449"/>
            <a:ext cx="32239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voltage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250963" y="1936662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57699" y="1936661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6584035" y="214462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50963" y="214779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71743" y="2265274"/>
            <a:ext cx="24785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6724" y="1582649"/>
            <a:ext cx="364555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to isolate power supply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238" y="2672839"/>
            <a:ext cx="28552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families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1054" y="2696449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these families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052" y="4046583"/>
            <a:ext cx="36703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idle units rather than cores (e.g. graphics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 of these families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236" y="3376881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Bobcat and subsequent processor lines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62098" r="11744" b="7756"/>
          <a:stretch/>
        </p:blipFill>
        <p:spPr bwMode="auto">
          <a:xfrm>
            <a:off x="5537012" y="3116686"/>
            <a:ext cx="2679707" cy="2240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9" y="1300766"/>
            <a:ext cx="3609916" cy="2922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5" y="458670"/>
            <a:ext cx="497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2" y="1036748"/>
            <a:ext cx="5708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Intel's Nehalem line (2008)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3020" y="2670222"/>
            <a:ext cx="4889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Vss</a:t>
            </a: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in AMD's Bulldozer line (2011) 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50" dirty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720585"/>
            <a:ext cx="3961665" cy="20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579" y="4413161"/>
            <a:ext cx="5215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Vdd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) in AMD's Bobcat line (2011) 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40" noProof="0" dirty="0">
                <a:solidFill>
                  <a:srgbClr val="000000"/>
                </a:solidFill>
                <a:latin typeface="Verdana"/>
              </a:rPr>
              <a:t>20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6870" y="857458"/>
            <a:ext cx="9144000" cy="3528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Necessary operations prior to switching off cores by means of power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6" y="1767833"/>
            <a:ext cx="825879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its (write back) caches need to be flushed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modified cache lines need to be written back into the next level cache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if available else into the main memory)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execution state of the core needs to be preserved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(either in the main memory, in the next level cache (if existent) or in an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SRAM that has an independent power supply).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893" y="3693028"/>
            <a:ext cx="371608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core clocking will be halted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is switched off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643" y="3406696"/>
            <a:ext cx="8495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in order to reduce power consumption further on, typically also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32" y="867733"/>
            <a:ext cx="89482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cores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powered off </a:t>
            </a:r>
            <a:r>
              <a:rPr lang="en-US" sz="1600" dirty="0">
                <a:latin typeface="+mj-lt"/>
              </a:rPr>
              <a:t>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internal memories </a:t>
            </a:r>
            <a:r>
              <a:rPr lang="en-US" sz="1600" dirty="0">
                <a:latin typeface="+mj-lt"/>
              </a:rPr>
              <a:t>(registers, caches)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lost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their content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This is the reason why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before a core can be switched off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6420816"/>
            <a:ext cx="562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(used as clock generator)</a:t>
            </a:r>
          </a:p>
        </p:txBody>
      </p:sp>
    </p:spTree>
    <p:extLst>
      <p:ext uri="{BB962C8B-B14F-4D97-AF65-F5344CB8AC3E}">
        <p14:creationId xmlns:p14="http://schemas.microsoft.com/office/powerpoint/2010/main" val="11513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(3)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57165" y="1944125"/>
            <a:ext cx="1080120" cy="720080"/>
            <a:chOff x="5382090" y="1814030"/>
            <a:chExt cx="1080120" cy="720080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82090" y="252888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8625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8722" y="254011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83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of the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40486"/>
            <a:ext cx="6258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5660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5763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339280"/>
            <a:ext cx="543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in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30242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789330"/>
            <a:ext cx="874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capacitor will be charged and discharged in each clock pulse,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seen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6364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2690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1473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2163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8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8" grpId="0"/>
      <p:bldP spid="59" grpId="0"/>
      <p:bldP spid="60" grpId="0"/>
      <p:bldP spid="69" grpId="0"/>
      <p:bldP spid="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67855" y="4415033"/>
            <a:ext cx="1792477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Steamroller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(2015)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4568" y="2946551"/>
            <a:ext cx="2116285" cy="178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Penryn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Nehalem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(2010-2016)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452" y="4299013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560" y="5583964"/>
            <a:ext cx="2600391" cy="90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Bobcat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781" y="4409844"/>
            <a:ext cx="2600391" cy="1105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Puma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7061" y="3640870"/>
            <a:ext cx="212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gating (1)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62907" y="1105001"/>
            <a:ext cx="9180412" cy="164931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6452843" y="1920795"/>
            <a:ext cx="26805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an on-die SRAM</a:t>
            </a:r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80603" y="1917620"/>
            <a:ext cx="26805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main memory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39419" y="1236491"/>
            <a:ext cx="6151423" cy="618697"/>
            <a:chOff x="1346340" y="700469"/>
            <a:chExt cx="6151423" cy="618697"/>
          </a:xfrm>
        </p:grpSpPr>
        <p:sp>
          <p:nvSpPr>
            <p:cNvPr id="27" name="Oval 69"/>
            <p:cNvSpPr>
              <a:spLocks noChangeArrowheads="1"/>
            </p:cNvSpPr>
            <p:nvPr/>
          </p:nvSpPr>
          <p:spPr bwMode="auto">
            <a:xfrm>
              <a:off x="1474788" y="125884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Line 70"/>
            <p:cNvSpPr>
              <a:spLocks noChangeShapeType="1"/>
            </p:cNvSpPr>
            <p:nvPr/>
          </p:nvSpPr>
          <p:spPr bwMode="auto">
            <a:xfrm rot="16200000" flipH="1" flipV="1">
              <a:off x="2827712" y="-309176"/>
              <a:ext cx="280182" cy="29098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auto">
            <a:xfrm>
              <a:off x="7427913" y="125249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4422718" y="1005056"/>
              <a:ext cx="3055996" cy="2807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74"/>
            <p:cNvSpPr>
              <a:spLocks noChangeShapeType="1"/>
            </p:cNvSpPr>
            <p:nvPr/>
          </p:nvSpPr>
          <p:spPr bwMode="auto">
            <a:xfrm flipH="1">
              <a:off x="4422717" y="1011145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 Box 75"/>
            <p:cNvSpPr txBox="1">
              <a:spLocks noChangeArrowheads="1"/>
            </p:cNvSpPr>
            <p:nvPr/>
          </p:nvSpPr>
          <p:spPr bwMode="auto">
            <a:xfrm>
              <a:off x="1346340" y="700469"/>
              <a:ext cx="613822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Alternatives techniques for saving the execution state of cores 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76"/>
            <p:cNvSpPr>
              <a:spLocks noChangeArrowheads="1"/>
            </p:cNvSpPr>
            <p:nvPr/>
          </p:nvSpPr>
          <p:spPr bwMode="auto">
            <a:xfrm>
              <a:off x="4386200" y="124614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3482691" y="1927145"/>
            <a:ext cx="27158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last level cache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0" y="2888940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0" y="458670"/>
            <a:ext cx="905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techniques used by Intel and AMD for saving the execution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cores </a:t>
            </a:r>
          </a:p>
        </p:txBody>
      </p:sp>
    </p:spTree>
    <p:extLst>
      <p:ext uri="{BB962C8B-B14F-4D97-AF65-F5344CB8AC3E}">
        <p14:creationId xmlns:p14="http://schemas.microsoft.com/office/powerpoint/2010/main" val="26849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3" grpId="0"/>
      <p:bldP spid="2" grpId="0" animBg="1"/>
      <p:bldP spid="24" grpId="0"/>
      <p:bldP spid="25" grpId="0"/>
      <p:bldP spid="34" grpId="0"/>
      <p:bldP spid="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704218" y="1611612"/>
            <a:ext cx="7737295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2.3 I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ntegrated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Regulators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FIVRs)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08067" y="2393885"/>
            <a:ext cx="7733447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3.1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Introduction to FIVRs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01571" y="3087624"/>
            <a:ext cx="7739944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2.3.2 Implementation of FIVR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01571" y="3671077"/>
            <a:ext cx="7739944" cy="467238"/>
            <a:chOff x="695" y="1631"/>
            <a:chExt cx="4730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74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Assessment and use of FIVRs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6545" y="4464405"/>
            <a:ext cx="8067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Subsection 2.3.2 is not discussed in the Lecture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and is not part of the exam., except the slide “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2.3.2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Implementation of FIVR (2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)”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4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 I</a:t>
            </a:r>
            <a:r>
              <a:rPr lang="en-US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ntegrated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Voltage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Regulators 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FIVRs) 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5" y="5949280"/>
            <a:ext cx="907556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600" dirty="0">
                <a:latin typeface="+mj-lt"/>
              </a:rPr>
              <a:t>In this Section we use the terms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>
                <a:latin typeface="+mj-lt"/>
              </a:rPr>
              <a:t> 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integrated voltage regulator </a:t>
            </a:r>
            <a:r>
              <a:rPr lang="en-US" sz="1600" dirty="0">
                <a:latin typeface="+mj-lt"/>
              </a:rPr>
              <a:t>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synonyms.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8710"/>
            <a:ext cx="9144000" cy="58506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08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  <a:latin typeface="Verdana"/>
              </a:rPr>
              <a:t>2.3 Integrated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Voltage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Regulators (FIVRs)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85" y="818710"/>
            <a:ext cx="79672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FIVRs are instrumental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efficient implementation of mainboards </a:t>
            </a:r>
            <a:r>
              <a:rPr lang="en-US" sz="1600" dirty="0">
                <a:latin typeface="+mj-lt"/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efficient processors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Why, this Section will reveal it.</a:t>
            </a:r>
          </a:p>
        </p:txBody>
      </p:sp>
    </p:spTree>
    <p:extLst>
      <p:ext uri="{BB962C8B-B14F-4D97-AF65-F5344CB8AC3E}">
        <p14:creationId xmlns:p14="http://schemas.microsoft.com/office/powerpoint/2010/main" val="4026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3.1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Introduction to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FIVRs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 (1)</a:t>
            </a:r>
            <a:endParaRPr lang="hu-HU" altLang="en-US" sz="1700" kern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840" y="2034560"/>
            <a:ext cx="6030670" cy="4905545"/>
            <a:chOff x="3131840" y="2034560"/>
            <a:chExt cx="6030670" cy="490554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430491" y="6154206"/>
              <a:ext cx="1111215" cy="67696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7" t="19599" r="15401" b="17449"/>
            <a:stretch/>
          </p:blipFill>
          <p:spPr bwMode="auto">
            <a:xfrm>
              <a:off x="3353556" y="2034560"/>
              <a:ext cx="5673939" cy="424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8051295" y="6422408"/>
              <a:ext cx="1111215" cy="51769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5" t="22115" r="74870" b="22933"/>
            <a:stretch/>
          </p:blipFill>
          <p:spPr bwMode="auto">
            <a:xfrm>
              <a:off x="3220527" y="2167265"/>
              <a:ext cx="177373" cy="370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3220527" y="2393093"/>
              <a:ext cx="177353" cy="8129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9280" r="74871" b="22933"/>
            <a:stretch/>
          </p:blipFill>
          <p:spPr bwMode="auto">
            <a:xfrm>
              <a:off x="3264869" y="2167264"/>
              <a:ext cx="133029" cy="254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3131840" y="5912101"/>
              <a:ext cx="4035228" cy="59107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5" t="79871" r="39257" b="7397"/>
            <a:stretch/>
          </p:blipFill>
          <p:spPr bwMode="auto">
            <a:xfrm>
              <a:off x="3290681" y="5994285"/>
              <a:ext cx="4611689" cy="85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116505" y="5276987"/>
            <a:ext cx="301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Voltage planes</a:t>
            </a:r>
          </a:p>
          <a:p>
            <a:pPr algn="ctr"/>
            <a:r>
              <a:rPr lang="en-US" sz="1600" dirty="0">
                <a:latin typeface="+mj-lt"/>
              </a:rPr>
              <a:t>   of </a:t>
            </a:r>
            <a:r>
              <a:rPr lang="en-US" sz="1600" dirty="0" err="1">
                <a:latin typeface="+mj-lt"/>
              </a:rPr>
              <a:t>Haswell</a:t>
            </a:r>
            <a:r>
              <a:rPr lang="en-US" sz="1600" dirty="0">
                <a:latin typeface="+mj-lt"/>
              </a:rPr>
              <a:t> DT and </a:t>
            </a:r>
          </a:p>
          <a:p>
            <a:pPr algn="ctr"/>
            <a:r>
              <a:rPr lang="en-US" sz="1600" dirty="0">
                <a:latin typeface="+mj-lt"/>
              </a:rPr>
              <a:t>mobile </a:t>
            </a:r>
            <a:r>
              <a:rPr lang="en-US" sz="1600" dirty="0" smtClean="0">
                <a:latin typeface="+mj-lt"/>
              </a:rPr>
              <a:t>processors [</a:t>
            </a:r>
            <a:r>
              <a:rPr lang="hu-HU" sz="1600" dirty="0">
                <a:latin typeface="+mj-lt"/>
              </a:rPr>
              <a:t>21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065" y="1133745"/>
            <a:ext cx="9144000" cy="360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768892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Motivation for introducing integrated voltage regulation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446525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2.3.1 Introduction to FIVRs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510" y="1160166"/>
            <a:ext cx="90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 smtClean="0">
                <a:latin typeface="Verdana"/>
              </a:rPr>
              <a:t>Processors typically maintain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multiple voltage planes </a:t>
            </a:r>
            <a:r>
              <a:rPr lang="en-US" sz="1600" dirty="0" smtClean="0">
                <a:latin typeface="Verdana"/>
              </a:rPr>
              <a:t>to optimize power supply.</a:t>
            </a:r>
          </a:p>
          <a:p>
            <a:pPr lvl="0">
              <a:defRPr/>
            </a:pPr>
            <a:r>
              <a:rPr lang="en-US" sz="1600" dirty="0" smtClean="0">
                <a:latin typeface="Verdana"/>
              </a:rPr>
              <a:t>E.g. Intel’s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DT and mobile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processors </a:t>
            </a:r>
            <a:r>
              <a:rPr lang="en-US" sz="1600" dirty="0" smtClean="0">
                <a:latin typeface="Verdana"/>
              </a:rPr>
              <a:t>have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six voltage planes</a:t>
            </a:r>
            <a:r>
              <a:rPr lang="en-US" sz="1600" dirty="0" smtClean="0">
                <a:latin typeface="Verdana"/>
              </a:rPr>
              <a:t>, as seen below. </a:t>
            </a:r>
            <a:endParaRPr lang="en-US" sz="1600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95" y="6219600"/>
            <a:ext cx="333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Voltage plane: </a:t>
            </a:r>
            <a:r>
              <a:rPr lang="en-US" sz="1600" dirty="0" err="1" smtClean="0">
                <a:latin typeface="+mj-lt"/>
              </a:rPr>
              <a:t>feszültség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szint</a:t>
            </a:r>
            <a:endParaRPr lang="en-US" sz="1600" dirty="0" smtClean="0">
              <a:latin typeface="+mj-lt"/>
            </a:endParaRPr>
          </a:p>
          <a:p>
            <a:pPr algn="ctr"/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latin typeface="+mj-lt"/>
              </a:rPr>
              <a:t>Tápfeszültség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35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6132" y="2168860"/>
            <a:ext cx="4686128" cy="4028808"/>
            <a:chOff x="1736686" y="1830462"/>
            <a:chExt cx="4686128" cy="4028808"/>
          </a:xfrm>
        </p:grpSpPr>
        <p:pic>
          <p:nvPicPr>
  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0" r="55391" b="35841"/>
            <a:stretch/>
          </p:blipFill>
          <p:spPr bwMode="auto">
            <a:xfrm>
              <a:off x="1736686" y="1830462"/>
              <a:ext cx="4590510" cy="402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6012160" y="4914165"/>
              <a:ext cx="315036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3" t="50239" r="61814" b="42038"/>
            <a:stretch/>
          </p:blipFill>
          <p:spPr bwMode="auto">
            <a:xfrm>
              <a:off x="5904884" y="4959170"/>
              <a:ext cx="1052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6010888" y="4914165"/>
              <a:ext cx="2046" cy="360000"/>
            </a:xfrm>
            <a:prstGeom prst="line">
              <a:avLst/>
            </a:prstGeom>
            <a:noFill/>
            <a:ln w="28575" cap="flat" cmpd="sng" algn="ctr">
              <a:solidFill>
                <a:srgbClr val="8282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0" t="40734" r="54536" b="48572"/>
            <a:stretch/>
          </p:blipFill>
          <p:spPr bwMode="auto">
            <a:xfrm>
              <a:off x="6017770" y="4689140"/>
              <a:ext cx="405044" cy="810090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127415" y="2753924"/>
              <a:ext cx="0" cy="275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486832" y="6375811"/>
            <a:ext cx="8141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egulators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(VRs)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Ivy Bridge client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mainboards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4998"/>
            <a:ext cx="9144000" cy="612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47744"/>
            <a:ext cx="90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+mj-lt"/>
              </a:rPr>
              <a:t>In order to supply the requested </a:t>
            </a:r>
            <a:r>
              <a:rPr lang="en-US" sz="1600" dirty="0" smtClean="0">
                <a:latin typeface="+mj-lt"/>
              </a:rPr>
              <a:t>multiple voltage </a:t>
            </a:r>
            <a:r>
              <a:rPr lang="en-US" sz="1600" dirty="0">
                <a:latin typeface="+mj-lt"/>
              </a:rPr>
              <a:t>levels motherboards traditionally need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hu-HU" sz="1600" dirty="0" err="1">
                <a:solidFill>
                  <a:srgbClr val="0070C0"/>
                </a:solidFill>
                <a:latin typeface="Verdana"/>
              </a:rPr>
              <a:t>voltage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 regulators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VRs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lvl="0"/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60" dirty="0">
                <a:solidFill>
                  <a:srgbClr val="000000"/>
                </a:solidFill>
                <a:latin typeface="+mj-lt"/>
              </a:rPr>
              <a:t>E.g. Ivy Bridge client processors need</a:t>
            </a:r>
            <a:r>
              <a:rPr lang="hu-HU" sz="1600" spc="-60" dirty="0">
                <a:latin typeface="+mj-lt"/>
              </a:rPr>
              <a:t> 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6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different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voltage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regulators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for the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CPU </a:t>
            </a:r>
            <a:r>
              <a:rPr lang="hu-HU" sz="1600" spc="-60" dirty="0" err="1">
                <a:solidFill>
                  <a:srgbClr val="000000"/>
                </a:solidFill>
                <a:latin typeface="+mj-lt"/>
              </a:rPr>
              <a:t>cores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,</a:t>
            </a:r>
            <a:endParaRPr lang="en-US" sz="1600" spc="-6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graphics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600" spc="-40" dirty="0" err="1">
                <a:solidFill>
                  <a:srgbClr val="000000"/>
                </a:solidFill>
                <a:latin typeface="+mj-lt"/>
              </a:rPr>
              <a:t>Gfx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),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System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Agent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(SA), IO, PLL and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Memory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as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shown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Figure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1600" spc="-40" dirty="0" smtClean="0">
                <a:solidFill>
                  <a:srgbClr val="000000"/>
                </a:solidFill>
                <a:latin typeface="+mj-lt"/>
              </a:rPr>
              <a:t>below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.  </a:t>
            </a:r>
            <a:endParaRPr lang="en-US" sz="1600" spc="-4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273" y="2696116"/>
            <a:ext cx="25199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Ivy Bridge)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(3)</a:t>
            </a:r>
            <a:endParaRPr lang="en-US" dirty="0"/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2172886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118" y="5682152"/>
            <a:ext cx="90501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en-US" sz="1600" b="0" i="0" u="none" strike="noStrike" kern="1200" cap="none" spc="-2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600" b="0" i="0" u="none" strike="noStrike" kern="1200" cap="none" spc="-2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ntegrating</a:t>
            </a:r>
            <a:r>
              <a:rPr kumimoji="0" lang="hu-HU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 power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of the Memory VR) </a:t>
            </a:r>
            <a:endParaRPr kumimoji="0" lang="en-US" sz="1600" b="0" i="0" u="none" strike="noStrike" kern="1200" cap="none" spc="-2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baseline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baseline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[7]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In the above example, FIVR consolidates five platform voltage regulators (VRs) into one.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60347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00" y="473602"/>
            <a:ext cx="81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Intel’s FIVR (Fully Integrated Voltage Regulators)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98" y="908720"/>
            <a:ext cx="946707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To reduce the number of voltage regulators (VR) needed, </a:t>
            </a:r>
            <a:r>
              <a:rPr lang="en-US" sz="1600" dirty="0"/>
              <a:t>Intel designed an </a:t>
            </a:r>
            <a:r>
              <a:rPr lang="en-US" sz="1600" dirty="0">
                <a:solidFill>
                  <a:srgbClr val="FF0000"/>
                </a:solidFill>
              </a:rPr>
              <a:t>integrated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voltage regulator</a:t>
            </a:r>
            <a:r>
              <a:rPr lang="en-US" sz="1600" dirty="0"/>
              <a:t>, called </a:t>
            </a:r>
            <a:r>
              <a:rPr lang="en-US" sz="1600" dirty="0">
                <a:solidFill>
                  <a:srgbClr val="FF0000"/>
                </a:solidFill>
              </a:rPr>
              <a:t>FIVR</a:t>
            </a:r>
            <a:r>
              <a:rPr lang="en-US" sz="1600" dirty="0"/>
              <a:t> (Fully Integrated Voltage Regulator) that </a:t>
            </a:r>
            <a:r>
              <a:rPr lang="hu-HU" sz="1600" dirty="0" err="1">
                <a:solidFill>
                  <a:srgbClr val="0070C0"/>
                </a:solidFill>
              </a:rPr>
              <a:t>integrate</a:t>
            </a:r>
            <a:r>
              <a:rPr lang="en-US" sz="1600" dirty="0">
                <a:solidFill>
                  <a:srgbClr val="0070C0"/>
                </a:solidFill>
              </a:rPr>
              <a:t>s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hu-HU" sz="1600" spc="-40" dirty="0" err="1">
                <a:solidFill>
                  <a:srgbClr val="0070C0"/>
                </a:solidFill>
              </a:rPr>
              <a:t>legacy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power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delivery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/>
              <a:t>(except of the Memory VR) </a:t>
            </a:r>
            <a:r>
              <a:rPr lang="hu-HU" sz="1600" spc="-40" dirty="0" err="1">
                <a:solidFill>
                  <a:srgbClr val="0070C0"/>
                </a:solidFill>
              </a:rPr>
              <a:t>onto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the</a:t>
            </a:r>
            <a:r>
              <a:rPr lang="en-US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 smtClean="0">
                <a:solidFill>
                  <a:srgbClr val="FF0000"/>
                </a:solidFill>
              </a:rPr>
              <a:t>mainboard</a:t>
            </a:r>
            <a:r>
              <a:rPr lang="en-US" sz="1600" spc="-40" dirty="0" smtClean="0">
                <a:solidFill>
                  <a:srgbClr val="0070C0"/>
                </a:solidFill>
              </a:rPr>
              <a:t>, </a:t>
            </a:r>
            <a:r>
              <a:rPr lang="hu-HU" sz="1600" spc="-40" dirty="0" err="1" smtClean="0">
                <a:solidFill>
                  <a:srgbClr val="FF0000"/>
                </a:solidFill>
              </a:rPr>
              <a:t>package</a:t>
            </a:r>
            <a:r>
              <a:rPr lang="hu-HU" sz="1600" spc="-40" dirty="0" smtClean="0">
                <a:solidFill>
                  <a:srgbClr val="0070C0"/>
                </a:solidFill>
              </a:rPr>
              <a:t> </a:t>
            </a:r>
            <a:r>
              <a:rPr lang="hu-HU" sz="1600" spc="-40" dirty="0">
                <a:solidFill>
                  <a:srgbClr val="0070C0"/>
                </a:solidFill>
              </a:rPr>
              <a:t>and </a:t>
            </a:r>
            <a:r>
              <a:rPr lang="hu-HU" sz="1600" spc="-40" dirty="0" err="1" smtClean="0">
                <a:solidFill>
                  <a:srgbClr val="FF0000"/>
                </a:solidFill>
              </a:rPr>
              <a:t>die</a:t>
            </a:r>
            <a:r>
              <a:rPr lang="en-US" sz="1600" spc="-40" dirty="0" smtClean="0">
                <a:solidFill>
                  <a:srgbClr val="FF0000"/>
                </a:solidFill>
              </a:rPr>
              <a:t>.</a:t>
            </a:r>
            <a:endParaRPr lang="en-US" sz="1600" spc="-40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en-US" sz="1600" dirty="0"/>
              <a:t>  </a:t>
            </a:r>
            <a:r>
              <a:rPr lang="en-US" sz="1600" dirty="0" smtClean="0"/>
              <a:t>FIVR was introduced </a:t>
            </a:r>
            <a:r>
              <a:rPr lang="en-US" sz="1600" dirty="0"/>
              <a:t>in </a:t>
            </a:r>
            <a:r>
              <a:rPr lang="en-US" sz="1600" dirty="0" smtClean="0"/>
              <a:t>Intel’s </a:t>
            </a:r>
            <a:r>
              <a:rPr lang="en-US" sz="1600" dirty="0" err="1">
                <a:solidFill>
                  <a:srgbClr val="0070C0"/>
                </a:solidFill>
              </a:rPr>
              <a:t>Haswell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processor,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1670" y="2614738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(Ivy Bridge)</a:t>
            </a:r>
          </a:p>
        </p:txBody>
      </p:sp>
    </p:spTree>
    <p:extLst>
      <p:ext uri="{BB962C8B-B14F-4D97-AF65-F5344CB8AC3E}">
        <p14:creationId xmlns:p14="http://schemas.microsoft.com/office/powerpoint/2010/main" val="16833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(4)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6" y="458670"/>
            <a:ext cx="87001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Example: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Contrasting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power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delivery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the preceding Ivy Bridge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subsequent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client platforms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30768" y="1378510"/>
            <a:ext cx="8146677" cy="4885805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1500" y="6420816"/>
            <a:ext cx="6702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 seen FIVR </a:t>
            </a:r>
            <a:r>
              <a:rPr lang="en-US" sz="1600" dirty="0">
                <a:solidFill>
                  <a:srgbClr val="0070C0"/>
                </a:solidFill>
              </a:rPr>
              <a:t>greatly simplifies voltage delivery </a:t>
            </a:r>
            <a:r>
              <a:rPr lang="en-US" sz="1600" dirty="0"/>
              <a:t>of a platform.</a:t>
            </a:r>
          </a:p>
        </p:txBody>
      </p:sp>
    </p:spTree>
    <p:extLst>
      <p:ext uri="{BB962C8B-B14F-4D97-AF65-F5344CB8AC3E}">
        <p14:creationId xmlns:p14="http://schemas.microsoft.com/office/powerpoint/2010/main" val="15673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2.3.2 Implementation of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FIVR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5112060" y="157270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99" y="820140"/>
            <a:ext cx="859595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of Intel’s 1. gen. FIVR, introduced in the </a:t>
            </a:r>
            <a:r>
              <a:rPr kumimoji="0" lang="en-US" i="0" u="none" strike="noStrike" kern="1200" cap="none" spc="-6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line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pc="-60" dirty="0">
                <a:solidFill>
                  <a:srgbClr val="2D2D8A"/>
                </a:solidFill>
                <a:latin typeface="Verdana"/>
                <a:cs typeface="Arial" charset="0"/>
              </a:rPr>
              <a:t>F</a:t>
            </a:r>
            <a:r>
              <a:rPr lang="en-US" spc="-60" dirty="0">
                <a:solidFill>
                  <a:srgbClr val="2D2D8A"/>
                </a:solidFill>
                <a:cs typeface="Arial" charset="0"/>
              </a:rPr>
              <a:t>unctional partitioning of the implementation</a:t>
            </a:r>
            <a:endParaRPr kumimoji="0" lang="en-US" i="0" u="none" strike="noStrike" kern="1200" cap="none" spc="-6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2130" y="6174595"/>
            <a:ext cx="33025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Functional partitioning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of the FIVR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FIVR (1)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692" y="1965611"/>
            <a:ext cx="52968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first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of the voltage regulator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delivers 1.8 V by conversion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from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PSU or battery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(12V),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which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distributed across the microprocessor die.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second conversion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comprised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8 and 31 VRs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(depending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actual product), which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140MHz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synchronous multiphase buck converters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up to 16 phases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(to be discussed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 later)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1567824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is built up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1587" y="391708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7135" y="585259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stage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88313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6399330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PSU: Power Supply Unit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513" y="584686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stage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70100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2.3.2 Implementation of FIVR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(4)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06515" y="1493785"/>
            <a:ext cx="6221288" cy="4222870"/>
            <a:chOff x="1041906" y="1349863"/>
            <a:chExt cx="6221288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1906" y="1349863"/>
              <a:ext cx="10086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</a:t>
              </a: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= 1 V)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𝑉𝑐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=1− 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oMath>
                    </m:oMathPara>
                  </a14:m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1500" y="863715"/>
            <a:ext cx="892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voltage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capacitor while charging it over a resistance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𝑤𝑖𝑡h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∗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𝐶𝑑𝑦𝑛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85694" y="356438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V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CC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167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99" y="458670"/>
            <a:ext cx="859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Physical partitioning of the 1.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8035" y="4983268"/>
            <a:ext cx="890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The Power Control Unit (PCU)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specifies the input voltage, output voltage, number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of operating phases, and a variety of other settings to minimize the total power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consumption of the die.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4" y="968333"/>
            <a:ext cx="9143999" cy="399600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3716904" y="1043735"/>
            <a:ext cx="5427095" cy="35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968334"/>
            <a:ext cx="3889465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first stage is on the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motherboard.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mid-frequency decoupling 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apacitors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 and inductors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needed in the second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placed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The power FETs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(switches),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        control circuitry  and high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spc="-80" dirty="0">
                <a:solidFill>
                  <a:srgbClr val="0066CC"/>
                </a:solidFill>
                <a:latin typeface="Verdana"/>
                <a:cs typeface="Arial" charset="0"/>
              </a:rPr>
              <a:t>  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frequency decoupling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second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on the 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Each on die VR is independently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programmable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to achieve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optimal operation given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requirements of the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is powering. </a:t>
            </a:r>
          </a:p>
        </p:txBody>
      </p:sp>
    </p:spTree>
    <p:extLst>
      <p:ext uri="{BB962C8B-B14F-4D97-AF65-F5344CB8AC3E}">
        <p14:creationId xmlns:p14="http://schemas.microsoft.com/office/powerpoint/2010/main" val="31559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3315471"/>
            <a:ext cx="906934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Block diagram of the buck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converter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Kapcsolóüzemű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DC/DC converter)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3740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operation of buck converters used in the 1. gen.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6735" y="6399330"/>
            <a:ext cx="48195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Operation of the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Q: MOSFET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Drive circuit: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E.g. PWM modulated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(3)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515" y="6174305"/>
            <a:ext cx="18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duty cycle</a:t>
            </a:r>
          </a:p>
          <a:p>
            <a:r>
              <a:rPr lang="en-US" sz="1600" dirty="0" err="1"/>
              <a:t>kitöltési</a:t>
            </a:r>
            <a:r>
              <a:rPr lang="en-US" sz="1600" dirty="0"/>
              <a:t> </a:t>
            </a:r>
            <a:r>
              <a:rPr lang="en-US" sz="1600" dirty="0" err="1"/>
              <a:t>tényező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56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9548" y="863715"/>
            <a:ext cx="9088963" cy="487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/>
              <a:t>The </a:t>
            </a:r>
            <a:r>
              <a:rPr lang="en-US" sz="1600" spc="-40" dirty="0">
                <a:solidFill>
                  <a:srgbClr val="FF0000"/>
                </a:solidFill>
              </a:rPr>
              <a:t>buck converter </a:t>
            </a:r>
            <a:r>
              <a:rPr lang="en-US" sz="1600" spc="-40" dirty="0"/>
              <a:t>can be used to </a:t>
            </a:r>
            <a:r>
              <a:rPr lang="en-US" sz="1600" spc="-40" dirty="0">
                <a:solidFill>
                  <a:srgbClr val="0070C0"/>
                </a:solidFill>
              </a:rPr>
              <a:t>down-convert a DC voltage </a:t>
            </a:r>
            <a:r>
              <a:rPr lang="en-US" sz="1600" spc="-40" dirty="0"/>
              <a:t>to a lower DC voltage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of the same polarity.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uses a </a:t>
            </a:r>
            <a:r>
              <a:rPr lang="en-US" sz="1600" dirty="0">
                <a:solidFill>
                  <a:srgbClr val="0070C0"/>
                </a:solidFill>
              </a:rPr>
              <a:t>transistor as a switch </a:t>
            </a:r>
            <a:r>
              <a:rPr lang="en-US" sz="1600" dirty="0"/>
              <a:t>that </a:t>
            </a:r>
            <a:r>
              <a:rPr lang="en-US" sz="1600" dirty="0">
                <a:solidFill>
                  <a:srgbClr val="0070C0"/>
                </a:solidFill>
              </a:rPr>
              <a:t>alternately connects and disconnects the input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voltage to an RC circuit by a frequency of 140 </a:t>
            </a:r>
            <a:r>
              <a:rPr lang="en-US" sz="1600" dirty="0" err="1">
                <a:solidFill>
                  <a:srgbClr val="0070C0"/>
                </a:solidFill>
              </a:rPr>
              <a:t>MHz</a:t>
            </a:r>
            <a:r>
              <a:rPr lang="en-US" sz="1600" dirty="0" err="1"/>
              <a:t>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While the </a:t>
            </a:r>
            <a:r>
              <a:rPr lang="en-US" sz="1600" dirty="0">
                <a:solidFill>
                  <a:srgbClr val="FF0000"/>
                </a:solidFill>
              </a:rPr>
              <a:t>switch is on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voltage will rise </a:t>
            </a:r>
            <a:r>
              <a:rPr lang="en-US" sz="1600" dirty="0"/>
              <a:t>on the capacitor, as indicated in the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Figure on the left of the previous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the switch is </a:t>
            </a:r>
            <a:r>
              <a:rPr lang="en-US" sz="1600" dirty="0">
                <a:solidFill>
                  <a:srgbClr val="FF0000"/>
                </a:solidFill>
              </a:rPr>
              <a:t>turned off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input voltage is removed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0070C0"/>
                </a:solidFill>
              </a:rPr>
              <a:t>capacitor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discharges </a:t>
            </a:r>
            <a:r>
              <a:rPr lang="en-US" sz="1600" dirty="0"/>
              <a:t>across the load.</a:t>
            </a:r>
          </a:p>
          <a:p>
            <a:r>
              <a:rPr lang="en-US" sz="1600" dirty="0"/>
              <a:t>    Then the current “I” will continue to flow through the diode ”</a:t>
            </a:r>
            <a:r>
              <a:rPr lang="en-US" sz="1600" i="1" dirty="0"/>
              <a:t>D”</a:t>
            </a:r>
            <a:r>
              <a:rPr lang="en-US" sz="1600" dirty="0"/>
              <a:t>, but </a:t>
            </a:r>
            <a:r>
              <a:rPr lang="en-US" sz="1600" dirty="0">
                <a:solidFill>
                  <a:srgbClr val="0070C0"/>
                </a:solidFill>
              </a:rPr>
              <a:t>its magnitude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will drop.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results in a </a:t>
            </a:r>
            <a:r>
              <a:rPr lang="en-US" sz="1600" dirty="0">
                <a:solidFill>
                  <a:srgbClr val="FF0000"/>
                </a:solidFill>
              </a:rPr>
              <a:t>ripple current </a:t>
            </a:r>
            <a:r>
              <a:rPr lang="en-US" sz="1600" dirty="0"/>
              <a:t>(and voltage) across the RC network, as indicated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at the bottom of the previous Figure.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By switching between on-state and off-state continuously, the buck converter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decreases the voltage level from the input value to the output value.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can be shown that the </a:t>
            </a:r>
            <a:r>
              <a:rPr lang="en-US" sz="1600" dirty="0">
                <a:solidFill>
                  <a:srgbClr val="0070C0"/>
                </a:solidFill>
              </a:rPr>
              <a:t>output voltage equals the input voltage multiplied by the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duty cycle</a:t>
            </a:r>
            <a:r>
              <a:rPr lang="en-US" sz="1600" dirty="0"/>
              <a:t> (length of the on interval subdivided by the cycle time [</a:t>
            </a:r>
            <a:r>
              <a:rPr lang="hu-HU" sz="1600" dirty="0"/>
              <a:t>98</a:t>
            </a:r>
            <a:r>
              <a:rPr lang="en-US" sz="1600" dirty="0"/>
              <a:t>].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1437" y="470397"/>
            <a:ext cx="859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Operation of buck converters implemented in 1. gen. FIVRs [</a:t>
            </a:r>
            <a:r>
              <a:rPr lang="hu-HU" dirty="0">
                <a:solidFill>
                  <a:schemeClr val="accent6"/>
                </a:solidFill>
              </a:rPr>
              <a:t>25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83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1" y="1399506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72" y="4734145"/>
            <a:ext cx="6966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Fig.: Principle of a synchronous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-phase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485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Reducing voltage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ripple of the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1. gen. buck converters by synchronous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n-phase buck converter design [</a:t>
            </a:r>
            <a:r>
              <a:rPr lang="hu-HU" dirty="0">
                <a:solidFill>
                  <a:schemeClr val="accent6"/>
                </a:solidFill>
                <a:latin typeface="Verdana"/>
                <a:cs typeface="Arial" charset="0"/>
              </a:rPr>
              <a:t>26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(5)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5229200"/>
            <a:ext cx="888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Obviously, the </a:t>
            </a:r>
            <a:r>
              <a:rPr lang="en-US" sz="1600" dirty="0">
                <a:solidFill>
                  <a:srgbClr val="FF0000"/>
                </a:solidFill>
              </a:rPr>
              <a:t>high of ripple</a:t>
            </a:r>
            <a:r>
              <a:rPr lang="en-US" sz="1600" dirty="0">
                <a:solidFill>
                  <a:srgbClr val="0070C0"/>
                </a:solidFill>
              </a:rPr>
              <a:t> can be reduced by replacing a single switch by multiple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synchronous switches</a:t>
            </a:r>
            <a:r>
              <a:rPr lang="en-US" sz="1600" dirty="0"/>
              <a:t>, as seen above.</a:t>
            </a:r>
          </a:p>
        </p:txBody>
      </p:sp>
    </p:spTree>
    <p:extLst>
      <p:ext uri="{BB962C8B-B14F-4D97-AF65-F5344CB8AC3E}">
        <p14:creationId xmlns:p14="http://schemas.microsoft.com/office/powerpoint/2010/main" val="36965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90251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Board space saving with </a:t>
            </a:r>
            <a:r>
              <a:rPr kumimoji="0" lang="en-US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Haswell’s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vs. Ivy Bridge’s voltage regulators 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pc="-40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(6)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505" y="818710"/>
            <a:ext cx="916629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In their subsequent </a:t>
            </a:r>
            <a:r>
              <a:rPr lang="en-US" sz="1600" dirty="0" err="1">
                <a:solidFill>
                  <a:srgbClr val="000000"/>
                </a:solidFill>
              </a:rPr>
              <a:t>Broadwell</a:t>
            </a:r>
            <a:r>
              <a:rPr lang="en-US" sz="1600" dirty="0">
                <a:solidFill>
                  <a:srgbClr val="000000"/>
                </a:solidFill>
              </a:rPr>
              <a:t> line (</a:t>
            </a:r>
            <a:r>
              <a:rPr lang="hu-HU" sz="1600" dirty="0">
                <a:solidFill>
                  <a:srgbClr val="000000"/>
                </a:solidFill>
              </a:rPr>
              <a:t>9/</a:t>
            </a:r>
            <a:r>
              <a:rPr lang="en-US" sz="1600" dirty="0">
                <a:solidFill>
                  <a:srgbClr val="000000"/>
                </a:solidFill>
              </a:rPr>
              <a:t>2014) Intel enhanced the original FIVR design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in many aspects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], not detailed here.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resulting </a:t>
            </a:r>
            <a:r>
              <a:rPr lang="en-US" sz="1600" dirty="0">
                <a:solidFill>
                  <a:srgbClr val="0070C0"/>
                </a:solidFill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</a:rPr>
              <a:t>nd</a:t>
            </a:r>
            <a:r>
              <a:rPr lang="en-US" sz="1600" dirty="0">
                <a:solidFill>
                  <a:srgbClr val="0070C0"/>
                </a:solidFill>
              </a:rPr>
              <a:t> gen. design</a:t>
            </a:r>
            <a:r>
              <a:rPr lang="en-US" sz="1600" dirty="0">
                <a:solidFill>
                  <a:srgbClr val="000000"/>
                </a:solidFill>
              </a:rPr>
              <a:t> resulted in about </a:t>
            </a:r>
            <a:r>
              <a:rPr lang="en-US" sz="1600" dirty="0">
                <a:solidFill>
                  <a:srgbClr val="0070C0"/>
                </a:solidFill>
              </a:rPr>
              <a:t>35 % less own power consumption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458670"/>
            <a:ext cx="863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Enhancing Intel’s original FIVR design in the subsequent </a:t>
            </a:r>
            <a:r>
              <a:rPr lang="en-US" dirty="0" err="1">
                <a:solidFill>
                  <a:schemeClr val="accent6"/>
                </a:solidFill>
              </a:rPr>
              <a:t>Broadwell</a:t>
            </a:r>
            <a:r>
              <a:rPr lang="en-US" dirty="0">
                <a:solidFill>
                  <a:schemeClr val="accent6"/>
                </a:solidFill>
              </a:rPr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1739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.3 Assessment and use of FIVRs </a:t>
            </a:r>
          </a:p>
        </p:txBody>
      </p:sp>
    </p:spTree>
    <p:extLst>
      <p:ext uri="{BB962C8B-B14F-4D97-AF65-F5344CB8AC3E}">
        <p14:creationId xmlns:p14="http://schemas.microsoft.com/office/powerpoint/2010/main" val="30398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</a:t>
            </a:r>
            <a:r>
              <a:rPr lang="en-US" dirty="0" smtClean="0"/>
              <a:t>FIVRs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762275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 of FIVRs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2.3.3 Assessment and use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FIVRs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13" y="1091614"/>
            <a:ext cx="48789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It greatly simplifies mainboard designs.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It replaces power gates.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It allows Per-Core-P-State control (PCPC).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58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493785"/>
            <a:ext cx="6972300" cy="48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a) Simplification of motherboard design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18710"/>
            <a:ext cx="9179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While reducing the </a:t>
            </a:r>
            <a:r>
              <a:rPr lang="en-US" sz="1600" dirty="0" smtClean="0">
                <a:latin typeface="Verdana"/>
              </a:rPr>
              <a:t>number </a:t>
            </a:r>
            <a:r>
              <a:rPr lang="en-US" sz="1600" dirty="0">
                <a:latin typeface="Verdana"/>
              </a:rPr>
              <a:t>of VRs to be implemented on the </a:t>
            </a:r>
            <a:r>
              <a:rPr lang="en-US" sz="1600" dirty="0" smtClean="0">
                <a:latin typeface="Verdana"/>
              </a:rPr>
              <a:t>mainboard, FIVRs greatly</a:t>
            </a:r>
          </a:p>
          <a:p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reduce mainboard design. </a:t>
            </a:r>
            <a:endParaRPr lang="en-US" sz="1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5" y="6375811"/>
            <a:ext cx="92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Using FIVRs in </a:t>
            </a:r>
            <a:r>
              <a:rPr lang="en-US" sz="1600" dirty="0" err="1" smtClean="0">
                <a:latin typeface="+mj-lt"/>
              </a:rPr>
              <a:t>Haswell</a:t>
            </a:r>
            <a:r>
              <a:rPr lang="en-US" sz="1600" dirty="0" smtClean="0">
                <a:latin typeface="+mj-lt"/>
              </a:rPr>
              <a:t> processors to reduce the number of VRs </a:t>
            </a:r>
            <a:r>
              <a:rPr lang="en-US" sz="1600" dirty="0" err="1" smtClean="0">
                <a:latin typeface="+mj-lt"/>
              </a:rPr>
              <a:t>ftom</a:t>
            </a:r>
            <a:r>
              <a:rPr lang="en-US" sz="1600" dirty="0" smtClean="0">
                <a:latin typeface="+mj-lt"/>
              </a:rPr>
              <a:t> 6 to 2 [7]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459" y="2311133"/>
            <a:ext cx="12025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bg1"/>
                </a:solidFill>
                <a:latin typeface="+mj-lt"/>
              </a:rPr>
              <a:t>(Ivy Bridge)</a:t>
            </a:r>
            <a:endParaRPr lang="en-US" sz="125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58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15973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34851" y="6439439"/>
            <a:ext cx="820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Use of integrated voltage regulators in Intel's Haswell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61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Replacing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FIVR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" y="1226479"/>
            <a:ext cx="5363580" cy="178934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850" y="953725"/>
            <a:ext cx="5260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 regulation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zero-voltages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individual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 to switch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units like power gating,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on the right shows,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power gating superfluous.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1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emark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" y="5094185"/>
            <a:ext cx="4909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According to Intel’s documentation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client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processors </a:t>
            </a:r>
            <a:r>
              <a:rPr lang="en-US" sz="1600" dirty="0" smtClean="0">
                <a:latin typeface="+mj-lt"/>
              </a:rPr>
              <a:t>all cores run at the same </a:t>
            </a:r>
            <a:r>
              <a:rPr lang="en-US" sz="1600" dirty="0" err="1" smtClean="0">
                <a:latin typeface="+mj-lt"/>
              </a:rPr>
              <a:t>Vcc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 smtClean="0">
                <a:latin typeface="+mj-lt"/>
              </a:rPr>
              <a:t>  so in client processors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FIVR operates just as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power gates</a:t>
            </a:r>
            <a:r>
              <a:rPr lang="en-US" sz="1600" dirty="0" smtClean="0">
                <a:latin typeface="+mj-lt"/>
              </a:rPr>
              <a:t> and do not provide Per-Core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P-State control (PCPS).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01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(5)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31840" y="4239090"/>
            <a:ext cx="248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I *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20010" y="1853825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7722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7800" y="247868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41730" y="5319210"/>
            <a:ext cx="64502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I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Δ</a:t>
            </a:r>
            <a:r>
              <a:rPr lang="en-US" sz="1600" dirty="0">
                <a:solidFill>
                  <a:srgbClr val="000000"/>
                </a:solidFill>
              </a:rPr>
              <a:t>T  =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dyn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* V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cc</a:t>
            </a:r>
            <a:r>
              <a:rPr lang="en-US" sz="1600" baseline="30000" dirty="0">
                <a:solidFill>
                  <a:srgbClr val="000000"/>
                </a:solidFill>
                <a:latin typeface="Verdana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= 2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5989" y="457531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= ½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calculation 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</a:t>
            </a:r>
            <a:r>
              <a:rPr lang="en-US" sz="1600" baseline="-25000" dirty="0">
                <a:solidFill>
                  <a:srgbClr val="FF3F3F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63715"/>
            <a:ext cx="8163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consider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die while taking the chosen model: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4757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4860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248980"/>
            <a:ext cx="531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29339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654025"/>
            <a:ext cx="929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capacitor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charge Q will be accumulated and then discharged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over the resistor R during the halve clock period: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500" y="4965734"/>
            <a:ext cx="35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is: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40080" y="6023781"/>
            <a:ext cx="3852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41730" y="5836970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const.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7981" y="6068786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5461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1787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0570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1260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626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50" grpId="0"/>
      <p:bldP spid="60" grpId="0"/>
      <p:bldP spid="61" grpId="0"/>
      <p:bldP spid="63" grpId="0" animBg="1"/>
      <p:bldP spid="64" grpId="0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38" y="458670"/>
            <a:ext cx="667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c) Enabling 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(PCPS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) in servers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26495" y="964189"/>
            <a:ext cx="9144000" cy="48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95" y="818710"/>
            <a:ext cx="932452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Concerning </a:t>
            </a:r>
            <a:r>
              <a:rPr lang="en-US" sz="1600" dirty="0">
                <a:latin typeface="+mj-lt"/>
              </a:rPr>
              <a:t>the use of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integrated voltage regulation is servers </a:t>
            </a:r>
            <a:r>
              <a:rPr lang="en-US" sz="1600" dirty="0">
                <a:latin typeface="+mj-lt"/>
              </a:rPr>
              <a:t>the following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aspects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should be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While using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per-core-P-state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control </a:t>
            </a:r>
            <a:r>
              <a:rPr lang="en-US" sz="1600" dirty="0">
                <a:latin typeface="+mj-lt"/>
              </a:rPr>
              <a:t>(to be </a:t>
            </a:r>
            <a:r>
              <a:rPr lang="en-US" sz="1600" dirty="0" smtClean="0">
                <a:latin typeface="+mj-lt"/>
              </a:rPr>
              <a:t>discussed later),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each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active core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runs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its individually requested clock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rate rather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than at the clock rate requested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highest performing core</a:t>
            </a:r>
            <a:r>
              <a:rPr lang="en-US" sz="1600" dirty="0">
                <a:latin typeface="+mj-lt"/>
              </a:rPr>
              <a:t>, as in </a:t>
            </a:r>
            <a:r>
              <a:rPr lang="en-US" sz="1600" dirty="0" smtClean="0">
                <a:latin typeface="+mj-lt"/>
              </a:rPr>
              <a:t>case </a:t>
            </a:r>
            <a:r>
              <a:rPr lang="en-US" sz="1600" dirty="0">
                <a:latin typeface="+mj-lt"/>
              </a:rPr>
              <a:t>without per-core P-state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Clearly,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high core count processors</a:t>
            </a:r>
            <a:r>
              <a:rPr lang="en-US" sz="1600" dirty="0">
                <a:latin typeface="+mj-lt"/>
              </a:rPr>
              <a:t>, say with 18 or more cores there is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big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difference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total power consumption </a:t>
            </a:r>
            <a:r>
              <a:rPr lang="en-US" sz="1600" dirty="0">
                <a:latin typeface="+mj-lt"/>
              </a:rPr>
              <a:t>between the case when all cores run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20" dirty="0">
                <a:latin typeface="+mj-lt"/>
              </a:rPr>
              <a:t>at their requested clock rate rather than at the clock rate of the highest performing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core. 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spc="-20" dirty="0">
                <a:latin typeface="+mj-lt"/>
              </a:rPr>
              <a:t>Consequently,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for high core count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processors the use of per-core-count power control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implementation of integrated voltage regulation is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crucial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Moreover,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extra power consumption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integrated voltage regulation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is less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detrimental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server processors</a:t>
            </a:r>
            <a:r>
              <a:rPr lang="en-US" sz="1600" dirty="0">
                <a:latin typeface="+mj-lt"/>
              </a:rPr>
              <a:t>, since server processors have right from the start</a:t>
            </a:r>
          </a:p>
          <a:p>
            <a:r>
              <a:rPr lang="en-US" sz="1600" dirty="0">
                <a:latin typeface="+mj-lt"/>
              </a:rPr>
              <a:t>      high TDP values of say 100 to 250 W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additional power consumption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integrated voltage regulation is relatively low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  <a:latin typeface="+mj-lt"/>
              </a:rPr>
              <a:t>Even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spc="-20" dirty="0">
                <a:solidFill>
                  <a:srgbClr val="000000"/>
                </a:solidFill>
                <a:latin typeface="+mj-lt"/>
              </a:rPr>
              <a:t> can be considered to be a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precondition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 for Per-Core P-State management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in high core count server processors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05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2.3.3 Assessment and use of FIVRs </a:t>
            </a:r>
            <a:r>
              <a:rPr lang="en-US" dirty="0" smtClean="0"/>
              <a:t>(5)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6495" y="1043735"/>
            <a:ext cx="9162510" cy="37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8770" y="2854209"/>
            <a:ext cx="9218755" cy="1419750"/>
            <a:chOff x="78770" y="1583795"/>
            <a:chExt cx="9218755" cy="1419750"/>
          </a:xfrm>
        </p:grpSpPr>
        <p:cxnSp>
          <p:nvCxnSpPr>
            <p:cNvPr id="53" name="Egyenes összekötő nyíllal 6"/>
            <p:cNvCxnSpPr/>
            <p:nvPr/>
          </p:nvCxnSpPr>
          <p:spPr>
            <a:xfrm flipV="1">
              <a:off x="1210578" y="2646803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17"/>
            <p:cNvCxnSpPr/>
            <p:nvPr/>
          </p:nvCxnSpPr>
          <p:spPr>
            <a:xfrm>
              <a:off x="1720374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18"/>
            <p:cNvCxnSpPr/>
            <p:nvPr/>
          </p:nvCxnSpPr>
          <p:spPr>
            <a:xfrm>
              <a:off x="2334819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19"/>
            <p:cNvCxnSpPr/>
            <p:nvPr/>
          </p:nvCxnSpPr>
          <p:spPr>
            <a:xfrm>
              <a:off x="2951707" y="25885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20"/>
            <p:cNvCxnSpPr/>
            <p:nvPr/>
          </p:nvCxnSpPr>
          <p:spPr>
            <a:xfrm>
              <a:off x="3566152" y="25872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21"/>
            <p:cNvCxnSpPr/>
            <p:nvPr/>
          </p:nvCxnSpPr>
          <p:spPr>
            <a:xfrm>
              <a:off x="4181955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22"/>
            <p:cNvCxnSpPr/>
            <p:nvPr/>
          </p:nvCxnSpPr>
          <p:spPr>
            <a:xfrm>
              <a:off x="4796400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Szövegdoboz 31"/>
            <p:cNvSpPr txBox="1"/>
            <p:nvPr/>
          </p:nvSpPr>
          <p:spPr>
            <a:xfrm>
              <a:off x="1705633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66" name="Szövegdoboz 32"/>
            <p:cNvSpPr txBox="1"/>
            <p:nvPr/>
          </p:nvSpPr>
          <p:spPr>
            <a:xfrm>
              <a:off x="3004284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67" name="Szövegdoboz 33"/>
            <p:cNvSpPr txBox="1"/>
            <p:nvPr/>
          </p:nvSpPr>
          <p:spPr>
            <a:xfrm>
              <a:off x="4219420" y="2708984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68" name="Szövegdoboz 34"/>
            <p:cNvSpPr txBox="1"/>
            <p:nvPr/>
          </p:nvSpPr>
          <p:spPr>
            <a:xfrm>
              <a:off x="8494787" y="2718852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69" name="Egyenes összekötő 22"/>
            <p:cNvCxnSpPr/>
            <p:nvPr/>
          </p:nvCxnSpPr>
          <p:spPr>
            <a:xfrm>
              <a:off x="5418829" y="258614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22"/>
            <p:cNvCxnSpPr/>
            <p:nvPr/>
          </p:nvCxnSpPr>
          <p:spPr>
            <a:xfrm>
              <a:off x="6040523" y="25739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zövegdoboz 33"/>
            <p:cNvSpPr txBox="1"/>
            <p:nvPr/>
          </p:nvSpPr>
          <p:spPr>
            <a:xfrm>
              <a:off x="5441048" y="2707837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2" name="Egyenes összekötő 22"/>
            <p:cNvCxnSpPr/>
            <p:nvPr/>
          </p:nvCxnSpPr>
          <p:spPr>
            <a:xfrm>
              <a:off x="6657171" y="25794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14"/>
            <p:cNvCxnSpPr/>
            <p:nvPr/>
          </p:nvCxnSpPr>
          <p:spPr>
            <a:xfrm>
              <a:off x="7250649" y="258695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zövegdoboz 33"/>
            <p:cNvSpPr txBox="1"/>
            <p:nvPr/>
          </p:nvSpPr>
          <p:spPr>
            <a:xfrm>
              <a:off x="6709074" y="2717776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5" name="Egyenes összekötő 22"/>
            <p:cNvCxnSpPr/>
            <p:nvPr/>
          </p:nvCxnSpPr>
          <p:spPr>
            <a:xfrm>
              <a:off x="7844577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22"/>
            <p:cNvCxnSpPr/>
            <p:nvPr/>
          </p:nvCxnSpPr>
          <p:spPr>
            <a:xfrm>
              <a:off x="8439055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zövegdoboz 33"/>
            <p:cNvSpPr txBox="1"/>
            <p:nvPr/>
          </p:nvSpPr>
          <p:spPr>
            <a:xfrm>
              <a:off x="7846556" y="2718852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33650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36785" y="187135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0" name="Left-Right Arrow 79"/>
            <p:cNvSpPr/>
            <p:nvPr/>
          </p:nvSpPr>
          <p:spPr bwMode="auto">
            <a:xfrm>
              <a:off x="3348140" y="2238322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95881" y="2159568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770" y="2033845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11376" y="185717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271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272581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71900" y="186108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0273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26995" y="158379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Skylake</a:t>
              </a:r>
              <a:r>
                <a:rPr lang="en-US" sz="1400" dirty="0"/>
                <a:t>-SP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52517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37653" y="185382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98190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91580" y="4350586"/>
            <a:ext cx="763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Use of integrated voltage regulation in Intel’s server processors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37337" y="1053591"/>
            <a:ext cx="9009005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FF0000"/>
                </a:solidFill>
                <a:latin typeface="+mj-lt"/>
              </a:rPr>
              <a:t>FIVR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obviously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is an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appropriate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technique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to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deliver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per-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core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core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voltages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 server processors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instead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of implementing individual VRs on the motherboard.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So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it is not surprising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along with implementing FIVR, Intel also introduced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PCPS control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in their up to 18-core </a:t>
            </a:r>
            <a:r>
              <a:rPr lang="en-US" sz="1600" spc="-40" dirty="0" err="1">
                <a:solidFill>
                  <a:srgbClr val="0070C0"/>
                </a:solidFill>
                <a:latin typeface="+mj-lt"/>
              </a:rPr>
              <a:t>Haswell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-EP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server lines (in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2014</a:t>
            </a:r>
            <a:r>
              <a:rPr lang="en-US" sz="1600" spc="-40" dirty="0" smtClean="0">
                <a:solidFill>
                  <a:srgbClr val="000000"/>
                </a:solidFill>
                <a:latin typeface="+mj-lt"/>
              </a:rPr>
              <a:t>) and continued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using this technique in their subsequent server lines along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PCPS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as well,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as indicated in the Figure below.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770" y="470100"/>
            <a:ext cx="924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FIVRs for 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(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PCPS) in Intel’s server processors -1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7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924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Intel’s disclosure for introducing “Per Core P-State” (PCPS) control 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18-core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5-2600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v3 </a:t>
            </a: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server processors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(Haswell-EP)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31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(6)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720365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3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6146" name="Picture 2" descr="skylake sp hc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60" y="548680"/>
            <a:ext cx="5226515" cy="611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8" y="458670"/>
            <a:ext cx="4042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Implementing per-core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FIVRs in an 18-core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Skylake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-SP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processor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(2017)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29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1493785"/>
            <a:ext cx="38106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Here we note that the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-SP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50" dirty="0">
                <a:latin typeface="+mj-lt"/>
              </a:rPr>
              <a:t>(Scalable Processor) line introduced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2D mesh interconnect</a:t>
            </a:r>
            <a:r>
              <a:rPr lang="en-US" sz="1600" dirty="0">
                <a:latin typeface="+mj-lt"/>
              </a:rPr>
              <a:t> and</a:t>
            </a:r>
          </a:p>
          <a:p>
            <a:r>
              <a:rPr lang="en-US" sz="1600" dirty="0">
                <a:latin typeface="+mj-lt"/>
              </a:rPr>
              <a:t>  makes use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 core P-state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control </a:t>
            </a:r>
            <a:r>
              <a:rPr lang="en-US" sz="1600" dirty="0">
                <a:latin typeface="+mj-lt"/>
              </a:rPr>
              <a:t>to reduce power</a:t>
            </a:r>
          </a:p>
          <a:p>
            <a:r>
              <a:rPr lang="en-US" sz="1600" dirty="0">
                <a:latin typeface="+mj-lt"/>
              </a:rPr>
              <a:t>  consumption, as seen in the </a:t>
            </a:r>
          </a:p>
          <a:p>
            <a:r>
              <a:rPr lang="en-US" sz="1600" dirty="0">
                <a:latin typeface="+mj-lt"/>
              </a:rPr>
              <a:t>  Figure below.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806915" y="5589240"/>
            <a:ext cx="1395155" cy="12687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19" y="6084295"/>
            <a:ext cx="3960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SF:      Snoop Filter</a:t>
            </a:r>
          </a:p>
          <a:p>
            <a:r>
              <a:rPr lang="en-US" sz="1400" dirty="0">
                <a:latin typeface="+mj-lt"/>
              </a:rPr>
              <a:t>ADPLL: All-Digital Phase-Locked Loop</a:t>
            </a:r>
          </a:p>
          <a:p>
            <a:r>
              <a:rPr lang="en-US" sz="1400" dirty="0">
                <a:latin typeface="+mj-lt"/>
              </a:rPr>
              <a:t>           (clock generator)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1145" y="3609020"/>
            <a:ext cx="2420695" cy="2430270"/>
            <a:chOff x="611188" y="3924055"/>
            <a:chExt cx="2420695" cy="2430270"/>
          </a:xfrm>
        </p:grpSpPr>
        <p:pic>
          <p:nvPicPr>
            <p:cNvPr id="7" name="Picture 2" descr="skylake sp hcc block diagram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83165" r="70609"/>
            <a:stretch/>
          </p:blipFill>
          <p:spPr bwMode="auto">
            <a:xfrm>
              <a:off x="791581" y="3924055"/>
              <a:ext cx="2240302" cy="207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611188" y="3924055"/>
              <a:ext cx="2420695" cy="243027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1992920" y="5409219"/>
            <a:ext cx="576000" cy="396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5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916770"/>
            <a:ext cx="9144000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20" y="953725"/>
            <a:ext cx="883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+mj-lt"/>
              </a:rPr>
              <a:t>Intel’s PCPS implementation is presumable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based on hardware scheduling</a:t>
            </a:r>
            <a:r>
              <a:rPr lang="en-US" sz="1600" spc="-30" dirty="0">
                <a:latin typeface="+mj-lt"/>
              </a:rPr>
              <a:t>, revealed</a:t>
            </a:r>
          </a:p>
          <a:p>
            <a:pPr>
              <a:spcAft>
                <a:spcPts val="1200"/>
              </a:spcAft>
              <a:defRPr/>
            </a:pPr>
            <a:r>
              <a:rPr lang="en-US" sz="1600" dirty="0">
                <a:latin typeface="+mj-lt"/>
              </a:rPr>
              <a:t>     in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patent</a:t>
            </a:r>
            <a:r>
              <a:rPr lang="en-US" sz="1600" dirty="0">
                <a:latin typeface="+mj-lt"/>
              </a:rPr>
              <a:t>, filed in 03/2012 [</a:t>
            </a:r>
            <a:r>
              <a:rPr lang="hu-HU" sz="1600" dirty="0">
                <a:latin typeface="+mj-lt"/>
              </a:rPr>
              <a:t>30</a:t>
            </a:r>
            <a:r>
              <a:rPr lang="en-US" sz="1600" dirty="0" smtClean="0">
                <a:latin typeface="+mj-lt"/>
              </a:rPr>
              <a:t>].</a:t>
            </a:r>
            <a:endParaRPr lang="en-US" sz="16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500" y="458670"/>
            <a:ext cx="898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Use of 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FIVR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for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-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ore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S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tate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control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(PCPS)</a:t>
            </a:r>
            <a:r>
              <a:rPr kumimoji="0" lang="en-US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Intel’s server </a:t>
            </a:r>
            <a:r>
              <a:rPr kumimoji="0" lang="en-US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processors -2</a:t>
            </a:r>
            <a:endParaRPr kumimoji="0" lang="en-US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544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62" y="890990"/>
            <a:ext cx="9144062" cy="24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1602" y="953725"/>
            <a:ext cx="9079345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Despite its potential, until now (07/2022)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did not introduce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Per-Core P-State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control in their client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even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while using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FIVRs.</a:t>
            </a:r>
          </a:p>
          <a:p>
            <a:r>
              <a:rPr lang="en-US" sz="1600" dirty="0">
                <a:latin typeface="+mj-lt"/>
              </a:rPr>
              <a:t>    In fact,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share the same frequency and 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>
                <a:latin typeface="+mj-lt"/>
              </a:rPr>
              <a:t> and the highest frequency P-state requested among all active cores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selected as the operating point for all active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follows that 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client processors </a:t>
            </a:r>
            <a:r>
              <a:rPr lang="en-US" sz="1600" dirty="0" smtClean="0">
                <a:latin typeface="+mj-lt"/>
              </a:rPr>
              <a:t>employ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shared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voltages </a:t>
            </a:r>
            <a:r>
              <a:rPr lang="en-US" sz="1600" dirty="0">
                <a:latin typeface="+mj-lt"/>
              </a:rPr>
              <a:t>(with or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without </a:t>
            </a:r>
            <a:r>
              <a:rPr lang="en-US" sz="1600" dirty="0">
                <a:latin typeface="+mj-lt"/>
              </a:rPr>
              <a:t>FIVR) </a:t>
            </a:r>
            <a:r>
              <a:rPr lang="en-US" sz="1600" dirty="0" smtClean="0">
                <a:latin typeface="+mj-lt"/>
              </a:rPr>
              <a:t>along with power gating (since its introduction in the Sandy Bridge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line in 2011), as illustrated in the next Figure.</a:t>
            </a:r>
            <a:endParaRPr lang="en-US" sz="1600" dirty="0"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500" y="473602"/>
            <a:ext cx="846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lack of Per-Core-P-State control (PCPS)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client processors </a:t>
            </a:r>
          </a:p>
        </p:txBody>
      </p:sp>
    </p:spTree>
    <p:extLst>
      <p:ext uri="{BB962C8B-B14F-4D97-AF65-F5344CB8AC3E}">
        <p14:creationId xmlns:p14="http://schemas.microsoft.com/office/powerpoint/2010/main" val="38923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05" t="18938" r="10134" b="43438"/>
          <a:stretch/>
        </p:blipFill>
        <p:spPr>
          <a:xfrm>
            <a:off x="2321750" y="1313765"/>
            <a:ext cx="4725525" cy="3251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68944"/>
            <a:ext cx="963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20" dirty="0">
                <a:solidFill>
                  <a:schemeClr val="accent6"/>
                </a:solidFill>
                <a:latin typeface="+mj-lt"/>
              </a:rPr>
              <a:t>Example for using shared core voltage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(without </a:t>
            </a:r>
            <a:r>
              <a:rPr lang="en-US" spc="-20" dirty="0">
                <a:solidFill>
                  <a:schemeClr val="accent6"/>
                </a:solidFill>
                <a:latin typeface="+mj-lt"/>
              </a:rPr>
              <a:t>FIVR) along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with power gating</a:t>
            </a:r>
            <a:endParaRPr lang="en-US" spc="-20" dirty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Intel’s client processors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(without FIVRs)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32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422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62" y="890990"/>
            <a:ext cx="9144062" cy="28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1602" y="953725"/>
            <a:ext cx="9013045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Despite its potential, until now (07/2022)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did not introduce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Per-Core P-State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control in their client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even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while using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FIVRs.</a:t>
            </a:r>
          </a:p>
          <a:p>
            <a:r>
              <a:rPr lang="en-US" sz="1600" dirty="0">
                <a:latin typeface="+mj-lt"/>
              </a:rPr>
              <a:t>    In fact,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share the same frequency and 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>
                <a:latin typeface="+mj-lt"/>
              </a:rPr>
              <a:t> and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highest frequency P-state </a:t>
            </a:r>
            <a:r>
              <a:rPr lang="en-US" sz="1600" dirty="0">
                <a:latin typeface="+mj-lt"/>
              </a:rPr>
              <a:t>requested among all active cores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selected as the operating point for all active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follows that 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client processors </a:t>
            </a:r>
            <a:r>
              <a:rPr lang="en-US" sz="1600" dirty="0" smtClean="0">
                <a:latin typeface="+mj-lt"/>
              </a:rPr>
              <a:t>employ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shared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voltages</a:t>
            </a:r>
            <a:endParaRPr lang="en-US" sz="1600" dirty="0"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500" y="473602"/>
            <a:ext cx="846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lack of Per-Core-P-State control (PCPS)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client processors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0" y="2708920"/>
            <a:ext cx="8775975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either without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along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power gating </a:t>
            </a:r>
            <a:r>
              <a:rPr lang="en-US" sz="1600" dirty="0">
                <a:latin typeface="+mj-lt"/>
              </a:rPr>
              <a:t>(since its introduction in </a:t>
            </a:r>
            <a:r>
              <a:rPr lang="en-US" sz="1600" dirty="0" smtClean="0">
                <a:latin typeface="+mj-lt"/>
              </a:rPr>
              <a:t>the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Sandy Bridge line </a:t>
            </a:r>
            <a:r>
              <a:rPr lang="en-US" sz="1600" dirty="0">
                <a:latin typeface="+mj-lt"/>
              </a:rPr>
              <a:t>in 2011), as illustrated in the next </a:t>
            </a:r>
            <a:r>
              <a:rPr lang="en-US" sz="1600" dirty="0" smtClean="0">
                <a:latin typeface="+mj-lt"/>
              </a:rPr>
              <a:t>Figure,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or with FIVR</a:t>
            </a:r>
            <a:r>
              <a:rPr lang="en-US" sz="1600" dirty="0" smtClean="0">
                <a:latin typeface="+mj-lt"/>
              </a:rPr>
              <a:t>, while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FIVR provide power gating </a:t>
            </a:r>
            <a:r>
              <a:rPr lang="en-US" sz="1600" dirty="0" smtClean="0">
                <a:latin typeface="+mj-lt"/>
              </a:rPr>
              <a:t>as well.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59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(12)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34731" y="955087"/>
            <a:ext cx="9162510" cy="19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653" y="953725"/>
            <a:ext cx="9003811" cy="1933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FIVRs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clearly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increase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the power dissipation of the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processor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package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since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FIVRs </a:t>
            </a:r>
            <a:r>
              <a:rPr lang="en-US" dirty="0" smtClean="0">
                <a:solidFill>
                  <a:srgbClr val="FF0000"/>
                </a:solidFill>
                <a:latin typeface="Verdana"/>
              </a:rPr>
              <a:t>have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their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own power consumption.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Consequently, </a:t>
            </a:r>
            <a:r>
              <a:rPr kumimoji="0" lang="en-US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if a processor includes FIVRs and should have the same TDP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as before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(i.e. without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FIVR), it will have a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lower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power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budget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for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processing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before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(TDP minus own power consumption), this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achievable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clock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frequency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and thus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performance.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94383"/>
            <a:ext cx="2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Drawbacks of FIVRs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67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(13)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8770" y="2299680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681974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clients and servers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42460"/>
            <a:ext cx="9144000" cy="11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616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and use of integrated voltage regulation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1520" y="852730"/>
            <a:ext cx="9136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After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introducing FIVR in their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Haswell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line and continuing its use it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subsequent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lines </a:t>
            </a:r>
            <a:r>
              <a:rPr lang="en-US" sz="1600" spc="-15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as </a:t>
            </a:r>
            <a:r>
              <a:rPr lang="en-US" sz="1600" dirty="0">
                <a:latin typeface="+mj-lt"/>
              </a:rPr>
              <a:t>well,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>
                <a:latin typeface="+mj-lt"/>
              </a:rPr>
              <a:t>actually </a:t>
            </a:r>
            <a:r>
              <a:rPr lang="en-US" sz="1600" dirty="0" smtClean="0">
                <a:latin typeface="+mj-lt"/>
              </a:rPr>
              <a:t>both in its </a:t>
            </a:r>
            <a:r>
              <a:rPr lang="en-US" sz="1600" dirty="0">
                <a:latin typeface="+mj-lt"/>
              </a:rPr>
              <a:t>client and </a:t>
            </a:r>
            <a:r>
              <a:rPr lang="en-US" sz="1600" dirty="0" smtClean="0">
                <a:latin typeface="+mj-lt"/>
              </a:rPr>
              <a:t>server </a:t>
            </a:r>
            <a:r>
              <a:rPr lang="en-US" sz="1600" dirty="0">
                <a:latin typeface="+mj-lt"/>
              </a:rPr>
              <a:t>lines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continued using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integrated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voltage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regulators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differently in their client and server processors</a:t>
            </a:r>
            <a:r>
              <a:rPr lang="en-US" sz="1600" dirty="0" smtClean="0">
                <a:latin typeface="+mj-lt"/>
              </a:rPr>
              <a:t>, as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next Figure </a:t>
            </a:r>
            <a:r>
              <a:rPr lang="en-US" sz="1600" dirty="0">
                <a:latin typeface="+mj-lt"/>
              </a:rPr>
              <a:t>indicates. 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-34731" y="5157300"/>
            <a:ext cx="9162510" cy="9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0927" y="5225004"/>
            <a:ext cx="8782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their server lines Intel continued using integrated voltage regulators, but in their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client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lines Intel dropped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it up to its 10</a:t>
            </a:r>
            <a:r>
              <a:rPr lang="en-US" sz="1600" spc="-30" baseline="30000" dirty="0" smtClean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gen.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Ice Lake line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due its drawback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</a:t>
            </a:r>
            <a:r>
              <a:rPr lang="en-US" sz="1600" dirty="0">
                <a:latin typeface="+mj-lt"/>
              </a:rPr>
              <a:t>and began to redesign it from the scratch on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0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6399330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TDP: </a:t>
            </a:r>
            <a:r>
              <a:rPr lang="en-US" sz="1600" dirty="0" err="1">
                <a:latin typeface="+mj-lt"/>
              </a:rPr>
              <a:t>Tervezési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hőérték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1105001"/>
            <a:ext cx="9144000" cy="371915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167" y="1156488"/>
            <a:ext cx="88982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a processor (package)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specified in datasheets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given usually in 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can be interpreted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while running realistic, power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 note that realistic,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power intensive applications should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be mixed up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specific applications written to draw maximum power, </a:t>
            </a:r>
            <a:r>
              <a:rPr lang="en-US" sz="1600" dirty="0">
                <a:latin typeface="Verdana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power viruses</a:t>
            </a:r>
            <a:r>
              <a:rPr lang="en-US" sz="1600" dirty="0"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serves as an indication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allocated to a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at the same time it is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for designing the cooling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should guarantee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on the die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dissipates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Watts.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12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Characterizing the power consumption (dissipation) of processors by a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26072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27" y="458670"/>
            <a:ext cx="850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Reusing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gates in client processors after FIVR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omitted </a:t>
            </a:r>
            <a:r>
              <a:rPr lang="en-US" spc="-40" dirty="0" smtClean="0">
                <a:solidFill>
                  <a:srgbClr val="2D2D8A"/>
                </a:solidFill>
                <a:latin typeface="Verdana"/>
              </a:rPr>
              <a:t>(from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800" b="0" i="0" u="none" strike="noStrike" kern="1200" cap="none" spc="-4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lvl="0">
              <a:defRPr/>
            </a:pPr>
            <a:r>
              <a:rPr lang="en-US" spc="-4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pc="-40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-4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lang="en-US" dirty="0" err="1" smtClean="0">
                <a:solidFill>
                  <a:srgbClr val="2D2D8A"/>
                </a:solidFill>
              </a:rPr>
              <a:t>Skylake</a:t>
            </a:r>
            <a:r>
              <a:rPr lang="en-US" dirty="0" smtClean="0">
                <a:solidFill>
                  <a:srgbClr val="2D2D8A"/>
                </a:solidFill>
              </a:rPr>
              <a:t> line on (2015</a:t>
            </a:r>
            <a:r>
              <a:rPr lang="en-US" dirty="0">
                <a:solidFill>
                  <a:srgbClr val="2D2D8A"/>
                </a:solidFill>
              </a:rPr>
              <a:t>) </a:t>
            </a:r>
            <a:r>
              <a:rPr lang="en-US" dirty="0" smtClean="0">
                <a:solidFill>
                  <a:srgbClr val="2D2D8A"/>
                </a:solidFill>
              </a:rPr>
              <a:t>up to the 9th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2018)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00717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19" y="5885645"/>
            <a:ext cx="4268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Reuse of power gating in Intel's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(15)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8770" y="1853825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236119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clients and servers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479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new design for client processors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-34731" y="818710"/>
            <a:ext cx="9162510" cy="72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70927" y="889962"/>
            <a:ext cx="8860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To eliminate the additional heat, generated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by integrated voltage regulators Intel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omitted their use in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client as the Figure below shows.</a:t>
            </a:r>
            <a:endParaRPr lang="en-US" sz="1600" spc="-30" dirty="0" smtClean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4814249"/>
            <a:ext cx="9144000" cy="1296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7985" y="4779150"/>
            <a:ext cx="904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redesigned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FIVR by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replacing integrated 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voltage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regulation 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from</a:t>
            </a:r>
          </a:p>
          <a:p>
            <a:pPr lvl="0">
              <a:defRPr/>
            </a:pP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  the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processor die </a:t>
            </a:r>
            <a:r>
              <a:rPr lang="en-US" sz="1600" spc="-20" dirty="0">
                <a:solidFill>
                  <a:srgbClr val="FF0000"/>
                </a:solidFill>
                <a:latin typeface="Verdana"/>
              </a:rPr>
              <a:t>onto the PCH </a:t>
            </a:r>
            <a:r>
              <a:rPr lang="en-US" sz="1600" spc="-20" dirty="0" smtClean="0">
                <a:solidFill>
                  <a:srgbClr val="FF0000"/>
                </a:solidFill>
                <a:latin typeface="Verdana"/>
              </a:rPr>
              <a:t>die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, </a:t>
            </a:r>
            <a:r>
              <a:rPr lang="en-US" sz="1600" spc="-20" dirty="0" smtClean="0">
                <a:latin typeface="Verdana"/>
              </a:rPr>
              <a:t>(as shown in the next Figure)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to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avoid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the  </a:t>
            </a:r>
          </a:p>
          <a:p>
            <a:pPr lvl="0"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 detrimental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, additional power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consumption of the FIVR being on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the processor die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which </a:t>
            </a:r>
            <a:endParaRPr lang="en-US" sz="1600" spc="-70" dirty="0" smtClean="0">
              <a:solidFill>
                <a:srgbClr val="000000"/>
              </a:solidFill>
              <a:latin typeface="Verdana"/>
            </a:endParaRPr>
          </a:p>
          <a:p>
            <a:pPr lvl="0"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 reduced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available power budget of the processor </a:t>
            </a: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and thus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lowered its clock </a:t>
            </a: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rate</a:t>
            </a:r>
          </a:p>
          <a:p>
            <a:pPr lvl="0"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and performance.</a:t>
            </a:r>
          </a:p>
          <a:p>
            <a:pPr lvl="0"/>
            <a:endParaRPr lang="en-US" sz="1600" spc="-2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39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(16)</a:t>
            </a:r>
            <a:endParaRPr lang="en-US" dirty="0"/>
          </a:p>
        </p:txBody>
      </p:sp>
      <p:pic>
        <p:nvPicPr>
          <p:cNvPr id="4" name="Picture 2" descr="intel ice lake pch gu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43735"/>
            <a:ext cx="8736905" cy="42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38" y="458670"/>
            <a:ext cx="994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90" dirty="0">
                <a:solidFill>
                  <a:schemeClr val="accent6"/>
                </a:solidFill>
                <a:latin typeface="+mj-lt"/>
              </a:rPr>
              <a:t>Replacing integrated voltage regulation from the </a:t>
            </a:r>
            <a:r>
              <a:rPr lang="en-US" spc="-90" dirty="0" smtClean="0">
                <a:solidFill>
                  <a:schemeClr val="accent6"/>
                </a:solidFill>
                <a:latin typeface="+mj-lt"/>
              </a:rPr>
              <a:t>processor </a:t>
            </a:r>
            <a:r>
              <a:rPr lang="en-US" spc="-90" dirty="0">
                <a:solidFill>
                  <a:schemeClr val="accent6"/>
                </a:solidFill>
                <a:latin typeface="+mj-lt"/>
              </a:rPr>
              <a:t>die onto </a:t>
            </a:r>
            <a:r>
              <a:rPr lang="en-US" spc="-90" dirty="0" smtClean="0">
                <a:solidFill>
                  <a:schemeClr val="accent6"/>
                </a:solidFill>
                <a:latin typeface="+mj-lt"/>
              </a:rPr>
              <a:t>the PCH die [28] </a:t>
            </a:r>
            <a:endParaRPr lang="en-US" spc="-90" dirty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92163" y="3619435"/>
            <a:ext cx="2474692" cy="8516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5810480"/>
            <a:ext cx="9144000" cy="9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74" y="5461155"/>
            <a:ext cx="986203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new FIVR </a:t>
            </a:r>
            <a:r>
              <a:rPr lang="en-US" sz="1600" dirty="0" smtClean="0">
                <a:latin typeface="+mj-lt"/>
              </a:rPr>
              <a:t>design </a:t>
            </a:r>
            <a:r>
              <a:rPr lang="en-US" sz="1600" dirty="0">
                <a:latin typeface="+mj-lt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in Intel’s 10th gen. Ice Lake client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line.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Notice</a:t>
            </a:r>
            <a:r>
              <a:rPr lang="en-US" sz="1600" dirty="0" smtClean="0">
                <a:latin typeface="+mj-lt"/>
              </a:rPr>
              <a:t> that the 10</a:t>
            </a:r>
            <a:r>
              <a:rPr lang="en-US" sz="1600" baseline="30000" dirty="0" smtClean="0">
                <a:latin typeface="+mj-lt"/>
              </a:rPr>
              <a:t>th</a:t>
            </a:r>
            <a:r>
              <a:rPr lang="en-US" sz="1600" dirty="0" smtClean="0">
                <a:latin typeface="+mj-lt"/>
              </a:rPr>
              <a:t> gen. 10 nm Ice Lake processor is connected to a 14 nm PCH.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share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same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frequency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voltage </a:t>
            </a:r>
            <a:r>
              <a:rPr lang="en-US" sz="1600" dirty="0">
                <a:latin typeface="+mj-lt"/>
              </a:rPr>
              <a:t>(until now),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thus only a single voltage plain is needed for all cores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4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(17)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9236" y="818710"/>
            <a:ext cx="9153274" cy="165589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757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Per-core frequency and voltage scaling in AMD’s Zen lines [</a:t>
            </a:r>
            <a:r>
              <a:rPr lang="hu-HU" dirty="0">
                <a:solidFill>
                  <a:schemeClr val="accent6"/>
                </a:solidFill>
                <a:latin typeface="Verdana"/>
              </a:rPr>
              <a:t>35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575" y="840196"/>
            <a:ext cx="624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part of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805" y="1178750"/>
            <a:ext cx="545315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individual VR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(digital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Regulator)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frequency synthesizer (DFS)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81" y="1802745"/>
            <a:ext cx="882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independently vary core frequency and voltage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reducing power consumption.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525" y="2124793"/>
            <a:ext cx="585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also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59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(18)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6585" y="5880756"/>
            <a:ext cx="7408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Per-core voltage regulation in a Ryzen desktop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15452" y="2235351"/>
            <a:ext cx="6050447" cy="3617259"/>
            <a:chOff x="2615452" y="2245657"/>
            <a:chExt cx="6050447" cy="36172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629" t="29531" r="3459" b="8520"/>
            <a:stretch/>
          </p:blipFill>
          <p:spPr>
            <a:xfrm>
              <a:off x="2615452" y="2245657"/>
              <a:ext cx="3926541" cy="3617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0460" y="3697942"/>
              <a:ext cx="2305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RVDD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Unregulated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1837" y="2559430"/>
              <a:ext cx="1978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VR module input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4350" y="846029"/>
            <a:ext cx="9144000" cy="9963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88" y="458670"/>
            <a:ext cx="780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separate VRs for each core in AMD’s Zen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883" y="841725"/>
            <a:ext cx="879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 voltage regulation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(similar to Intel's two stage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implementation):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634" y="1152537"/>
            <a:ext cx="7298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mainboard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reduces voltage from 12 V to 0.9 V,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separate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VRs for each core.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592" y="1910981"/>
            <a:ext cx="778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per-core voltage regulation in a Ryzen desktop processor: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88" y="6309320"/>
            <a:ext cx="6077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LDO: Low Dropout Voltage </a:t>
            </a:r>
            <a:r>
              <a:rPr lang="en-US" sz="1600" dirty="0" smtClean="0">
                <a:latin typeface="+mj-lt"/>
              </a:rPr>
              <a:t>Regulator (DC/DC converter)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2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7" grpId="0"/>
      <p:bldP spid="18" grpId="0"/>
      <p:bldP spid="19" grpId="0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P</a:t>
            </a:r>
            <a:r>
              <a:rPr kumimoji="0" lang="en-US" alt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ower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management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level - Overview</a:t>
            </a:r>
          </a:p>
        </p:txBody>
      </p:sp>
    </p:spTree>
    <p:extLst>
      <p:ext uri="{BB962C8B-B14F-4D97-AF65-F5344CB8AC3E}">
        <p14:creationId xmlns:p14="http://schemas.microsoft.com/office/powerpoint/2010/main" val="9076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83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3. 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 at the platform level - Overview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354994" y="1763713"/>
            <a:ext cx="2627496" cy="7859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2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3" name="Line 12"/>
          <p:cNvSpPr>
            <a:spLocks noChangeShapeType="1"/>
          </p:cNvSpPr>
          <p:nvPr/>
        </p:nvSpPr>
        <p:spPr bwMode="auto">
          <a:xfrm rot="-5400000" flipH="1" flipV="1">
            <a:off x="6048735" y="390981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5" name="Oval 11"/>
          <p:cNvSpPr>
            <a:spLocks noChangeArrowheads="1"/>
          </p:cNvSpPr>
          <p:nvPr/>
        </p:nvSpPr>
        <p:spPr bwMode="auto">
          <a:xfrm>
            <a:off x="6107890" y="397099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04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0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16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42" name="Down Arrow 14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4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TextBox 15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2" name="Rounded Rectangle 15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6327195" y="1853825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6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6" name="Line 8"/>
          <p:cNvSpPr>
            <a:spLocks noChangeShapeType="1"/>
          </p:cNvSpPr>
          <p:nvPr/>
        </p:nvSpPr>
        <p:spPr bwMode="auto">
          <a:xfrm rot="5400000" flipH="1" flipV="1">
            <a:off x="2114720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(2)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51294"/>
            <a:ext cx="9144000" cy="244269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670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need for a standard for power managing computers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851294"/>
            <a:ext cx="90128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Power management of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processors, memory 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I/O devices (like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SSD etc.)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needs typically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concerted effort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both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system software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(like OS, BIOS)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to accomplish PM actions on devices of various vendors.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Accordingly,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PM standards emerged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by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, targeting PM of processors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 the 1990s, then as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cooperative effort by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and Microsoft.</a:t>
            </a:r>
          </a:p>
          <a:p>
            <a:r>
              <a:rPr lang="en-US" sz="1600" dirty="0">
                <a:latin typeface="+mj-lt"/>
              </a:rPr>
              <a:t>    Finally,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1996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group of interested vendors</a:t>
            </a:r>
            <a:r>
              <a:rPr lang="en-US" sz="1600" dirty="0">
                <a:latin typeface="+mj-lt"/>
              </a:rPr>
              <a:t>, including Intel, Microsoft, Compaq,</a:t>
            </a:r>
          </a:p>
          <a:p>
            <a:r>
              <a:rPr lang="en-US" sz="1600" dirty="0">
                <a:latin typeface="+mj-lt"/>
              </a:rPr>
              <a:t>      and others,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adopted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(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Advanced Configuration and Power Interface)</a:t>
            </a:r>
          </a:p>
          <a:p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standard</a:t>
            </a:r>
            <a:r>
              <a:rPr lang="en-US" sz="1600" dirty="0">
                <a:latin typeface="+mj-lt"/>
              </a:rPr>
              <a:t>, that covers both configuration issues (like hot plug) and PM of the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entire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Figure summarizes this evolution.</a:t>
            </a:r>
          </a:p>
        </p:txBody>
      </p:sp>
    </p:spTree>
    <p:extLst>
      <p:ext uri="{BB962C8B-B14F-4D97-AF65-F5344CB8AC3E}">
        <p14:creationId xmlns:p14="http://schemas.microsoft.com/office/powerpoint/2010/main" val="37892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(3)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71500" y="458670"/>
            <a:ext cx="5260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333399"/>
                </a:solidFill>
              </a:rPr>
              <a:t>Evolution of power management standards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7813" y="998730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Toshiba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CPU: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devices: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OSPM/BIOS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BIOS/OSPM/OS handlers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Typ. CPU scaling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(SL technology)</a:t>
              </a: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OS support: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12/1996 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8775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M and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(ACPI 1.0) (06/1998)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BIOS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58655" y="4117210"/>
              <a:ext cx="2754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DVFS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(Dynamic Voltage and F. Scaling)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29646" y="4108691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DFS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(Dynamic Frequency Scaling)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56665" y="4100172"/>
              <a:ext cx="2233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SFS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(Static Frequency Scaling)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19395" y="6560951"/>
            <a:ext cx="5762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SMM: System Management Mode (alternative SW runs instead the OR).</a:t>
            </a:r>
          </a:p>
        </p:txBody>
      </p:sp>
    </p:spTree>
    <p:extLst>
      <p:ext uri="{BB962C8B-B14F-4D97-AF65-F5344CB8AC3E}">
        <p14:creationId xmlns:p14="http://schemas.microsoft.com/office/powerpoint/2010/main" val="20165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(4)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-47043" y="873339"/>
            <a:ext cx="9174822" cy="18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96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672" y="873340"/>
            <a:ext cx="902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ACPI standard became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widely accepted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underwent an intensive evolution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following Figures show.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35" y="1493785"/>
            <a:ext cx="908216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ACPI 1.0 </a:t>
            </a:r>
            <a:r>
              <a:rPr lang="en-US" sz="1600" dirty="0">
                <a:latin typeface="+mj-lt"/>
              </a:rPr>
              <a:t>(1996)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did not yet have power management </a:t>
            </a:r>
            <a:r>
              <a:rPr lang="en-US" sz="1600" dirty="0">
                <a:latin typeface="+mj-lt"/>
              </a:rPr>
              <a:t>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It was </a:t>
            </a:r>
            <a:r>
              <a:rPr lang="en-US" sz="1600" spc="-60" dirty="0">
                <a:solidFill>
                  <a:srgbClr val="FF0000"/>
                </a:solidFill>
                <a:latin typeface="+mj-lt"/>
              </a:rPr>
              <a:t>ACPI 2.0 </a:t>
            </a:r>
            <a:r>
              <a:rPr lang="en-US" sz="1600" spc="-60" dirty="0">
                <a:latin typeface="+mj-lt"/>
              </a:rPr>
              <a:t>(2000) that introduced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DFVS (Dynamic Voltage and Frequency Scaling),</a:t>
            </a:r>
          </a:p>
          <a:p>
            <a:r>
              <a:rPr lang="en-US" sz="1600" dirty="0">
                <a:latin typeface="+mj-lt"/>
              </a:rPr>
              <a:t>     (to be discussed later), supported by Windows XP SP1 for desktops and Windows</a:t>
            </a:r>
          </a:p>
          <a:p>
            <a:r>
              <a:rPr lang="en-US" sz="1600" dirty="0">
                <a:latin typeface="+mj-lt"/>
              </a:rPr>
              <a:t>     Server 2003, as the next Figure depicts.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191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SP: Service Pack</a:t>
            </a:r>
          </a:p>
        </p:txBody>
      </p:sp>
    </p:spTree>
    <p:extLst>
      <p:ext uri="{BB962C8B-B14F-4D97-AF65-F5344CB8AC3E}">
        <p14:creationId xmlns:p14="http://schemas.microsoft.com/office/powerpoint/2010/main" val="18372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1" ma:contentTypeDescription="Új dokumentum létrehozása." ma:contentTypeScope="" ma:versionID="6799ee667cbdf3c801b890cdaf82f340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1dabecf181e67d368fe81f8b232ae595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31272F-9438-4AAE-A4B1-21FFEFA43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2F008-2212-428E-ADF2-F5AF92E630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E1A91-97CE-44AC-8C09-92C9220AC3A1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f743888c-3ec0-442a-bfd6-6c7a23bdab96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467743</TotalTime>
  <Words>37690</Words>
  <Application>Microsoft Office PowerPoint</Application>
  <PresentationFormat>On-screen Show (4:3)</PresentationFormat>
  <Paragraphs>5138</Paragraphs>
  <Slides>352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352</vt:i4>
      </vt:variant>
    </vt:vector>
  </HeadingPairs>
  <TitlesOfParts>
    <vt:vector size="380" baseType="lpstr">
      <vt:lpstr>Arial</vt:lpstr>
      <vt:lpstr>Arial Black</vt:lpstr>
      <vt:lpstr>Arial Rounded MT Bold</vt:lpstr>
      <vt:lpstr>Arial Unicode MS</vt:lpstr>
      <vt:lpstr>Calibri</vt:lpstr>
      <vt:lpstr>Cambria</vt:lpstr>
      <vt:lpstr>Cambria Math</vt:lpstr>
      <vt:lpstr>inherit</vt:lpstr>
      <vt:lpstr>Symbol</vt:lpstr>
      <vt:lpstr>Times New Roman</vt:lpstr>
      <vt:lpstr>Verdana</vt:lpstr>
      <vt:lpstr>Wingdings</vt:lpstr>
      <vt:lpstr>3_Default Design</vt:lpstr>
      <vt:lpstr>1_Default Design</vt:lpstr>
      <vt:lpstr>31_Default Design</vt:lpstr>
      <vt:lpstr>14_Default Design</vt:lpstr>
      <vt:lpstr>13_Default Design</vt:lpstr>
      <vt:lpstr>10_Default Design</vt:lpstr>
      <vt:lpstr>17_Default Design</vt:lpstr>
      <vt:lpstr>12_Default Design</vt:lpstr>
      <vt:lpstr>4_Default Design</vt:lpstr>
      <vt:lpstr>2_Default Design</vt:lpstr>
      <vt:lpstr>7_Default Design</vt:lpstr>
      <vt:lpstr>5_Default Design</vt:lpstr>
      <vt:lpstr>6_Default Design</vt:lpstr>
      <vt:lpstr>8_Default Design</vt:lpstr>
      <vt:lpstr>9_Default Design</vt:lpstr>
      <vt:lpstr>Microsoft Drawing</vt:lpstr>
      <vt:lpstr>PowerPoint Presentation</vt:lpstr>
      <vt:lpstr>PowerPoint Presentation</vt:lpstr>
      <vt:lpstr>PowerPoint Presentation</vt:lpstr>
      <vt:lpstr>1. Significance of power management in processors (1)</vt:lpstr>
      <vt:lpstr>1. Significance of power management in processors (2)</vt:lpstr>
      <vt:lpstr>1. Significance of power management in processors (3)</vt:lpstr>
      <vt:lpstr>1. Significance of power management in processors (4)</vt:lpstr>
      <vt:lpstr>1. Significance of power management in processors (5)</vt:lpstr>
      <vt:lpstr>1. Significance of power management in processors (6)</vt:lpstr>
      <vt:lpstr>1. Significance of power management in processors (7)</vt:lpstr>
      <vt:lpstr>1. Significance of power management in processors (8)</vt:lpstr>
      <vt:lpstr>1. Significance of power management in processors (9)</vt:lpstr>
      <vt:lpstr>1. Significance of power management in processors (10)</vt:lpstr>
      <vt:lpstr>1. Significance of power management in processors (11)</vt:lpstr>
      <vt:lpstr>1. Significance of power management in processors (12)</vt:lpstr>
      <vt:lpstr>1. Significance of power management in processors (13)</vt:lpstr>
      <vt:lpstr>1. Significance of power management in processors (14)</vt:lpstr>
      <vt:lpstr>1. Significance of power management in processors (15)</vt:lpstr>
      <vt:lpstr>1. Significance of power management in processors (16)</vt:lpstr>
      <vt:lpstr>1. Significance of power management in processors (17)</vt:lpstr>
      <vt:lpstr>1. Significance of power management in processors (18)</vt:lpstr>
      <vt:lpstr>1. Significance of power management in processors (19)</vt:lpstr>
      <vt:lpstr>1. Significance of power management in processors (20)</vt:lpstr>
      <vt:lpstr>1. Significance of power management in processors (21)</vt:lpstr>
      <vt:lpstr>1. Significance of power management in processors (22)</vt:lpstr>
      <vt:lpstr>1. Significance of power management in processors (23)</vt:lpstr>
      <vt:lpstr>1. Significance of power management in processors (24)</vt:lpstr>
      <vt:lpstr>1. Significance of power management in processors (25)</vt:lpstr>
      <vt:lpstr>1. Significance of power management in processors (26)</vt:lpstr>
      <vt:lpstr>1. Significance of power management in processors (27)</vt:lpstr>
      <vt:lpstr>1. Significance of power management in processors (28)</vt:lpstr>
      <vt:lpstr>1. Significance of power management in processors (29)</vt:lpstr>
      <vt:lpstr>1. Significance of power management in processors (30)</vt:lpstr>
      <vt:lpstr>1. Significance of power management in processors (31)</vt:lpstr>
      <vt:lpstr>1. Significance of power management in processors (32)</vt:lpstr>
      <vt:lpstr>1. Significance of power management in processors (33)</vt:lpstr>
      <vt:lpstr>1. Significance of power management in processors (34)</vt:lpstr>
      <vt:lpstr>1. Significance of power management in processors (35)</vt:lpstr>
      <vt:lpstr>1. Significance of power management in processors (36)</vt:lpstr>
      <vt:lpstr>1. Significance of power management in processors (37)</vt:lpstr>
      <vt:lpstr>1. Significance of power management in processors (38)</vt:lpstr>
      <vt:lpstr>PowerPoint Presentation</vt:lpstr>
      <vt:lpstr>PowerPoint Presentation</vt:lpstr>
      <vt:lpstr>2.1 Clock gating (1)</vt:lpstr>
      <vt:lpstr>2.1 Clock gating (2)</vt:lpstr>
      <vt:lpstr>2.1 Clock gating (3)</vt:lpstr>
      <vt:lpstr>PowerPoint Presentation</vt:lpstr>
      <vt:lpstr>2.2 Power gating (1)</vt:lpstr>
      <vt:lpstr>2.2 Power gating (2)</vt:lpstr>
      <vt:lpstr>2.2 Power gating (3)</vt:lpstr>
      <vt:lpstr>2.2 Power gating (4)</vt:lpstr>
      <vt:lpstr>2.2 Power gating (5)</vt:lpstr>
      <vt:lpstr>2.2 Power gating (6)</vt:lpstr>
      <vt:lpstr>2.2 Power gating (7)</vt:lpstr>
      <vt:lpstr>2.2 Power gating (8)</vt:lpstr>
      <vt:lpstr>2.2 Power gating (9)</vt:lpstr>
      <vt:lpstr>2.2 Power gating (10)</vt:lpstr>
      <vt:lpstr>2.2 Power gating (11)</vt:lpstr>
      <vt:lpstr>2.2 Power gating (12)</vt:lpstr>
      <vt:lpstr>2.2 Power gating (13)</vt:lpstr>
      <vt:lpstr>PowerPoint Presentation</vt:lpstr>
      <vt:lpstr>2.3 Integrated Voltage Regulators (FIVRs) (1)</vt:lpstr>
      <vt:lpstr>PowerPoint Presentation</vt:lpstr>
      <vt:lpstr>2.3.1 Introduction to FIVRs (1)</vt:lpstr>
      <vt:lpstr>2.3.1 Introduction to FIVRs (2)</vt:lpstr>
      <vt:lpstr>2.3.1 Introduction to FIVRs (3)</vt:lpstr>
      <vt:lpstr>2.3.1 Introduction to FIVRs (4)</vt:lpstr>
      <vt:lpstr>PowerPoint Presentation</vt:lpstr>
      <vt:lpstr>2.3.2 Implementation of FIVR (1)</vt:lpstr>
      <vt:lpstr>2.3.2 Implementation of FIVR (2)</vt:lpstr>
      <vt:lpstr>2.3.2 Implementation of FIVR (3)</vt:lpstr>
      <vt:lpstr>2.3.2 Implementation of FIVR (4)</vt:lpstr>
      <vt:lpstr>2.3.2 Implementation of FIVR (5)</vt:lpstr>
      <vt:lpstr>2.3.2 Implementation of FIVR (6)</vt:lpstr>
      <vt:lpstr>2.3.2 Implementation of FIVR (7)</vt:lpstr>
      <vt:lpstr>PowerPoint Presentation</vt:lpstr>
      <vt:lpstr>2.3.3 Assessment and use of FIVRs (1)</vt:lpstr>
      <vt:lpstr>2.3.3 Assessment and use of FIVRs (2)</vt:lpstr>
      <vt:lpstr>2.3.3 Assessment and use of FIVRs (3)</vt:lpstr>
      <vt:lpstr>2.3.3 Assessment and use of FIVRs (4)</vt:lpstr>
      <vt:lpstr>2.3.3 Assessment and use of FIVRs (5)</vt:lpstr>
      <vt:lpstr>2.3.3 Assessment and use of FIVRs (6)</vt:lpstr>
      <vt:lpstr>2.3.3 Assessment and use of FIVRs (7)</vt:lpstr>
      <vt:lpstr>2.3.3 Assessment and use of FIVRs (8)</vt:lpstr>
      <vt:lpstr>2.3.3 Assessment and use of FIVRs (9)</vt:lpstr>
      <vt:lpstr>2.3.3 Assessment and use of FIVRs (10)</vt:lpstr>
      <vt:lpstr>2.3.3 Assessment and use of FIVRs (11)</vt:lpstr>
      <vt:lpstr>2.3.3 Assessment and use of FIVRs (12)</vt:lpstr>
      <vt:lpstr>2.3.3 Assessment and use of FIVRs (13)</vt:lpstr>
      <vt:lpstr>2.3.3 Assessment and use of FIVRs (14)</vt:lpstr>
      <vt:lpstr>2.3.3 Assessment and use of FIVRs (15)</vt:lpstr>
      <vt:lpstr>2.3.3 Assessment and use of FIVRs (16)</vt:lpstr>
      <vt:lpstr>2.3.3 Assessment and use of FIVRs (17)</vt:lpstr>
      <vt:lpstr>2.3.3 Assessment and use of FIVRs (18)</vt:lpstr>
      <vt:lpstr>PowerPoint Presentation</vt:lpstr>
      <vt:lpstr>3. Power management at the platform level – Overview (1)</vt:lpstr>
      <vt:lpstr>3. Power management at the platform level – Overview (2)</vt:lpstr>
      <vt:lpstr>3. Power management at the platform level – Overview (3)</vt:lpstr>
      <vt:lpstr>3. Power management at the platform level – Overview (4)</vt:lpstr>
      <vt:lpstr>3. Power management at the platform level – Overview (5)</vt:lpstr>
      <vt:lpstr>3. Power management at the platform level – Overview (6)</vt:lpstr>
      <vt:lpstr>3. Power management at the platform level – Overview (7)</vt:lpstr>
      <vt:lpstr>3. Power management at the platform level – Overview (8)</vt:lpstr>
      <vt:lpstr>3. Power management at the platform level – Overview (9)</vt:lpstr>
      <vt:lpstr>3. Power management at the platform level – Overview (10)</vt:lpstr>
      <vt:lpstr>3. Power management at the platform level – Overview (10)</vt:lpstr>
      <vt:lpstr>3. Power management at the platform level – Overview (11)</vt:lpstr>
      <vt:lpstr>PowerPoint Presentation</vt:lpstr>
      <vt:lpstr>4. Reducing power consumption of idle CPU cores (1)</vt:lpstr>
      <vt:lpstr>4. Reducing power consumption of idle CPU cores (2)</vt:lpstr>
      <vt:lpstr>PowerPoint Presentation</vt:lpstr>
      <vt:lpstr>4.1 Introduction to the ACPI C-states (1)</vt:lpstr>
      <vt:lpstr>4.1 Introduction to the ACPI C-states (2)</vt:lpstr>
      <vt:lpstr>4.1 Introduction to the ACPI C-states (3)</vt:lpstr>
      <vt:lpstr>4.1 Introduction to the ACPI C-states (4)</vt:lpstr>
      <vt:lpstr>4.1 Introduction to the ACPI C-states (5)</vt:lpstr>
      <vt:lpstr>4.1 Introduction to the ACPI C-states (6)</vt:lpstr>
      <vt:lpstr>4.1 Introduction to the ACPI C-states (7)</vt:lpstr>
      <vt:lpstr>4.1 Introduction to the ACPI C-states (8)</vt:lpstr>
      <vt:lpstr>4.1 Introduction to the ACPI C-states (9)</vt:lpstr>
      <vt:lpstr>PowerPoint Presentation</vt:lpstr>
      <vt:lpstr>4.2 Overview of ACPI-compliant C-state management in Intel’s mobile lines (1)</vt:lpstr>
      <vt:lpstr>4.2 Overview of ACPI-compliant C-state management in Intel’s mobile lines (2)</vt:lpstr>
      <vt:lpstr>4.2 Overview of ACPI-compliant C-state management in Intel’s mobile lines (3)</vt:lpstr>
      <vt:lpstr>4.2 Overview of ACPI-compliant C-state management in Intel’s mobile lines (4)</vt:lpstr>
      <vt:lpstr>4.2 Overview of ACPI-compliant C-state management in Intel’s mobile lines (5)</vt:lpstr>
      <vt:lpstr>4.2 Overview of ACPI-compliant C-state management in Intel’s mobile lines (6)</vt:lpstr>
      <vt:lpstr>4.2 Overview of ACPI-compliant C-state management in Intel’s mobile lines (7)</vt:lpstr>
      <vt:lpstr>PowerPoint Presentation</vt:lpstr>
      <vt:lpstr>4.3 PCU-based C-state management in Intel's mobile lines (1)</vt:lpstr>
      <vt:lpstr>4.3 PCU-based C-state management in Intel's mobile lines (2)</vt:lpstr>
      <vt:lpstr>4.3 PCU-based C-state management in Intel's mobile lines (3)</vt:lpstr>
      <vt:lpstr>4.3 PCU-based C-state management in Intel's mobile lines (4)</vt:lpstr>
      <vt:lpstr>4.3 PCU-based C-state management in Intel's mobile lines (5)</vt:lpstr>
      <vt:lpstr>4.3 PCU-based C-state management in Intel's mobile lines (6)</vt:lpstr>
      <vt:lpstr>4.3 PCU-based C-state management in Intel's mobile lines (7)</vt:lpstr>
      <vt:lpstr>4.3 PCU-based C-state management in Intel's mobile lines (8)</vt:lpstr>
      <vt:lpstr>4.3 PCU-based C-state management in Intel's mobile lines (9)</vt:lpstr>
      <vt:lpstr>4.3 PCU-based C-state management in Intel's mobile lines (10)</vt:lpstr>
      <vt:lpstr>4.3 PCU-based C-state management in Intel's mobile lines (11)</vt:lpstr>
      <vt:lpstr>4.3 PCU-based C-state management in Intel's mobile lines (12)</vt:lpstr>
      <vt:lpstr>4.3 PCU-based C-state management in Intel's mobile lines (13)</vt:lpstr>
      <vt:lpstr>4.3 PCU-based C-state management in Intel's mobile lines (14)</vt:lpstr>
      <vt:lpstr>4.3 PCU-based C-state management in Intel's mobile lines (15)</vt:lpstr>
      <vt:lpstr>4.3 PCU-based C-state management in Intel's mobile lines (16)</vt:lpstr>
      <vt:lpstr>4.3 PCU-based C-state management in Intel's mobile lines (17)</vt:lpstr>
      <vt:lpstr>4.3 PCU-based C-state management in Intel's mobile lines (18)</vt:lpstr>
      <vt:lpstr>4.3 PCU-based C-state management in Intel's mobile lines (19)</vt:lpstr>
      <vt:lpstr>4.3 PCU-based C-state management in Intel's mobile lines (20)</vt:lpstr>
      <vt:lpstr>4.3 PCU-based C-state management in Intel's mobile lines (21)</vt:lpstr>
      <vt:lpstr>4.3 PCU-based C-state management in Intel's mobile lines (22)</vt:lpstr>
      <vt:lpstr>4.3 PCU-based C-state management in Intel's mobile lines (23)</vt:lpstr>
      <vt:lpstr>PowerPoint Presentation</vt:lpstr>
      <vt:lpstr>4.4 Evolution of C-state management in Intel's mobile lines (1)</vt:lpstr>
      <vt:lpstr>4.4 Evolution of C-state management in Intel's mobile lines (2)</vt:lpstr>
      <vt:lpstr>PowerPoint Presentation</vt:lpstr>
      <vt:lpstr>PowerPoint Presentation</vt:lpstr>
      <vt:lpstr>5.1 Overview (1)</vt:lpstr>
      <vt:lpstr>5.1 Overview (2)</vt:lpstr>
      <vt:lpstr>PowerPoint Presentation</vt:lpstr>
      <vt:lpstr>5.2 DVFS (Dynamic Voltage and Frequency Scaling (1)</vt:lpstr>
      <vt:lpstr>5.2 DVFS (Dynamic Voltage and Frequency Scaling (2)</vt:lpstr>
      <vt:lpstr>5.2 DVFS (Dynamic Voltage and Frequency Scaling (3)</vt:lpstr>
      <vt:lpstr>5.2 DVFS (Dynamic Voltage and Frequency Scaling (4)</vt:lpstr>
      <vt:lpstr>5.2 DVFS (Dynamic Voltage and Frequency Scaling (5)</vt:lpstr>
      <vt:lpstr>5.2 DVFS (Dynamic Voltage and Frequency Scaling (6)</vt:lpstr>
      <vt:lpstr>5.2 DVFS (Dynamic Voltage and Frequency Scaling (7)</vt:lpstr>
      <vt:lpstr>5.2 DVFS (Dynamic Voltage and Frequency Scaling (8)</vt:lpstr>
      <vt:lpstr>5.2 DVFS (Dynamic Voltage and Frequency Scaling (9)</vt:lpstr>
      <vt:lpstr>5.2 DVFS (Dynamic Voltage and Frequency Scaling (10)</vt:lpstr>
      <vt:lpstr>5.2 DVFS (Dynamic Voltage and Frequency Scaling (11)</vt:lpstr>
      <vt:lpstr>5.2 DVFS (Dynamic Voltage and Frequency Scaling (12)</vt:lpstr>
      <vt:lpstr>5.2 DVFS (Dynamic Voltage and Frequency Scaling (13)</vt:lpstr>
      <vt:lpstr>5.2 DVFS (Dynamic Voltage and Frequency Scaling (14)</vt:lpstr>
      <vt:lpstr>5.2 DVFS (Dynamic Voltage and Frequency Scaling (15)</vt:lpstr>
      <vt:lpstr>5.2 DVFS (Dynamic Voltage and Frequency Scaling (16)</vt:lpstr>
      <vt:lpstr>5.2 DVFS (Dynamic Voltage and Frequency Scaling (17)</vt:lpstr>
      <vt:lpstr>5.2 DVFS (Dynamic Voltage and Frequency Scaling (18)</vt:lpstr>
      <vt:lpstr>5.2 DVFS (Dynamic Voltage and Frequency Scaling (19)</vt:lpstr>
      <vt:lpstr>5.2 DVFS (Dynamic Voltage and Frequency Scaling (20)</vt:lpstr>
      <vt:lpstr>5.2 DVFS (Dynamic Voltage and Frequency Scaling (21)</vt:lpstr>
      <vt:lpstr>5.2 DVFS (Dynamic Voltage and Frequency Scaling (22)</vt:lpstr>
      <vt:lpstr>PowerPoint Presentation</vt:lpstr>
      <vt:lpstr>5.3 CPPC (Collaborative Processor Performance Control) (1)</vt:lpstr>
      <vt:lpstr>5.3 CPPC (Collaborative Processor Performance Control) (2)</vt:lpstr>
      <vt:lpstr>5.3 CPPC (Collaborative Processor Performance Control) (3)</vt:lpstr>
      <vt:lpstr>5.3 CPPC (Collaborative Processor Performance Control) (4)</vt:lpstr>
      <vt:lpstr>5.3 CPPC (Collaborative Processor Performance Control) (5)</vt:lpstr>
      <vt:lpstr>5.3 CPPC (Collaborative Processor Performance Control) (7)</vt:lpstr>
      <vt:lpstr>5.3 CPPC (Collaborative Processor Performance Control) (8)</vt:lpstr>
      <vt:lpstr>5.3 CPPC (Collaborative Processor Performance Control) (6)</vt:lpstr>
      <vt:lpstr>5.3 CPPC (Collaborative Processor Performance Control) (9)</vt:lpstr>
      <vt:lpstr>5.3 CPPC (Collaborative Processor Performance Control) (10)</vt:lpstr>
      <vt:lpstr>5.3 CPPC (Collaborative Processor Performance Control) (11)</vt:lpstr>
      <vt:lpstr>5.3 CPPC (Collaborative Processor Performance Control) (12)</vt:lpstr>
      <vt:lpstr>5.3 CPPC (Collaborative Processor Performance Control) (13)</vt:lpstr>
      <vt:lpstr>5.3 CPPC (Collaborative Processor Performance Control) (14)</vt:lpstr>
      <vt:lpstr>5.3 CPPC (Collaborative Processor Performance Control) (15)</vt:lpstr>
      <vt:lpstr>5.3 CPPC (Collaborative Processor Performance Control) (16)</vt:lpstr>
      <vt:lpstr>5.3 CPPC (Collaborative Processor Performance Control) (17)</vt:lpstr>
      <vt:lpstr>5.3 CPPC (Collaborative Processor Performance Control) (18)</vt:lpstr>
      <vt:lpstr>5.3 CPPC (Collaborative Processor Performance Control) (19)</vt:lpstr>
      <vt:lpstr>5.3 CPPC (Collaborative Processor Performance Control) (20)</vt:lpstr>
      <vt:lpstr>PowerPoint Presentation</vt:lpstr>
      <vt:lpstr>5.4 AVFS (Adaptive Voltage or Frequency Scaling) (1)</vt:lpstr>
      <vt:lpstr>5.4 AVFS (Adaptive Voltage or Frequency Scaling) (2)</vt:lpstr>
      <vt:lpstr>5.4 AVFS (Adaptive Voltage or Frequency Scaling) (3)</vt:lpstr>
      <vt:lpstr>5.4 AVFS (Adaptive Voltage or Frequency Scaling) (4)</vt:lpstr>
      <vt:lpstr>5.4 AVFS (Adaptive Voltage or Frequency Scaling) (5)</vt:lpstr>
      <vt:lpstr>5.4 AVFS (Adaptive Voltage or Frequency Scaling) (6)</vt:lpstr>
      <vt:lpstr>5.4 AVFS (Adaptive Voltage or Frequency Scaling) (7)</vt:lpstr>
      <vt:lpstr>5.4 AVFS (Adaptive Voltage or Frequency Scaling) (7)</vt:lpstr>
      <vt:lpstr>5.4 AVFS (Adaptive Voltage or Frequency Scaling) (8)</vt:lpstr>
      <vt:lpstr>5.4 AVFS (Adaptive Voltage or Frequency Scaling) (9)</vt:lpstr>
      <vt:lpstr>5.4 AVFS (Adaptive Voltage or Frequency Scaling) (10)</vt:lpstr>
      <vt:lpstr>5.4 AVFS (Adaptive Voltage or Frequency Scaling) (11)</vt:lpstr>
      <vt:lpstr>5.4 AVFS (Adaptive Voltage or Frequency Scaling) (12)</vt:lpstr>
      <vt:lpstr>5.4 AVFS (Adaptive Voltage or Frequency Scaling) (13)</vt:lpstr>
      <vt:lpstr>5.4 AVFS (Adaptive Voltage or Frequency Scaling) (14)</vt:lpstr>
      <vt:lpstr>5.4 AVFS (Adaptive Voltage or Frequency Scaling) (15)</vt:lpstr>
      <vt:lpstr>5.4 AVFS (Adaptive Voltage or Frequency Scaling) (16)</vt:lpstr>
      <vt:lpstr>5.4 AVFS (Adaptive Voltage or Frequency Scaling) (17)</vt:lpstr>
      <vt:lpstr>5.4 AVFS (Adaptive Voltage or Frequency Scaling) (18)</vt:lpstr>
      <vt:lpstr>5.4 AVFS (Adaptive Voltage or Frequency Scaling) (19)</vt:lpstr>
      <vt:lpstr>5.4 AVFS (Adaptive Voltage or Frequency Scaling) (20)</vt:lpstr>
      <vt:lpstr>5.4 AVFS (Adaptive Voltage or Frequency Scaling) (21)</vt:lpstr>
      <vt:lpstr>5.4 AVFS (Adaptive Voltage or Frequency Scaling) (22)</vt:lpstr>
      <vt:lpstr>5.4 AVFS (Adaptive Voltage or Frequency Scaling) (23)</vt:lpstr>
      <vt:lpstr>5.4 AVFS (Adaptive Voltage or Frequency Scaling) (24)</vt:lpstr>
      <vt:lpstr>5.4 AVFS (Adaptive Voltage or Frequency Scaling) (25)</vt:lpstr>
      <vt:lpstr>5.4 AVFS (Adaptive Voltage or Frequency Scaling) (26)</vt:lpstr>
      <vt:lpstr>5.4 AVFS (Adaptive Voltage or Frequency Scaling) (27)</vt:lpstr>
      <vt:lpstr>5.4 AVFS (Adaptive Voltage or Frequency Scaling) (28)</vt:lpstr>
      <vt:lpstr>PowerPoint Presentation</vt:lpstr>
      <vt:lpstr>6. Utilizing the power headroom of processor packages to raise performance</vt:lpstr>
      <vt:lpstr>PowerPoint Presentation</vt:lpstr>
      <vt:lpstr>6.1 Introduction (1)</vt:lpstr>
      <vt:lpstr>PowerPoint Presentation</vt:lpstr>
      <vt:lpstr>6.2 Intel’s Turbo Boost technologies (1)</vt:lpstr>
      <vt:lpstr>6.2 Intel’s Turbo Boost technologies (2)</vt:lpstr>
      <vt:lpstr>6.2 Intel’s Turbo Boost technologies (3)</vt:lpstr>
      <vt:lpstr>6.2 Intel’s Turbo Boost technologies (4)</vt:lpstr>
      <vt:lpstr>PowerPoint Presentation</vt:lpstr>
      <vt:lpstr>6.2.1 Intel’s 1. gen. Turbo Boost technology (1)</vt:lpstr>
      <vt:lpstr>6.2.1 Intel’s 1. gen. Turbo Boost technology (2)</vt:lpstr>
      <vt:lpstr>6.2.1 Intel’s 1. gen. Turbo Boost technology (3)</vt:lpstr>
      <vt:lpstr>6.2.1 Intel’s 1. gen. Turbo Boost technology (4)</vt:lpstr>
      <vt:lpstr>6.2.1 Intel’s 1. gen. Turbo Boost technology (5)</vt:lpstr>
      <vt:lpstr>6.2.1 Intel’s 1. gen. Turbo Boost technology (6)</vt:lpstr>
      <vt:lpstr>6.2.1 Intel’s 1. gen. Turbo Boost technology (7)</vt:lpstr>
      <vt:lpstr>6.2.1 Intel’s 1. gen. Turbo Boost technology (8)</vt:lpstr>
      <vt:lpstr>6.2.1 Intel’s 1. gen. Turbo Boost technology (9)</vt:lpstr>
      <vt:lpstr>6.2.1 Intel’s 1. gen. Turbo Boost technology (10)</vt:lpstr>
      <vt:lpstr>PowerPoint Presentation</vt:lpstr>
      <vt:lpstr>PowerPoint Presentation</vt:lpstr>
      <vt:lpstr>6.2.1 Intel’s 1. gen. Turbo Boost technology (13)</vt:lpstr>
      <vt:lpstr>6.2.1 Intel’s 1. gen. Turbo Boost technology (14)</vt:lpstr>
      <vt:lpstr>PowerPoint Presentation</vt:lpstr>
      <vt:lpstr>6.2.2 Intel’s 2. gen. Turbo Boost technology (1)</vt:lpstr>
      <vt:lpstr>6.2.2 Intel’s 2. gen. Turbo Boost technology (2)</vt:lpstr>
      <vt:lpstr>PowerPoint Presentation</vt:lpstr>
      <vt:lpstr>6.2.2 Intel’s 2. gen. Turbo Boost technology (4)</vt:lpstr>
      <vt:lpstr>6.2.2 Intel’s 2. gen. Turbo Boost technology (5)</vt:lpstr>
      <vt:lpstr>6.2.2 Intel’s 2. gen. Turbo Boost technology (6)</vt:lpstr>
      <vt:lpstr>6.2.2 Intel’s 2. gen. Turbo Boost technology (7)</vt:lpstr>
      <vt:lpstr>6.2.2 Intel’s 2. gen. Turbo Boost technology (8)</vt:lpstr>
      <vt:lpstr>6.2.2 Intel’s 2. gen. Turbo Boost technology (9)</vt:lpstr>
      <vt:lpstr>6.2.2 Intel’s 2. gen. Turbo Boost technology (10)</vt:lpstr>
      <vt:lpstr>6.2.2 Intel’s 2. gen. Turbo Boost technology (11)</vt:lpstr>
      <vt:lpstr>PowerPoint Presentation</vt:lpstr>
      <vt:lpstr>6.2.2 Intel’s 2. gen. Turbo Boost technology (13)</vt:lpstr>
      <vt:lpstr>PowerPoint Presentation</vt:lpstr>
      <vt:lpstr>6.2.2 Intel’s 2. gen. Turbo Boost technology (15)</vt:lpstr>
      <vt:lpstr>6.2.2 Intel’s 2. gen. Turbo Boost technology (16)</vt:lpstr>
      <vt:lpstr>PowerPoint Presentation</vt:lpstr>
      <vt:lpstr>6.2.3 Intel’s 3. gen. Turbo Boost technology (1)</vt:lpstr>
      <vt:lpstr>6.2.3 Intel’s 3. gen. Turbo Boost technology (2)</vt:lpstr>
      <vt:lpstr>6.2.3 Intel’s 3. gen. Turbo Boost technology (3)</vt:lpstr>
      <vt:lpstr>6.2.3 Intel’s 3. gen. Turbo Boost technology (4)</vt:lpstr>
      <vt:lpstr>6.2.3 Intel’s 3. gen. Turbo Boost technology (5)</vt:lpstr>
      <vt:lpstr>PowerPoint Presentation</vt:lpstr>
      <vt:lpstr>6.2.4 Turbo Boost technology under CPPC (1) </vt:lpstr>
      <vt:lpstr>6.2.4 Turbo Boost technology under CPPC (2) </vt:lpstr>
      <vt:lpstr>PowerPoint Presentation</vt:lpstr>
      <vt:lpstr>6.3 AMD’s Turbo Core technologies</vt:lpstr>
      <vt:lpstr>PowerPoint Presentation</vt:lpstr>
      <vt:lpstr>6.3.1 A MD’s Turbo Core technologies (1)</vt:lpstr>
      <vt:lpstr>6.3.1 A MD’s Turbo Core technologies (2)</vt:lpstr>
      <vt:lpstr>6.3.1 A MD’s Turbo Core technologies (3)</vt:lpstr>
      <vt:lpstr>6.3.1 A MD’s Turbo Core technologies (4)</vt:lpstr>
      <vt:lpstr>6.3.1 A MD’s Turbo Core technologies (5)</vt:lpstr>
      <vt:lpstr>6.3.1 A MD’s Turbo Core technologies (6)</vt:lpstr>
      <vt:lpstr>6.3.1 A MD’s Turbo Core technologies (7)</vt:lpstr>
      <vt:lpstr>6.3.1 A MD’s Turbo Core technologies (8)</vt:lpstr>
      <vt:lpstr>6.3.1 A MD’s Turbo Core technologies (9)</vt:lpstr>
      <vt:lpstr>6.3.1 A MD’s Turbo Core technologies (10)</vt:lpstr>
      <vt:lpstr>PowerPoint Presentation</vt:lpstr>
      <vt:lpstr>6.3.2 A MD’s 2. gen. Turbo Core technology (1)</vt:lpstr>
      <vt:lpstr>6.3.2 A MD’s 2. gen. Turbo Core technology (2)</vt:lpstr>
      <vt:lpstr>6.3.2 A MD’s 2. gen. Turbo Core technology (3)</vt:lpstr>
      <vt:lpstr>6.3.2 A MD’s 2. gen. Turbo Core technology (4)</vt:lpstr>
      <vt:lpstr>6.3.2 A MD’s 2. gen. Turbo Core technology (5)</vt:lpstr>
      <vt:lpstr>6.3.2 A MD’s 2. gen. Turbo Core technology (6)</vt:lpstr>
      <vt:lpstr>PowerPoint Presentation</vt:lpstr>
      <vt:lpstr>6.3.3 A MD’s STAPM (Skin Temperature Aware Power Management) (1)</vt:lpstr>
      <vt:lpstr>6.3.3 A MD’s STAPM (Skin Temperature Aware Power Management) (2)</vt:lpstr>
      <vt:lpstr>6.3.3 A MD’s STAPM (Skin Temperature Aware Power Management) (3)</vt:lpstr>
      <vt:lpstr>6.3.3 A MD’s STAPM (Skin Temperature Aware Power Management) (4)</vt:lpstr>
      <vt:lpstr>6.3.3 A MD’s STAPM (Skin Temperature Aware Power Management) (5)</vt:lpstr>
      <vt:lpstr>6.3.3 A MD’s STAPM (Skin Temperature Aware Power Management) (6)</vt:lpstr>
      <vt:lpstr>PowerPoint Presentation</vt:lpstr>
      <vt:lpstr>6.3.4 AMD’s Precision Boost technology (1)</vt:lpstr>
      <vt:lpstr>6.3.4 AMD’s Precision Boost technology (2)</vt:lpstr>
      <vt:lpstr>6.3.4 AMD’s Precision Boost technology (3)</vt:lpstr>
      <vt:lpstr>6.3.4 AMD’s Precision Boost technology (4)</vt:lpstr>
      <vt:lpstr>6.3.4 AMD’s Precision Boost technology (5)</vt:lpstr>
      <vt:lpstr>6.3.4 AMD’s Precision Boost technology (6)</vt:lpstr>
      <vt:lpstr>6.3.4 AMD’s Precision Boost technology (7)</vt:lpstr>
      <vt:lpstr>6.3.4 AMD’s Precision Boost technology (8)</vt:lpstr>
      <vt:lpstr>6.3.4 AMD’s Precision Boost technology (9)</vt:lpstr>
      <vt:lpstr>6.3.4 AMD’s Precision Boost technology (10)</vt:lpstr>
      <vt:lpstr>PowerPoint Presentation</vt:lpstr>
      <vt:lpstr>6.3.5 AMD’s Precision Boost 2 technology (1)</vt:lpstr>
      <vt:lpstr>6.3.5 AMD’s Precision Boost 2 technology (2)</vt:lpstr>
      <vt:lpstr>6.3.5 AMD’s Precision Boost 2 technology (3)</vt:lpstr>
      <vt:lpstr>6.3.5 AMD’s Precision Boost 2 technology (4)</vt:lpstr>
      <vt:lpstr>6.3.5 AMD’s Precision Boost 2 technology (5)</vt:lpstr>
      <vt:lpstr>6.3.5 AMD’s Precision Boost 2 technology (6)</vt:lpstr>
      <vt:lpstr>6.3.5 AMD’s Precision Boost 2 technology (7)</vt:lpstr>
      <vt:lpstr>6.3.5 AMD’s Precision Boost 2 technology (8)</vt:lpstr>
      <vt:lpstr>6.3.5 AMD’s Precision Boost 2 technology (9)</vt:lpstr>
      <vt:lpstr>6.3.5 AMD’s Precision Boost 2 technology (10)</vt:lpstr>
      <vt:lpstr>6.3.5 AMD’s Precision Boost 2 technology (11)</vt:lpstr>
      <vt:lpstr>6.3.5 AMD’s Precision Boost 2 technology (12)</vt:lpstr>
      <vt:lpstr>6.3.5 AMD’s Precision Boost 2 technology (13)</vt:lpstr>
      <vt:lpstr>6.3.5 AMD’s Precision Boost 2 technology (14)</vt:lpstr>
      <vt:lpstr>6.3.5 AMD’s Precision Boost 2 technology (15)</vt:lpstr>
      <vt:lpstr>6.3.5 AMD’s Precision Boost 2 technology (16)</vt:lpstr>
      <vt:lpstr>PowerPoint Presentation</vt:lpstr>
      <vt:lpstr>7. References (1)</vt:lpstr>
      <vt:lpstr>7. References (2)</vt:lpstr>
      <vt:lpstr>7. References (3)</vt:lpstr>
      <vt:lpstr>7. References (4)</vt:lpstr>
      <vt:lpstr>7. References (5)</vt:lpstr>
      <vt:lpstr>7. References (6)</vt:lpstr>
      <vt:lpstr>7. References (7)</vt:lpstr>
      <vt:lpstr>7. References (8)</vt:lpstr>
      <vt:lpstr>7. References (9)</vt:lpstr>
      <vt:lpstr>7. References (10)</vt:lpstr>
      <vt:lpstr>7. References (11)</vt:lpstr>
      <vt:lpstr>7. References (12)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Prof. Dr. Sima Dezső</cp:lastModifiedBy>
  <cp:revision>5109</cp:revision>
  <cp:lastPrinted>2022-11-02T09:39:00Z</cp:lastPrinted>
  <dcterms:created xsi:type="dcterms:W3CDTF">2014-10-25T02:34:30Z</dcterms:created>
  <dcterms:modified xsi:type="dcterms:W3CDTF">2022-11-16T06:28:05Z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