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8" r:id="rId3"/>
    <p:sldMasterId id="2147483710" r:id="rId4"/>
    <p:sldMasterId id="2147483760" r:id="rId5"/>
    <p:sldMasterId id="2147483773" r:id="rId6"/>
  </p:sldMasterIdLst>
  <p:notesMasterIdLst>
    <p:notesMasterId r:id="rId215"/>
  </p:notesMasterIdLst>
  <p:sldIdLst>
    <p:sldId id="476" r:id="rId7"/>
    <p:sldId id="769" r:id="rId8"/>
    <p:sldId id="770" r:id="rId9"/>
    <p:sldId id="771" r:id="rId10"/>
    <p:sldId id="257" r:id="rId11"/>
    <p:sldId id="956" r:id="rId12"/>
    <p:sldId id="957" r:id="rId13"/>
    <p:sldId id="958" r:id="rId14"/>
    <p:sldId id="959" r:id="rId15"/>
    <p:sldId id="960" r:id="rId16"/>
    <p:sldId id="961" r:id="rId17"/>
    <p:sldId id="962" r:id="rId18"/>
    <p:sldId id="963" r:id="rId19"/>
    <p:sldId id="964" r:id="rId20"/>
    <p:sldId id="1000" r:id="rId21"/>
    <p:sldId id="1002" r:id="rId22"/>
    <p:sldId id="1448" r:id="rId23"/>
    <p:sldId id="1449" r:id="rId24"/>
    <p:sldId id="1367" r:id="rId25"/>
    <p:sldId id="1003" r:id="rId26"/>
    <p:sldId id="1004" r:id="rId27"/>
    <p:sldId id="965" r:id="rId28"/>
    <p:sldId id="966" r:id="rId29"/>
    <p:sldId id="967" r:id="rId30"/>
    <p:sldId id="1006" r:id="rId31"/>
    <p:sldId id="969" r:id="rId32"/>
    <p:sldId id="970" r:id="rId33"/>
    <p:sldId id="1379" r:id="rId34"/>
    <p:sldId id="1442" r:id="rId35"/>
    <p:sldId id="1272" r:id="rId36"/>
    <p:sldId id="1273" r:id="rId37"/>
    <p:sldId id="972" r:id="rId38"/>
    <p:sldId id="1007" r:id="rId39"/>
    <p:sldId id="1274" r:id="rId40"/>
    <p:sldId id="1278" r:id="rId41"/>
    <p:sldId id="1276" r:id="rId42"/>
    <p:sldId id="1275" r:id="rId43"/>
    <p:sldId id="1277" r:id="rId44"/>
    <p:sldId id="1279" r:id="rId45"/>
    <p:sldId id="1280" r:id="rId46"/>
    <p:sldId id="1439" r:id="rId47"/>
    <p:sldId id="1282" r:id="rId48"/>
    <p:sldId id="1283" r:id="rId49"/>
    <p:sldId id="1440" r:id="rId50"/>
    <p:sldId id="1293" r:id="rId51"/>
    <p:sldId id="1291" r:id="rId52"/>
    <p:sldId id="1292" r:id="rId53"/>
    <p:sldId id="1284" r:id="rId54"/>
    <p:sldId id="1285" r:id="rId55"/>
    <p:sldId id="1286" r:id="rId56"/>
    <p:sldId id="1443" r:id="rId57"/>
    <p:sldId id="1287" r:id="rId58"/>
    <p:sldId id="1444" r:id="rId59"/>
    <p:sldId id="1288" r:id="rId60"/>
    <p:sldId id="984" r:id="rId61"/>
    <p:sldId id="985" r:id="rId62"/>
    <p:sldId id="986" r:id="rId63"/>
    <p:sldId id="987" r:id="rId64"/>
    <p:sldId id="1298" r:id="rId65"/>
    <p:sldId id="1297" r:id="rId66"/>
    <p:sldId id="988" r:id="rId67"/>
    <p:sldId id="1295" r:id="rId68"/>
    <p:sldId id="990" r:id="rId69"/>
    <p:sldId id="991" r:id="rId70"/>
    <p:sldId id="1299" r:id="rId71"/>
    <p:sldId id="1300" r:id="rId72"/>
    <p:sldId id="1446" r:id="rId73"/>
    <p:sldId id="1445" r:id="rId74"/>
    <p:sldId id="992" r:id="rId75"/>
    <p:sldId id="996" r:id="rId76"/>
    <p:sldId id="997" r:id="rId77"/>
    <p:sldId id="998" r:id="rId78"/>
    <p:sldId id="258" r:id="rId79"/>
    <p:sldId id="1303" r:id="rId80"/>
    <p:sldId id="1302" r:id="rId81"/>
    <p:sldId id="1306" r:id="rId82"/>
    <p:sldId id="1371" r:id="rId83"/>
    <p:sldId id="1341" r:id="rId84"/>
    <p:sldId id="1365" r:id="rId85"/>
    <p:sldId id="1319" r:id="rId86"/>
    <p:sldId id="1354" r:id="rId87"/>
    <p:sldId id="1355" r:id="rId88"/>
    <p:sldId id="1322" r:id="rId89"/>
    <p:sldId id="1323" r:id="rId90"/>
    <p:sldId id="1356" r:id="rId91"/>
    <p:sldId id="1357" r:id="rId92"/>
    <p:sldId id="1325" r:id="rId93"/>
    <p:sldId id="1326" r:id="rId94"/>
    <p:sldId id="1327" r:id="rId95"/>
    <p:sldId id="1358" r:id="rId96"/>
    <p:sldId id="1359" r:id="rId97"/>
    <p:sldId id="1332" r:id="rId98"/>
    <p:sldId id="1331" r:id="rId99"/>
    <p:sldId id="1330" r:id="rId100"/>
    <p:sldId id="1378" r:id="rId101"/>
    <p:sldId id="1437" r:id="rId102"/>
    <p:sldId id="1436" r:id="rId103"/>
    <p:sldId id="1462" r:id="rId104"/>
    <p:sldId id="1464" r:id="rId105"/>
    <p:sldId id="1463" r:id="rId106"/>
    <p:sldId id="1465" r:id="rId107"/>
    <p:sldId id="1467" r:id="rId108"/>
    <p:sldId id="1466" r:id="rId109"/>
    <p:sldId id="1468" r:id="rId110"/>
    <p:sldId id="1469" r:id="rId111"/>
    <p:sldId id="1470" r:id="rId112"/>
    <p:sldId id="1473" r:id="rId113"/>
    <p:sldId id="1377" r:id="rId114"/>
    <p:sldId id="1450" r:id="rId115"/>
    <p:sldId id="1374" r:id="rId116"/>
    <p:sldId id="1375" r:id="rId117"/>
    <p:sldId id="1376" r:id="rId118"/>
    <p:sldId id="1472" r:id="rId119"/>
    <p:sldId id="1031" r:id="rId120"/>
    <p:sldId id="1235" r:id="rId121"/>
    <p:sldId id="1345" r:id="rId122"/>
    <p:sldId id="1346" r:id="rId123"/>
    <p:sldId id="1347" r:id="rId124"/>
    <p:sldId id="1348" r:id="rId125"/>
    <p:sldId id="1349" r:id="rId126"/>
    <p:sldId id="1240" r:id="rId127"/>
    <p:sldId id="1033" r:id="rId128"/>
    <p:sldId id="1034" r:id="rId129"/>
    <p:sldId id="1350" r:id="rId130"/>
    <p:sldId id="1035" r:id="rId131"/>
    <p:sldId id="1380" r:id="rId132"/>
    <p:sldId id="1382" r:id="rId133"/>
    <p:sldId id="1474" r:id="rId134"/>
    <p:sldId id="1381" r:id="rId135"/>
    <p:sldId id="1383" r:id="rId136"/>
    <p:sldId id="1043" r:id="rId137"/>
    <p:sldId id="1048" r:id="rId138"/>
    <p:sldId id="1049" r:id="rId139"/>
    <p:sldId id="1050" r:id="rId140"/>
    <p:sldId id="1051" r:id="rId141"/>
    <p:sldId id="1052" r:id="rId142"/>
    <p:sldId id="1053" r:id="rId143"/>
    <p:sldId id="1054" r:id="rId144"/>
    <p:sldId id="1055" r:id="rId145"/>
    <p:sldId id="1057" r:id="rId146"/>
    <p:sldId id="1058" r:id="rId147"/>
    <p:sldId id="1471" r:id="rId148"/>
    <p:sldId id="1059" r:id="rId149"/>
    <p:sldId id="1060" r:id="rId150"/>
    <p:sldId id="1061" r:id="rId151"/>
    <p:sldId id="1062" r:id="rId152"/>
    <p:sldId id="1063" r:id="rId153"/>
    <p:sldId id="1395" r:id="rId154"/>
    <p:sldId id="1396" r:id="rId155"/>
    <p:sldId id="1136" r:id="rId156"/>
    <p:sldId id="1447" r:id="rId157"/>
    <p:sldId id="1137" r:id="rId158"/>
    <p:sldId id="1138" r:id="rId159"/>
    <p:sldId id="1140" r:id="rId160"/>
    <p:sldId id="1141" r:id="rId161"/>
    <p:sldId id="1146" r:id="rId162"/>
    <p:sldId id="1397" r:id="rId163"/>
    <p:sldId id="1398" r:id="rId164"/>
    <p:sldId id="1399" r:id="rId165"/>
    <p:sldId id="1400" r:id="rId166"/>
    <p:sldId id="1394" r:id="rId167"/>
    <p:sldId id="1175" r:id="rId168"/>
    <p:sldId id="1176" r:id="rId169"/>
    <p:sldId id="1177" r:id="rId170"/>
    <p:sldId id="1178" r:id="rId171"/>
    <p:sldId id="1179" r:id="rId172"/>
    <p:sldId id="1180" r:id="rId173"/>
    <p:sldId id="1181" r:id="rId174"/>
    <p:sldId id="1182" r:id="rId175"/>
    <p:sldId id="1192" r:id="rId176"/>
    <p:sldId id="1351" r:id="rId177"/>
    <p:sldId id="1413" r:id="rId178"/>
    <p:sldId id="1195" r:id="rId179"/>
    <p:sldId id="1196" r:id="rId180"/>
    <p:sldId id="1197" r:id="rId181"/>
    <p:sldId id="1266" r:id="rId182"/>
    <p:sldId id="1198" r:id="rId183"/>
    <p:sldId id="1199" r:id="rId184"/>
    <p:sldId id="1200" r:id="rId185"/>
    <p:sldId id="1201" r:id="rId186"/>
    <p:sldId id="1202" r:id="rId187"/>
    <p:sldId id="1203" r:id="rId188"/>
    <p:sldId id="1223" r:id="rId189"/>
    <p:sldId id="1224" r:id="rId190"/>
    <p:sldId id="1225" r:id="rId191"/>
    <p:sldId id="1227" r:id="rId192"/>
    <p:sldId id="1268" r:id="rId193"/>
    <p:sldId id="1228" r:id="rId194"/>
    <p:sldId id="1229" r:id="rId195"/>
    <p:sldId id="1230" r:id="rId196"/>
    <p:sldId id="478" r:id="rId197"/>
    <p:sldId id="479" r:id="rId198"/>
    <p:sldId id="1421" r:id="rId199"/>
    <p:sldId id="1422" r:id="rId200"/>
    <p:sldId id="1423" r:id="rId201"/>
    <p:sldId id="1424" r:id="rId202"/>
    <p:sldId id="1425" r:id="rId203"/>
    <p:sldId id="1426" r:id="rId204"/>
    <p:sldId id="1427" r:id="rId205"/>
    <p:sldId id="1428" r:id="rId206"/>
    <p:sldId id="1429" r:id="rId207"/>
    <p:sldId id="1430" r:id="rId208"/>
    <p:sldId id="1431" r:id="rId209"/>
    <p:sldId id="1432" r:id="rId210"/>
    <p:sldId id="1433" r:id="rId211"/>
    <p:sldId id="1434" r:id="rId212"/>
    <p:sldId id="1435" r:id="rId213"/>
    <p:sldId id="1441" r:id="rId214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orient="horz" pos="317" userDrawn="1">
          <p15:clr>
            <a:srgbClr val="A4A3A4"/>
          </p15:clr>
        </p15:guide>
        <p15:guide id="3" orient="horz" pos="1933" userDrawn="1">
          <p15:clr>
            <a:srgbClr val="A4A3A4"/>
          </p15:clr>
        </p15:guide>
        <p15:guide id="4" pos="4978" userDrawn="1">
          <p15:clr>
            <a:srgbClr val="A4A3A4"/>
          </p15:clr>
        </p15:guide>
        <p15:guide id="5" pos="73" userDrawn="1">
          <p15:clr>
            <a:srgbClr val="A4A3A4"/>
          </p15:clr>
        </p15:guide>
        <p15:guide id="6" pos="555" userDrawn="1">
          <p15:clr>
            <a:srgbClr val="A4A3A4"/>
          </p15:clr>
        </p15:guide>
        <p15:guide id="7" pos="2001" userDrawn="1">
          <p15:clr>
            <a:srgbClr val="A4A3A4"/>
          </p15:clr>
        </p15:guide>
        <p15:guide id="8" pos="158" userDrawn="1">
          <p15:clr>
            <a:srgbClr val="A4A3A4"/>
          </p15:clr>
        </p15:guide>
        <p15:guide id="9" orient="horz" pos="4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5F6"/>
    <a:srgbClr val="7C4D1A"/>
    <a:srgbClr val="86541C"/>
    <a:srgbClr val="7A5128"/>
    <a:srgbClr val="996633"/>
    <a:srgbClr val="CC9900"/>
    <a:srgbClr val="317277"/>
    <a:srgbClr val="0000FF"/>
    <a:srgbClr val="FF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4" autoAdjust="0"/>
    <p:restoredTop sz="94826" autoAdjust="0"/>
  </p:normalViewPr>
  <p:slideViewPr>
    <p:cSldViewPr showGuides="1">
      <p:cViewPr varScale="1">
        <p:scale>
          <a:sx n="61" d="100"/>
          <a:sy n="61" d="100"/>
        </p:scale>
        <p:origin x="556" y="52"/>
      </p:cViewPr>
      <p:guideLst>
        <p:guide orient="horz" pos="3861"/>
        <p:guide orient="horz" pos="317"/>
        <p:guide orient="horz" pos="1933"/>
        <p:guide pos="4978"/>
        <p:guide pos="73"/>
        <p:guide pos="555"/>
        <p:guide pos="2001"/>
        <p:guide pos="158"/>
        <p:guide orient="horz" pos="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91" Type="http://schemas.openxmlformats.org/officeDocument/2006/relationships/slide" Target="slides/slide185.xml"/><Relationship Id="rId205" Type="http://schemas.openxmlformats.org/officeDocument/2006/relationships/slide" Target="slides/slide199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81" Type="http://schemas.openxmlformats.org/officeDocument/2006/relationships/slide" Target="slides/slide175.xml"/><Relationship Id="rId216" Type="http://schemas.openxmlformats.org/officeDocument/2006/relationships/presProps" Target="presProps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slide" Target="slides/slide165.xml"/><Relationship Id="rId192" Type="http://schemas.openxmlformats.org/officeDocument/2006/relationships/slide" Target="slides/slide186.xml"/><Relationship Id="rId206" Type="http://schemas.openxmlformats.org/officeDocument/2006/relationships/slide" Target="slides/slide200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5" Type="http://schemas.openxmlformats.org/officeDocument/2006/relationships/slide" Target="slides/slide69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61" Type="http://schemas.openxmlformats.org/officeDocument/2006/relationships/slide" Target="slides/slide155.xml"/><Relationship Id="rId182" Type="http://schemas.openxmlformats.org/officeDocument/2006/relationships/slide" Target="slides/slide176.xml"/><Relationship Id="rId217" Type="http://schemas.openxmlformats.org/officeDocument/2006/relationships/viewProps" Target="viewProps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5" Type="http://schemas.openxmlformats.org/officeDocument/2006/relationships/slide" Target="slides/slide59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51" Type="http://schemas.openxmlformats.org/officeDocument/2006/relationships/slide" Target="slides/slide145.xml"/><Relationship Id="rId172" Type="http://schemas.openxmlformats.org/officeDocument/2006/relationships/slide" Target="slides/slide166.xml"/><Relationship Id="rId193" Type="http://schemas.openxmlformats.org/officeDocument/2006/relationships/slide" Target="slides/slide187.xml"/><Relationship Id="rId207" Type="http://schemas.openxmlformats.org/officeDocument/2006/relationships/slide" Target="slides/slide201.xml"/><Relationship Id="rId13" Type="http://schemas.openxmlformats.org/officeDocument/2006/relationships/slide" Target="slides/slide7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20" Type="http://schemas.openxmlformats.org/officeDocument/2006/relationships/slide" Target="slides/slide114.xml"/><Relationship Id="rId141" Type="http://schemas.openxmlformats.org/officeDocument/2006/relationships/slide" Target="slides/slide135.xml"/><Relationship Id="rId7" Type="http://schemas.openxmlformats.org/officeDocument/2006/relationships/slide" Target="slides/slide1.xml"/><Relationship Id="rId162" Type="http://schemas.openxmlformats.org/officeDocument/2006/relationships/slide" Target="slides/slide156.xml"/><Relationship Id="rId183" Type="http://schemas.openxmlformats.org/officeDocument/2006/relationships/slide" Target="slides/slide177.xml"/><Relationship Id="rId218" Type="http://schemas.openxmlformats.org/officeDocument/2006/relationships/theme" Target="theme/theme1.xml"/><Relationship Id="rId24" Type="http://schemas.openxmlformats.org/officeDocument/2006/relationships/slide" Target="slides/slide18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31" Type="http://schemas.openxmlformats.org/officeDocument/2006/relationships/slide" Target="slides/slide125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4" Type="http://schemas.openxmlformats.org/officeDocument/2006/relationships/slide" Target="slides/slide188.xml"/><Relationship Id="rId208" Type="http://schemas.openxmlformats.org/officeDocument/2006/relationships/slide" Target="slides/slide202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184" Type="http://schemas.openxmlformats.org/officeDocument/2006/relationships/slide" Target="slides/slide178.xml"/><Relationship Id="rId189" Type="http://schemas.openxmlformats.org/officeDocument/2006/relationships/slide" Target="slides/slide183.xml"/><Relationship Id="rId21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8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79" Type="http://schemas.openxmlformats.org/officeDocument/2006/relationships/slide" Target="slides/slide173.xml"/><Relationship Id="rId195" Type="http://schemas.openxmlformats.org/officeDocument/2006/relationships/slide" Target="slides/slide189.xml"/><Relationship Id="rId209" Type="http://schemas.openxmlformats.org/officeDocument/2006/relationships/slide" Target="slides/slide203.xml"/><Relationship Id="rId190" Type="http://schemas.openxmlformats.org/officeDocument/2006/relationships/slide" Target="slides/slide184.xml"/><Relationship Id="rId204" Type="http://schemas.openxmlformats.org/officeDocument/2006/relationships/slide" Target="slides/slide198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85" Type="http://schemas.openxmlformats.org/officeDocument/2006/relationships/slide" Target="slides/slide1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80" Type="http://schemas.openxmlformats.org/officeDocument/2006/relationships/slide" Target="slides/slide174.xml"/><Relationship Id="rId210" Type="http://schemas.openxmlformats.org/officeDocument/2006/relationships/slide" Target="slides/slide204.xml"/><Relationship Id="rId215" Type="http://schemas.openxmlformats.org/officeDocument/2006/relationships/notesMaster" Target="notesMasters/notesMaster1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96" Type="http://schemas.openxmlformats.org/officeDocument/2006/relationships/slide" Target="slides/slide190.xml"/><Relationship Id="rId200" Type="http://schemas.openxmlformats.org/officeDocument/2006/relationships/slide" Target="slides/slide194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186" Type="http://schemas.openxmlformats.org/officeDocument/2006/relationships/slide" Target="slides/slide180.xml"/><Relationship Id="rId211" Type="http://schemas.openxmlformats.org/officeDocument/2006/relationships/slide" Target="slides/slide205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slide" Target="slides/slide170.xml"/><Relationship Id="rId197" Type="http://schemas.openxmlformats.org/officeDocument/2006/relationships/slide" Target="slides/slide191.xml"/><Relationship Id="rId201" Type="http://schemas.openxmlformats.org/officeDocument/2006/relationships/slide" Target="slides/slide195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Relationship Id="rId70" Type="http://schemas.openxmlformats.org/officeDocument/2006/relationships/slide" Target="slides/slide64.xml"/><Relationship Id="rId91" Type="http://schemas.openxmlformats.org/officeDocument/2006/relationships/slide" Target="slides/slide85.xml"/><Relationship Id="rId145" Type="http://schemas.openxmlformats.org/officeDocument/2006/relationships/slide" Target="slides/slide139.xml"/><Relationship Id="rId166" Type="http://schemas.openxmlformats.org/officeDocument/2006/relationships/slide" Target="slides/slide160.xml"/><Relationship Id="rId187" Type="http://schemas.openxmlformats.org/officeDocument/2006/relationships/slide" Target="slides/slide18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6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60" Type="http://schemas.openxmlformats.org/officeDocument/2006/relationships/slide" Target="slides/slide54.xml"/><Relationship Id="rId81" Type="http://schemas.openxmlformats.org/officeDocument/2006/relationships/slide" Target="slides/slide75.xml"/><Relationship Id="rId135" Type="http://schemas.openxmlformats.org/officeDocument/2006/relationships/slide" Target="slides/slide129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98" Type="http://schemas.openxmlformats.org/officeDocument/2006/relationships/slide" Target="slides/slide192.xml"/><Relationship Id="rId202" Type="http://schemas.openxmlformats.org/officeDocument/2006/relationships/slide" Target="slides/slide196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104" Type="http://schemas.openxmlformats.org/officeDocument/2006/relationships/slide" Target="slides/slide98.xml"/><Relationship Id="rId125" Type="http://schemas.openxmlformats.org/officeDocument/2006/relationships/slide" Target="slides/slide119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188" Type="http://schemas.openxmlformats.org/officeDocument/2006/relationships/slide" Target="slides/slide182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13" Type="http://schemas.openxmlformats.org/officeDocument/2006/relationships/slide" Target="slides/slide20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115" Type="http://schemas.openxmlformats.org/officeDocument/2006/relationships/slide" Target="slides/slide109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9" Type="http://schemas.openxmlformats.org/officeDocument/2006/relationships/slide" Target="slides/slide193.xml"/><Relationship Id="rId203" Type="http://schemas.openxmlformats.org/officeDocument/2006/relationships/slide" Target="slides/slide197.xml"/><Relationship Id="rId19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332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60" cy="496332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3ADF146B-66C5-486F-A5A9-3EC523614D29}" type="datetimeFigureOut">
              <a:rPr lang="hu-HU" smtClean="0"/>
              <a:t>2021. 11. 13.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9" y="4715153"/>
            <a:ext cx="5438140" cy="4466987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6332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5F04C5AB-A905-4373-BA01-F1D0B3EDEA8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046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BBC637-69F9-4534-A63D-DC1CF2521307}" type="slidenum">
              <a:rPr lang="hu-HU" altLang="en-US">
                <a:solidFill>
                  <a:prstClr val="black"/>
                </a:solidFill>
              </a:rPr>
              <a:pPr/>
              <a:t>5</a:t>
            </a:fld>
            <a:endParaRPr lang="hu-HU" altLang="en-US">
              <a:solidFill>
                <a:prstClr val="black"/>
              </a:solidFill>
            </a:endParaRPr>
          </a:p>
        </p:txBody>
      </p:sp>
      <p:sp>
        <p:nvSpPr>
          <p:cNvPr id="1361922" name="Rectangle 7"/>
          <p:cNvSpPr txBox="1">
            <a:spLocks noGrp="1" noChangeArrowheads="1"/>
          </p:cNvSpPr>
          <p:nvPr/>
        </p:nvSpPr>
        <p:spPr bwMode="auto">
          <a:xfrm>
            <a:off x="3850614" y="9429853"/>
            <a:ext cx="2945893" cy="4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89" tIns="47194" rIns="94389" bIns="47194" anchor="b"/>
          <a:lstStyle>
            <a:lvl1pPr defTabSz="9239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F953D18-1896-42D7-AD52-CCA9BA5B2F30}" type="slidenum">
              <a:rPr lang="en-US" altLang="en-US" sz="1200">
                <a:solidFill>
                  <a:prstClr val="black"/>
                </a:solidFill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z="12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36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2525" cy="3722688"/>
          </a:xfrm>
          <a:ln/>
        </p:spPr>
      </p:sp>
      <p:sp>
        <p:nvSpPr>
          <p:cNvPr id="136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36" y="4713799"/>
            <a:ext cx="5440012" cy="4466533"/>
          </a:xfrm>
        </p:spPr>
        <p:txBody>
          <a:bodyPr lIns="94389" tIns="47194" rIns="94389" bIns="47194"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11337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621BF-D7BD-464B-8928-DB5C36643475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0EEF1F-552D-426A-9AAF-FE9F3AC8E19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4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4C5AB-A905-4373-BA01-F1D0B3EDEA8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BBC637-69F9-4534-A63D-DC1CF2521307}" type="slidenum">
              <a:rPr lang="hu-HU" altLang="en-US">
                <a:solidFill>
                  <a:prstClr val="black"/>
                </a:solidFill>
              </a:rPr>
              <a:pPr/>
              <a:t>73</a:t>
            </a:fld>
            <a:endParaRPr lang="hu-HU" altLang="en-US">
              <a:solidFill>
                <a:prstClr val="black"/>
              </a:solidFill>
            </a:endParaRPr>
          </a:p>
        </p:txBody>
      </p:sp>
      <p:sp>
        <p:nvSpPr>
          <p:cNvPr id="1361922" name="Rectangle 7"/>
          <p:cNvSpPr txBox="1">
            <a:spLocks noGrp="1" noChangeArrowheads="1"/>
          </p:cNvSpPr>
          <p:nvPr/>
        </p:nvSpPr>
        <p:spPr bwMode="auto">
          <a:xfrm>
            <a:off x="3850614" y="9429853"/>
            <a:ext cx="2945893" cy="4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89" tIns="47194" rIns="94389" bIns="47194" anchor="b"/>
          <a:lstStyle>
            <a:lvl1pPr defTabSz="9239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F953D18-1896-42D7-AD52-CCA9BA5B2F30}" type="slidenum">
              <a:rPr lang="en-US" altLang="en-US" sz="1200">
                <a:solidFill>
                  <a:prstClr val="black"/>
                </a:solidFill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en-US" sz="12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36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2525" cy="3722688"/>
          </a:xfrm>
          <a:ln/>
        </p:spPr>
      </p:sp>
      <p:sp>
        <p:nvSpPr>
          <p:cNvPr id="136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36" y="4713799"/>
            <a:ext cx="5440012" cy="4466533"/>
          </a:xfrm>
        </p:spPr>
        <p:txBody>
          <a:bodyPr lIns="94389" tIns="47194" rIns="94389" bIns="47194"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0768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BC637-69F9-4534-A63D-DC1CF2521307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1922" name="Rectangle 7"/>
          <p:cNvSpPr txBox="1">
            <a:spLocks noGrp="1" noChangeArrowheads="1"/>
          </p:cNvSpPr>
          <p:nvPr/>
        </p:nvSpPr>
        <p:spPr bwMode="auto">
          <a:xfrm>
            <a:off x="3850614" y="9429853"/>
            <a:ext cx="2945893" cy="4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89" tIns="47194" rIns="94389" bIns="47194" anchor="b"/>
          <a:lstStyle>
            <a:lvl1pPr defTabSz="9239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953D18-1896-42D7-AD52-CCA9BA5B2F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6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2525" cy="3722688"/>
          </a:xfrm>
          <a:ln/>
        </p:spPr>
      </p:sp>
      <p:sp>
        <p:nvSpPr>
          <p:cNvPr id="136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36" y="4713799"/>
            <a:ext cx="5440012" cy="4466533"/>
          </a:xfrm>
        </p:spPr>
        <p:txBody>
          <a:bodyPr lIns="94389" tIns="47194" rIns="94389" bIns="47194"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555415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BC637-69F9-4534-A63D-DC1CF2521307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1922" name="Rectangle 7"/>
          <p:cNvSpPr txBox="1">
            <a:spLocks noGrp="1" noChangeArrowheads="1"/>
          </p:cNvSpPr>
          <p:nvPr/>
        </p:nvSpPr>
        <p:spPr bwMode="auto">
          <a:xfrm>
            <a:off x="3850614" y="9429853"/>
            <a:ext cx="2945893" cy="4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89" tIns="47194" rIns="94389" bIns="47194" anchor="b"/>
          <a:lstStyle>
            <a:lvl1pPr defTabSz="9239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953D18-1896-42D7-AD52-CCA9BA5B2F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6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2525" cy="3722688"/>
          </a:xfrm>
          <a:ln/>
        </p:spPr>
      </p:sp>
      <p:sp>
        <p:nvSpPr>
          <p:cNvPr id="136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36" y="4713799"/>
            <a:ext cx="5440012" cy="4466533"/>
          </a:xfrm>
        </p:spPr>
        <p:txBody>
          <a:bodyPr lIns="94389" tIns="47194" rIns="94389" bIns="47194"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22513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B50BFF-B5AB-4079-AB23-E93B16605333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0515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CFFE6-A174-4570-9F25-590576AB36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0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20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74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96641-095F-4E45-810E-3A65139997A2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9491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167DC4-CCBE-41C8-9500-3F251EE29DF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9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19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21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B50BFF-B5AB-4079-AB23-E93B16605333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0515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CFFE6-A174-4570-9F25-590576AB36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0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20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4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C5BE7-91C0-4C20-A411-7F895CC42D2E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1539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C3D23-D86D-466A-8BE9-E7054DF3CD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1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21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728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C5BE7-91C0-4C20-A411-7F895CC42D2E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1539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C3D23-D86D-466A-8BE9-E7054DF3CD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1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21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3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81917-11D2-4344-AC54-315348215EA9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09251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E345C-4DCE-468D-994C-E5E02AEFDD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09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09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88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C5BE7-91C0-4C20-A411-7F895CC42D2E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1539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C3D23-D86D-466A-8BE9-E7054DF3CD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1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21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7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C5BE7-91C0-4C20-A411-7F895CC42D2E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1539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C3D23-D86D-466A-8BE9-E7054DF3CD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1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21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80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96641-095F-4E45-810E-3A65139997A2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9491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167DC4-CCBE-41C8-9500-3F251EE29DF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9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19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92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BC637-69F9-4534-A63D-DC1CF2521307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1922" name="Rectangle 7"/>
          <p:cNvSpPr txBox="1">
            <a:spLocks noGrp="1" noChangeArrowheads="1"/>
          </p:cNvSpPr>
          <p:nvPr/>
        </p:nvSpPr>
        <p:spPr bwMode="auto">
          <a:xfrm>
            <a:off x="3850614" y="9429853"/>
            <a:ext cx="2945893" cy="4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89" tIns="47194" rIns="94389" bIns="47194" anchor="b"/>
          <a:lstStyle>
            <a:lvl1pPr defTabSz="9239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953D18-1896-42D7-AD52-CCA9BA5B2F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6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2525" cy="3722688"/>
          </a:xfrm>
          <a:ln/>
        </p:spPr>
      </p:sp>
      <p:sp>
        <p:nvSpPr>
          <p:cNvPr id="136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36" y="4713799"/>
            <a:ext cx="5440012" cy="4466533"/>
          </a:xfrm>
        </p:spPr>
        <p:txBody>
          <a:bodyPr lIns="94389" tIns="47194" rIns="94389" bIns="47194"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3026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BC637-69F9-4534-A63D-DC1CF2521307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1922" name="Rectangle 7"/>
          <p:cNvSpPr txBox="1">
            <a:spLocks noGrp="1" noChangeArrowheads="1"/>
          </p:cNvSpPr>
          <p:nvPr/>
        </p:nvSpPr>
        <p:spPr bwMode="auto">
          <a:xfrm>
            <a:off x="3850614" y="9429853"/>
            <a:ext cx="2945893" cy="4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89" tIns="47194" rIns="94389" bIns="47194" anchor="b"/>
          <a:lstStyle>
            <a:lvl1pPr defTabSz="9239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953D18-1896-42D7-AD52-CCA9BA5B2F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6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2525" cy="3722688"/>
          </a:xfrm>
          <a:ln/>
        </p:spPr>
      </p:sp>
      <p:sp>
        <p:nvSpPr>
          <p:cNvPr id="136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36" y="4713799"/>
            <a:ext cx="5440012" cy="4466533"/>
          </a:xfrm>
        </p:spPr>
        <p:txBody>
          <a:bodyPr lIns="94389" tIns="47194" rIns="94389" bIns="47194"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251605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3E479-0293-4E34-A781-DA98053EB711}" type="slidenum">
              <a:rPr lang="hu-HU" altLang="en-US">
                <a:solidFill>
                  <a:prstClr val="black"/>
                </a:solidFill>
              </a:rPr>
              <a:pPr/>
              <a:t>191</a:t>
            </a:fld>
            <a:endParaRPr lang="hu-HU" altLang="en-US">
              <a:solidFill>
                <a:prstClr val="black"/>
              </a:solidFill>
            </a:endParaRPr>
          </a:p>
        </p:txBody>
      </p:sp>
      <p:sp>
        <p:nvSpPr>
          <p:cNvPr id="1371138" name="Rectangle 7"/>
          <p:cNvSpPr txBox="1">
            <a:spLocks noGrp="1" noChangeArrowheads="1"/>
          </p:cNvSpPr>
          <p:nvPr/>
        </p:nvSpPr>
        <p:spPr bwMode="auto">
          <a:xfrm>
            <a:off x="3850614" y="9429853"/>
            <a:ext cx="2945893" cy="4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89" tIns="47194" rIns="94389" bIns="47194" anchor="b"/>
          <a:lstStyle>
            <a:lvl1pPr defTabSz="9239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A985DF1-D6E3-4417-80D9-221F7E365EF9}" type="slidenum">
              <a:rPr lang="en-US" altLang="en-US" sz="1200">
                <a:solidFill>
                  <a:prstClr val="black"/>
                </a:solidFill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191</a:t>
            </a:fld>
            <a:endParaRPr lang="en-US" altLang="en-US" sz="12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37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2525" cy="3722688"/>
          </a:xfrm>
          <a:ln/>
        </p:spPr>
      </p:sp>
      <p:sp>
        <p:nvSpPr>
          <p:cNvPr id="137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36" y="4713799"/>
            <a:ext cx="5440012" cy="4466533"/>
          </a:xfrm>
        </p:spPr>
        <p:txBody>
          <a:bodyPr lIns="94389" tIns="47194" rIns="94389" bIns="47194"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089314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621BF-D7BD-464B-8928-DB5C36643475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0EEF1F-552D-426A-9AAF-FE9F3AC8E19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68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621BF-D7BD-464B-8928-DB5C36643475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0EEF1F-552D-426A-9AAF-FE9F3AC8E19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60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621BF-D7BD-464B-8928-DB5C36643475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0EEF1F-552D-426A-9AAF-FE9F3AC8E19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07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621BF-D7BD-464B-8928-DB5C36643475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0EEF1F-552D-426A-9AAF-FE9F3AC8E19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69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621BF-D7BD-464B-8928-DB5C36643475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0EEF1F-552D-426A-9AAF-FE9F3AC8E19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203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621BF-D7BD-464B-8928-DB5C36643475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0EEF1F-552D-426A-9AAF-FE9F3AC8E19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05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621BF-D7BD-464B-8928-DB5C36643475}" type="slidenum">
              <a:rPr kumimoji="0" lang="hu-H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623044" y="6457485"/>
            <a:ext cx="4301885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0EEF1F-552D-426A-9AAF-FE9F3AC8E19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398837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297" y="3227965"/>
            <a:ext cx="7944045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72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465EF-CBAB-4A18-A239-993B68240D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DF01E-987C-42D0-9BD5-F458AB8D61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4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AE49-CCE7-4107-943E-433C092CBE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12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F8872-0256-484B-A85D-1BD136EA6F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97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4BDC8-DD8A-43D2-9D37-2E180AC9038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0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00B28-53B2-4806-B163-B0C4C1FA4FA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22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9D98A-794E-42B2-B1F5-F79D650647B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32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588FC-61DC-4DE1-AB32-27ABEF52F8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0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FDEF4-083C-46A6-A850-E9B7B221E7B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24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E25B8-5B5C-4601-9512-432D95714E6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10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E1E03-D6D4-42B5-8EB6-403AD3F1B28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3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96F52-205A-4042-B85D-3D5648D312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19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245B6-838F-4931-B1BA-CED29D3EA8F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13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E5CDF-8177-4685-B783-D7E5093D590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D7F51-F2C9-45C9-9599-E9E9C76E7C2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72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6600" y="25400"/>
            <a:ext cx="762000" cy="273050"/>
          </a:xfrm>
        </p:spPr>
        <p:txBody>
          <a:bodyPr/>
          <a:lstStyle>
            <a:lvl1pPr>
              <a:defRPr/>
            </a:lvl1pPr>
          </a:lstStyle>
          <a:p>
            <a:fld id="{C8E3A120-C7BB-4AC0-B283-ECCB026497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465EF-CBAB-4A18-A239-993B68240D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20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96F52-205A-4042-B85D-3D5648D312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72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8E821-C7A2-4578-A682-F7A1AEB5F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23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2D6BD-8426-4E55-9B0F-76BFBEA3BF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12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95DB4-43A7-4DC6-A213-2F6D3F9210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7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57F94-F0C1-43CE-A15D-ED3F35F10E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6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8E821-C7A2-4578-A682-F7A1AEB5F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27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E4176-95EE-40F1-822C-21D6F3EB39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97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5A3E-D9E2-4737-B719-1E71B4A810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84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3233-5455-4312-9894-3036B28C20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66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DF01E-987C-42D0-9BD5-F458AB8D61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58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AE49-CCE7-4107-943E-433C092CBE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61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F8872-0256-484B-A85D-1BD136EA6F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79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4BDC8-DD8A-43D2-9D37-2E180AC9038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70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00B28-53B2-4806-B163-B0C4C1FA4FA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92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9D98A-794E-42B2-B1F5-F79D650647B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20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588FC-61DC-4DE1-AB32-27ABEF52F8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7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2D6BD-8426-4E55-9B0F-76BFBEA3BF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92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FDEF4-083C-46A6-A850-E9B7B221E7B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42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E25B8-5B5C-4601-9512-432D95714E6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21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E1E03-D6D4-42B5-8EB6-403AD3F1B28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66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245B6-838F-4931-B1BA-CED29D3EA8F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41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E5CDF-8177-4685-B783-D7E5093D590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40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D7F51-F2C9-45C9-9599-E9E9C76E7C2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71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6600" y="25400"/>
            <a:ext cx="762000" cy="273050"/>
          </a:xfrm>
        </p:spPr>
        <p:txBody>
          <a:bodyPr/>
          <a:lstStyle>
            <a:lvl1pPr>
              <a:defRPr/>
            </a:lvl1pPr>
          </a:lstStyle>
          <a:p>
            <a:fld id="{C8E3A120-C7BB-4AC0-B283-ECCB026497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88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27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90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6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95DB4-43A7-4DC6-A213-2F6D3F9210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53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14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59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64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99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29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66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18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128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214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465EF-CBAB-4A18-A239-993B68240D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2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57F94-F0C1-43CE-A15D-ED3F35F10E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385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96F52-205A-4042-B85D-3D5648D312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029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8E821-C7A2-4578-A682-F7A1AEB5F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985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2D6BD-8426-4E55-9B0F-76BFBEA3BF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46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95DB4-43A7-4DC6-A213-2F6D3F9210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884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57F94-F0C1-43CE-A15D-ED3F35F10E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08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E4176-95EE-40F1-822C-21D6F3EB39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726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5A3E-D9E2-4737-B719-1E71B4A810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26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3233-5455-4312-9894-3036B28C20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352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DF01E-987C-42D0-9BD5-F458AB8D61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414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AE49-CCE7-4107-943E-433C092CBE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8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E4176-95EE-40F1-822C-21D6F3EB39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6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5A3E-D9E2-4737-B719-1E71B4A810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2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3233-5455-4312-9894-3036B28C20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31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5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BD708D-CF58-4B6D-B96E-3D374CC0C5E4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1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41E916-4547-4E16-952B-66DBBCA38FB3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7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5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BD708D-CF58-4B6D-B96E-3D374CC0C5E4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1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41E916-4547-4E16-952B-66DBBCA38FB3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11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5ABEFA-7CE2-451C-AAD3-7A2CC969D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4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5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BD708D-CF58-4B6D-B96E-3D374CC0C5E4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8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communities.intel.com/servlet/JiveServlet/showImage/38-14184-32685/New+Number+Construct-+Detailed.png" TargetMode="External"/><Relationship Id="rId1" Type="http://schemas.openxmlformats.org/officeDocument/2006/relationships/slideLayout" Target="../slideLayouts/slideLayout5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FF">
                <a:gamma/>
                <a:shade val="46275"/>
                <a:invGamma/>
              </a:srgbClr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2860637"/>
            <a:ext cx="6705600" cy="3268663"/>
          </a:xfrm>
        </p:spPr>
        <p:txBody>
          <a:bodyPr/>
          <a:lstStyle/>
          <a:p>
            <a:pPr>
              <a:spcAft>
                <a:spcPct val="50000"/>
              </a:spcAft>
            </a:pPr>
            <a:endParaRPr lang="en-US" altLang="en-US" dirty="0" smtClean="0">
              <a:solidFill>
                <a:schemeClr val="bg1"/>
              </a:solidFill>
              <a:latin typeface="Verdana" pitchFamily="34" charset="0"/>
            </a:endParaRPr>
          </a:p>
          <a:p>
            <a:pPr>
              <a:spcAft>
                <a:spcPct val="50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en-GB" altLang="en-US" dirty="0" smtClean="0">
              <a:solidFill>
                <a:schemeClr val="bg1"/>
              </a:solidFill>
              <a:latin typeface="Verdana" pitchFamily="34" charset="0"/>
            </a:endParaRPr>
          </a:p>
          <a:p>
            <a:pPr>
              <a:spcAft>
                <a:spcPts val="36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spcAft>
                <a:spcPct val="25000"/>
              </a:spcAft>
            </a:pPr>
            <a:r>
              <a:rPr lang="en-GB" altLang="en-US" smtClean="0">
                <a:solidFill>
                  <a:schemeClr val="bg1"/>
                </a:solidFill>
                <a:latin typeface="Verdana" pitchFamily="34" charset="0"/>
              </a:rPr>
              <a:t>Nov. </a:t>
            </a:r>
            <a:r>
              <a:rPr lang="hu-HU" altLang="en-US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21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4011554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GB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.</a:t>
            </a:r>
            <a:r>
              <a:rPr lang="en-GB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21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-198530" y="1388985"/>
            <a:ext cx="964779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FF0000"/>
                </a:solidFill>
                <a:cs typeface="Times New Roman" pitchFamily="18" charset="0"/>
              </a:rPr>
              <a:t>Intel’s </a:t>
            </a:r>
            <a:r>
              <a:rPr lang="en-US" altLang="en-US" sz="3900" spc="-120" dirty="0" smtClean="0">
                <a:solidFill>
                  <a:srgbClr val="FF0000"/>
                </a:solidFill>
                <a:cs typeface="Times New Roman" pitchFamily="18" charset="0"/>
              </a:rPr>
              <a:t>2S server processors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00" spc="-12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4000" dirty="0" smtClean="0">
                <a:solidFill>
                  <a:srgbClr val="FF0000"/>
                </a:solidFill>
                <a:cs typeface="Times New Roman" pitchFamily="18" charset="0"/>
              </a:rPr>
              <a:t>Lectures</a:t>
            </a:r>
          </a:p>
        </p:txBody>
      </p:sp>
    </p:spTree>
    <p:extLst>
      <p:ext uri="{BB962C8B-B14F-4D97-AF65-F5344CB8AC3E}">
        <p14:creationId xmlns:p14="http://schemas.microsoft.com/office/powerpoint/2010/main" val="2490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anandtech.com/doci/9193/RiscVsx8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19969" r="-1322" b="3721"/>
          <a:stretch/>
        </p:blipFill>
        <p:spPr bwMode="auto">
          <a:xfrm>
            <a:off x="180300" y="1005365"/>
            <a:ext cx="8885913" cy="41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73026" y="508055"/>
            <a:ext cx="882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worldwide 4S (4-socket) server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market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2005 -2014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[75]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34472" y="6410325"/>
            <a:ext cx="280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MSS: Market Segment Share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3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8160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processors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(5)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49947-9625-4DEB-938D-703A05BB3B43}"/>
              </a:ext>
            </a:extLst>
          </p:cNvPr>
          <p:cNvSpPr txBox="1"/>
          <p:nvPr/>
        </p:nvSpPr>
        <p:spPr>
          <a:xfrm>
            <a:off x="200025" y="863715"/>
            <a:ext cx="89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indicated, in the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first phase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 the evolution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core count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doubled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roughly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every two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years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T</a:t>
            </a:r>
            <a:r>
              <a:rPr lang="hu-HU" sz="1400" dirty="0" smtClean="0">
                <a:latin typeface="Verdana" pitchFamily="34" charset="0"/>
                <a:cs typeface="Times New Roman" pitchFamily="18" charset="0"/>
              </a:rPr>
              <a:t>his </a:t>
            </a:r>
            <a:r>
              <a:rPr lang="hu-HU" sz="1400" dirty="0">
                <a:latin typeface="Verdana" pitchFamily="34" charset="0"/>
                <a:cs typeface="Times New Roman" pitchFamily="18" charset="0"/>
              </a:rPr>
              <a:t>is </a:t>
            </a:r>
            <a:r>
              <a:rPr lang="en-US" sz="1400" dirty="0">
                <a:latin typeface="Verdana" pitchFamily="34" charset="0"/>
                <a:cs typeface="Times New Roman" pitchFamily="18" charset="0"/>
              </a:rPr>
              <a:t>obvious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since according to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Moore’s rule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evolution of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 technology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allowed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sz="1400" noProof="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noProof="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doubling transistor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counts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thus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core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counts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well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roughly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every two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years.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This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evolution phase lasted 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until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L3 caches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did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not occupy large parts of the silicon area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88" y="503675"/>
            <a:ext cx="902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Evolution of core counts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in Intel’s </a:t>
            </a:r>
            <a:r>
              <a:rPr lang="en-GB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Core 2-based high-end 2S server processors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-3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929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processors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(6)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03675"/>
            <a:ext cx="8911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Evolution of core counts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in Intel’s </a:t>
            </a:r>
            <a:r>
              <a:rPr lang="en-GB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Core 2-based high-end 2S server processors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-4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818710"/>
            <a:ext cx="8209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After L3 caches emerged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the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evolution of core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counts slowed down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 a rate of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doubling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approximately every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four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years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as the next Figure depicts.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755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processors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(7)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28832" y="1149911"/>
            <a:ext cx="9115168" cy="5585391"/>
            <a:chOff x="116505" y="755374"/>
            <a:chExt cx="10153545" cy="5585391"/>
          </a:xfrm>
        </p:grpSpPr>
        <p:cxnSp>
          <p:nvCxnSpPr>
            <p:cNvPr id="38" name="Egyenes összekötő nyíllal 4"/>
            <p:cNvCxnSpPr/>
            <p:nvPr/>
          </p:nvCxnSpPr>
          <p:spPr>
            <a:xfrm flipH="1" flipV="1">
              <a:off x="603904" y="1179822"/>
              <a:ext cx="76" cy="493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6"/>
            <p:cNvCxnSpPr/>
            <p:nvPr/>
          </p:nvCxnSpPr>
          <p:spPr>
            <a:xfrm flipV="1">
              <a:off x="544779" y="5978825"/>
              <a:ext cx="9620693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11"/>
            <p:cNvCxnSpPr/>
            <p:nvPr/>
          </p:nvCxnSpPr>
          <p:spPr>
            <a:xfrm>
              <a:off x="1155886" y="591613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12"/>
            <p:cNvCxnSpPr/>
            <p:nvPr/>
          </p:nvCxnSpPr>
          <p:spPr>
            <a:xfrm>
              <a:off x="1703881" y="59148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13"/>
            <p:cNvCxnSpPr/>
            <p:nvPr/>
          </p:nvCxnSpPr>
          <p:spPr>
            <a:xfrm>
              <a:off x="2253087" y="59142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14"/>
            <p:cNvCxnSpPr/>
            <p:nvPr/>
          </p:nvCxnSpPr>
          <p:spPr>
            <a:xfrm>
              <a:off x="2801082" y="59129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15"/>
            <p:cNvCxnSpPr/>
            <p:nvPr/>
          </p:nvCxnSpPr>
          <p:spPr>
            <a:xfrm>
              <a:off x="3355131" y="592057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16"/>
            <p:cNvCxnSpPr/>
            <p:nvPr/>
          </p:nvCxnSpPr>
          <p:spPr>
            <a:xfrm>
              <a:off x="3903126" y="59192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17"/>
            <p:cNvCxnSpPr/>
            <p:nvPr/>
          </p:nvCxnSpPr>
          <p:spPr>
            <a:xfrm>
              <a:off x="4452332" y="5918671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18"/>
            <p:cNvCxnSpPr/>
            <p:nvPr/>
          </p:nvCxnSpPr>
          <p:spPr>
            <a:xfrm>
              <a:off x="5000327" y="59173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19"/>
            <p:cNvCxnSpPr/>
            <p:nvPr/>
          </p:nvCxnSpPr>
          <p:spPr>
            <a:xfrm>
              <a:off x="5550501" y="592057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20"/>
            <p:cNvCxnSpPr/>
            <p:nvPr/>
          </p:nvCxnSpPr>
          <p:spPr>
            <a:xfrm>
              <a:off x="6098496" y="59192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21"/>
            <p:cNvCxnSpPr/>
            <p:nvPr/>
          </p:nvCxnSpPr>
          <p:spPr>
            <a:xfrm>
              <a:off x="6647702" y="5918671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22"/>
            <p:cNvCxnSpPr/>
            <p:nvPr/>
          </p:nvCxnSpPr>
          <p:spPr>
            <a:xfrm>
              <a:off x="7195697" y="59173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zövegdoboz 27"/>
            <p:cNvSpPr txBox="1"/>
            <p:nvPr/>
          </p:nvSpPr>
          <p:spPr>
            <a:xfrm>
              <a:off x="258296" y="755374"/>
              <a:ext cx="691215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Core</a:t>
              </a:r>
              <a:b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count</a:t>
              </a:r>
            </a:p>
          </p:txBody>
        </p:sp>
        <p:sp>
          <p:nvSpPr>
            <p:cNvPr id="53" name="Szövegdoboz 28"/>
            <p:cNvSpPr txBox="1"/>
            <p:nvPr/>
          </p:nvSpPr>
          <p:spPr>
            <a:xfrm>
              <a:off x="1096320" y="6041006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</a:p>
          </p:txBody>
        </p:sp>
        <p:sp>
          <p:nvSpPr>
            <p:cNvPr id="54" name="Szövegdoboz 29"/>
            <p:cNvSpPr txBox="1"/>
            <p:nvPr/>
          </p:nvSpPr>
          <p:spPr>
            <a:xfrm>
              <a:off x="2172530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</a:p>
          </p:txBody>
        </p:sp>
        <p:sp>
          <p:nvSpPr>
            <p:cNvPr id="55" name="Szövegdoboz 30"/>
            <p:cNvSpPr txBox="1"/>
            <p:nvPr/>
          </p:nvSpPr>
          <p:spPr>
            <a:xfrm>
              <a:off x="3291338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56" name="Szövegdoboz 31"/>
            <p:cNvSpPr txBox="1"/>
            <p:nvPr/>
          </p:nvSpPr>
          <p:spPr>
            <a:xfrm>
              <a:off x="4408621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57" name="Szövegdoboz 32"/>
            <p:cNvSpPr txBox="1"/>
            <p:nvPr/>
          </p:nvSpPr>
          <p:spPr>
            <a:xfrm>
              <a:off x="5522837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58" name="Szövegdoboz 33"/>
            <p:cNvSpPr txBox="1"/>
            <p:nvPr/>
          </p:nvSpPr>
          <p:spPr>
            <a:xfrm>
              <a:off x="6599477" y="6041006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59" name="Szövegdoboz 34"/>
            <p:cNvSpPr txBox="1"/>
            <p:nvPr/>
          </p:nvSpPr>
          <p:spPr>
            <a:xfrm>
              <a:off x="9557592" y="6056072"/>
              <a:ext cx="71245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sp>
          <p:nvSpPr>
            <p:cNvPr id="63" name="Szövegdoboz 58"/>
            <p:cNvSpPr txBox="1"/>
            <p:nvPr/>
          </p:nvSpPr>
          <p:spPr>
            <a:xfrm>
              <a:off x="2670626" y="3101687"/>
              <a:ext cx="130276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Nehalem-EX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(45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Szövegdoboz 59"/>
            <p:cNvSpPr txBox="1"/>
            <p:nvPr/>
          </p:nvSpPr>
          <p:spPr>
            <a:xfrm>
              <a:off x="3514254" y="2749350"/>
              <a:ext cx="1311578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Westmere-EX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(32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Szövegdoboz 60"/>
            <p:cNvSpPr txBox="1"/>
            <p:nvPr/>
          </p:nvSpPr>
          <p:spPr>
            <a:xfrm>
              <a:off x="4884854" y="2299753"/>
              <a:ext cx="131164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Ivy-Bridge-EX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(22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Szövegdoboz 61"/>
            <p:cNvSpPr txBox="1"/>
            <p:nvPr/>
          </p:nvSpPr>
          <p:spPr>
            <a:xfrm>
              <a:off x="6166368" y="1698499"/>
              <a:ext cx="1241045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Broadwell-E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(14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887644" y="281227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4045086" y="3307290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3444447" y="3561916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140810" y="4333747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1584110" y="4354864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1089046" y="5139451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Szövegdoboz 35"/>
            <p:cNvSpPr txBox="1"/>
            <p:nvPr/>
          </p:nvSpPr>
          <p:spPr>
            <a:xfrm>
              <a:off x="171937" y="5057605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  <p:sp>
          <p:nvSpPr>
            <p:cNvPr id="74" name="Szövegdoboz 36"/>
            <p:cNvSpPr txBox="1"/>
            <p:nvPr/>
          </p:nvSpPr>
          <p:spPr>
            <a:xfrm>
              <a:off x="169444" y="427169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</a:p>
          </p:txBody>
        </p:sp>
        <p:sp>
          <p:nvSpPr>
            <p:cNvPr id="75" name="Szövegdoboz 37"/>
            <p:cNvSpPr txBox="1"/>
            <p:nvPr/>
          </p:nvSpPr>
          <p:spPr>
            <a:xfrm>
              <a:off x="174783" y="3463659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</a:p>
          </p:txBody>
        </p:sp>
        <p:sp>
          <p:nvSpPr>
            <p:cNvPr id="76" name="Szövegdoboz 38"/>
            <p:cNvSpPr txBox="1"/>
            <p:nvPr/>
          </p:nvSpPr>
          <p:spPr>
            <a:xfrm>
              <a:off x="117853" y="2556211"/>
              <a:ext cx="36420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Szövegdoboz 39"/>
            <p:cNvSpPr txBox="1"/>
            <p:nvPr/>
          </p:nvSpPr>
          <p:spPr>
            <a:xfrm>
              <a:off x="119836" y="2062968"/>
              <a:ext cx="36420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8" name="Egyenes összekötő 40"/>
            <p:cNvCxnSpPr/>
            <p:nvPr/>
          </p:nvCxnSpPr>
          <p:spPr>
            <a:xfrm rot="5400000">
              <a:off x="589312" y="431846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gyenes összekötő 41"/>
            <p:cNvCxnSpPr/>
            <p:nvPr/>
          </p:nvCxnSpPr>
          <p:spPr>
            <a:xfrm rot="5400000">
              <a:off x="596656" y="211190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gyenes összekötő 43"/>
            <p:cNvCxnSpPr/>
            <p:nvPr/>
          </p:nvCxnSpPr>
          <p:spPr>
            <a:xfrm rot="5400000">
              <a:off x="603211" y="2612537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Szövegdoboz 47"/>
            <p:cNvSpPr txBox="1"/>
            <p:nvPr/>
          </p:nvSpPr>
          <p:spPr>
            <a:xfrm>
              <a:off x="117853" y="2230968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24</a:t>
              </a:r>
            </a:p>
          </p:txBody>
        </p:sp>
        <p:sp>
          <p:nvSpPr>
            <p:cNvPr id="82" name="Szövegdoboz 52"/>
            <p:cNvSpPr txBox="1"/>
            <p:nvPr/>
          </p:nvSpPr>
          <p:spPr>
            <a:xfrm>
              <a:off x="121760" y="3221542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10</a:t>
              </a:r>
            </a:p>
          </p:txBody>
        </p:sp>
        <p:cxnSp>
          <p:nvCxnSpPr>
            <p:cNvPr id="83" name="Egyenes összekötő 53"/>
            <p:cNvCxnSpPr/>
            <p:nvPr/>
          </p:nvCxnSpPr>
          <p:spPr>
            <a:xfrm rot="5400000">
              <a:off x="589924" y="354020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54"/>
            <p:cNvCxnSpPr/>
            <p:nvPr/>
          </p:nvCxnSpPr>
          <p:spPr>
            <a:xfrm rot="5400000">
              <a:off x="590616" y="226592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gyenes összekötő 55"/>
            <p:cNvCxnSpPr/>
            <p:nvPr/>
          </p:nvCxnSpPr>
          <p:spPr>
            <a:xfrm rot="5400000">
              <a:off x="587316" y="513642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gyenes összekötő 71"/>
            <p:cNvCxnSpPr/>
            <p:nvPr/>
          </p:nvCxnSpPr>
          <p:spPr>
            <a:xfrm rot="5400000">
              <a:off x="589312" y="328961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74"/>
            <p:cNvCxnSpPr/>
            <p:nvPr/>
          </p:nvCxnSpPr>
          <p:spPr>
            <a:xfrm rot="5400000">
              <a:off x="587351" y="3848645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75"/>
            <p:cNvSpPr txBox="1"/>
            <p:nvPr/>
          </p:nvSpPr>
          <p:spPr>
            <a:xfrm>
              <a:off x="174783" y="380384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</a:p>
          </p:txBody>
        </p:sp>
        <p:cxnSp>
          <p:nvCxnSpPr>
            <p:cNvPr id="89" name="Egyenes összekötő 76"/>
            <p:cNvCxnSpPr/>
            <p:nvPr/>
          </p:nvCxnSpPr>
          <p:spPr>
            <a:xfrm rot="5400000">
              <a:off x="594849" y="282302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Szövegdoboz 77"/>
            <p:cNvSpPr txBox="1"/>
            <p:nvPr/>
          </p:nvSpPr>
          <p:spPr>
            <a:xfrm>
              <a:off x="116505" y="2776572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49740" y="3175307"/>
            <a:ext cx="26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4623" y="2674470"/>
            <a:ext cx="26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</a:p>
        </p:txBody>
      </p:sp>
      <p:grpSp>
        <p:nvGrpSpPr>
          <p:cNvPr id="7" name="Group 6"/>
          <p:cNvGrpSpPr/>
          <p:nvPr/>
        </p:nvGrpSpPr>
        <p:grpSpPr>
          <a:xfrm rot="60000">
            <a:off x="5136320" y="3107291"/>
            <a:ext cx="1131143" cy="288000"/>
            <a:chOff x="5213744" y="3214431"/>
            <a:chExt cx="1260000" cy="288000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 rot="20200062">
              <a:off x="5213744" y="3214431"/>
              <a:ext cx="1260000" cy="288000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E305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Szövegdoboz 69"/>
            <p:cNvSpPr txBox="1"/>
            <p:nvPr/>
          </p:nvSpPr>
          <p:spPr>
            <a:xfrm rot="20089662">
              <a:off x="5219867" y="3228739"/>
              <a:ext cx="11384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~2x/4 years</a:t>
              </a:r>
            </a:p>
          </p:txBody>
        </p:sp>
      </p:grpSp>
      <p:sp>
        <p:nvSpPr>
          <p:cNvPr id="9" name="Down Arrow 8"/>
          <p:cNvSpPr/>
          <p:nvPr/>
        </p:nvSpPr>
        <p:spPr bwMode="auto">
          <a:xfrm>
            <a:off x="2648667" y="2968996"/>
            <a:ext cx="123133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6655" y="2223490"/>
            <a:ext cx="242566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Emergence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L3 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caches in Core 2-based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high-end 2S </a:t>
            </a:r>
            <a:r>
              <a:rPr kumimoji="0" lang="en-US" sz="12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proc</a:t>
            </a:r>
            <a:r>
              <a:rPr lang="en-US" sz="1250" dirty="0" err="1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essor</a:t>
            </a:r>
            <a:r>
              <a:rPr lang="en-US" sz="125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lines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1" name="Egyenes összekötő 22"/>
          <p:cNvCxnSpPr/>
          <p:nvPr/>
        </p:nvCxnSpPr>
        <p:spPr>
          <a:xfrm>
            <a:off x="6882397" y="6312703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3636" y="2965201"/>
            <a:ext cx="26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4" name="Szövegdoboz 61"/>
          <p:cNvSpPr txBox="1"/>
          <p:nvPr/>
        </p:nvSpPr>
        <p:spPr>
          <a:xfrm>
            <a:off x="4664980" y="2339093"/>
            <a:ext cx="9587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-E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2" name="Straight Connector 21"/>
          <p:cNvCxnSpPr>
            <a:stCxn id="69" idx="3"/>
            <a:endCxn id="17" idx="0"/>
          </p:cNvCxnSpPr>
          <p:nvPr/>
        </p:nvCxnSpPr>
        <p:spPr bwMode="auto">
          <a:xfrm flipH="1">
            <a:off x="1190909" y="4048277"/>
            <a:ext cx="1855615" cy="157141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endCxn id="69" idx="3"/>
          </p:cNvCxnSpPr>
          <p:nvPr/>
        </p:nvCxnSpPr>
        <p:spPr bwMode="auto">
          <a:xfrm flipH="1">
            <a:off x="3046524" y="2573338"/>
            <a:ext cx="3672000" cy="147493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Szövegdoboz 52"/>
          <p:cNvSpPr txBox="1"/>
          <p:nvPr/>
        </p:nvSpPr>
        <p:spPr>
          <a:xfrm>
            <a:off x="26907" y="3395614"/>
            <a:ext cx="34998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1" name="Egyenes összekötő 22"/>
          <p:cNvCxnSpPr/>
          <p:nvPr/>
        </p:nvCxnSpPr>
        <p:spPr>
          <a:xfrm>
            <a:off x="7380154" y="6300464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Szövegdoboz 33"/>
          <p:cNvSpPr txBox="1"/>
          <p:nvPr/>
        </p:nvSpPr>
        <p:spPr>
          <a:xfrm>
            <a:off x="6822141" y="6434396"/>
            <a:ext cx="534182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201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3" name="Egyenes összekötő 22"/>
          <p:cNvCxnSpPr/>
          <p:nvPr/>
        </p:nvCxnSpPr>
        <p:spPr>
          <a:xfrm>
            <a:off x="7873871" y="6306007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gyenes összekötő 54"/>
          <p:cNvCxnSpPr/>
          <p:nvPr/>
        </p:nvCxnSpPr>
        <p:spPr>
          <a:xfrm rot="5400000">
            <a:off x="458562" y="1697795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Szövegdoboz 39"/>
          <p:cNvSpPr txBox="1"/>
          <p:nvPr/>
        </p:nvSpPr>
        <p:spPr>
          <a:xfrm>
            <a:off x="4492" y="1628800"/>
            <a:ext cx="34998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56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430703" y="1628799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97" name="Szövegdoboz 61"/>
          <p:cNvSpPr txBox="1"/>
          <p:nvPr/>
        </p:nvSpPr>
        <p:spPr>
          <a:xfrm>
            <a:off x="6732240" y="1088740"/>
            <a:ext cx="1556195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(Two dies)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Szövegdoboz 33"/>
          <p:cNvSpPr txBox="1"/>
          <p:nvPr/>
        </p:nvSpPr>
        <p:spPr>
          <a:xfrm>
            <a:off x="7832559" y="6436931"/>
            <a:ext cx="637438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6" name="Egyenes összekötő 22"/>
          <p:cNvCxnSpPr/>
          <p:nvPr/>
        </p:nvCxnSpPr>
        <p:spPr>
          <a:xfrm>
            <a:off x="8357556" y="630932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gyenes összekötő 22"/>
          <p:cNvCxnSpPr/>
          <p:nvPr/>
        </p:nvCxnSpPr>
        <p:spPr>
          <a:xfrm>
            <a:off x="8845309" y="630932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55"/>
          <p:cNvCxnSpPr/>
          <p:nvPr/>
        </p:nvCxnSpPr>
        <p:spPr>
          <a:xfrm rot="5400000">
            <a:off x="460498" y="2094897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Szövegdoboz 39"/>
          <p:cNvSpPr txBox="1"/>
          <p:nvPr/>
        </p:nvSpPr>
        <p:spPr>
          <a:xfrm>
            <a:off x="26495" y="2019182"/>
            <a:ext cx="38985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56502" y="2034178"/>
            <a:ext cx="25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553675" y="2448801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7" name="Szövegdoboz 61"/>
          <p:cNvSpPr txBox="1"/>
          <p:nvPr/>
        </p:nvSpPr>
        <p:spPr>
          <a:xfrm>
            <a:off x="5995753" y="1509915"/>
            <a:ext cx="1321196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-SP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Platinum/Gold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417872" y="2433414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9" name="Szövegdoboz 61"/>
          <p:cNvSpPr txBox="1"/>
          <p:nvPr/>
        </p:nvSpPr>
        <p:spPr>
          <a:xfrm>
            <a:off x="6745250" y="2663915"/>
            <a:ext cx="1602362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Lake-SP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Platinum/Gold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1" name="Szövegdoboz 61"/>
          <p:cNvSpPr txBox="1"/>
          <p:nvPr/>
        </p:nvSpPr>
        <p:spPr>
          <a:xfrm>
            <a:off x="8023929" y="2352654"/>
            <a:ext cx="11385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Ice Lake-SP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nm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5" name="Straight Connector 114"/>
          <p:cNvCxnSpPr/>
          <p:nvPr/>
        </p:nvCxnSpPr>
        <p:spPr bwMode="auto">
          <a:xfrm flipV="1">
            <a:off x="7546431" y="2168861"/>
            <a:ext cx="923566" cy="4044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6683411" y="2573338"/>
            <a:ext cx="863020" cy="15494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9" name="Group 128"/>
          <p:cNvGrpSpPr/>
          <p:nvPr/>
        </p:nvGrpSpPr>
        <p:grpSpPr>
          <a:xfrm rot="21232207">
            <a:off x="1305862" y="5207038"/>
            <a:ext cx="1139192" cy="309733"/>
            <a:chOff x="4944824" y="3276640"/>
            <a:chExt cx="1268966" cy="309733"/>
          </a:xfrm>
        </p:grpSpPr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 rot="19577190">
              <a:off x="4953790" y="3276640"/>
              <a:ext cx="1260000" cy="288000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E305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131" name="Szövegdoboz 69"/>
            <p:cNvSpPr txBox="1"/>
            <p:nvPr/>
          </p:nvSpPr>
          <p:spPr>
            <a:xfrm rot="19556604">
              <a:off x="4944824" y="3332457"/>
              <a:ext cx="11384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~2x/2 years</a:t>
              </a:r>
            </a:p>
          </p:txBody>
        </p:sp>
      </p:grpSp>
      <p:sp>
        <p:nvSpPr>
          <p:cNvPr id="132" name="Rectangle 131"/>
          <p:cNvSpPr>
            <a:spLocks noChangeArrowheads="1"/>
          </p:cNvSpPr>
          <p:nvPr/>
        </p:nvSpPr>
        <p:spPr bwMode="auto">
          <a:xfrm flipH="1">
            <a:off x="1148555" y="5529695"/>
            <a:ext cx="41043" cy="17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3" name="Szövegdoboz 46"/>
          <p:cNvSpPr txBox="1"/>
          <p:nvPr/>
        </p:nvSpPr>
        <p:spPr>
          <a:xfrm>
            <a:off x="611560" y="5634245"/>
            <a:ext cx="1215135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510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(Core 2-based)</a:t>
            </a:r>
            <a:endParaRPr kumimoji="0" lang="hu-HU" sz="10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nm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926595" y="3369314"/>
            <a:ext cx="13659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Two-die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implementations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35" name="Straight Arrow Connector 134"/>
          <p:cNvCxnSpPr/>
          <p:nvPr/>
        </p:nvCxnSpPr>
        <p:spPr bwMode="auto">
          <a:xfrm flipH="1">
            <a:off x="1290677" y="3822024"/>
            <a:ext cx="143442" cy="282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Straight Arrow Connector 135"/>
          <p:cNvCxnSpPr>
            <a:stCxn id="134" idx="2"/>
          </p:cNvCxnSpPr>
          <p:nvPr/>
        </p:nvCxnSpPr>
        <p:spPr bwMode="auto">
          <a:xfrm>
            <a:off x="1609577" y="3846368"/>
            <a:ext cx="213230" cy="22464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Egyenes összekötő 76"/>
          <p:cNvCxnSpPr/>
          <p:nvPr/>
        </p:nvCxnSpPr>
        <p:spPr>
          <a:xfrm rot="5400000">
            <a:off x="459582" y="3467160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zövegdoboz 57"/>
          <p:cNvSpPr txBox="1"/>
          <p:nvPr/>
        </p:nvSpPr>
        <p:spPr>
          <a:xfrm>
            <a:off x="1454447" y="4104075"/>
            <a:ext cx="957313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400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(Penryn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(45 nm)</a:t>
            </a:r>
          </a:p>
        </p:txBody>
      </p:sp>
      <p:sp>
        <p:nvSpPr>
          <p:cNvPr id="139" name="Szövegdoboz 56"/>
          <p:cNvSpPr txBox="1"/>
          <p:nvPr/>
        </p:nvSpPr>
        <p:spPr>
          <a:xfrm>
            <a:off x="666799" y="4104075"/>
            <a:ext cx="934871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300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(Core 2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(65 nm)</a:t>
            </a:r>
          </a:p>
        </p:txBody>
      </p:sp>
      <p:sp>
        <p:nvSpPr>
          <p:cNvPr id="141" name="Szövegdoboz 46"/>
          <p:cNvSpPr txBox="1"/>
          <p:nvPr/>
        </p:nvSpPr>
        <p:spPr>
          <a:xfrm>
            <a:off x="472956" y="4869160"/>
            <a:ext cx="1173719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DP 2.8 GHz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(Pentium 4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(90 nm)</a:t>
            </a:r>
          </a:p>
        </p:txBody>
      </p:sp>
      <p:cxnSp>
        <p:nvCxnSpPr>
          <p:cNvPr id="8" name="Straight Connector 7"/>
          <p:cNvCxnSpPr>
            <a:stCxn id="69" idx="3"/>
          </p:cNvCxnSpPr>
          <p:nvPr/>
        </p:nvCxnSpPr>
        <p:spPr bwMode="auto">
          <a:xfrm flipV="1">
            <a:off x="3046524" y="1858634"/>
            <a:ext cx="5423473" cy="2189643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103" name="Oval 102"/>
          <p:cNvSpPr/>
          <p:nvPr/>
        </p:nvSpPr>
        <p:spPr bwMode="auto">
          <a:xfrm rot="4215526">
            <a:off x="3645546" y="1112514"/>
            <a:ext cx="2316381" cy="4006549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50" y="503675"/>
            <a:ext cx="926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Slowing down the e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volution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rate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of </a:t>
            </a: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core counts in Intel’s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2S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 processors</a:t>
            </a:r>
          </a:p>
          <a:p>
            <a:pPr lvl="0">
              <a:defRPr/>
            </a:pP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      after L3 caches emerged</a:t>
            </a:r>
            <a:endParaRPr lang="en-GB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69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processors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(8)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818710"/>
            <a:ext cx="902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This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reduced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rate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hu-HU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similar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to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the </a:t>
            </a:r>
            <a:r>
              <a:rPr lang="hu-HU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rate 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of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how </a:t>
            </a:r>
            <a:r>
              <a:rPr lang="hu-HU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transistor counts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has been raised in Intel’s high-end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server processors,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as the subsequent Table and the related Figure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indicate.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88" y="503675"/>
            <a:ext cx="8776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Evolution of core counts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in Intel’s </a:t>
            </a:r>
            <a:r>
              <a:rPr lang="en-GB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Core 2-based high-end 2S server processors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-5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E60975-1BE7-421A-895C-DE6C78D4A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242986"/>
              </p:ext>
            </p:extLst>
          </p:nvPr>
        </p:nvGraphicFramePr>
        <p:xfrm>
          <a:off x="591672" y="1673805"/>
          <a:ext cx="7868769" cy="3047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9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9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96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51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1801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latin typeface="+mj-lt"/>
                        </a:rPr>
                        <a:t>Family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Technology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Core count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L3 cache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Transistors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(million)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Die area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(mm</a:t>
                      </a:r>
                      <a:r>
                        <a:rPr lang="en-US" sz="1200" baseline="30000" dirty="0">
                          <a:latin typeface="+mj-lt"/>
                        </a:rPr>
                        <a:t>2</a:t>
                      </a:r>
                      <a:r>
                        <a:rPr lang="en-US" sz="1200" dirty="0">
                          <a:latin typeface="+mj-lt"/>
                        </a:rPr>
                        <a:t>)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486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+mj-lt"/>
                        </a:rPr>
                        <a:t>7300 (Tigerton)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65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>
                          <a:latin typeface="+mj-lt"/>
                        </a:rPr>
                        <a:t>2x2</a:t>
                      </a:r>
                      <a:endParaRPr lang="en-US" sz="12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no </a:t>
                      </a:r>
                      <a:r>
                        <a:rPr lang="en-US" sz="1200" err="1">
                          <a:latin typeface="+mj-lt"/>
                        </a:rPr>
                        <a:t>L3</a:t>
                      </a:r>
                      <a:endParaRPr lang="en-US" sz="12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582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286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486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+mj-lt"/>
                        </a:rPr>
                        <a:t>7400 (</a:t>
                      </a:r>
                      <a:r>
                        <a:rPr lang="en-US" sz="1200" dirty="0" err="1" smtClean="0">
                          <a:latin typeface="+mj-lt"/>
                        </a:rPr>
                        <a:t>Dunnington</a:t>
                      </a:r>
                      <a:r>
                        <a:rPr lang="en-US" sz="1200" dirty="0" smtClean="0">
                          <a:latin typeface="+mj-lt"/>
                        </a:rPr>
                        <a:t>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45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16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1900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503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486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+mj-lt"/>
                        </a:rPr>
                        <a:t>Nehalem-EX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45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>
                          <a:latin typeface="+mj-lt"/>
                        </a:rPr>
                        <a:t>8x3</a:t>
                      </a:r>
                      <a:r>
                        <a:rPr lang="en-US" sz="1200">
                          <a:latin typeface="+mj-lt"/>
                        </a:rPr>
                        <a:t>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2300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513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486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latin typeface="+mj-lt"/>
                        </a:rPr>
                        <a:t>Westmere</a:t>
                      </a:r>
                      <a:r>
                        <a:rPr lang="en-US" sz="1200" dirty="0">
                          <a:latin typeface="+mj-lt"/>
                        </a:rPr>
                        <a:t>-EX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32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>
                          <a:latin typeface="+mj-lt"/>
                        </a:rPr>
                        <a:t>10x3</a:t>
                      </a:r>
                      <a:r>
                        <a:rPr lang="en-US" sz="1200">
                          <a:latin typeface="+mj-lt"/>
                        </a:rPr>
                        <a:t>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2600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512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486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+mj-lt"/>
                        </a:rPr>
                        <a:t>Ivy Bridge-EX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22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>
                          <a:latin typeface="+mj-lt"/>
                        </a:rPr>
                        <a:t>14x2.5</a:t>
                      </a:r>
                      <a:r>
                        <a:rPr lang="en-US" sz="1200">
                          <a:latin typeface="+mj-lt"/>
                        </a:rPr>
                        <a:t>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4310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541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486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+mj-lt"/>
                        </a:rPr>
                        <a:t>Haswell-EX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22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>
                          <a:latin typeface="+mj-lt"/>
                        </a:rPr>
                        <a:t>18x2.5</a:t>
                      </a:r>
                      <a:r>
                        <a:rPr lang="en-US" sz="1200">
                          <a:latin typeface="+mj-lt"/>
                        </a:rPr>
                        <a:t>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5700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662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486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+mj-lt"/>
                        </a:rPr>
                        <a:t>Broadwell-EX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>
                          <a:latin typeface="+mj-lt"/>
                        </a:rPr>
                        <a:t>24x2.5</a:t>
                      </a:r>
                      <a:r>
                        <a:rPr lang="en-US" sz="1200">
                          <a:latin typeface="+mj-lt"/>
                        </a:rPr>
                        <a:t>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7200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42E9FD-FC88-46F9-8ECF-6BFEAAE709FD}"/>
              </a:ext>
            </a:extLst>
          </p:cNvPr>
          <p:cNvSpPr txBox="1"/>
          <p:nvPr/>
        </p:nvSpPr>
        <p:spPr>
          <a:xfrm>
            <a:off x="3228975" y="4779150"/>
            <a:ext cx="2152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(Source: Intel’s data)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08347D-691C-46C2-A420-CB35CA320140}"/>
              </a:ext>
            </a:extLst>
          </p:cNvPr>
          <p:cNvSpPr/>
          <p:nvPr/>
        </p:nvSpPr>
        <p:spPr bwMode="auto">
          <a:xfrm>
            <a:off x="6296025" y="2778473"/>
            <a:ext cx="1135289" cy="18946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369B1B-EA3A-406E-9C5D-AB252E44B2F1}"/>
              </a:ext>
            </a:extLst>
          </p:cNvPr>
          <p:cNvSpPr txBox="1"/>
          <p:nvPr/>
        </p:nvSpPr>
        <p:spPr>
          <a:xfrm>
            <a:off x="1152525" y="5056438"/>
            <a:ext cx="6351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Table: Specific data of Intel’s Core 2 based server processor dies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166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5387" y="1121284"/>
            <a:ext cx="8547709" cy="3788966"/>
            <a:chOff x="375387" y="1121284"/>
            <a:chExt cx="8547709" cy="3788966"/>
          </a:xfrm>
        </p:grpSpPr>
        <p:cxnSp>
          <p:nvCxnSpPr>
            <p:cNvPr id="26" name="Egyenes összekötő nyíllal 4">
              <a:extLst>
                <a:ext uri="{FF2B5EF4-FFF2-40B4-BE49-F238E27FC236}">
                  <a16:creationId xmlns:a16="http://schemas.microsoft.com/office/drawing/2014/main" id="{AA6B3F54-3B24-4A97-9C3C-850BCC1493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6216" y="1733870"/>
              <a:ext cx="76" cy="291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6">
              <a:extLst>
                <a:ext uri="{FF2B5EF4-FFF2-40B4-BE49-F238E27FC236}">
                  <a16:creationId xmlns:a16="http://schemas.microsoft.com/office/drawing/2014/main" id="{783C9EED-3740-4AC8-904D-0BA0584FE1AA}"/>
                </a:ext>
              </a:extLst>
            </p:cNvPr>
            <p:cNvCxnSpPr/>
            <p:nvPr/>
          </p:nvCxnSpPr>
          <p:spPr>
            <a:xfrm flipV="1">
              <a:off x="887100" y="4555681"/>
              <a:ext cx="758952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11">
              <a:extLst>
                <a:ext uri="{FF2B5EF4-FFF2-40B4-BE49-F238E27FC236}">
                  <a16:creationId xmlns:a16="http://schemas.microsoft.com/office/drawing/2014/main" id="{B66C51B8-AAD0-4EE4-96CE-E6796352C62A}"/>
                </a:ext>
              </a:extLst>
            </p:cNvPr>
            <p:cNvCxnSpPr/>
            <p:nvPr/>
          </p:nvCxnSpPr>
          <p:spPr>
            <a:xfrm>
              <a:off x="1498196" y="449299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12">
              <a:extLst>
                <a:ext uri="{FF2B5EF4-FFF2-40B4-BE49-F238E27FC236}">
                  <a16:creationId xmlns:a16="http://schemas.microsoft.com/office/drawing/2014/main" id="{DD6D9BDA-46BC-47BA-B8D1-DC048FE654DE}"/>
                </a:ext>
              </a:extLst>
            </p:cNvPr>
            <p:cNvCxnSpPr/>
            <p:nvPr/>
          </p:nvCxnSpPr>
          <p:spPr>
            <a:xfrm>
              <a:off x="2046191" y="44917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13">
              <a:extLst>
                <a:ext uri="{FF2B5EF4-FFF2-40B4-BE49-F238E27FC236}">
                  <a16:creationId xmlns:a16="http://schemas.microsoft.com/office/drawing/2014/main" id="{8FDC922B-2E3E-47F5-831D-4987C93BB9DD}"/>
                </a:ext>
              </a:extLst>
            </p:cNvPr>
            <p:cNvCxnSpPr/>
            <p:nvPr/>
          </p:nvCxnSpPr>
          <p:spPr>
            <a:xfrm>
              <a:off x="2595397" y="449109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14">
              <a:extLst>
                <a:ext uri="{FF2B5EF4-FFF2-40B4-BE49-F238E27FC236}">
                  <a16:creationId xmlns:a16="http://schemas.microsoft.com/office/drawing/2014/main" id="{0B38F2F4-469E-4E51-9676-9E8C3D683AD1}"/>
                </a:ext>
              </a:extLst>
            </p:cNvPr>
            <p:cNvCxnSpPr/>
            <p:nvPr/>
          </p:nvCxnSpPr>
          <p:spPr>
            <a:xfrm>
              <a:off x="3143392" y="44898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15">
              <a:extLst>
                <a:ext uri="{FF2B5EF4-FFF2-40B4-BE49-F238E27FC236}">
                  <a16:creationId xmlns:a16="http://schemas.microsoft.com/office/drawing/2014/main" id="{3F854303-F6F5-4ECF-8FBC-469E0D976805}"/>
                </a:ext>
              </a:extLst>
            </p:cNvPr>
            <p:cNvCxnSpPr/>
            <p:nvPr/>
          </p:nvCxnSpPr>
          <p:spPr>
            <a:xfrm>
              <a:off x="3697441" y="449742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16">
              <a:extLst>
                <a:ext uri="{FF2B5EF4-FFF2-40B4-BE49-F238E27FC236}">
                  <a16:creationId xmlns:a16="http://schemas.microsoft.com/office/drawing/2014/main" id="{3306C02E-A12F-4B41-A65A-A488B7532278}"/>
                </a:ext>
              </a:extLst>
            </p:cNvPr>
            <p:cNvCxnSpPr/>
            <p:nvPr/>
          </p:nvCxnSpPr>
          <p:spPr>
            <a:xfrm>
              <a:off x="4245436" y="44961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17">
              <a:extLst>
                <a:ext uri="{FF2B5EF4-FFF2-40B4-BE49-F238E27FC236}">
                  <a16:creationId xmlns:a16="http://schemas.microsoft.com/office/drawing/2014/main" id="{6728508D-64F5-4909-B7D9-B46DD4A1910C}"/>
                </a:ext>
              </a:extLst>
            </p:cNvPr>
            <p:cNvCxnSpPr/>
            <p:nvPr/>
          </p:nvCxnSpPr>
          <p:spPr>
            <a:xfrm>
              <a:off x="4794642" y="449552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18">
              <a:extLst>
                <a:ext uri="{FF2B5EF4-FFF2-40B4-BE49-F238E27FC236}">
                  <a16:creationId xmlns:a16="http://schemas.microsoft.com/office/drawing/2014/main" id="{19C84456-5366-4DC3-9420-B095A539077A}"/>
                </a:ext>
              </a:extLst>
            </p:cNvPr>
            <p:cNvCxnSpPr/>
            <p:nvPr/>
          </p:nvCxnSpPr>
          <p:spPr>
            <a:xfrm>
              <a:off x="5342637" y="44942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19">
              <a:extLst>
                <a:ext uri="{FF2B5EF4-FFF2-40B4-BE49-F238E27FC236}">
                  <a16:creationId xmlns:a16="http://schemas.microsoft.com/office/drawing/2014/main" id="{C59D3845-4F45-4293-BF90-DF3B01E90927}"/>
                </a:ext>
              </a:extLst>
            </p:cNvPr>
            <p:cNvCxnSpPr/>
            <p:nvPr/>
          </p:nvCxnSpPr>
          <p:spPr>
            <a:xfrm>
              <a:off x="5892811" y="449742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20">
              <a:extLst>
                <a:ext uri="{FF2B5EF4-FFF2-40B4-BE49-F238E27FC236}">
                  <a16:creationId xmlns:a16="http://schemas.microsoft.com/office/drawing/2014/main" id="{EE8FA329-5C31-4F21-A2A8-670FB70F4236}"/>
                </a:ext>
              </a:extLst>
            </p:cNvPr>
            <p:cNvCxnSpPr/>
            <p:nvPr/>
          </p:nvCxnSpPr>
          <p:spPr>
            <a:xfrm>
              <a:off x="6440806" y="44961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21">
              <a:extLst>
                <a:ext uri="{FF2B5EF4-FFF2-40B4-BE49-F238E27FC236}">
                  <a16:creationId xmlns:a16="http://schemas.microsoft.com/office/drawing/2014/main" id="{57C1F274-77F1-4FF5-9A30-F7D3C896CE77}"/>
                </a:ext>
              </a:extLst>
            </p:cNvPr>
            <p:cNvCxnSpPr/>
            <p:nvPr/>
          </p:nvCxnSpPr>
          <p:spPr>
            <a:xfrm>
              <a:off x="6990012" y="449552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22">
              <a:extLst>
                <a:ext uri="{FF2B5EF4-FFF2-40B4-BE49-F238E27FC236}">
                  <a16:creationId xmlns:a16="http://schemas.microsoft.com/office/drawing/2014/main" id="{FF4BBD6A-03C2-4E40-AA60-D29E30FDA899}"/>
                </a:ext>
              </a:extLst>
            </p:cNvPr>
            <p:cNvCxnSpPr/>
            <p:nvPr/>
          </p:nvCxnSpPr>
          <p:spPr>
            <a:xfrm>
              <a:off x="7538007" y="44942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Szövegdoboz 27">
              <a:extLst>
                <a:ext uri="{FF2B5EF4-FFF2-40B4-BE49-F238E27FC236}">
                  <a16:creationId xmlns:a16="http://schemas.microsoft.com/office/drawing/2014/main" id="{6CFE1B96-D026-4897-8467-C44A0ACA1471}"/>
                </a:ext>
              </a:extLst>
            </p:cNvPr>
            <p:cNvSpPr txBox="1"/>
            <p:nvPr/>
          </p:nvSpPr>
          <p:spPr>
            <a:xfrm>
              <a:off x="375387" y="1121284"/>
              <a:ext cx="1183907" cy="542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Transistor</a:t>
              </a:r>
              <a:b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count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(billion)</a:t>
              </a:r>
            </a:p>
          </p:txBody>
        </p:sp>
        <p:sp>
          <p:nvSpPr>
            <p:cNvPr id="41" name="Szövegdoboz 28">
              <a:extLst>
                <a:ext uri="{FF2B5EF4-FFF2-40B4-BE49-F238E27FC236}">
                  <a16:creationId xmlns:a16="http://schemas.microsoft.com/office/drawing/2014/main" id="{945EAEC8-4C5A-468E-B0ED-AA91D11CCE7B}"/>
                </a:ext>
              </a:extLst>
            </p:cNvPr>
            <p:cNvSpPr txBox="1"/>
            <p:nvPr/>
          </p:nvSpPr>
          <p:spPr>
            <a:xfrm>
              <a:off x="1474338" y="461786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</a:p>
          </p:txBody>
        </p:sp>
        <p:sp>
          <p:nvSpPr>
            <p:cNvPr id="42" name="Szövegdoboz 29">
              <a:extLst>
                <a:ext uri="{FF2B5EF4-FFF2-40B4-BE49-F238E27FC236}">
                  <a16:creationId xmlns:a16="http://schemas.microsoft.com/office/drawing/2014/main" id="{D0950841-84A8-493E-9831-16D986039FB2}"/>
                </a:ext>
              </a:extLst>
            </p:cNvPr>
            <p:cNvSpPr txBox="1"/>
            <p:nvPr/>
          </p:nvSpPr>
          <p:spPr>
            <a:xfrm>
              <a:off x="2575269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</a:p>
          </p:txBody>
        </p:sp>
        <p:sp>
          <p:nvSpPr>
            <p:cNvPr id="43" name="Szövegdoboz 30">
              <a:extLst>
                <a:ext uri="{FF2B5EF4-FFF2-40B4-BE49-F238E27FC236}">
                  <a16:creationId xmlns:a16="http://schemas.microsoft.com/office/drawing/2014/main" id="{1F5DB4DB-4C82-4129-93B4-9A7FE2826988}"/>
                </a:ext>
              </a:extLst>
            </p:cNvPr>
            <p:cNvSpPr txBox="1"/>
            <p:nvPr/>
          </p:nvSpPr>
          <p:spPr>
            <a:xfrm>
              <a:off x="3683356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44" name="Szövegdoboz 31">
              <a:extLst>
                <a:ext uri="{FF2B5EF4-FFF2-40B4-BE49-F238E27FC236}">
                  <a16:creationId xmlns:a16="http://schemas.microsoft.com/office/drawing/2014/main" id="{C4F9DF4A-7ED8-406D-8CE0-215E91AD13EC}"/>
                </a:ext>
              </a:extLst>
            </p:cNvPr>
            <p:cNvSpPr txBox="1"/>
            <p:nvPr/>
          </p:nvSpPr>
          <p:spPr>
            <a:xfrm>
              <a:off x="4771752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45" name="Szövegdoboz 32">
              <a:extLst>
                <a:ext uri="{FF2B5EF4-FFF2-40B4-BE49-F238E27FC236}">
                  <a16:creationId xmlns:a16="http://schemas.microsoft.com/office/drawing/2014/main" id="{01321A5A-799D-4141-B4B3-8EEA05FD8577}"/>
                </a:ext>
              </a:extLst>
            </p:cNvPr>
            <p:cNvSpPr txBox="1"/>
            <p:nvPr/>
          </p:nvSpPr>
          <p:spPr>
            <a:xfrm>
              <a:off x="5874361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46" name="Szövegdoboz 33">
              <a:extLst>
                <a:ext uri="{FF2B5EF4-FFF2-40B4-BE49-F238E27FC236}">
                  <a16:creationId xmlns:a16="http://schemas.microsoft.com/office/drawing/2014/main" id="{FECFD206-4295-4EF1-B931-5D9249108083}"/>
                </a:ext>
              </a:extLst>
            </p:cNvPr>
            <p:cNvSpPr txBox="1"/>
            <p:nvPr/>
          </p:nvSpPr>
          <p:spPr>
            <a:xfrm>
              <a:off x="6972445" y="461786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47" name="Szövegdoboz 34">
              <a:extLst>
                <a:ext uri="{FF2B5EF4-FFF2-40B4-BE49-F238E27FC236}">
                  <a16:creationId xmlns:a16="http://schemas.microsoft.com/office/drawing/2014/main" id="{61D28124-8B04-4831-A7BD-0B8774AF10C8}"/>
                </a:ext>
              </a:extLst>
            </p:cNvPr>
            <p:cNvSpPr txBox="1"/>
            <p:nvPr/>
          </p:nvSpPr>
          <p:spPr>
            <a:xfrm>
              <a:off x="8310428" y="4594427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sp>
          <p:nvSpPr>
            <p:cNvPr id="50" name="Szövegdoboz 57">
              <a:extLst>
                <a:ext uri="{FF2B5EF4-FFF2-40B4-BE49-F238E27FC236}">
                  <a16:creationId xmlns:a16="http://schemas.microsoft.com/office/drawing/2014/main" id="{1FDBACF8-890F-4117-964F-4F4124BCFB70}"/>
                </a:ext>
              </a:extLst>
            </p:cNvPr>
            <p:cNvSpPr txBox="1"/>
            <p:nvPr/>
          </p:nvSpPr>
          <p:spPr>
            <a:xfrm>
              <a:off x="2565267" y="3331694"/>
              <a:ext cx="769763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7400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(45 nm)</a:t>
              </a:r>
            </a:p>
          </p:txBody>
        </p:sp>
        <p:sp>
          <p:nvSpPr>
            <p:cNvPr id="51" name="Szövegdoboz 58">
              <a:extLst>
                <a:ext uri="{FF2B5EF4-FFF2-40B4-BE49-F238E27FC236}">
                  <a16:creationId xmlns:a16="http://schemas.microsoft.com/office/drawing/2014/main" id="{FD62EA96-3EAC-413C-ADE4-89FB3DA2385E}"/>
                </a:ext>
              </a:extLst>
            </p:cNvPr>
            <p:cNvSpPr txBox="1"/>
            <p:nvPr/>
          </p:nvSpPr>
          <p:spPr>
            <a:xfrm>
              <a:off x="3165620" y="3068326"/>
              <a:ext cx="1176924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Nehalem-EX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(45 nm)</a:t>
              </a:r>
            </a:p>
          </p:txBody>
        </p:sp>
        <p:sp>
          <p:nvSpPr>
            <p:cNvPr id="52" name="Szövegdoboz 59">
              <a:extLst>
                <a:ext uri="{FF2B5EF4-FFF2-40B4-BE49-F238E27FC236}">
                  <a16:creationId xmlns:a16="http://schemas.microsoft.com/office/drawing/2014/main" id="{01A21054-49B7-4E89-B777-06E435260EDD}"/>
                </a:ext>
              </a:extLst>
            </p:cNvPr>
            <p:cNvSpPr txBox="1"/>
            <p:nvPr/>
          </p:nvSpPr>
          <p:spPr>
            <a:xfrm>
              <a:off x="3914775" y="2768182"/>
              <a:ext cx="130395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Westmere-EX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(32 nm)</a:t>
              </a:r>
            </a:p>
          </p:txBody>
        </p:sp>
        <p:sp>
          <p:nvSpPr>
            <p:cNvPr id="53" name="Szövegdoboz 60">
              <a:extLst>
                <a:ext uri="{FF2B5EF4-FFF2-40B4-BE49-F238E27FC236}">
                  <a16:creationId xmlns:a16="http://schemas.microsoft.com/office/drawing/2014/main" id="{00465BAD-2FE4-46F7-AA59-334FA9644665}"/>
                </a:ext>
              </a:extLst>
            </p:cNvPr>
            <p:cNvSpPr txBox="1"/>
            <p:nvPr/>
          </p:nvSpPr>
          <p:spPr>
            <a:xfrm>
              <a:off x="5218730" y="2320647"/>
              <a:ext cx="1311641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Ivy-Bridge-EX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(22 nm)</a:t>
              </a:r>
            </a:p>
          </p:txBody>
        </p:sp>
        <p:sp>
          <p:nvSpPr>
            <p:cNvPr id="54" name="Szövegdoboz 61">
              <a:extLst>
                <a:ext uri="{FF2B5EF4-FFF2-40B4-BE49-F238E27FC236}">
                  <a16:creationId xmlns:a16="http://schemas.microsoft.com/office/drawing/2014/main" id="{A58004D2-1099-42F5-AF8E-8A34BD0B5DF0}"/>
                </a:ext>
              </a:extLst>
            </p:cNvPr>
            <p:cNvSpPr txBox="1"/>
            <p:nvPr/>
          </p:nvSpPr>
          <p:spPr>
            <a:xfrm>
              <a:off x="6686550" y="1685925"/>
              <a:ext cx="127410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Broadwell-EX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(14 nm)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3BD09E0-8245-4654-B46C-33DFB3BD9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9954" y="1389127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8A03824-04CC-4821-BF0B-307AD2C110B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57045" y="3288323"/>
              <a:ext cx="45719" cy="226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6B4394-5F37-4919-9C4D-41511A6B08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41038" y="3649522"/>
              <a:ext cx="45719" cy="14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50583CF-5B14-4D36-981D-CE96E0837C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913808" y="3811318"/>
              <a:ext cx="45719" cy="24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1" name="Szövegdoboz 35">
              <a:extLst>
                <a:ext uri="{FF2B5EF4-FFF2-40B4-BE49-F238E27FC236}">
                  <a16:creationId xmlns:a16="http://schemas.microsoft.com/office/drawing/2014/main" id="{4606FDFB-F0C1-4679-AAD6-2A83E0F62422}"/>
                </a:ext>
              </a:extLst>
            </p:cNvPr>
            <p:cNvSpPr txBox="1"/>
            <p:nvPr/>
          </p:nvSpPr>
          <p:spPr>
            <a:xfrm>
              <a:off x="514247" y="363446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  <p:sp>
          <p:nvSpPr>
            <p:cNvPr id="62" name="Szövegdoboz 36">
              <a:extLst>
                <a:ext uri="{FF2B5EF4-FFF2-40B4-BE49-F238E27FC236}">
                  <a16:creationId xmlns:a16="http://schemas.microsoft.com/office/drawing/2014/main" id="{B9D6F52C-3419-4093-A244-671D96A0E85C}"/>
                </a:ext>
              </a:extLst>
            </p:cNvPr>
            <p:cNvSpPr txBox="1"/>
            <p:nvPr/>
          </p:nvSpPr>
          <p:spPr>
            <a:xfrm>
              <a:off x="511754" y="2848553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</a:p>
          </p:txBody>
        </p:sp>
        <p:sp>
          <p:nvSpPr>
            <p:cNvPr id="63" name="Szövegdoboz 37">
              <a:extLst>
                <a:ext uri="{FF2B5EF4-FFF2-40B4-BE49-F238E27FC236}">
                  <a16:creationId xmlns:a16="http://schemas.microsoft.com/office/drawing/2014/main" id="{774AE3F2-24A5-4D5B-9045-54F940A3E2C8}"/>
                </a:ext>
              </a:extLst>
            </p:cNvPr>
            <p:cNvSpPr txBox="1"/>
            <p:nvPr/>
          </p:nvSpPr>
          <p:spPr>
            <a:xfrm>
              <a:off x="517093" y="2040515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</a:p>
          </p:txBody>
        </p:sp>
        <p:cxnSp>
          <p:nvCxnSpPr>
            <p:cNvPr id="66" name="Egyenes összekötő 40">
              <a:extLst>
                <a:ext uri="{FF2B5EF4-FFF2-40B4-BE49-F238E27FC236}">
                  <a16:creationId xmlns:a16="http://schemas.microsoft.com/office/drawing/2014/main" id="{5AC3998C-AE83-4188-A4B5-F3BA66859921}"/>
                </a:ext>
              </a:extLst>
            </p:cNvPr>
            <p:cNvCxnSpPr/>
            <p:nvPr/>
          </p:nvCxnSpPr>
          <p:spPr>
            <a:xfrm rot="5400000">
              <a:off x="931622" y="2895322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Szövegdoboz 52">
              <a:extLst>
                <a:ext uri="{FF2B5EF4-FFF2-40B4-BE49-F238E27FC236}">
                  <a16:creationId xmlns:a16="http://schemas.microsoft.com/office/drawing/2014/main" id="{E24A2015-F45A-42E3-8AB2-2991F578C090}"/>
                </a:ext>
              </a:extLst>
            </p:cNvPr>
            <p:cNvSpPr txBox="1"/>
            <p:nvPr/>
          </p:nvSpPr>
          <p:spPr>
            <a:xfrm>
              <a:off x="464070" y="1798398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10</a:t>
              </a:r>
            </a:p>
          </p:txBody>
        </p:sp>
        <p:cxnSp>
          <p:nvCxnSpPr>
            <p:cNvPr id="71" name="Egyenes összekötő 53">
              <a:extLst>
                <a:ext uri="{FF2B5EF4-FFF2-40B4-BE49-F238E27FC236}">
                  <a16:creationId xmlns:a16="http://schemas.microsoft.com/office/drawing/2014/main" id="{76173323-BA38-46E7-9AF2-3961BF1CDF1D}"/>
                </a:ext>
              </a:extLst>
            </p:cNvPr>
            <p:cNvCxnSpPr/>
            <p:nvPr/>
          </p:nvCxnSpPr>
          <p:spPr>
            <a:xfrm rot="5400000">
              <a:off x="932234" y="211705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gyenes összekötő 55">
              <a:extLst>
                <a:ext uri="{FF2B5EF4-FFF2-40B4-BE49-F238E27FC236}">
                  <a16:creationId xmlns:a16="http://schemas.microsoft.com/office/drawing/2014/main" id="{3AEB76FB-3AFC-42B0-9FCD-840ABF60ECAA}"/>
                </a:ext>
              </a:extLst>
            </p:cNvPr>
            <p:cNvCxnSpPr/>
            <p:nvPr/>
          </p:nvCxnSpPr>
          <p:spPr>
            <a:xfrm rot="5400000">
              <a:off x="929626" y="371328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gyenes összekötő 71">
              <a:extLst>
                <a:ext uri="{FF2B5EF4-FFF2-40B4-BE49-F238E27FC236}">
                  <a16:creationId xmlns:a16="http://schemas.microsoft.com/office/drawing/2014/main" id="{8CE43BA6-12B0-485B-B28B-CDC2537F43DA}"/>
                </a:ext>
              </a:extLst>
            </p:cNvPr>
            <p:cNvCxnSpPr/>
            <p:nvPr/>
          </p:nvCxnSpPr>
          <p:spPr>
            <a:xfrm rot="5400000">
              <a:off x="931622" y="186646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gyenes összekötő 74">
              <a:extLst>
                <a:ext uri="{FF2B5EF4-FFF2-40B4-BE49-F238E27FC236}">
                  <a16:creationId xmlns:a16="http://schemas.microsoft.com/office/drawing/2014/main" id="{44912F31-BA27-4DAB-B150-CD1C98C0CF20}"/>
                </a:ext>
              </a:extLst>
            </p:cNvPr>
            <p:cNvCxnSpPr/>
            <p:nvPr/>
          </p:nvCxnSpPr>
          <p:spPr>
            <a:xfrm rot="5400000">
              <a:off x="929661" y="2425501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Szövegdoboz 75">
              <a:extLst>
                <a:ext uri="{FF2B5EF4-FFF2-40B4-BE49-F238E27FC236}">
                  <a16:creationId xmlns:a16="http://schemas.microsoft.com/office/drawing/2014/main" id="{572E1A30-65CC-4DDD-9833-7735A05DBDDA}"/>
                </a:ext>
              </a:extLst>
            </p:cNvPr>
            <p:cNvSpPr txBox="1"/>
            <p:nvPr/>
          </p:nvSpPr>
          <p:spPr>
            <a:xfrm>
              <a:off x="517093" y="238069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4B69A7-DBEB-4188-A4D7-8A18C07977EB}"/>
                </a:ext>
              </a:extLst>
            </p:cNvPr>
            <p:cNvSpPr txBox="1"/>
            <p:nvPr/>
          </p:nvSpPr>
          <p:spPr>
            <a:xfrm>
              <a:off x="5807645" y="277685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ADEA2A-FC61-41F6-A1CD-242F1442FFB4}"/>
                </a:ext>
              </a:extLst>
            </p:cNvPr>
            <p:cNvSpPr txBox="1"/>
            <p:nvPr/>
          </p:nvSpPr>
          <p:spPr>
            <a:xfrm>
              <a:off x="7162799" y="2176558"/>
              <a:ext cx="276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C62BA7-75C2-4A39-9F4E-442DB79CA536}"/>
                </a:ext>
              </a:extLst>
            </p:cNvPr>
            <p:cNvGrpSpPr/>
            <p:nvPr/>
          </p:nvGrpSpPr>
          <p:grpSpPr>
            <a:xfrm rot="60000">
              <a:off x="4299308" y="3424220"/>
              <a:ext cx="1370556" cy="416818"/>
              <a:chOff x="5212929" y="3172543"/>
              <a:chExt cx="1277977" cy="288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538AFA-AF17-43F8-B1B2-1D569C62F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383141">
                <a:off x="5212929" y="3172543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5" name="Szövegdoboz 69">
                <a:extLst>
                  <a:ext uri="{FF2B5EF4-FFF2-40B4-BE49-F238E27FC236}">
                    <a16:creationId xmlns:a16="http://schemas.microsoft.com/office/drawing/2014/main" id="{7C204059-D5F8-46C0-BB5D-5ABE785184DF}"/>
                  </a:ext>
                </a:extLst>
              </p:cNvPr>
              <p:cNvSpPr txBox="1"/>
              <p:nvPr/>
            </p:nvSpPr>
            <p:spPr>
              <a:xfrm rot="20348621">
                <a:off x="5356196" y="3186284"/>
                <a:ext cx="1134710" cy="17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62152A2-CFF6-4F7C-9898-F6B3E3317E4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45425" y="2342792"/>
              <a:ext cx="4397227" cy="1590687"/>
            </a:xfrm>
            <a:prstGeom prst="line">
              <a:avLst/>
            </a:prstGeom>
            <a:noFill/>
            <a:ln w="19050" cap="flat" cmpd="sng" algn="ctr">
              <a:solidFill>
                <a:srgbClr val="004AE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Down Arrow 14">
              <a:extLst>
                <a:ext uri="{FF2B5EF4-FFF2-40B4-BE49-F238E27FC236}">
                  <a16:creationId xmlns:a16="http://schemas.microsoft.com/office/drawing/2014/main" id="{6F6D3AC8-FF74-49BE-91DC-56229ADC33BD}"/>
                </a:ext>
              </a:extLst>
            </p:cNvPr>
            <p:cNvSpPr/>
            <p:nvPr/>
          </p:nvSpPr>
          <p:spPr bwMode="auto">
            <a:xfrm>
              <a:off x="2924776" y="2551267"/>
              <a:ext cx="137160" cy="548640"/>
            </a:xfrm>
            <a:prstGeom prst="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E2E84E-105B-41DD-8A0C-B763511D3694}"/>
                </a:ext>
              </a:extLst>
            </p:cNvPr>
            <p:cNvSpPr txBox="1"/>
            <p:nvPr/>
          </p:nvSpPr>
          <p:spPr>
            <a:xfrm>
              <a:off x="2257761" y="1841192"/>
              <a:ext cx="1491114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Emergence of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 </a:t>
              </a:r>
              <a:r>
                <a:rPr kumimoji="0" lang="en-US" sz="125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L3</a:t>
              </a: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 caches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 in the  Core 2 line</a:t>
              </a:r>
            </a:p>
          </p:txBody>
        </p:sp>
        <p:cxnSp>
          <p:nvCxnSpPr>
            <p:cNvPr id="15" name="Egyenes összekötő 22">
              <a:extLst>
                <a:ext uri="{FF2B5EF4-FFF2-40B4-BE49-F238E27FC236}">
                  <a16:creationId xmlns:a16="http://schemas.microsoft.com/office/drawing/2014/main" id="{9FF747E9-610A-41D3-AD20-E059C13DEF41}"/>
                </a:ext>
              </a:extLst>
            </p:cNvPr>
            <p:cNvCxnSpPr/>
            <p:nvPr/>
          </p:nvCxnSpPr>
          <p:spPr>
            <a:xfrm>
              <a:off x="8093121" y="449502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B7DEF1-6A37-4F76-88AC-9965381879D1}"/>
                </a:ext>
              </a:extLst>
            </p:cNvPr>
            <p:cNvSpPr txBox="1"/>
            <p:nvPr/>
          </p:nvSpPr>
          <p:spPr>
            <a:xfrm>
              <a:off x="6506646" y="24289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Szövegdoboz 61">
              <a:extLst>
                <a:ext uri="{FF2B5EF4-FFF2-40B4-BE49-F238E27FC236}">
                  <a16:creationId xmlns:a16="http://schemas.microsoft.com/office/drawing/2014/main" id="{A20D5A6E-7766-4D6C-A818-DAF1BF6AB1B7}"/>
                </a:ext>
              </a:extLst>
            </p:cNvPr>
            <p:cNvSpPr txBox="1"/>
            <p:nvPr/>
          </p:nvSpPr>
          <p:spPr>
            <a:xfrm>
              <a:off x="5993306" y="1975170"/>
              <a:ext cx="1109236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 nm)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4971E59A-69A6-4B18-957D-7BB6F529FEBD}"/>
              </a:ext>
            </a:extLst>
          </p:cNvPr>
          <p:cNvSpPr txBox="1"/>
          <p:nvPr/>
        </p:nvSpPr>
        <p:spPr>
          <a:xfrm>
            <a:off x="75026" y="498584"/>
            <a:ext cx="8286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Evolution of transistor counts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Core 2 based server processor dies  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301B98-0E42-4A5E-85E6-E443929A6735}"/>
              </a:ext>
            </a:extLst>
          </p:cNvPr>
          <p:cNvSpPr txBox="1"/>
          <p:nvPr/>
        </p:nvSpPr>
        <p:spPr>
          <a:xfrm>
            <a:off x="285749" y="5114925"/>
            <a:ext cx="876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slower rate of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ising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transitor counts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than doubling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according to Moore’s law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presumable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be attributed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power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budget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limitations of the die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C291EB4-7F2C-40B4-8213-C9C0A398E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6576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processors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(9)</a:t>
            </a:r>
            <a:endParaRPr lang="hu-HU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681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processors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(10)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50903" y="818710"/>
            <a:ext cx="927164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As the Table on the previous slide shows, 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when the L3 cache arrived 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(in the 7400 </a:t>
            </a:r>
            <a:r>
              <a:rPr lang="en-GB" sz="1400" dirty="0" err="1" smtClean="0">
                <a:latin typeface="Verdana" pitchFamily="34" charset="0"/>
                <a:cs typeface="Times New Roman" pitchFamily="18" charset="0"/>
              </a:rPr>
              <a:t>Dunnington</a:t>
            </a:r>
            <a:endParaRPr lang="en-GB" sz="1400" dirty="0" smtClean="0">
              <a:latin typeface="Verdana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defRPr/>
            </a:pPr>
            <a:r>
              <a:rPr lang="en-GB" sz="1400" dirty="0"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      processor), the 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die area </a:t>
            </a:r>
            <a:r>
              <a:rPr lang="en-GB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could 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yet notable </a:t>
            </a:r>
            <a:r>
              <a:rPr lang="en-GB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be enlarged </a:t>
            </a:r>
            <a:r>
              <a:rPr lang="en-GB" sz="1400" dirty="0">
                <a:latin typeface="Verdana" pitchFamily="34" charset="0"/>
                <a:cs typeface="Times New Roman" pitchFamily="18" charset="0"/>
              </a:rPr>
              <a:t>(from </a:t>
            </a:r>
            <a:r>
              <a:rPr lang="hu-HU" sz="1400" dirty="0">
                <a:latin typeface="Verdana" pitchFamily="34" charset="0"/>
                <a:cs typeface="Times New Roman" pitchFamily="18" charset="0"/>
              </a:rPr>
              <a:t>286 mm</a:t>
            </a:r>
            <a:r>
              <a:rPr lang="hu-HU" sz="1400" baseline="30000" dirty="0">
                <a:latin typeface="Verdana" pitchFamily="34" charset="0"/>
                <a:cs typeface="Times New Roman" pitchFamily="18" charset="0"/>
              </a:rPr>
              <a:t>2</a:t>
            </a:r>
            <a:r>
              <a:rPr lang="en-GB" sz="1400" dirty="0">
                <a:latin typeface="Verdana" pitchFamily="34" charset="0"/>
                <a:cs typeface="Times New Roman" pitchFamily="18" charset="0"/>
              </a:rPr>
              <a:t> to </a:t>
            </a:r>
            <a:r>
              <a:rPr lang="hu-HU" sz="1400" dirty="0">
                <a:latin typeface="Verdana" pitchFamily="34" charset="0"/>
                <a:cs typeface="Times New Roman" pitchFamily="18" charset="0"/>
              </a:rPr>
              <a:t>503 mm</a:t>
            </a:r>
            <a:r>
              <a:rPr lang="hu-HU" sz="1400" baseline="30000" dirty="0">
                <a:latin typeface="Verdana" pitchFamily="34" charset="0"/>
                <a:cs typeface="Times New Roman" pitchFamily="18" charset="0"/>
              </a:rPr>
              <a:t>2</a:t>
            </a:r>
            <a:r>
              <a:rPr lang="hu-HU" sz="1400" dirty="0">
                <a:latin typeface="Verdana" pitchFamily="34" charset="0"/>
                <a:cs typeface="Times New Roman" pitchFamily="18" charset="0"/>
              </a:rPr>
              <a:t>)</a:t>
            </a:r>
            <a:r>
              <a:rPr lang="hu-HU" sz="1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while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1400" dirty="0"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      the transistor count rose (</a:t>
            </a:r>
            <a:r>
              <a:rPr lang="hu-HU" sz="1400" dirty="0" smtClean="0">
                <a:latin typeface="Verdana" pitchFamily="34" charset="0"/>
                <a:cs typeface="Times New Roman" pitchFamily="18" charset="0"/>
              </a:rPr>
              <a:t>from </a:t>
            </a:r>
            <a:r>
              <a:rPr lang="hu-HU" sz="1400" dirty="0">
                <a:latin typeface="Verdana" pitchFamily="34" charset="0"/>
                <a:cs typeface="Times New Roman" pitchFamily="18" charset="0"/>
              </a:rPr>
              <a:t>the previous </a:t>
            </a:r>
            <a:r>
              <a:rPr lang="hu-HU" sz="1400" dirty="0" smtClean="0">
                <a:latin typeface="Verdana" pitchFamily="34" charset="0"/>
                <a:cs typeface="Times New Roman" pitchFamily="18" charset="0"/>
              </a:rPr>
              <a:t>582 </a:t>
            </a:r>
            <a:r>
              <a:rPr lang="hu-HU" sz="1400" dirty="0">
                <a:latin typeface="Verdana" pitchFamily="34" charset="0"/>
                <a:cs typeface="Times New Roman" pitchFamily="18" charset="0"/>
              </a:rPr>
              <a:t>million to 1.9 </a:t>
            </a:r>
            <a:r>
              <a:rPr lang="hu-HU" sz="1400" dirty="0" smtClean="0">
                <a:latin typeface="Verdana" pitchFamily="34" charset="0"/>
                <a:cs typeface="Times New Roman" pitchFamily="18" charset="0"/>
              </a:rPr>
              <a:t>billion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).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1400" dirty="0"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    A significantly larger die area provided 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much better cooling conditions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.</a:t>
            </a:r>
            <a:endParaRPr lang="hu-HU" sz="1400" dirty="0">
              <a:latin typeface="Verdana" pitchFamily="34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Verdana" pitchFamily="34" charset="0"/>
                <a:cs typeface="Times New Roman" pitchFamily="18" charset="0"/>
              </a:rPr>
              <a:t>But </a:t>
            </a:r>
            <a:r>
              <a:rPr lang="hu-HU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subsequent </a:t>
            </a:r>
            <a:r>
              <a:rPr lang="hu-HU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processors </a:t>
            </a:r>
            <a:r>
              <a:rPr lang="hu-HU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were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restricted to </a:t>
            </a:r>
            <a:r>
              <a:rPr lang="hu-HU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about </a:t>
            </a:r>
            <a:r>
              <a:rPr lang="hu-HU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the same silicon </a:t>
            </a:r>
            <a:r>
              <a:rPr lang="hu-HU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area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of about 500 mm</a:t>
            </a:r>
            <a:r>
              <a:rPr lang="en-GB" sz="1400" baseline="30000" dirty="0" smtClean="0">
                <a:latin typeface="Verdana" pitchFamily="34" charset="0"/>
                <a:cs typeface="Times New Roman" pitchFamily="18" charset="0"/>
              </a:rPr>
              <a:t>2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,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GB" sz="1400" dirty="0"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       due to decreasing yields for higher error rates and so 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no notable extra die area could 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1400" dirty="0"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       improve cooling.</a:t>
            </a:r>
          </a:p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As a consequence, subsequently </a:t>
            </a:r>
            <a:r>
              <a:rPr lang="en-GB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dissipation became the limiting factor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for raising transistor 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GB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 counts 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and in line with it for </a:t>
            </a:r>
            <a:r>
              <a:rPr lang="en-GB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raising core counts</a:t>
            </a:r>
            <a:r>
              <a:rPr lang="en-GB" sz="1400" dirty="0" smtClean="0">
                <a:latin typeface="Verdana" pitchFamily="34" charset="0"/>
                <a:cs typeface="Times New Roman" pitchFamily="18" charset="0"/>
              </a:rPr>
              <a:t>, which  resulted in a reduced </a:t>
            </a:r>
            <a:r>
              <a:rPr lang="hu-HU" sz="1400" dirty="0" smtClean="0">
                <a:latin typeface="Verdana" pitchFamily="34" charset="0"/>
                <a:cs typeface="Times New Roman" pitchFamily="18" charset="0"/>
              </a:rPr>
              <a:t>slope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 of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400" dirty="0"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doubling core counts in approximately every four years.</a:t>
            </a:r>
            <a:r>
              <a:rPr lang="hu-HU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</a:t>
            </a:r>
            <a:endParaRPr lang="hu-HU" sz="1400" dirty="0">
              <a:solidFill>
                <a:srgbClr val="0070C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888" y="503675"/>
            <a:ext cx="9136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Evolution of core counts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in Intel’s </a:t>
            </a:r>
            <a:r>
              <a:rPr lang="en-GB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Core 2-based high-end 2S server processors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-6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0006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processors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(11)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15888" y="503675"/>
            <a:ext cx="8821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Evolution of core counts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in Intel’s </a:t>
            </a:r>
            <a:r>
              <a:rPr lang="en-GB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Core 2-based high-end 2S server processors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-7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16505" y="818710"/>
            <a:ext cx="898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</a:rPr>
              <a:t>Finally, 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IC fabrication difficulties, delayed Intel </a:t>
            </a:r>
            <a:r>
              <a:rPr lang="en-GB" sz="1400" dirty="0" smtClean="0">
                <a:latin typeface="+mj-lt"/>
              </a:rPr>
              <a:t>for about two years to continue 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raising core counts</a:t>
            </a:r>
          </a:p>
          <a:p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   by a rate of doubling in about four years.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2980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processors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(11b)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28832" y="1149911"/>
            <a:ext cx="9115168" cy="5585391"/>
            <a:chOff x="116505" y="755374"/>
            <a:chExt cx="10153545" cy="5585391"/>
          </a:xfrm>
        </p:grpSpPr>
        <p:cxnSp>
          <p:nvCxnSpPr>
            <p:cNvPr id="38" name="Egyenes összekötő nyíllal 4"/>
            <p:cNvCxnSpPr/>
            <p:nvPr/>
          </p:nvCxnSpPr>
          <p:spPr>
            <a:xfrm flipH="1" flipV="1">
              <a:off x="603904" y="1179822"/>
              <a:ext cx="76" cy="493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6"/>
            <p:cNvCxnSpPr/>
            <p:nvPr/>
          </p:nvCxnSpPr>
          <p:spPr>
            <a:xfrm flipV="1">
              <a:off x="544779" y="5978825"/>
              <a:ext cx="9620693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11"/>
            <p:cNvCxnSpPr/>
            <p:nvPr/>
          </p:nvCxnSpPr>
          <p:spPr>
            <a:xfrm>
              <a:off x="1155886" y="591613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12"/>
            <p:cNvCxnSpPr/>
            <p:nvPr/>
          </p:nvCxnSpPr>
          <p:spPr>
            <a:xfrm>
              <a:off x="1703881" y="59148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13"/>
            <p:cNvCxnSpPr/>
            <p:nvPr/>
          </p:nvCxnSpPr>
          <p:spPr>
            <a:xfrm>
              <a:off x="2253087" y="59142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14"/>
            <p:cNvCxnSpPr/>
            <p:nvPr/>
          </p:nvCxnSpPr>
          <p:spPr>
            <a:xfrm>
              <a:off x="2801082" y="59129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15"/>
            <p:cNvCxnSpPr/>
            <p:nvPr/>
          </p:nvCxnSpPr>
          <p:spPr>
            <a:xfrm>
              <a:off x="3355131" y="592057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16"/>
            <p:cNvCxnSpPr/>
            <p:nvPr/>
          </p:nvCxnSpPr>
          <p:spPr>
            <a:xfrm>
              <a:off x="3903126" y="59192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17"/>
            <p:cNvCxnSpPr/>
            <p:nvPr/>
          </p:nvCxnSpPr>
          <p:spPr>
            <a:xfrm>
              <a:off x="4452332" y="5918671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18"/>
            <p:cNvCxnSpPr/>
            <p:nvPr/>
          </p:nvCxnSpPr>
          <p:spPr>
            <a:xfrm>
              <a:off x="5000327" y="59173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19"/>
            <p:cNvCxnSpPr/>
            <p:nvPr/>
          </p:nvCxnSpPr>
          <p:spPr>
            <a:xfrm>
              <a:off x="5550501" y="592057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20"/>
            <p:cNvCxnSpPr/>
            <p:nvPr/>
          </p:nvCxnSpPr>
          <p:spPr>
            <a:xfrm>
              <a:off x="6098496" y="59192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21"/>
            <p:cNvCxnSpPr/>
            <p:nvPr/>
          </p:nvCxnSpPr>
          <p:spPr>
            <a:xfrm>
              <a:off x="6647702" y="5918671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22"/>
            <p:cNvCxnSpPr/>
            <p:nvPr/>
          </p:nvCxnSpPr>
          <p:spPr>
            <a:xfrm>
              <a:off x="7195697" y="59173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zövegdoboz 27"/>
            <p:cNvSpPr txBox="1"/>
            <p:nvPr/>
          </p:nvSpPr>
          <p:spPr>
            <a:xfrm>
              <a:off x="258296" y="755374"/>
              <a:ext cx="691215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Core</a:t>
              </a:r>
              <a:b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count</a:t>
              </a:r>
            </a:p>
          </p:txBody>
        </p:sp>
        <p:sp>
          <p:nvSpPr>
            <p:cNvPr id="53" name="Szövegdoboz 28"/>
            <p:cNvSpPr txBox="1"/>
            <p:nvPr/>
          </p:nvSpPr>
          <p:spPr>
            <a:xfrm>
              <a:off x="1096320" y="6041006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</a:p>
          </p:txBody>
        </p:sp>
        <p:sp>
          <p:nvSpPr>
            <p:cNvPr id="54" name="Szövegdoboz 29"/>
            <p:cNvSpPr txBox="1"/>
            <p:nvPr/>
          </p:nvSpPr>
          <p:spPr>
            <a:xfrm>
              <a:off x="2172530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</a:p>
          </p:txBody>
        </p:sp>
        <p:sp>
          <p:nvSpPr>
            <p:cNvPr id="55" name="Szövegdoboz 30"/>
            <p:cNvSpPr txBox="1"/>
            <p:nvPr/>
          </p:nvSpPr>
          <p:spPr>
            <a:xfrm>
              <a:off x="3291338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56" name="Szövegdoboz 31"/>
            <p:cNvSpPr txBox="1"/>
            <p:nvPr/>
          </p:nvSpPr>
          <p:spPr>
            <a:xfrm>
              <a:off x="4408621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57" name="Szövegdoboz 32"/>
            <p:cNvSpPr txBox="1"/>
            <p:nvPr/>
          </p:nvSpPr>
          <p:spPr>
            <a:xfrm>
              <a:off x="5522837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58" name="Szövegdoboz 33"/>
            <p:cNvSpPr txBox="1"/>
            <p:nvPr/>
          </p:nvSpPr>
          <p:spPr>
            <a:xfrm>
              <a:off x="6599477" y="6041006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59" name="Szövegdoboz 34"/>
            <p:cNvSpPr txBox="1"/>
            <p:nvPr/>
          </p:nvSpPr>
          <p:spPr>
            <a:xfrm>
              <a:off x="9557592" y="6056072"/>
              <a:ext cx="71245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sp>
          <p:nvSpPr>
            <p:cNvPr id="63" name="Szövegdoboz 58"/>
            <p:cNvSpPr txBox="1"/>
            <p:nvPr/>
          </p:nvSpPr>
          <p:spPr>
            <a:xfrm>
              <a:off x="2670626" y="3101687"/>
              <a:ext cx="130276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Nehalem-EX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(45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Szövegdoboz 59"/>
            <p:cNvSpPr txBox="1"/>
            <p:nvPr/>
          </p:nvSpPr>
          <p:spPr>
            <a:xfrm>
              <a:off x="3514254" y="2749350"/>
              <a:ext cx="1311578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Westmere-EX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(32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Szövegdoboz 60"/>
            <p:cNvSpPr txBox="1"/>
            <p:nvPr/>
          </p:nvSpPr>
          <p:spPr>
            <a:xfrm>
              <a:off x="4884854" y="2299753"/>
              <a:ext cx="131164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Ivy-Bridge-EX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(22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Szövegdoboz 61"/>
            <p:cNvSpPr txBox="1"/>
            <p:nvPr/>
          </p:nvSpPr>
          <p:spPr>
            <a:xfrm>
              <a:off x="6166368" y="1698499"/>
              <a:ext cx="1241045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Broadwell-E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(14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887644" y="281227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4045086" y="3307290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3444447" y="3561916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140810" y="4333747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1584110" y="4354864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1089046" y="5139451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Szövegdoboz 35"/>
            <p:cNvSpPr txBox="1"/>
            <p:nvPr/>
          </p:nvSpPr>
          <p:spPr>
            <a:xfrm>
              <a:off x="171937" y="5057605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  <p:sp>
          <p:nvSpPr>
            <p:cNvPr id="74" name="Szövegdoboz 36"/>
            <p:cNvSpPr txBox="1"/>
            <p:nvPr/>
          </p:nvSpPr>
          <p:spPr>
            <a:xfrm>
              <a:off x="169444" y="427169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</a:p>
          </p:txBody>
        </p:sp>
        <p:sp>
          <p:nvSpPr>
            <p:cNvPr id="75" name="Szövegdoboz 37"/>
            <p:cNvSpPr txBox="1"/>
            <p:nvPr/>
          </p:nvSpPr>
          <p:spPr>
            <a:xfrm>
              <a:off x="174783" y="3463659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</a:p>
          </p:txBody>
        </p:sp>
        <p:sp>
          <p:nvSpPr>
            <p:cNvPr id="76" name="Szövegdoboz 38"/>
            <p:cNvSpPr txBox="1"/>
            <p:nvPr/>
          </p:nvSpPr>
          <p:spPr>
            <a:xfrm>
              <a:off x="117853" y="2556211"/>
              <a:ext cx="36420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Szövegdoboz 39"/>
            <p:cNvSpPr txBox="1"/>
            <p:nvPr/>
          </p:nvSpPr>
          <p:spPr>
            <a:xfrm>
              <a:off x="119836" y="2062968"/>
              <a:ext cx="36420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8" name="Egyenes összekötő 40"/>
            <p:cNvCxnSpPr/>
            <p:nvPr/>
          </p:nvCxnSpPr>
          <p:spPr>
            <a:xfrm rot="5400000">
              <a:off x="589312" y="431846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gyenes összekötő 41"/>
            <p:cNvCxnSpPr/>
            <p:nvPr/>
          </p:nvCxnSpPr>
          <p:spPr>
            <a:xfrm rot="5400000">
              <a:off x="596656" y="211190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gyenes összekötő 43"/>
            <p:cNvCxnSpPr/>
            <p:nvPr/>
          </p:nvCxnSpPr>
          <p:spPr>
            <a:xfrm rot="5400000">
              <a:off x="603211" y="2612537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Szövegdoboz 47"/>
            <p:cNvSpPr txBox="1"/>
            <p:nvPr/>
          </p:nvSpPr>
          <p:spPr>
            <a:xfrm>
              <a:off x="117853" y="2230968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24</a:t>
              </a:r>
            </a:p>
          </p:txBody>
        </p:sp>
        <p:sp>
          <p:nvSpPr>
            <p:cNvPr id="82" name="Szövegdoboz 52"/>
            <p:cNvSpPr txBox="1"/>
            <p:nvPr/>
          </p:nvSpPr>
          <p:spPr>
            <a:xfrm>
              <a:off x="121760" y="3221542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10</a:t>
              </a:r>
            </a:p>
          </p:txBody>
        </p:sp>
        <p:cxnSp>
          <p:nvCxnSpPr>
            <p:cNvPr id="83" name="Egyenes összekötő 53"/>
            <p:cNvCxnSpPr/>
            <p:nvPr/>
          </p:nvCxnSpPr>
          <p:spPr>
            <a:xfrm rot="5400000">
              <a:off x="589924" y="354020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54"/>
            <p:cNvCxnSpPr/>
            <p:nvPr/>
          </p:nvCxnSpPr>
          <p:spPr>
            <a:xfrm rot="5400000">
              <a:off x="590616" y="226592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gyenes összekötő 55"/>
            <p:cNvCxnSpPr/>
            <p:nvPr/>
          </p:nvCxnSpPr>
          <p:spPr>
            <a:xfrm rot="5400000">
              <a:off x="587316" y="513642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gyenes összekötő 71"/>
            <p:cNvCxnSpPr/>
            <p:nvPr/>
          </p:nvCxnSpPr>
          <p:spPr>
            <a:xfrm rot="5400000">
              <a:off x="589312" y="328961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74"/>
            <p:cNvCxnSpPr/>
            <p:nvPr/>
          </p:nvCxnSpPr>
          <p:spPr>
            <a:xfrm rot="5400000">
              <a:off x="587351" y="3848645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75"/>
            <p:cNvSpPr txBox="1"/>
            <p:nvPr/>
          </p:nvSpPr>
          <p:spPr>
            <a:xfrm>
              <a:off x="174783" y="380384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</a:p>
          </p:txBody>
        </p:sp>
        <p:cxnSp>
          <p:nvCxnSpPr>
            <p:cNvPr id="89" name="Egyenes összekötő 76"/>
            <p:cNvCxnSpPr/>
            <p:nvPr/>
          </p:nvCxnSpPr>
          <p:spPr>
            <a:xfrm rot="5400000">
              <a:off x="594849" y="282302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Szövegdoboz 77"/>
            <p:cNvSpPr txBox="1"/>
            <p:nvPr/>
          </p:nvSpPr>
          <p:spPr>
            <a:xfrm>
              <a:off x="116505" y="2776572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49740" y="3175307"/>
            <a:ext cx="26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4623" y="2674470"/>
            <a:ext cx="26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</a:p>
        </p:txBody>
      </p:sp>
      <p:grpSp>
        <p:nvGrpSpPr>
          <p:cNvPr id="7" name="Group 6"/>
          <p:cNvGrpSpPr/>
          <p:nvPr/>
        </p:nvGrpSpPr>
        <p:grpSpPr>
          <a:xfrm rot="60000">
            <a:off x="5136320" y="3107291"/>
            <a:ext cx="1131143" cy="288000"/>
            <a:chOff x="5213744" y="3214431"/>
            <a:chExt cx="1260000" cy="288000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 rot="20200062">
              <a:off x="5213744" y="3214431"/>
              <a:ext cx="1260000" cy="288000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E305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Szövegdoboz 69"/>
            <p:cNvSpPr txBox="1"/>
            <p:nvPr/>
          </p:nvSpPr>
          <p:spPr>
            <a:xfrm rot="20089662">
              <a:off x="5219867" y="3228739"/>
              <a:ext cx="11384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~2x/4 years</a:t>
              </a:r>
            </a:p>
          </p:txBody>
        </p:sp>
      </p:grpSp>
      <p:sp>
        <p:nvSpPr>
          <p:cNvPr id="9" name="Down Arrow 8"/>
          <p:cNvSpPr/>
          <p:nvPr/>
        </p:nvSpPr>
        <p:spPr bwMode="auto">
          <a:xfrm>
            <a:off x="2648667" y="2968996"/>
            <a:ext cx="123133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6655" y="2223490"/>
            <a:ext cx="242566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Emergence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L3 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caches in Core 2-based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high-end 2S </a:t>
            </a:r>
            <a:r>
              <a:rPr kumimoji="0" lang="en-US" sz="12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proc</a:t>
            </a:r>
            <a:r>
              <a:rPr lang="en-US" sz="1250" dirty="0" err="1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essor</a:t>
            </a:r>
            <a:r>
              <a:rPr lang="en-US" sz="125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lines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1" name="Egyenes összekötő 22"/>
          <p:cNvCxnSpPr/>
          <p:nvPr/>
        </p:nvCxnSpPr>
        <p:spPr>
          <a:xfrm>
            <a:off x="6882397" y="6312703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3636" y="2965201"/>
            <a:ext cx="26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4" name="Szövegdoboz 61"/>
          <p:cNvSpPr txBox="1"/>
          <p:nvPr/>
        </p:nvSpPr>
        <p:spPr>
          <a:xfrm>
            <a:off x="4664980" y="2339093"/>
            <a:ext cx="9587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-E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2" name="Straight Connector 21"/>
          <p:cNvCxnSpPr>
            <a:stCxn id="69" idx="3"/>
            <a:endCxn id="17" idx="0"/>
          </p:cNvCxnSpPr>
          <p:nvPr/>
        </p:nvCxnSpPr>
        <p:spPr bwMode="auto">
          <a:xfrm flipH="1">
            <a:off x="1190909" y="4048277"/>
            <a:ext cx="1855615" cy="157141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endCxn id="69" idx="3"/>
          </p:cNvCxnSpPr>
          <p:nvPr/>
        </p:nvCxnSpPr>
        <p:spPr bwMode="auto">
          <a:xfrm flipH="1">
            <a:off x="3046524" y="2573338"/>
            <a:ext cx="3672000" cy="147493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Szövegdoboz 52"/>
          <p:cNvSpPr txBox="1"/>
          <p:nvPr/>
        </p:nvSpPr>
        <p:spPr>
          <a:xfrm>
            <a:off x="26907" y="3395614"/>
            <a:ext cx="34998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1" name="Egyenes összekötő 22"/>
          <p:cNvCxnSpPr/>
          <p:nvPr/>
        </p:nvCxnSpPr>
        <p:spPr>
          <a:xfrm>
            <a:off x="7380154" y="6300464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Szövegdoboz 33"/>
          <p:cNvSpPr txBox="1"/>
          <p:nvPr/>
        </p:nvSpPr>
        <p:spPr>
          <a:xfrm>
            <a:off x="6822141" y="6434396"/>
            <a:ext cx="534182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201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3" name="Egyenes összekötő 22"/>
          <p:cNvCxnSpPr/>
          <p:nvPr/>
        </p:nvCxnSpPr>
        <p:spPr>
          <a:xfrm>
            <a:off x="7873871" y="6306007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gyenes összekötő 54"/>
          <p:cNvCxnSpPr/>
          <p:nvPr/>
        </p:nvCxnSpPr>
        <p:spPr>
          <a:xfrm rot="5400000">
            <a:off x="458562" y="1697795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Szövegdoboz 39"/>
          <p:cNvSpPr txBox="1"/>
          <p:nvPr/>
        </p:nvSpPr>
        <p:spPr>
          <a:xfrm>
            <a:off x="4492" y="1628800"/>
            <a:ext cx="34998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56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430703" y="1628799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97" name="Szövegdoboz 61"/>
          <p:cNvSpPr txBox="1"/>
          <p:nvPr/>
        </p:nvSpPr>
        <p:spPr>
          <a:xfrm>
            <a:off x="6732240" y="1088740"/>
            <a:ext cx="1556195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(Two dies)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Szövegdoboz 33"/>
          <p:cNvSpPr txBox="1"/>
          <p:nvPr/>
        </p:nvSpPr>
        <p:spPr>
          <a:xfrm>
            <a:off x="7832559" y="6436931"/>
            <a:ext cx="637438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6" name="Egyenes összekötő 22"/>
          <p:cNvCxnSpPr/>
          <p:nvPr/>
        </p:nvCxnSpPr>
        <p:spPr>
          <a:xfrm>
            <a:off x="8357556" y="630932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gyenes összekötő 22"/>
          <p:cNvCxnSpPr/>
          <p:nvPr/>
        </p:nvCxnSpPr>
        <p:spPr>
          <a:xfrm>
            <a:off x="8845309" y="630932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55"/>
          <p:cNvCxnSpPr/>
          <p:nvPr/>
        </p:nvCxnSpPr>
        <p:spPr>
          <a:xfrm rot="5400000">
            <a:off x="460498" y="2094897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Szövegdoboz 39"/>
          <p:cNvSpPr txBox="1"/>
          <p:nvPr/>
        </p:nvSpPr>
        <p:spPr>
          <a:xfrm>
            <a:off x="26495" y="2019182"/>
            <a:ext cx="38985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56502" y="2034178"/>
            <a:ext cx="25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553675" y="2448801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7" name="Szövegdoboz 61"/>
          <p:cNvSpPr txBox="1"/>
          <p:nvPr/>
        </p:nvSpPr>
        <p:spPr>
          <a:xfrm>
            <a:off x="5995753" y="1509915"/>
            <a:ext cx="1321196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-SP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Platinum/Gold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417872" y="2433414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9" name="Szövegdoboz 61"/>
          <p:cNvSpPr txBox="1"/>
          <p:nvPr/>
        </p:nvSpPr>
        <p:spPr>
          <a:xfrm>
            <a:off x="6745250" y="2663915"/>
            <a:ext cx="1602362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Lake-SP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Platinum/Gold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1" name="Szövegdoboz 61"/>
          <p:cNvSpPr txBox="1"/>
          <p:nvPr/>
        </p:nvSpPr>
        <p:spPr>
          <a:xfrm>
            <a:off x="8023929" y="2352654"/>
            <a:ext cx="11385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Ice Lake-SP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nm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5" name="Straight Connector 114"/>
          <p:cNvCxnSpPr/>
          <p:nvPr/>
        </p:nvCxnSpPr>
        <p:spPr bwMode="auto">
          <a:xfrm flipV="1">
            <a:off x="7546431" y="2168861"/>
            <a:ext cx="923566" cy="4044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6683411" y="2573338"/>
            <a:ext cx="863020" cy="15494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9" name="Group 128"/>
          <p:cNvGrpSpPr/>
          <p:nvPr/>
        </p:nvGrpSpPr>
        <p:grpSpPr>
          <a:xfrm rot="21232207">
            <a:off x="1305862" y="5207038"/>
            <a:ext cx="1139192" cy="309733"/>
            <a:chOff x="4944824" y="3276640"/>
            <a:chExt cx="1268966" cy="309733"/>
          </a:xfrm>
        </p:grpSpPr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 rot="19577190">
              <a:off x="4953790" y="3276640"/>
              <a:ext cx="1260000" cy="288000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E305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131" name="Szövegdoboz 69"/>
            <p:cNvSpPr txBox="1"/>
            <p:nvPr/>
          </p:nvSpPr>
          <p:spPr>
            <a:xfrm rot="19556604">
              <a:off x="4944824" y="3332457"/>
              <a:ext cx="11384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~2x/2 years</a:t>
              </a:r>
            </a:p>
          </p:txBody>
        </p:sp>
      </p:grpSp>
      <p:sp>
        <p:nvSpPr>
          <p:cNvPr id="132" name="Rectangle 131"/>
          <p:cNvSpPr>
            <a:spLocks noChangeArrowheads="1"/>
          </p:cNvSpPr>
          <p:nvPr/>
        </p:nvSpPr>
        <p:spPr bwMode="auto">
          <a:xfrm flipH="1">
            <a:off x="1148555" y="5529695"/>
            <a:ext cx="41043" cy="17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3" name="Szövegdoboz 46"/>
          <p:cNvSpPr txBox="1"/>
          <p:nvPr/>
        </p:nvSpPr>
        <p:spPr>
          <a:xfrm>
            <a:off x="611560" y="5634245"/>
            <a:ext cx="1215135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510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(Core 2-based)</a:t>
            </a:r>
            <a:endParaRPr kumimoji="0" lang="hu-HU" sz="10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nm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926595" y="3369314"/>
            <a:ext cx="13659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Two-die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implementations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35" name="Straight Arrow Connector 134"/>
          <p:cNvCxnSpPr/>
          <p:nvPr/>
        </p:nvCxnSpPr>
        <p:spPr bwMode="auto">
          <a:xfrm flipH="1">
            <a:off x="1290677" y="3822024"/>
            <a:ext cx="143442" cy="282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Straight Arrow Connector 135"/>
          <p:cNvCxnSpPr>
            <a:stCxn id="134" idx="2"/>
          </p:cNvCxnSpPr>
          <p:nvPr/>
        </p:nvCxnSpPr>
        <p:spPr bwMode="auto">
          <a:xfrm>
            <a:off x="1609577" y="3846368"/>
            <a:ext cx="213230" cy="22464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Egyenes összekötő 76"/>
          <p:cNvCxnSpPr/>
          <p:nvPr/>
        </p:nvCxnSpPr>
        <p:spPr>
          <a:xfrm rot="5400000">
            <a:off x="459582" y="3467160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zövegdoboz 57"/>
          <p:cNvSpPr txBox="1"/>
          <p:nvPr/>
        </p:nvSpPr>
        <p:spPr>
          <a:xfrm>
            <a:off x="1454447" y="4104075"/>
            <a:ext cx="957313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400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(Penryn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(45 nm)</a:t>
            </a:r>
          </a:p>
        </p:txBody>
      </p:sp>
      <p:sp>
        <p:nvSpPr>
          <p:cNvPr id="139" name="Szövegdoboz 56"/>
          <p:cNvSpPr txBox="1"/>
          <p:nvPr/>
        </p:nvSpPr>
        <p:spPr>
          <a:xfrm>
            <a:off x="666799" y="4104075"/>
            <a:ext cx="934871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300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(Core 2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(65 nm)</a:t>
            </a:r>
          </a:p>
        </p:txBody>
      </p:sp>
      <p:sp>
        <p:nvSpPr>
          <p:cNvPr id="141" name="Szövegdoboz 46"/>
          <p:cNvSpPr txBox="1"/>
          <p:nvPr/>
        </p:nvSpPr>
        <p:spPr>
          <a:xfrm>
            <a:off x="472956" y="4869160"/>
            <a:ext cx="1173719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DP 2.8 GHz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(Pentium 4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(90 nm)</a:t>
            </a:r>
          </a:p>
        </p:txBody>
      </p:sp>
      <p:cxnSp>
        <p:nvCxnSpPr>
          <p:cNvPr id="8" name="Straight Connector 7"/>
          <p:cNvCxnSpPr>
            <a:stCxn id="69" idx="3"/>
          </p:cNvCxnSpPr>
          <p:nvPr/>
        </p:nvCxnSpPr>
        <p:spPr bwMode="auto">
          <a:xfrm flipV="1">
            <a:off x="3046524" y="1858634"/>
            <a:ext cx="5423473" cy="2189643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103" name="Oval 102"/>
          <p:cNvSpPr/>
          <p:nvPr/>
        </p:nvSpPr>
        <p:spPr bwMode="auto">
          <a:xfrm rot="4215526">
            <a:off x="6409131" y="763313"/>
            <a:ext cx="2841511" cy="25920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50" y="503675"/>
            <a:ext cx="926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Slowing down the e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volution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rate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of </a:t>
            </a: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core counts in Intel’s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2S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 processors</a:t>
            </a:r>
          </a:p>
          <a:p>
            <a:pPr lvl="0">
              <a:defRPr/>
            </a:pPr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      after L3 caches emerged</a:t>
            </a:r>
            <a:endParaRPr lang="en-GB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014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The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key challenge in designing memory subsystems of server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processors (12)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17000" y="1177194"/>
            <a:ext cx="9276402" cy="5094090"/>
            <a:chOff x="117000" y="1799910"/>
            <a:chExt cx="9276402" cy="5094090"/>
          </a:xfrm>
        </p:grpSpPr>
        <p:sp>
          <p:nvSpPr>
            <p:cNvPr id="4" name="Szövegdoboz 79"/>
            <p:cNvSpPr txBox="1"/>
            <p:nvPr/>
          </p:nvSpPr>
          <p:spPr>
            <a:xfrm>
              <a:off x="771683" y="6026166"/>
              <a:ext cx="200801" cy="2577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111927" y="6082834"/>
              <a:ext cx="404704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17044" y="4004061"/>
              <a:ext cx="375385" cy="324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09963" y="4571513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1600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4413" y="2734750"/>
              <a:ext cx="524253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3200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747000" y="520325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129038" y="5048501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1333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747000" y="47017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747000" y="42840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09413" y="4191913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1862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747000" y="39175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18976" y="3834000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2133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29963" y="3526888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2400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747000" y="36090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747000" y="333900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21563" y="3216700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2666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747000" y="3088250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25876" y="2979000"/>
              <a:ext cx="459563" cy="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2793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747000" y="2834375"/>
              <a:ext cx="7987084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8738196" y="6533669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Year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217355" y="6541412"/>
              <a:ext cx="40750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2010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642481" y="6544316"/>
              <a:ext cx="400077" cy="34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0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809785" y="6541412"/>
              <a:ext cx="32574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425730" y="6534886"/>
              <a:ext cx="30776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064742" y="6541412"/>
              <a:ext cx="28731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662797" y="6541412"/>
              <a:ext cx="31784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14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5861056" y="6523625"/>
              <a:ext cx="278287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196382" y="6541527"/>
              <a:ext cx="447550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201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5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6542283" y="6541412"/>
              <a:ext cx="292968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7178105" y="6541412"/>
              <a:ext cx="325012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8367135" y="6541412"/>
              <a:ext cx="433855" cy="27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2020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35" name="Line 15"/>
            <p:cNvCxnSpPr/>
            <p:nvPr/>
          </p:nvCxnSpPr>
          <p:spPr bwMode="auto">
            <a:xfrm flipV="1">
              <a:off x="2048460" y="6437989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18"/>
            <p:cNvCxnSpPr/>
            <p:nvPr/>
          </p:nvCxnSpPr>
          <p:spPr bwMode="auto">
            <a:xfrm flipV="1">
              <a:off x="2610501" y="6434500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19"/>
            <p:cNvCxnSpPr/>
            <p:nvPr/>
          </p:nvCxnSpPr>
          <p:spPr bwMode="auto">
            <a:xfrm flipV="1">
              <a:off x="3228746" y="6435235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23"/>
            <p:cNvCxnSpPr/>
            <p:nvPr/>
          </p:nvCxnSpPr>
          <p:spPr bwMode="auto">
            <a:xfrm flipV="1">
              <a:off x="1467686" y="6437989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Line 66"/>
            <p:cNvCxnSpPr/>
            <p:nvPr/>
          </p:nvCxnSpPr>
          <p:spPr bwMode="auto">
            <a:xfrm flipV="1">
              <a:off x="3846991" y="6434500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Line 67"/>
            <p:cNvCxnSpPr/>
            <p:nvPr/>
          </p:nvCxnSpPr>
          <p:spPr bwMode="auto">
            <a:xfrm flipV="1">
              <a:off x="4483970" y="6435235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Line 18"/>
            <p:cNvCxnSpPr/>
            <p:nvPr/>
          </p:nvCxnSpPr>
          <p:spPr bwMode="auto">
            <a:xfrm flipV="1">
              <a:off x="5046010" y="6434500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Line 19"/>
            <p:cNvCxnSpPr/>
            <p:nvPr/>
          </p:nvCxnSpPr>
          <p:spPr bwMode="auto">
            <a:xfrm flipV="1">
              <a:off x="5682987" y="6432481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Line 66"/>
            <p:cNvCxnSpPr/>
            <p:nvPr/>
          </p:nvCxnSpPr>
          <p:spPr bwMode="auto">
            <a:xfrm flipV="1">
              <a:off x="6301232" y="6424452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Line 67"/>
            <p:cNvCxnSpPr/>
            <p:nvPr/>
          </p:nvCxnSpPr>
          <p:spPr bwMode="auto">
            <a:xfrm flipV="1">
              <a:off x="6938211" y="6427457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Line 18"/>
            <p:cNvCxnSpPr/>
            <p:nvPr/>
          </p:nvCxnSpPr>
          <p:spPr bwMode="auto">
            <a:xfrm flipV="1">
              <a:off x="7556456" y="6419428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Line 19"/>
            <p:cNvCxnSpPr/>
            <p:nvPr/>
          </p:nvCxnSpPr>
          <p:spPr bwMode="auto">
            <a:xfrm flipV="1">
              <a:off x="8193436" y="6414404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Line 59"/>
            <p:cNvCxnSpPr/>
            <p:nvPr/>
          </p:nvCxnSpPr>
          <p:spPr bwMode="auto">
            <a:xfrm flipV="1">
              <a:off x="568788" y="6416330"/>
              <a:ext cx="8458212" cy="208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Line 19"/>
            <p:cNvCxnSpPr/>
            <p:nvPr/>
          </p:nvCxnSpPr>
          <p:spPr bwMode="auto">
            <a:xfrm flipV="1">
              <a:off x="8800990" y="6416091"/>
              <a:ext cx="0" cy="694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7804517" y="6534648"/>
              <a:ext cx="325012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50" name="Line 18"/>
            <p:cNvCxnSpPr/>
            <p:nvPr/>
          </p:nvCxnSpPr>
          <p:spPr bwMode="auto">
            <a:xfrm flipV="1">
              <a:off x="9393402" y="6421099"/>
              <a:ext cx="0" cy="616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 flipH="1">
              <a:off x="852163" y="1799910"/>
              <a:ext cx="10353" cy="4284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5337000" y="3808253"/>
              <a:ext cx="3145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57115" y="3495446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671365" y="3217732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767000" y="2709250"/>
              <a:ext cx="2174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468240" y="2704552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461777" y="5086571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82000" y="5862702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032000" y="4599000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67000" y="4589375"/>
              <a:ext cx="309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364815" y="6093557"/>
              <a:ext cx="431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182581" y="608283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89708" y="6082834"/>
              <a:ext cx="4972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HW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154864" y="6059280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SKL4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006946" y="6059280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KBL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70321" y="6059280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CFL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567231" y="6059280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ICL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64291" y="6059280"/>
              <a:ext cx="530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TGL</a:t>
              </a:r>
            </a:p>
          </p:txBody>
        </p:sp>
        <p:cxnSp>
          <p:nvCxnSpPr>
            <p:cNvPr id="69" name="Line 59"/>
            <p:cNvCxnSpPr/>
            <p:nvPr/>
          </p:nvCxnSpPr>
          <p:spPr bwMode="auto">
            <a:xfrm flipV="1">
              <a:off x="747000" y="2574000"/>
              <a:ext cx="7956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48298" y="1899000"/>
              <a:ext cx="524253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4266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 bwMode="auto">
            <a:xfrm flipV="1">
              <a:off x="5516750" y="2519376"/>
              <a:ext cx="3105150" cy="1414277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882000" y="6436666"/>
              <a:ext cx="0" cy="6852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1100817" y="6548984"/>
              <a:ext cx="400077" cy="345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0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17000" y="580702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1066</a:t>
              </a:r>
            </a:p>
          </p:txBody>
        </p:sp>
        <p:cxnSp>
          <p:nvCxnSpPr>
            <p:cNvPr id="75" name="Straight Connector 74"/>
            <p:cNvCxnSpPr/>
            <p:nvPr/>
          </p:nvCxnSpPr>
          <p:spPr bwMode="auto">
            <a:xfrm>
              <a:off x="747000" y="5990096"/>
              <a:ext cx="7956000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TextBox 75"/>
            <p:cNvSpPr txBox="1"/>
            <p:nvPr/>
          </p:nvSpPr>
          <p:spPr>
            <a:xfrm>
              <a:off x="808125" y="6088673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PN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17278" y="5870727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63520" y="5094000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  <p:cxnSp>
          <p:nvCxnSpPr>
            <p:cNvPr id="79" name="Straight Connector 78"/>
            <p:cNvCxnSpPr/>
            <p:nvPr/>
          </p:nvCxnSpPr>
          <p:spPr bwMode="auto">
            <a:xfrm flipV="1">
              <a:off x="1180480" y="4509000"/>
              <a:ext cx="3008775" cy="1417591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0" name="TextBox 79"/>
            <p:cNvSpPr txBox="1"/>
            <p:nvPr/>
          </p:nvSpPr>
          <p:spPr>
            <a:xfrm>
              <a:off x="1173678" y="6084000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N1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573868" y="6084000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N2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 rot="20137222">
              <a:off x="5643932" y="2931412"/>
              <a:ext cx="20008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DDR4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~ 2x /8 years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20118094">
              <a:off x="1819067" y="4640124"/>
              <a:ext cx="20008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DDR3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~ 2x /8 years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267747" y="2480595"/>
              <a:ext cx="524253" cy="27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3458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 pitchFamily="18" charset="0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85817" y="510043"/>
            <a:ext cx="838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Evolution of transfer rates of standard DDR memories in Intel’s Core 2 family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77382" y="998730"/>
            <a:ext cx="1109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MT/s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40938" y="5452247"/>
            <a:ext cx="48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BW</a:t>
            </a: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706968" y="1717247"/>
            <a:ext cx="7987084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247343" y="1617622"/>
            <a:ext cx="524253" cy="27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3733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Times New Roman"/>
              <a:cs typeface="Times New Roman" pitchFamily="18" charset="0"/>
            </a:endParaRPr>
          </a:p>
        </p:txBody>
      </p:sp>
      <p:cxnSp>
        <p:nvCxnSpPr>
          <p:cNvPr id="90" name="Line 59"/>
          <p:cNvCxnSpPr/>
          <p:nvPr/>
        </p:nvCxnSpPr>
        <p:spPr bwMode="auto">
          <a:xfrm flipV="1">
            <a:off x="706968" y="1357247"/>
            <a:ext cx="7956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TextBox 90"/>
          <p:cNvSpPr txBox="1"/>
          <p:nvPr/>
        </p:nvSpPr>
        <p:spPr>
          <a:xfrm>
            <a:off x="247343" y="6316578"/>
            <a:ext cx="7173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indicates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DDR3/4 memories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double data rate in about 8 years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  <p:sp>
        <p:nvSpPr>
          <p:cNvPr id="92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539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1.6 </a:t>
            </a:r>
            <a:r>
              <a:rPr lang="en-GB" sz="1600" dirty="0"/>
              <a:t>The key challenge in designing memory subsystems of server processors </a:t>
            </a:r>
            <a:r>
              <a:rPr lang="en-GB" sz="1600" dirty="0" smtClean="0"/>
              <a:t>(13)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F7CAC-2122-4391-929E-F7F06D75D139}"/>
              </a:ext>
            </a:extLst>
          </p:cNvPr>
          <p:cNvSpPr txBox="1"/>
          <p:nvPr/>
        </p:nvSpPr>
        <p:spPr>
          <a:xfrm>
            <a:off x="79518" y="498891"/>
            <a:ext cx="912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b) What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happens when over server generations the memory transfer rate raises slower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than the core count?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41F0C-3046-448C-B5A7-07C985DEB1AC}"/>
              </a:ext>
            </a:extLst>
          </p:cNvPr>
          <p:cNvSpPr txBox="1"/>
          <p:nvPr/>
        </p:nvSpPr>
        <p:spPr>
          <a:xfrm>
            <a:off x="161510" y="3146850"/>
            <a:ext cx="8426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If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however, in </a:t>
            </a:r>
            <a:r>
              <a:rPr lang="en-US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subsequent processor generations </a:t>
            </a:r>
            <a:r>
              <a:rPr lang="hu-HU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memory </a:t>
            </a:r>
            <a:r>
              <a:rPr lang="hu-HU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transfer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rate</a:t>
            </a:r>
            <a:r>
              <a:rPr lang="hu-HU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(T</a:t>
            </a:r>
            <a:r>
              <a:rPr lang="en-US" sz="1400" baseline="-250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) </a:t>
            </a:r>
            <a:r>
              <a:rPr lang="hu-HU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r</a:t>
            </a:r>
            <a:r>
              <a:rPr lang="en-GB" sz="1400" dirty="0" err="1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ises</a:t>
            </a:r>
            <a:r>
              <a:rPr lang="hu-HU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slower</a:t>
            </a:r>
            <a:endParaRPr lang="en-GB" sz="1400" dirty="0" smtClean="0">
              <a:solidFill>
                <a:srgbClr val="0070C0"/>
              </a:solidFill>
              <a:latin typeface="Verdana"/>
              <a:cs typeface="Times New Roman" pitchFamily="18" charset="0"/>
            </a:endParaRPr>
          </a:p>
          <a:p>
            <a:r>
              <a:rPr lang="en-GB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  </a:t>
            </a:r>
            <a:r>
              <a:rPr lang="hu-HU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than </a:t>
            </a:r>
            <a:r>
              <a:rPr lang="hu-HU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core count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(</a:t>
            </a:r>
            <a:r>
              <a:rPr lang="en-US" sz="1400" dirty="0" err="1">
                <a:solidFill>
                  <a:srgbClr val="0070C0"/>
                </a:solidFill>
                <a:latin typeface="Verdana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0070C0"/>
                </a:solidFill>
                <a:latin typeface="Verdana"/>
                <a:cs typeface="Times New Roman" pitchFamily="18" charset="0"/>
              </a:rPr>
              <a:t>C</a:t>
            </a:r>
            <a:r>
              <a:rPr lang="en-US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),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the </a:t>
            </a:r>
            <a:r>
              <a:rPr lang="en-US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per core memory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bandwidth (</a:t>
            </a:r>
            <a:r>
              <a:rPr lang="en-US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BW</a:t>
            </a:r>
            <a:r>
              <a:rPr lang="en-US" sz="1400" baseline="-250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/core	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59A30-1CDA-4353-9445-CB044A3F18C4}"/>
              </a:ext>
            </a:extLst>
          </p:cNvPr>
          <p:cNvSpPr txBox="1"/>
          <p:nvPr/>
        </p:nvSpPr>
        <p:spPr>
          <a:xfrm>
            <a:off x="444310" y="4059070"/>
            <a:ext cx="907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decreases since the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ratio of </a:t>
            </a:r>
            <a:r>
              <a:rPr lang="en-US" sz="1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</a:t>
            </a:r>
            <a:r>
              <a:rPr lang="en-US" sz="1400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/</a:t>
            </a:r>
            <a:r>
              <a:rPr lang="en-US" sz="1400" dirty="0" err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C</a:t>
            </a:r>
            <a:r>
              <a:rPr lang="en-US" sz="1400" baseline="-250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becomes smaller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and thus a</a:t>
            </a:r>
            <a:r>
              <a:rPr lang="en-US" sz="1400" dirty="0" smtClean="0">
                <a:latin typeface="Verdana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mem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ory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bandwidth gap arises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.</a:t>
            </a:r>
            <a:endParaRPr lang="en-US" sz="1400" dirty="0">
              <a:solidFill>
                <a:srgbClr val="0070C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7125B-506B-4BD4-A740-A433B377365C}"/>
              </a:ext>
            </a:extLst>
          </p:cNvPr>
          <p:cNvSpPr txBox="1"/>
          <p:nvPr/>
        </p:nvSpPr>
        <p:spPr>
          <a:xfrm>
            <a:off x="3055410" y="3713433"/>
            <a:ext cx="2675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BW</a:t>
            </a:r>
            <a:r>
              <a:rPr lang="en-US" sz="1400" baseline="-250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/core  =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∗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 </a:t>
            </a:r>
            <a:r>
              <a:rPr lang="en-US" sz="1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∗ T</a:t>
            </a:r>
            <a:r>
              <a:rPr lang="en-US" sz="14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/</a:t>
            </a:r>
            <a:r>
              <a:rPr lang="en-US" sz="1400" dirty="0" err="1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</a:t>
            </a:r>
            <a:endParaRPr lang="en-US" sz="1400" baseline="-25000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448" y="1033274"/>
            <a:ext cx="90644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+mj-lt"/>
              </a:rPr>
              <a:t>A comparison of the growth rates of core counts and memory transfer rates shows that  </a:t>
            </a:r>
          </a:p>
          <a:p>
            <a:r>
              <a:rPr lang="en-GB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     memory transfer rates rise at a slower rate than core counts </a:t>
            </a:r>
            <a:r>
              <a:rPr lang="en-GB" sz="1400" dirty="0" smtClean="0">
                <a:latin typeface="+mj-lt"/>
              </a:rPr>
              <a:t>(since memory transfer rates</a:t>
            </a:r>
          </a:p>
          <a:p>
            <a:r>
              <a:rPr lang="en-GB" sz="1400" dirty="0">
                <a:latin typeface="+mj-lt"/>
              </a:rPr>
              <a:t> </a:t>
            </a:r>
            <a:r>
              <a:rPr lang="en-GB" sz="1400" dirty="0" smtClean="0">
                <a:latin typeface="+mj-lt"/>
              </a:rPr>
              <a:t>     double  about every 8 years whereas core count approximately every four years).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1718810"/>
            <a:ext cx="8251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+mj-lt"/>
              </a:rPr>
              <a:t>Let’s now consider the </a:t>
            </a: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per-core-memory bandwidth </a:t>
            </a:r>
            <a:r>
              <a:rPr lang="en-GB" sz="1400" dirty="0" smtClean="0">
                <a:latin typeface="+mj-lt"/>
              </a:rPr>
              <a:t>(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B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sz="1400" baseline="-25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/core) of</a:t>
            </a:r>
            <a:r>
              <a:rPr lang="en-GB" sz="1400" dirty="0" smtClean="0">
                <a:latin typeface="+mj-lt"/>
              </a:rPr>
              <a:t> a server processor.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1830" y="2078850"/>
            <a:ext cx="2835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BW</a:t>
            </a:r>
            <a:r>
              <a:rPr lang="en-US" sz="1400" baseline="-250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/core  =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∗ </a:t>
            </a:r>
            <a:r>
              <a:rPr lang="en-US" sz="1400" dirty="0">
                <a:latin typeface="Verdana" pitchFamily="34" charset="0"/>
                <a:cs typeface="Times New Roman" pitchFamily="18" charset="0"/>
              </a:rPr>
              <a:t>w 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∗ T</a:t>
            </a:r>
            <a:r>
              <a:rPr lang="en-US" sz="1400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1400" dirty="0">
                <a:latin typeface="Verdana" pitchFamily="34" charset="0"/>
                <a:cs typeface="Times New Roman" pitchFamily="18" charset="0"/>
              </a:rPr>
              <a:t> /</a:t>
            </a:r>
            <a:r>
              <a:rPr lang="en-US" sz="1400" dirty="0" err="1"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latin typeface="Verdana" pitchFamily="34" charset="0"/>
                <a:cs typeface="Times New Roman" pitchFamily="18" charset="0"/>
              </a:rPr>
              <a:t>C</a:t>
            </a:r>
            <a:endParaRPr lang="en-US" sz="1400" baseline="-25000" dirty="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555" y="2457473"/>
            <a:ext cx="85774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</a:rPr>
              <a:t>Obviously, in subsequent server generations </a:t>
            </a: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the per-core-memory bandwidth should be</a:t>
            </a:r>
          </a:p>
          <a:p>
            <a:r>
              <a:rPr lang="en-GB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 preserved</a:t>
            </a:r>
            <a:r>
              <a:rPr lang="en-GB" sz="1400" dirty="0" smtClean="0">
                <a:latin typeface="+mj-lt"/>
              </a:rPr>
              <a:t> in order to avoid performance degradation due to memory bottlenecks while</a:t>
            </a:r>
          </a:p>
          <a:p>
            <a:pPr>
              <a:spcAft>
                <a:spcPts val="600"/>
              </a:spcAft>
            </a:pPr>
            <a:r>
              <a:rPr lang="en-GB" sz="1400" dirty="0" smtClean="0">
                <a:latin typeface="+mj-lt"/>
              </a:rPr>
              <a:t> delivering requested data. </a:t>
            </a:r>
          </a:p>
        </p:txBody>
      </p:sp>
    </p:spTree>
    <p:extLst>
      <p:ext uri="{BB962C8B-B14F-4D97-AF65-F5344CB8AC3E}">
        <p14:creationId xmlns:p14="http://schemas.microsoft.com/office/powerpoint/2010/main" val="233454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79521" y="544753"/>
            <a:ext cx="85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Intel's 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vs. </a:t>
            </a:r>
            <a:r>
              <a:rPr kumimoji="0" lang="en-US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AMD's x86 server market share 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2006 -2011 (Based </a:t>
            </a:r>
            <a:r>
              <a:rPr kumimoji="0" lang="en-US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 data by 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IDC) 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[76]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endParaRPr kumimoji="0" lang="en-US" sz="1400" b="1" i="0" u="none" strike="noStrike" kern="1200" cap="none" spc="-3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5" name="Group 24"/>
          <p:cNvGrpSpPr/>
          <p:nvPr/>
        </p:nvGrpSpPr>
        <p:grpSpPr>
          <a:xfrm>
            <a:off x="386535" y="1088740"/>
            <a:ext cx="8045824" cy="5567601"/>
            <a:chOff x="984250" y="901461"/>
            <a:chExt cx="6400800" cy="5567601"/>
          </a:xfrm>
        </p:grpSpPr>
        <p:pic>
          <p:nvPicPr>
            <p:cNvPr id="6" name="Picture 5" descr="amd_intc_server_mkt_trend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44"/>
            <a:stretch/>
          </p:blipFill>
          <p:spPr bwMode="auto">
            <a:xfrm>
              <a:off x="984250" y="901461"/>
              <a:ext cx="6400800" cy="5567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 flipV="1">
              <a:off x="2260600" y="2387600"/>
              <a:ext cx="0" cy="4445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951038" y="2838450"/>
              <a:ext cx="141128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Core 2 Quad DP</a:t>
              </a: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3376611" y="1898854"/>
              <a:ext cx="1" cy="47922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892425" y="2408238"/>
              <a:ext cx="979488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Penryn DP</a:t>
              </a: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 flipV="1">
              <a:off x="4187303" y="1863194"/>
              <a:ext cx="1" cy="4199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829050" y="2244725"/>
              <a:ext cx="9906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Penryn MP</a:t>
              </a: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 flipV="1">
              <a:off x="5830888" y="1665288"/>
              <a:ext cx="7937" cy="4445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979988" y="2116138"/>
              <a:ext cx="16827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Nehalem-EX DP/MP</a:t>
              </a: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 flipV="1">
              <a:off x="1743788" y="2469083"/>
              <a:ext cx="0" cy="4270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1330325" y="3132138"/>
              <a:ext cx="9525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Core 2 DP</a:t>
              </a: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3133725" y="4758764"/>
              <a:ext cx="0" cy="5486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2332038" y="4286250"/>
              <a:ext cx="156686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K10 Barcelona MP</a:t>
              </a: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>
              <a:off x="4314558" y="4803775"/>
              <a:ext cx="1" cy="50362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546475" y="4529138"/>
              <a:ext cx="15287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K10 Shanghai MP</a:t>
              </a: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6105525" y="5359400"/>
              <a:ext cx="0" cy="3683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5140325" y="5048250"/>
              <a:ext cx="19002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K10 Magny Course MP</a:t>
              </a: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5114925" y="5054600"/>
              <a:ext cx="0" cy="457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4376738" y="4756150"/>
              <a:ext cx="148907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K10 Istambul MP</a:t>
              </a:r>
            </a:p>
          </p:txBody>
        </p:sp>
      </p:grpSp>
      <p:sp>
        <p:nvSpPr>
          <p:cNvPr id="25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4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88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1.6 </a:t>
            </a:r>
            <a:r>
              <a:rPr lang="en-GB" sz="1600" dirty="0"/>
              <a:t>The key challenge in designing memory subsystems of server processors </a:t>
            </a:r>
            <a:r>
              <a:rPr lang="en-GB" sz="1600" dirty="0" smtClean="0"/>
              <a:t>(14)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8098D-0F04-43D9-BB14-58A728DDAB97}"/>
              </a:ext>
            </a:extLst>
          </p:cNvPr>
          <p:cNvSpPr txBox="1"/>
          <p:nvPr/>
        </p:nvSpPr>
        <p:spPr>
          <a:xfrm>
            <a:off x="77986" y="498745"/>
            <a:ext cx="851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c) How the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per-core memory bandwidth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can be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preserved when over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generations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  the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memory transfer rate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rises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slower than the core count?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77ABF817-A01D-4418-A90D-95BA6801B1D7}"/>
              </a:ext>
            </a:extLst>
          </p:cNvPr>
          <p:cNvSpPr/>
          <p:nvPr/>
        </p:nvSpPr>
        <p:spPr bwMode="auto">
          <a:xfrm>
            <a:off x="341530" y="2464780"/>
            <a:ext cx="8352000" cy="1332000"/>
          </a:xfrm>
          <a:prstGeom prst="roundRect">
            <a:avLst/>
          </a:prstGeom>
          <a:solidFill>
            <a:srgbClr val="D9F4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5CC231-2BAA-4280-9E53-A9740A36215B}"/>
              </a:ext>
            </a:extLst>
          </p:cNvPr>
          <p:cNvSpPr txBox="1"/>
          <p:nvPr/>
        </p:nvSpPr>
        <p:spPr>
          <a:xfrm>
            <a:off x="351814" y="2551375"/>
            <a:ext cx="83749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in 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 processor family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the per core memory bandwidth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may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be preserved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over generations,</a:t>
            </a:r>
            <a:endParaRPr lang="en-US" sz="14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when the higher rate of rising core counts vs. memory rates in subsequent generations 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is compensated by appropriately more memory channels, such  that the expression</a:t>
            </a:r>
            <a:endParaRPr lang="en-US" sz="14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                                </a:t>
            </a:r>
            <a:r>
              <a:rPr 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∗ </a:t>
            </a:r>
            <a:r>
              <a:rPr lang="en-US" sz="14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</a:t>
            </a:r>
            <a:r>
              <a:rPr lang="en-US" sz="14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/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</a:t>
            </a:r>
            <a:r>
              <a:rPr lang="en-US" sz="1400" baseline="-250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remains constant. </a:t>
            </a:r>
            <a:endParaRPr lang="en-US" sz="1400" dirty="0" smtClean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C48270-A8AC-41BC-BC7E-1444BB4011DE}"/>
              </a:ext>
            </a:extLst>
          </p:cNvPr>
          <p:cNvSpPr txBox="1"/>
          <p:nvPr/>
        </p:nvSpPr>
        <p:spPr>
          <a:xfrm>
            <a:off x="3143249" y="1802444"/>
            <a:ext cx="282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BW</a:t>
            </a:r>
            <a:r>
              <a:rPr lang="en-US" sz="1400" baseline="-250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/core  = </a:t>
            </a:r>
            <a:r>
              <a:rPr lang="en-US" sz="1400" dirty="0" err="1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∗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 </a:t>
            </a:r>
            <a:r>
              <a:rPr lang="en-US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∗ T</a:t>
            </a:r>
            <a:r>
              <a:rPr lang="en-US" sz="14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/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</a:t>
            </a:r>
            <a:r>
              <a:rPr lang="en-US" sz="1400" baseline="-250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8E31D-C91B-4E6B-8A30-50DB4A0BE661}"/>
              </a:ext>
            </a:extLst>
          </p:cNvPr>
          <p:cNvSpPr txBox="1"/>
          <p:nvPr/>
        </p:nvSpPr>
        <p:spPr>
          <a:xfrm>
            <a:off x="332913" y="998730"/>
            <a:ext cx="8964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When the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ratio of </a:t>
            </a:r>
            <a:r>
              <a:rPr lang="en-US" sz="1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</a:t>
            </a:r>
            <a:r>
              <a:rPr lang="en-US" sz="1400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/</a:t>
            </a:r>
            <a:r>
              <a:rPr lang="en-US" sz="1400" dirty="0" err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C</a:t>
            </a:r>
            <a:r>
              <a:rPr lang="en-US" sz="1400" baseline="-250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decreases, there is a possibility to preserve the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per-core memory </a:t>
            </a:r>
            <a:endParaRPr lang="en-US" sz="1400" dirty="0" smtClean="0">
              <a:solidFill>
                <a:srgbClr val="0070C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bandwidth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(BW</a:t>
            </a:r>
            <a:r>
              <a:rPr lang="en-US" sz="1400" baseline="-250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/core)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by suitable increasing the number of memory channels (</a:t>
            </a:r>
            <a:r>
              <a:rPr lang="en-US" sz="1400" dirty="0" err="1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as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expression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for BW</a:t>
            </a:r>
            <a:r>
              <a:rPr lang="en-US" sz="1400" baseline="-250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/core reveals: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7679F3-A400-4E51-BEB2-9F9378C18919}"/>
              </a:ext>
            </a:extLst>
          </p:cNvPr>
          <p:cNvSpPr txBox="1"/>
          <p:nvPr/>
        </p:nvSpPr>
        <p:spPr>
          <a:xfrm>
            <a:off x="295546" y="1988840"/>
            <a:ext cx="1981199" cy="31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other words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901" y="3834045"/>
            <a:ext cx="539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Here we assume unchanged memory channel widths (w).</a:t>
            </a:r>
          </a:p>
        </p:txBody>
      </p:sp>
      <p:sp>
        <p:nvSpPr>
          <p:cNvPr id="15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560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1.6 </a:t>
            </a:r>
            <a:r>
              <a:rPr lang="en-GB" sz="1600" dirty="0"/>
              <a:t>The key challenge in designing memory subsystems of server processors </a:t>
            </a:r>
            <a:r>
              <a:rPr lang="en-GB" sz="1600" dirty="0" smtClean="0"/>
              <a:t>(15)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8003" y="500193"/>
            <a:ext cx="901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d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) How many memory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channels (</a:t>
            </a:r>
            <a:r>
              <a:rPr lang="en-US" sz="1400" b="1" dirty="0" err="1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="1" baseline="-25000" dirty="0" err="1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)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are needed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per socket for preserving the per core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 memory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bandwidth of an n-core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high-end 2S server?</a:t>
            </a:r>
            <a:endParaRPr lang="en-US" sz="1400" b="1" dirty="0">
              <a:solidFill>
                <a:srgbClr val="2D2D8A"/>
              </a:solidFill>
              <a:latin typeface="Verdana" pitchFamily="34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406124"/>
              </p:ext>
            </p:extLst>
          </p:nvPr>
        </p:nvGraphicFramePr>
        <p:xfrm>
          <a:off x="5735894" y="2390775"/>
          <a:ext cx="2522281" cy="4317035"/>
        </p:xfrm>
        <a:graphic>
          <a:graphicData uri="http://schemas.openxmlformats.org/drawingml/2006/table">
            <a:tbl>
              <a:tblPr firstRow="1" bandRow="1"/>
              <a:tblGrid>
                <a:gridCol w="970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6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200" baseline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</a:t>
                      </a:r>
                      <a:r>
                        <a:rPr lang="en-US" sz="1200" baseline="-25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r>
                        <a:rPr lang="en-US" sz="12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20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</a:t>
                      </a:r>
                      <a:r>
                        <a:rPr lang="en-US" sz="1200" baseline="-2500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endParaRPr lang="hu-HU" sz="12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n-US" sz="12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</a:t>
                      </a:r>
                      <a:endParaRPr lang="en-US" sz="120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</a:t>
                      </a:r>
                      <a:endParaRPr lang="en-US" sz="120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5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3.5</a:t>
                      </a:r>
                      <a:endParaRPr lang="en-US" sz="120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4.0</a:t>
                      </a:r>
                      <a:endParaRPr lang="en-US" sz="120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4.5</a:t>
                      </a:r>
                      <a:endParaRPr lang="en-US" sz="120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4.9</a:t>
                      </a:r>
                      <a:endParaRPr lang="en-US" sz="120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</a:t>
                      </a:r>
                      <a:endParaRPr lang="en-US" sz="12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5.3</a:t>
                      </a:r>
                      <a:endParaRPr lang="en-US" sz="120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5.6</a:t>
                      </a:r>
                      <a:endParaRPr lang="en-US" sz="120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6.3</a:t>
                      </a:r>
                      <a:endParaRPr lang="en-US" sz="120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6.9</a:t>
                      </a:r>
                      <a:endParaRPr lang="en-US" sz="120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en-US" sz="12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8.0</a:t>
                      </a:r>
                      <a:endParaRPr lang="en-US" sz="120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</a:t>
                      </a:r>
                      <a:endParaRPr lang="en-US" sz="12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9.8</a:t>
                      </a:r>
                      <a:endParaRPr lang="en-US" sz="120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2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en-US" sz="12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hu-HU" sz="12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11.3</a:t>
                      </a:r>
                      <a:endParaRPr lang="en-US" sz="120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5835" y="1006855"/>
            <a:ext cx="9271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spc="-3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Assuming </a:t>
            </a:r>
            <a:r>
              <a:rPr lang="en-US" sz="1400" spc="-3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that core counts </a:t>
            </a:r>
            <a:r>
              <a:rPr lang="en-US" sz="1400" spc="-3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 memory </a:t>
            </a:r>
            <a:r>
              <a:rPr lang="en-US" sz="1400" spc="-3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speeds will rise further on at the same rate as recently,</a:t>
            </a:r>
            <a:endParaRPr lang="en-US" sz="1400" spc="-3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it can be shown that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a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high-end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server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with </a:t>
            </a:r>
            <a:r>
              <a:rPr lang="en-US" sz="1400" dirty="0" err="1">
                <a:solidFill>
                  <a:srgbClr val="FF0000"/>
                </a:solidFill>
                <a:latin typeface="Verdana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FF0000"/>
                </a:solidFill>
                <a:latin typeface="Verdana"/>
                <a:cs typeface="Times New Roman" pitchFamily="18" charset="0"/>
              </a:rPr>
              <a:t>C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cores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needs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approximately </a:t>
            </a:r>
            <a:r>
              <a:rPr lang="en-US" sz="1400" dirty="0" err="1">
                <a:solidFill>
                  <a:srgbClr val="FF0000"/>
                </a:solidFill>
                <a:latin typeface="Verdana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FF0000"/>
                </a:solidFill>
                <a:latin typeface="Verdana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=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√</a:t>
            </a:r>
            <a:r>
              <a:rPr lang="hu-HU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∗</a:t>
            </a:r>
            <a:r>
              <a:rPr lang="hu-HU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√n </a:t>
            </a:r>
            <a:endParaRPr lang="en-US" sz="1400" dirty="0" smtClean="0">
              <a:solidFill>
                <a:srgbClr val="FF0000"/>
              </a:solidFill>
              <a:latin typeface="Verdana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  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memory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channels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per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socket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if the per core memory bandwidth should be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preserved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   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related to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a selected reference implementation [124]. </a:t>
            </a:r>
            <a:endParaRPr lang="en-US" sz="1400" dirty="0">
              <a:solidFill>
                <a:srgbClr val="FF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775" y="6005726"/>
            <a:ext cx="5494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Table: The number of memory channels (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 needed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per socket for preserving the per core memory bandwidth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of a high-end server with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sz="1400" baseline="-250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</a:t>
            </a:r>
            <a:r>
              <a:rPr lang="en-US" sz="1400" baseline="-250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906" y="1965512"/>
            <a:ext cx="8838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spc="-4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The </a:t>
            </a:r>
            <a:r>
              <a:rPr lang="en-US" sz="1400" spc="-4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calculated number of memory channels </a:t>
            </a:r>
            <a:r>
              <a:rPr lang="en-US" sz="1400" spc="-4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per socket </a:t>
            </a:r>
            <a:r>
              <a:rPr lang="en-US" sz="1400" spc="-4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(</a:t>
            </a:r>
            <a:r>
              <a:rPr lang="en-US" sz="1400" spc="-40" dirty="0" err="1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n</a:t>
            </a:r>
            <a:r>
              <a:rPr lang="en-US" sz="1400" spc="-40" baseline="-25000" dirty="0" err="1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M</a:t>
            </a:r>
            <a:r>
              <a:rPr lang="en-US" sz="1400" spc="-40" dirty="0" smtClean="0">
                <a:solidFill>
                  <a:srgbClr val="0070C0"/>
                </a:solidFill>
                <a:latin typeface="Verdana"/>
                <a:cs typeface="Times New Roman" pitchFamily="18" charset="0"/>
              </a:rPr>
              <a:t>) needed </a:t>
            </a:r>
            <a:r>
              <a:rPr lang="en-US" sz="1400" spc="-4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are </a:t>
            </a:r>
            <a:r>
              <a:rPr lang="en-US" sz="1400" spc="-4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shown in the Table below</a:t>
            </a:r>
            <a:r>
              <a:rPr lang="en-US" sz="1400" spc="-4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.</a:t>
            </a:r>
            <a:endParaRPr lang="en-US" sz="1400" spc="-4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7619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1.6 </a:t>
            </a:r>
            <a:r>
              <a:rPr lang="en-GB" sz="1600" dirty="0"/>
              <a:t>The key challenge in designing memory subsystems of server processors </a:t>
            </a:r>
            <a:r>
              <a:rPr lang="en-GB" sz="1600" dirty="0" smtClean="0"/>
              <a:t>(16)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30BB3-66EB-43BF-8458-96B14C5D014A}"/>
              </a:ext>
            </a:extLst>
          </p:cNvPr>
          <p:cNvSpPr txBox="1"/>
          <p:nvPr/>
        </p:nvSpPr>
        <p:spPr>
          <a:xfrm>
            <a:off x="214395" y="818327"/>
            <a:ext cx="8929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Since multicores emerged, providing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enough memory channels and thus memory bandwidth </a:t>
            </a:r>
            <a:endParaRPr lang="en-US" sz="1400" dirty="0" smtClean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  per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socket is one of the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key challenges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in designing server processors and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platforms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as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core</a:t>
            </a:r>
          </a:p>
          <a:p>
            <a:pPr fontAlgn="base"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counts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continuously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rise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 it is an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intricate task to increase the number of memory 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channels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due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 electrical and power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constraints.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68D7F-A2FE-412C-B19F-843CA699B777}"/>
              </a:ext>
            </a:extLst>
          </p:cNvPr>
          <p:cNvSpPr txBox="1"/>
          <p:nvPr/>
        </p:nvSpPr>
        <p:spPr>
          <a:xfrm>
            <a:off x="79523" y="497921"/>
            <a:ext cx="784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e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) The key challenge in designing memory subsystems of server processors</a:t>
            </a:r>
            <a:endParaRPr lang="en-US" sz="1400" b="1" dirty="0">
              <a:solidFill>
                <a:srgbClr val="2D2D8A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0057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/>
              <a:t>1.6 The key challenge in designing memory subsystems of server processors (</a:t>
            </a:r>
            <a:r>
              <a:rPr lang="en-GB" sz="1600" dirty="0" smtClean="0"/>
              <a:t>17)</a:t>
            </a:r>
            <a:endParaRPr lang="en-GB" sz="1600" dirty="0"/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/>
          </p:nvPr>
        </p:nvGraphicFramePr>
        <p:xfrm>
          <a:off x="32369" y="1131431"/>
          <a:ext cx="9074626" cy="5672069"/>
        </p:xfrm>
        <a:graphic>
          <a:graphicData uri="http://schemas.openxmlformats.org/drawingml/2006/table">
            <a:tbl>
              <a:tblPr/>
              <a:tblGrid>
                <a:gridCol w="99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9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97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5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en-GB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microarch</a:t>
                      </a:r>
                      <a:r>
                        <a:rPr kumimoji="0" lang="en-GB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Mainstream 2S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(supported by the MCH) 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7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Prescott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5000 (Dempsey)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589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Bensley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5100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Woodcrest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2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5300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Clowertown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774880"/>
                  </a:ext>
                </a:extLst>
              </a:tr>
              <a:tr h="2900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2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5200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Wolfdale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589002"/>
                  </a:ext>
                </a:extLst>
              </a:tr>
              <a:tr h="2900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Bensley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5400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Harpertown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00772"/>
                  </a:ext>
                </a:extLst>
              </a:tr>
              <a:tr h="3637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Tylersburg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03/2009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X/E55xx (Nehalem-EP)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Gainestown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 DDR3-1333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350319"/>
                  </a:ext>
                </a:extLst>
              </a:tr>
              <a:tr h="29006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X/E5600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 DDR3-1333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723510"/>
                  </a:ext>
                </a:extLst>
              </a:tr>
              <a:tr h="3637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Romley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 Bridge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3/2012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E5-26xx (Sandy Bridge-EP)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DDR3-1600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297103"/>
                  </a:ext>
                </a:extLst>
              </a:tr>
              <a:tr h="36378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 Bridge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9/2013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E5-26xx v2 (Ivy Bridge-EP)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DDR3-1866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453252"/>
                  </a:ext>
                </a:extLst>
              </a:tr>
              <a:tr h="29006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9/2014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E5-2600xx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v3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4xDDR4-2133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243130"/>
                  </a:ext>
                </a:extLst>
              </a:tr>
              <a:tr h="29006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/2016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E5-26xx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v4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4xDDR4-2400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471327"/>
                  </a:ext>
                </a:extLst>
              </a:tr>
              <a:tr h="39222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4100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5100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DDR4-2400 per 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DDR4-2666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565516"/>
                  </a:ext>
                </a:extLst>
              </a:tr>
              <a:tr h="39222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Cascade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04/2019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5200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6200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DDR4-2667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285430"/>
                  </a:ext>
                </a:extLst>
              </a:tr>
              <a:tr h="3922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Whitley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04/2021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5300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6300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26C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8x DDR4-3200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16071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686" y="481262"/>
            <a:ext cx="8113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600" dirty="0" smtClean="0">
                <a:solidFill>
                  <a:schemeClr val="accent6"/>
                </a:solidFill>
                <a:latin typeface="+mj-lt"/>
              </a:rPr>
              <a:t>Overview of Intel’s (64-bit) mainstream 2S server platforms and processors </a:t>
            </a:r>
          </a:p>
        </p:txBody>
      </p:sp>
    </p:spTree>
    <p:extLst>
      <p:ext uri="{BB962C8B-B14F-4D97-AF65-F5344CB8AC3E}">
        <p14:creationId xmlns:p14="http://schemas.microsoft.com/office/powerpoint/2010/main" val="26587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9" name="AutoShape 3"/>
          <p:cNvSpPr>
            <a:spLocks noChangeArrowheads="1"/>
          </p:cNvSpPr>
          <p:nvPr/>
        </p:nvSpPr>
        <p:spPr bwMode="auto">
          <a:xfrm>
            <a:off x="373739" y="1394850"/>
            <a:ext cx="8370928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 Intel’s scalable 2S server platforms and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processors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299698" y="2475270"/>
            <a:ext cx="8444969" cy="684000"/>
            <a:chOff x="700" y="1638"/>
            <a:chExt cx="5030" cy="303"/>
          </a:xfrm>
        </p:grpSpPr>
        <p:sp>
          <p:nvSpPr>
            <p:cNvPr id="16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779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2.1 Overview of Intel’s scalable 2S server platforms        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00" y="1708"/>
              <a:ext cx="24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296526" y="3240061"/>
            <a:ext cx="8448141" cy="719882"/>
            <a:chOff x="700" y="1638"/>
            <a:chExt cx="4655" cy="463"/>
          </a:xfrm>
        </p:grpSpPr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04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2.2 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The scalable </a:t>
              </a:r>
              <a:r>
                <a:rPr lang="en-US" altLang="en-US" dirty="0" err="1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Purley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platform with </a:t>
              </a:r>
              <a:r>
                <a:rPr lang="en-US" altLang="en-US" dirty="0" err="1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Skylake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-SP/Cascade Lake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        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server </a:t>
              </a: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processors </a:t>
              </a: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700" y="1671"/>
              <a:ext cx="24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grpSp>
        <p:nvGrpSpPr>
          <p:cNvPr id="24" name="Group 13"/>
          <p:cNvGrpSpPr>
            <a:grpSpLocks/>
          </p:cNvGrpSpPr>
          <p:nvPr/>
        </p:nvGrpSpPr>
        <p:grpSpPr bwMode="auto">
          <a:xfrm>
            <a:off x="296525" y="4050145"/>
            <a:ext cx="8448143" cy="684000"/>
            <a:chOff x="700" y="1638"/>
            <a:chExt cx="4655" cy="209"/>
          </a:xfrm>
        </p:grpSpPr>
        <p:sp>
          <p:nvSpPr>
            <p:cNvPr id="2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404" cy="20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spc="-80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2.3 The scalable Whitley platform with 10 nm Ice Lake server processors</a:t>
              </a: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700" y="1652"/>
              <a:ext cx="240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40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3"/>
          <p:cNvSpPr>
            <a:spLocks noChangeArrowheads="1"/>
          </p:cNvSpPr>
          <p:nvPr/>
        </p:nvSpPr>
        <p:spPr bwMode="auto">
          <a:xfrm>
            <a:off x="836585" y="1943915"/>
            <a:ext cx="7661275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2.1 Overview of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Intel’s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scalable </a:t>
            </a:r>
            <a:endParaRPr lang="en-US" altLang="en-US" sz="1800" dirty="0" smtClean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2S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server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platforms and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2.1 </a:t>
            </a:r>
            <a:r>
              <a:rPr lang="en-GB" sz="1600" dirty="0"/>
              <a:t>Overview of Intel’s scalable 2S server platforms and </a:t>
            </a:r>
            <a:r>
              <a:rPr lang="en-GB" sz="1600" dirty="0" smtClean="0"/>
              <a:t>processors (1)</a:t>
            </a:r>
            <a:endParaRPr lang="en-GB" sz="16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74884" y="6413235"/>
            <a:ext cx="8856000" cy="429640"/>
            <a:chOff x="-753619" y="6300464"/>
            <a:chExt cx="10484112" cy="429640"/>
          </a:xfrm>
        </p:grpSpPr>
        <p:grpSp>
          <p:nvGrpSpPr>
            <p:cNvPr id="56" name="Group 55"/>
            <p:cNvGrpSpPr/>
            <p:nvPr/>
          </p:nvGrpSpPr>
          <p:grpSpPr>
            <a:xfrm>
              <a:off x="-753619" y="6300464"/>
              <a:ext cx="10484112" cy="429640"/>
              <a:chOff x="-408645" y="6300464"/>
              <a:chExt cx="10484112" cy="429640"/>
            </a:xfrm>
          </p:grpSpPr>
          <p:cxnSp>
            <p:nvCxnSpPr>
              <p:cNvPr id="22" name="Egyenes összekötő nyíllal 6"/>
              <p:cNvCxnSpPr/>
              <p:nvPr/>
            </p:nvCxnSpPr>
            <p:spPr>
              <a:xfrm flipV="1">
                <a:off x="-408645" y="6373362"/>
                <a:ext cx="10484112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1"/>
              <p:cNvCxnSpPr/>
              <p:nvPr/>
            </p:nvCxnSpPr>
            <p:spPr>
              <a:xfrm>
                <a:off x="892555" y="631067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2"/>
              <p:cNvCxnSpPr/>
              <p:nvPr/>
            </p:nvCxnSpPr>
            <p:spPr>
              <a:xfrm>
                <a:off x="1440550" y="63093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3"/>
              <p:cNvCxnSpPr/>
              <p:nvPr/>
            </p:nvCxnSpPr>
            <p:spPr>
              <a:xfrm>
                <a:off x="1989756" y="6308775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4"/>
              <p:cNvCxnSpPr/>
              <p:nvPr/>
            </p:nvCxnSpPr>
            <p:spPr>
              <a:xfrm>
                <a:off x="2537751" y="63074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15"/>
              <p:cNvCxnSpPr/>
              <p:nvPr/>
            </p:nvCxnSpPr>
            <p:spPr>
              <a:xfrm>
                <a:off x="309180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16"/>
              <p:cNvCxnSpPr/>
              <p:nvPr/>
            </p:nvCxnSpPr>
            <p:spPr>
              <a:xfrm>
                <a:off x="363979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17"/>
              <p:cNvCxnSpPr/>
              <p:nvPr/>
            </p:nvCxnSpPr>
            <p:spPr>
              <a:xfrm>
                <a:off x="418900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18"/>
              <p:cNvCxnSpPr/>
              <p:nvPr/>
            </p:nvCxnSpPr>
            <p:spPr>
              <a:xfrm>
                <a:off x="473699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gyenes összekötő 19"/>
              <p:cNvCxnSpPr/>
              <p:nvPr/>
            </p:nvCxnSpPr>
            <p:spPr>
              <a:xfrm>
                <a:off x="528717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gyenes összekötő 20"/>
              <p:cNvCxnSpPr/>
              <p:nvPr/>
            </p:nvCxnSpPr>
            <p:spPr>
              <a:xfrm>
                <a:off x="583516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gyenes összekötő 21"/>
              <p:cNvCxnSpPr/>
              <p:nvPr/>
            </p:nvCxnSpPr>
            <p:spPr>
              <a:xfrm>
                <a:off x="638437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gyenes összekötő 22"/>
              <p:cNvCxnSpPr/>
              <p:nvPr/>
            </p:nvCxnSpPr>
            <p:spPr>
              <a:xfrm>
                <a:off x="693236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Szövegdoboz 28"/>
              <p:cNvSpPr txBox="1"/>
              <p:nvPr/>
            </p:nvSpPr>
            <p:spPr>
              <a:xfrm>
                <a:off x="810987" y="6437161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</a:p>
            </p:txBody>
          </p:sp>
          <p:sp>
            <p:nvSpPr>
              <p:cNvPr id="36" name="Szövegdoboz 29"/>
              <p:cNvSpPr txBox="1"/>
              <p:nvPr/>
            </p:nvSpPr>
            <p:spPr>
              <a:xfrm>
                <a:off x="1912655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</a:p>
            </p:txBody>
          </p:sp>
          <p:sp>
            <p:nvSpPr>
              <p:cNvPr id="37" name="Szövegdoboz 30"/>
              <p:cNvSpPr txBox="1"/>
              <p:nvPr/>
            </p:nvSpPr>
            <p:spPr>
              <a:xfrm>
                <a:off x="3009348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</a:p>
            </p:txBody>
          </p:sp>
          <p:sp>
            <p:nvSpPr>
              <p:cNvPr id="38" name="Szövegdoboz 31"/>
              <p:cNvSpPr txBox="1"/>
              <p:nvPr/>
            </p:nvSpPr>
            <p:spPr>
              <a:xfrm>
                <a:off x="4109138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</a:p>
            </p:txBody>
          </p:sp>
          <p:sp>
            <p:nvSpPr>
              <p:cNvPr id="39" name="Szövegdoboz 32"/>
              <p:cNvSpPr txBox="1"/>
              <p:nvPr/>
            </p:nvSpPr>
            <p:spPr>
              <a:xfrm>
                <a:off x="5211747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</a:p>
            </p:txBody>
          </p:sp>
          <p:sp>
            <p:nvSpPr>
              <p:cNvPr id="40" name="Szövegdoboz 33"/>
              <p:cNvSpPr txBox="1"/>
              <p:nvPr/>
            </p:nvSpPr>
            <p:spPr>
              <a:xfrm>
                <a:off x="6309831" y="643554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41" name="Szövegdoboz 34"/>
              <p:cNvSpPr txBox="1"/>
              <p:nvPr/>
            </p:nvSpPr>
            <p:spPr>
              <a:xfrm>
                <a:off x="9352664" y="6445411"/>
                <a:ext cx="715924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</a:p>
            </p:txBody>
          </p:sp>
          <p:cxnSp>
            <p:nvCxnSpPr>
              <p:cNvPr id="42" name="Egyenes összekötő 22"/>
              <p:cNvCxnSpPr/>
              <p:nvPr/>
            </p:nvCxnSpPr>
            <p:spPr>
              <a:xfrm>
                <a:off x="7487480" y="6312703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gyenes összekötő 22"/>
              <p:cNvCxnSpPr/>
              <p:nvPr/>
            </p:nvCxnSpPr>
            <p:spPr>
              <a:xfrm>
                <a:off x="8041940" y="630046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Szövegdoboz 33"/>
              <p:cNvSpPr txBox="1"/>
              <p:nvPr/>
            </p:nvSpPr>
            <p:spPr>
              <a:xfrm>
                <a:off x="7415487" y="6434396"/>
                <a:ext cx="595035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45" name="Egyenes összekötő 22"/>
              <p:cNvCxnSpPr/>
              <p:nvPr/>
            </p:nvCxnSpPr>
            <p:spPr>
              <a:xfrm>
                <a:off x="8591900" y="63060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Egyenes összekötő 14"/>
              <p:cNvCxnSpPr/>
              <p:nvPr/>
            </p:nvCxnSpPr>
            <p:spPr>
              <a:xfrm>
                <a:off x="9121195" y="631351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Szövegdoboz 33"/>
            <p:cNvSpPr txBox="1"/>
            <p:nvPr/>
          </p:nvSpPr>
          <p:spPr>
            <a:xfrm>
              <a:off x="8150463" y="6444335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62" name="Egyenes összekötő 22"/>
          <p:cNvCxnSpPr/>
          <p:nvPr/>
        </p:nvCxnSpPr>
        <p:spPr>
          <a:xfrm>
            <a:off x="8572242" y="6422091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gyenes összekötő 12"/>
          <p:cNvCxnSpPr/>
          <p:nvPr/>
        </p:nvCxnSpPr>
        <p:spPr>
          <a:xfrm>
            <a:off x="713343" y="643783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gyenes összekötő 12"/>
          <p:cNvCxnSpPr/>
          <p:nvPr/>
        </p:nvCxnSpPr>
        <p:spPr>
          <a:xfrm>
            <a:off x="254905" y="643783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Szövegdoboz 28"/>
          <p:cNvSpPr txBox="1"/>
          <p:nvPr/>
        </p:nvSpPr>
        <p:spPr>
          <a:xfrm>
            <a:off x="164895" y="6550487"/>
            <a:ext cx="59503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200</a:t>
            </a:r>
            <a:r>
              <a:rPr kumimoji="0" lang="en-GB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838743" y="3256314"/>
            <a:ext cx="11689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Boxboro-EX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14787" y="3258699"/>
            <a:ext cx="12522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Brickland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08139" y="3508891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840934" y="3506518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480289" y="3506082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625521" y="3629278"/>
            <a:ext cx="2556000" cy="7836"/>
          </a:xfrm>
          <a:prstGeom prst="line">
            <a:avLst/>
          </a:prstGeom>
          <a:noFill/>
          <a:ln w="19050" cap="flat" cmpd="sng" algn="ctr">
            <a:solidFill>
              <a:srgbClr val="00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443038" y="3654025"/>
            <a:ext cx="98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536473" y="575750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252530" y="5758388"/>
            <a:ext cx="95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238" y="3654025"/>
            <a:ext cx="917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b.: based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2448179" y="2973697"/>
            <a:ext cx="3753383" cy="1116000"/>
          </a:xfrm>
          <a:prstGeom prst="roundRect">
            <a:avLst/>
          </a:prstGeom>
          <a:noFill/>
          <a:ln w="19050" cap="flat" cmpd="sng" algn="ctr">
            <a:solidFill>
              <a:srgbClr val="0066CC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42353" y="4095945"/>
            <a:ext cx="4891509" cy="1054860"/>
            <a:chOff x="3293379" y="4095945"/>
            <a:chExt cx="4743860" cy="1054860"/>
          </a:xfrm>
        </p:grpSpPr>
        <p:cxnSp>
          <p:nvCxnSpPr>
            <p:cNvPr id="139" name="Straight Connector 138"/>
            <p:cNvCxnSpPr/>
            <p:nvPr/>
          </p:nvCxnSpPr>
          <p:spPr bwMode="auto">
            <a:xfrm flipV="1">
              <a:off x="6530991" y="4638071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TextBox 139"/>
            <p:cNvSpPr txBox="1"/>
            <p:nvPr/>
          </p:nvSpPr>
          <p:spPr>
            <a:xfrm>
              <a:off x="6732240" y="4272480"/>
              <a:ext cx="11480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Gold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372424" y="452632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607725" y="451819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213144" y="4665910"/>
              <a:ext cx="789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-SP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537976" y="4095945"/>
              <a:ext cx="42472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211372" y="4643263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Cascade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011506" y="451750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042005" y="4295127"/>
              <a:ext cx="102534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5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Romley</a:t>
              </a:r>
              <a:r>
                <a:rPr kumimoji="0" lang="en-US" sz="1300" b="0" i="0" u="none" strike="noStrike" kern="1200" cap="none" spc="-5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136631" y="4527132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898014" y="452400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150078" y="4298712"/>
              <a:ext cx="117711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Grantley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75" name="Straight Connector 174"/>
            <p:cNvCxnSpPr/>
            <p:nvPr/>
          </p:nvCxnSpPr>
          <p:spPr bwMode="auto">
            <a:xfrm flipV="1">
              <a:off x="5285093" y="4639500"/>
              <a:ext cx="756000" cy="655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6" name="TextBox 175"/>
            <p:cNvSpPr txBox="1"/>
            <p:nvPr/>
          </p:nvSpPr>
          <p:spPr>
            <a:xfrm>
              <a:off x="3547156" y="4677525"/>
              <a:ext cx="1183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Sandy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865525" y="4677525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Haswell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5418421" y="4677525"/>
              <a:ext cx="939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Broadwell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-EP</a:t>
              </a: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>
              <a:off x="4156738" y="4639275"/>
              <a:ext cx="1885321" cy="7614"/>
            </a:xfrm>
            <a:prstGeom prst="line">
              <a:avLst/>
            </a:prstGeom>
            <a:noFill/>
            <a:ln w="1905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Rounded Rectangle 67"/>
            <p:cNvSpPr/>
            <p:nvPr/>
          </p:nvSpPr>
          <p:spPr bwMode="auto">
            <a:xfrm>
              <a:off x="3293379" y="4104075"/>
              <a:ext cx="2961905" cy="1046730"/>
            </a:xfrm>
            <a:prstGeom prst="roundRect">
              <a:avLst/>
            </a:prstGeom>
            <a:noFill/>
            <a:ln w="190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20624" y="5110656"/>
            <a:ext cx="8517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14" name="Straight Connector 113"/>
          <p:cNvCxnSpPr/>
          <p:nvPr/>
        </p:nvCxnSpPr>
        <p:spPr bwMode="auto">
          <a:xfrm>
            <a:off x="2681790" y="5694680"/>
            <a:ext cx="540000" cy="5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extBox 114"/>
          <p:cNvSpPr txBox="1"/>
          <p:nvPr/>
        </p:nvSpPr>
        <p:spPr>
          <a:xfrm>
            <a:off x="2546775" y="5578851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041887" y="5578851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843036" y="5581233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681790" y="5700270"/>
            <a:ext cx="23040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9" name="TextBox 178"/>
          <p:cNvSpPr txBox="1"/>
          <p:nvPr/>
        </p:nvSpPr>
        <p:spPr>
          <a:xfrm>
            <a:off x="4048791" y="5579576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107675" y="5327736"/>
            <a:ext cx="10493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Romley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-EN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3592" y="5748911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-EN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2610549" y="5130325"/>
            <a:ext cx="2882007" cy="1224000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-69720" y="5149700"/>
            <a:ext cx="2708320" cy="1268880"/>
            <a:chOff x="-69720" y="5149700"/>
            <a:chExt cx="2708320" cy="126888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81825" y="5727417"/>
              <a:ext cx="648000" cy="0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7" name="TextBox 106"/>
            <p:cNvSpPr txBox="1"/>
            <p:nvPr/>
          </p:nvSpPr>
          <p:spPr>
            <a:xfrm>
              <a:off x="294060" y="5609460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59212" y="5317351"/>
              <a:ext cx="98296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Unnamed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249442" y="5603846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306245" y="5317351"/>
              <a:ext cx="83548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Bensley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86887" y="5611812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025975" y="5761145"/>
              <a:ext cx="101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5000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888523" y="5762172"/>
              <a:ext cx="750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Penryn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5400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-25005" y="5758388"/>
              <a:ext cx="101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Nocona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7104" y="5612082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-69720" y="6141581"/>
              <a:ext cx="2391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 </a:t>
              </a: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Paxville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-DP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1061610" y="5761134"/>
              <a:ext cx="5383" cy="468000"/>
            </a:xfrm>
            <a:prstGeom prst="straightConnector1">
              <a:avLst/>
            </a:prstGeom>
            <a:noFill/>
            <a:ln w="158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0" name="Rounded Rectangle 159"/>
            <p:cNvSpPr/>
            <p:nvPr/>
          </p:nvSpPr>
          <p:spPr bwMode="auto">
            <a:xfrm>
              <a:off x="-18509" y="5149700"/>
              <a:ext cx="2600900" cy="1224000"/>
            </a:xfrm>
            <a:prstGeom prst="roundRect">
              <a:avLst/>
            </a:prstGeom>
            <a:noFill/>
            <a:ln w="19050" cap="flat" cmpd="sng" algn="ctr">
              <a:solidFill>
                <a:srgbClr val="00823B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431540" y="5724255"/>
              <a:ext cx="1584000" cy="0"/>
            </a:xfrm>
            <a:prstGeom prst="line">
              <a:avLst/>
            </a:prstGeom>
            <a:noFill/>
            <a:ln w="19050" cap="flat" cmpd="sng" algn="ctr">
              <a:solidFill>
                <a:srgbClr val="00823B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9" name="TextBox 158"/>
          <p:cNvSpPr txBox="1"/>
          <p:nvPr/>
        </p:nvSpPr>
        <p:spPr>
          <a:xfrm>
            <a:off x="1021566" y="51415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609563" y="4517382"/>
            <a:ext cx="299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486085" y="4677525"/>
            <a:ext cx="445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cxnSp>
        <p:nvCxnSpPr>
          <p:cNvPr id="166" name="Straight Connector 165"/>
          <p:cNvCxnSpPr/>
          <p:nvPr/>
        </p:nvCxnSpPr>
        <p:spPr bwMode="auto">
          <a:xfrm flipV="1">
            <a:off x="4026432" y="4638627"/>
            <a:ext cx="720000" cy="655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8" name="TextBox 167"/>
          <p:cNvSpPr txBox="1"/>
          <p:nvPr/>
        </p:nvSpPr>
        <p:spPr>
          <a:xfrm>
            <a:off x="4572000" y="40590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366755" y="5334192"/>
            <a:ext cx="12568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Tylersburg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3192347" y="5707990"/>
            <a:ext cx="612000" cy="12821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5" name="Straight Connector 184"/>
          <p:cNvCxnSpPr/>
          <p:nvPr/>
        </p:nvCxnSpPr>
        <p:spPr bwMode="auto">
          <a:xfrm>
            <a:off x="4212020" y="5694426"/>
            <a:ext cx="792000" cy="5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6" name="Straight Connector 185"/>
          <p:cNvCxnSpPr/>
          <p:nvPr/>
        </p:nvCxnSpPr>
        <p:spPr bwMode="auto">
          <a:xfrm>
            <a:off x="3145388" y="3625955"/>
            <a:ext cx="4680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8" name="TextBox 187"/>
          <p:cNvSpPr txBox="1"/>
          <p:nvPr/>
        </p:nvSpPr>
        <p:spPr>
          <a:xfrm>
            <a:off x="2536435" y="3654025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296439" y="3654025"/>
            <a:ext cx="95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478477" y="5757645"/>
            <a:ext cx="98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Ivy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-EN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031940" y="297895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3040" y="505574"/>
            <a:ext cx="7201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2.1 Overview of Intel’s scalable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 server platforms and processors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11560" y="863715"/>
            <a:ext cx="16802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UMA topology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202070" y="868185"/>
            <a:ext cx="16817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NUMA topology</a:t>
            </a:r>
          </a:p>
        </p:txBody>
      </p:sp>
      <p:sp>
        <p:nvSpPr>
          <p:cNvPr id="157" name="Text Box 4"/>
          <p:cNvSpPr txBox="1">
            <a:spLocks noChangeArrowheads="1"/>
          </p:cNvSpPr>
          <p:nvPr/>
        </p:nvSpPr>
        <p:spPr bwMode="auto">
          <a:xfrm rot="10800000" flipH="1" flipV="1">
            <a:off x="2701136" y="1476434"/>
            <a:ext cx="3752479" cy="13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Market segment specific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3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 2S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and processors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Three performance grades are defined: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Expandable (EX) (High-performance)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Efficient Performance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(EP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and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(EL) </a:t>
            </a:r>
            <a:endParaRPr kumimoji="0" lang="en-US" alt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8" name="Text Box 4"/>
          <p:cNvSpPr txBox="1">
            <a:spLocks noChangeArrowheads="1"/>
          </p:cNvSpPr>
          <p:nvPr/>
        </p:nvSpPr>
        <p:spPr bwMode="auto">
          <a:xfrm rot="10800000" flipH="1" flipV="1">
            <a:off x="5856855" y="1518282"/>
            <a:ext cx="343464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platforms and processor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1" name="Line 8"/>
          <p:cNvSpPr>
            <a:spLocks noChangeShapeType="1"/>
          </p:cNvSpPr>
          <p:nvPr/>
        </p:nvSpPr>
        <p:spPr bwMode="auto">
          <a:xfrm>
            <a:off x="6012114" y="1178750"/>
            <a:ext cx="0" cy="1800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2" name="Line 10"/>
          <p:cNvSpPr>
            <a:spLocks noChangeShapeType="1"/>
          </p:cNvSpPr>
          <p:nvPr/>
        </p:nvSpPr>
        <p:spPr bwMode="auto">
          <a:xfrm flipV="1">
            <a:off x="4350664" y="1361800"/>
            <a:ext cx="3250877" cy="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0" name="Line 13"/>
          <p:cNvSpPr>
            <a:spLocks noChangeShapeType="1"/>
          </p:cNvSpPr>
          <p:nvPr/>
        </p:nvSpPr>
        <p:spPr bwMode="auto">
          <a:xfrm>
            <a:off x="4355233" y="1361800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7" name="Line 13"/>
          <p:cNvSpPr>
            <a:spLocks noChangeShapeType="1"/>
          </p:cNvSpPr>
          <p:nvPr/>
        </p:nvSpPr>
        <p:spPr bwMode="auto">
          <a:xfrm flipH="1">
            <a:off x="7597302" y="1357037"/>
            <a:ext cx="5879" cy="200169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2" name="Oval 12"/>
          <p:cNvSpPr>
            <a:spLocks noChangeArrowheads="1"/>
          </p:cNvSpPr>
          <p:nvPr/>
        </p:nvSpPr>
        <p:spPr bwMode="auto">
          <a:xfrm>
            <a:off x="4318337" y="147160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3" name="Text Box 4"/>
          <p:cNvSpPr txBox="1">
            <a:spLocks noChangeArrowheads="1"/>
          </p:cNvSpPr>
          <p:nvPr/>
        </p:nvSpPr>
        <p:spPr bwMode="auto">
          <a:xfrm rot="10800000" flipH="1" flipV="1">
            <a:off x="-233024" y="1481025"/>
            <a:ext cx="3103017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Dedicated</a:t>
            </a:r>
            <a:r>
              <a:rPr kumimoji="0" lang="en-US" altLang="en-US" sz="13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platforms and processors</a:t>
            </a:r>
            <a:endParaRPr kumimoji="0" lang="hu-HU" altLang="en-US" sz="1300" b="1" i="0" u="none" strike="noStrike" kern="1200" cap="none" spc="-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4" name="Line 13"/>
          <p:cNvSpPr>
            <a:spLocks noChangeShapeType="1"/>
          </p:cNvSpPr>
          <p:nvPr/>
        </p:nvSpPr>
        <p:spPr bwMode="auto">
          <a:xfrm>
            <a:off x="1421650" y="1223755"/>
            <a:ext cx="0" cy="28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5" name="Oval 12"/>
          <p:cNvSpPr>
            <a:spLocks noChangeArrowheads="1"/>
          </p:cNvSpPr>
          <p:nvPr/>
        </p:nvSpPr>
        <p:spPr bwMode="auto">
          <a:xfrm>
            <a:off x="1379698" y="14595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1" name="Oval 12"/>
          <p:cNvSpPr>
            <a:spLocks noChangeArrowheads="1"/>
          </p:cNvSpPr>
          <p:nvPr/>
        </p:nvSpPr>
        <p:spPr bwMode="auto">
          <a:xfrm>
            <a:off x="7561545" y="149378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" name="Rounded Rectangle 182"/>
          <p:cNvSpPr/>
          <p:nvPr/>
        </p:nvSpPr>
        <p:spPr bwMode="auto">
          <a:xfrm>
            <a:off x="6187672" y="1403775"/>
            <a:ext cx="2884828" cy="4962315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84" name="Group 183"/>
          <p:cNvGrpSpPr/>
          <p:nvPr/>
        </p:nvGrpSpPr>
        <p:grpSpPr>
          <a:xfrm>
            <a:off x="6160501" y="2986774"/>
            <a:ext cx="2918712" cy="3376416"/>
            <a:chOff x="6160501" y="2986774"/>
            <a:chExt cx="2918712" cy="3376416"/>
          </a:xfrm>
        </p:grpSpPr>
        <p:grpSp>
          <p:nvGrpSpPr>
            <p:cNvPr id="202" name="Group 201"/>
            <p:cNvGrpSpPr/>
            <p:nvPr/>
          </p:nvGrpSpPr>
          <p:grpSpPr>
            <a:xfrm>
              <a:off x="6196444" y="3006024"/>
              <a:ext cx="1834276" cy="1109666"/>
              <a:chOff x="6196444" y="2227943"/>
              <a:chExt cx="1834276" cy="1109666"/>
            </a:xfrm>
          </p:grpSpPr>
          <p:cxnSp>
            <p:nvCxnSpPr>
              <p:cNvPr id="225" name="Straight Connector 224"/>
              <p:cNvCxnSpPr/>
              <p:nvPr/>
            </p:nvCxnSpPr>
            <p:spPr bwMode="auto">
              <a:xfrm flipV="1">
                <a:off x="6556986" y="2856488"/>
                <a:ext cx="1233767" cy="6550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26" name="TextBox 225"/>
              <p:cNvSpPr txBox="1"/>
              <p:nvPr/>
            </p:nvSpPr>
            <p:spPr>
              <a:xfrm>
                <a:off x="7554808" y="2227943"/>
                <a:ext cx="43794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2S</a:t>
                </a:r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6417205" y="2485882"/>
                <a:ext cx="149912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Purley</a:t>
                </a: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Platinum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6398195" y="273495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9" name="TextBox 228"/>
              <p:cNvSpPr txBox="1"/>
              <p:nvPr/>
            </p:nvSpPr>
            <p:spPr>
              <a:xfrm>
                <a:off x="7633720" y="2735622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6196444" y="2875944"/>
                <a:ext cx="789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Skylake</a:t>
                </a: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-SP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1" name="TextBox 230"/>
              <p:cNvSpPr txBox="1"/>
              <p:nvPr/>
            </p:nvSpPr>
            <p:spPr>
              <a:xfrm>
                <a:off x="7249737" y="2875944"/>
                <a:ext cx="7809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50" normalizeH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Cascade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50" normalizeH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Lake</a:t>
                </a:r>
                <a:endParaRPr kumimoji="0" lang="en-US" sz="1200" b="0" i="0" u="none" strike="noStrike" kern="1200" cap="none" spc="-5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203" name="Rounded Rectangle 202"/>
            <p:cNvSpPr/>
            <p:nvPr/>
          </p:nvSpPr>
          <p:spPr bwMode="auto">
            <a:xfrm>
              <a:off x="6202373" y="2986774"/>
              <a:ext cx="2860650" cy="1108306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204" name="Straight Connector 203"/>
            <p:cNvCxnSpPr/>
            <p:nvPr/>
          </p:nvCxnSpPr>
          <p:spPr bwMode="auto">
            <a:xfrm flipV="1">
              <a:off x="6565164" y="5697067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5" name="TextBox 204"/>
            <p:cNvSpPr txBox="1"/>
            <p:nvPr/>
          </p:nvSpPr>
          <p:spPr>
            <a:xfrm>
              <a:off x="6160501" y="5334192"/>
              <a:ext cx="17403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7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-7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Silver/Bronze</a:t>
              </a:r>
              <a:endParaRPr kumimoji="0" lang="en-US" sz="13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6406373" y="558158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7641898" y="557590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6182546" y="5726867"/>
              <a:ext cx="789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-SP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7218220" y="5725768"/>
              <a:ext cx="7360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Cascade</a:t>
              </a:r>
              <a:endParaRPr kumimoji="0" lang="en-US" sz="1300" b="0" i="0" u="none" strike="noStrike" kern="1200" cap="none" spc="-10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1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</a:t>
              </a:r>
              <a:endParaRPr kumimoji="0" lang="en-US" sz="1300" b="0" i="0" u="none" strike="noStrike" kern="1200" cap="none" spc="-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0" name="Rounded Rectangle 209"/>
            <p:cNvSpPr/>
            <p:nvPr/>
          </p:nvSpPr>
          <p:spPr bwMode="auto">
            <a:xfrm>
              <a:off x="6192181" y="4092460"/>
              <a:ext cx="2870842" cy="1046730"/>
            </a:xfrm>
            <a:prstGeom prst="roundRect">
              <a:avLst/>
            </a:prstGeom>
            <a:noFill/>
            <a:ln w="190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11" name="Rounded Rectangle 210"/>
            <p:cNvSpPr/>
            <p:nvPr/>
          </p:nvSpPr>
          <p:spPr bwMode="auto">
            <a:xfrm>
              <a:off x="6190493" y="5139190"/>
              <a:ext cx="2888720" cy="122400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7516427" y="5140685"/>
              <a:ext cx="8456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7997069" y="3271627"/>
              <a:ext cx="97334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P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7916437" y="3647099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8334615" y="351901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902370" y="5350643"/>
              <a:ext cx="117532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S/B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908875" y="5717020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334615" y="557573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7935241" y="4256218"/>
              <a:ext cx="100219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G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7928927" y="4632644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8334615" y="451906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22" name="Straight Connector 221"/>
            <p:cNvCxnSpPr/>
            <p:nvPr/>
          </p:nvCxnSpPr>
          <p:spPr bwMode="auto">
            <a:xfrm>
              <a:off x="7804820" y="3637944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3" name="Straight Connector 222"/>
            <p:cNvCxnSpPr/>
            <p:nvPr/>
          </p:nvCxnSpPr>
          <p:spPr bwMode="auto">
            <a:xfrm>
              <a:off x="7762115" y="4637785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4" name="Straight Connector 223"/>
            <p:cNvCxnSpPr/>
            <p:nvPr/>
          </p:nvCxnSpPr>
          <p:spPr bwMode="auto">
            <a:xfrm>
              <a:off x="7813953" y="5710814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3674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2.1 </a:t>
            </a:r>
            <a:r>
              <a:rPr lang="en-GB" sz="1600" dirty="0"/>
              <a:t>Overview of Intel’s scalable 2S server platforms and </a:t>
            </a:r>
            <a:r>
              <a:rPr lang="en-GB" sz="1600" dirty="0" smtClean="0"/>
              <a:t>processors (2)</a:t>
            </a:r>
            <a:endParaRPr lang="en-GB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117597" y="506228"/>
            <a:ext cx="8268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scalable 2S server platforms and processors classified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according to their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performance grade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7" name="Line 10"/>
          <p:cNvSpPr>
            <a:spLocks noChangeShapeType="1"/>
          </p:cNvSpPr>
          <p:nvPr/>
        </p:nvSpPr>
        <p:spPr bwMode="auto">
          <a:xfrm>
            <a:off x="1689340" y="3343634"/>
            <a:ext cx="5256000" cy="127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4" name="Oval 7"/>
          <p:cNvSpPr>
            <a:spLocks noChangeArrowheads="1"/>
          </p:cNvSpPr>
          <p:nvPr/>
        </p:nvSpPr>
        <p:spPr bwMode="auto">
          <a:xfrm>
            <a:off x="6916290" y="168159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5" name="Line 11"/>
          <p:cNvSpPr>
            <a:spLocks noChangeShapeType="1"/>
          </p:cNvSpPr>
          <p:nvPr/>
        </p:nvSpPr>
        <p:spPr bwMode="auto">
          <a:xfrm flipH="1">
            <a:off x="6954390" y="1493785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48" name="Straight Connector 147"/>
          <p:cNvCxnSpPr>
            <a:stCxn id="41" idx="0"/>
          </p:cNvCxnSpPr>
          <p:nvPr/>
        </p:nvCxnSpPr>
        <p:spPr bwMode="auto">
          <a:xfrm flipH="1" flipV="1">
            <a:off x="1688560" y="5302611"/>
            <a:ext cx="5273828" cy="165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9" name="Text Box 4"/>
          <p:cNvSpPr txBox="1">
            <a:spLocks noChangeArrowheads="1"/>
          </p:cNvSpPr>
          <p:nvPr/>
        </p:nvSpPr>
        <p:spPr bwMode="auto">
          <a:xfrm>
            <a:off x="2512829" y="3662724"/>
            <a:ext cx="304616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Gold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-SP/Cascade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0" name="Line 13"/>
          <p:cNvSpPr>
            <a:spLocks noChangeShapeType="1"/>
          </p:cNvSpPr>
          <p:nvPr/>
        </p:nvSpPr>
        <p:spPr bwMode="auto">
          <a:xfrm>
            <a:off x="4031861" y="335569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1" name="Text Box 23"/>
          <p:cNvSpPr txBox="1">
            <a:spLocks noChangeArrowheads="1"/>
          </p:cNvSpPr>
          <p:nvPr/>
        </p:nvSpPr>
        <p:spPr bwMode="auto">
          <a:xfrm>
            <a:off x="3398750" y="4380611"/>
            <a:ext cx="12330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610568" y="493431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43720" y="3022961"/>
            <a:ext cx="5330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                          Efficient Performance/Mainstream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7" name="Line 11"/>
          <p:cNvSpPr>
            <a:spLocks noChangeShapeType="1"/>
          </p:cNvSpPr>
          <p:nvPr/>
        </p:nvSpPr>
        <p:spPr bwMode="auto">
          <a:xfrm flipH="1">
            <a:off x="4086741" y="150343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0" name="Line 10"/>
          <p:cNvSpPr>
            <a:spLocks noChangeShapeType="1"/>
          </p:cNvSpPr>
          <p:nvPr/>
        </p:nvSpPr>
        <p:spPr bwMode="auto">
          <a:xfrm>
            <a:off x="1698025" y="1502135"/>
            <a:ext cx="525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251520" y="1178750"/>
            <a:ext cx="4857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                                           High-performance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62" name="Straight Connector 161"/>
          <p:cNvCxnSpPr/>
          <p:nvPr/>
        </p:nvCxnSpPr>
        <p:spPr bwMode="auto">
          <a:xfrm>
            <a:off x="1679034" y="1489656"/>
            <a:ext cx="9526" cy="3816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" name="TextBox 162"/>
          <p:cNvSpPr txBox="1"/>
          <p:nvPr/>
        </p:nvSpPr>
        <p:spPr>
          <a:xfrm>
            <a:off x="1184213" y="2133231"/>
            <a:ext cx="369332" cy="25689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scalable platforms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340270" y="4616146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3" name="Oval 12"/>
          <p:cNvSpPr>
            <a:spLocks noChangeArrowheads="1"/>
          </p:cNvSpPr>
          <p:nvPr/>
        </p:nvSpPr>
        <p:spPr bwMode="auto">
          <a:xfrm>
            <a:off x="3996373" y="356112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5" name="Oval 7"/>
          <p:cNvSpPr>
            <a:spLocks noChangeArrowheads="1"/>
          </p:cNvSpPr>
          <p:nvPr/>
        </p:nvSpPr>
        <p:spPr bwMode="auto">
          <a:xfrm>
            <a:off x="4053778" y="169038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4" name="Straight Connector 183"/>
          <p:cNvCxnSpPr/>
          <p:nvPr/>
        </p:nvCxnSpPr>
        <p:spPr bwMode="auto">
          <a:xfrm>
            <a:off x="4085380" y="1502136"/>
            <a:ext cx="0" cy="665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2904445" y="5570449"/>
            <a:ext cx="233951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Siver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/Bronze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>
            <a:off x="4118830" y="532637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5" name="Text Box 23"/>
          <p:cNvSpPr txBox="1">
            <a:spLocks noChangeArrowheads="1"/>
          </p:cNvSpPr>
          <p:nvPr/>
        </p:nvSpPr>
        <p:spPr bwMode="auto">
          <a:xfrm>
            <a:off x="3527957" y="6299386"/>
            <a:ext cx="1178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43755" y="6527376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8" name="Oval 12"/>
          <p:cNvSpPr>
            <a:spLocks noChangeArrowheads="1"/>
          </p:cNvSpPr>
          <p:nvPr/>
        </p:nvSpPr>
        <p:spPr bwMode="auto">
          <a:xfrm>
            <a:off x="4079070" y="548425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H="1" flipV="1">
            <a:off x="6468396" y="1375683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5732600" y="1771693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Platinum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>
            <a:off x="6611722" y="2487785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82474" y="2712714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2859440" y="1745024"/>
            <a:ext cx="242952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Platinium</a:t>
            </a:r>
            <a:endParaRPr kumimoji="0" lang="en-US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-SP/Cascade 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3437947" y="2479891"/>
            <a:ext cx="1178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353745" y="2704916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6913590" y="354798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H="1">
            <a:off x="6951690" y="3360176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5729900" y="3661903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Gold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6609022" y="4378208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79774" y="4648548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" name="Oval 7"/>
          <p:cNvSpPr>
            <a:spLocks noChangeArrowheads="1"/>
          </p:cNvSpPr>
          <p:nvPr/>
        </p:nvSpPr>
        <p:spPr bwMode="auto">
          <a:xfrm>
            <a:off x="6922700" y="550701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 flipH="1">
            <a:off x="6960800" y="5319210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5739010" y="5597118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Silver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6618132" y="6309320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88884" y="6523582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6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2.1 </a:t>
            </a:r>
            <a:r>
              <a:rPr lang="en-GB" sz="1600" dirty="0"/>
              <a:t>Overview of Intel’s scalable 2S server platforms and </a:t>
            </a:r>
            <a:r>
              <a:rPr lang="en-GB" sz="1600" dirty="0" smtClean="0"/>
              <a:t>processors (3)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8911" y="507798"/>
            <a:ext cx="864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high performance scalable 2S platform and processors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6" name="Group 2"/>
          <p:cNvGraphicFramePr>
            <a:graphicFrameLocks noGrp="1"/>
          </p:cNvGraphicFramePr>
          <p:nvPr>
            <p:extLst/>
          </p:nvPr>
        </p:nvGraphicFramePr>
        <p:xfrm>
          <a:off x="50480" y="1511413"/>
          <a:ext cx="9035495" cy="2187617"/>
        </p:xfrm>
        <a:graphic>
          <a:graphicData uri="http://schemas.openxmlformats.org/drawingml/2006/table">
            <a:tbl>
              <a:tblPr/>
              <a:tblGrid>
                <a:gridCol w="9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5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08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9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High 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2S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79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Platinum 8100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DDR4-2667 per socket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92965"/>
                  </a:ext>
                </a:extLst>
              </a:tr>
              <a:tr h="56998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Cascade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04/2019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Platinum 8200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Platinum 9200</a:t>
                      </a:r>
                      <a:r>
                        <a:rPr kumimoji="0" lang="en-GB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56C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DDR4-2933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2x6x DDR4-2400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38637"/>
                  </a:ext>
                </a:extLst>
              </a:tr>
              <a:tr h="569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Whitley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04/2021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Platinum 8300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40C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8x DDR4-3200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16205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6505" y="4375474"/>
            <a:ext cx="2755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supported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433" y="4104075"/>
            <a:ext cx="265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MCM (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-Chip Module)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2310" y="3924055"/>
            <a:ext cx="1114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Source: Intel</a:t>
            </a:r>
          </a:p>
        </p:txBody>
      </p:sp>
    </p:spTree>
    <p:extLst>
      <p:ext uri="{BB962C8B-B14F-4D97-AF65-F5344CB8AC3E}">
        <p14:creationId xmlns:p14="http://schemas.microsoft.com/office/powerpoint/2010/main" val="321933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2.1 </a:t>
            </a:r>
            <a:r>
              <a:rPr lang="en-GB" sz="1600" dirty="0"/>
              <a:t>Overview of Intel’s scalable 2S server platforms and </a:t>
            </a:r>
            <a:r>
              <a:rPr lang="en-GB" sz="1600" dirty="0" smtClean="0"/>
              <a:t>processors (4)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8911" y="507798"/>
            <a:ext cx="9143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mainstream scalable 2S server platforms and processors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/>
          </p:nvPr>
        </p:nvGraphicFramePr>
        <p:xfrm>
          <a:off x="50480" y="1511414"/>
          <a:ext cx="9093519" cy="2017272"/>
        </p:xfrm>
        <a:graphic>
          <a:graphicData uri="http://schemas.openxmlformats.org/drawingml/2006/table">
            <a:tbl>
              <a:tblPr/>
              <a:tblGrid>
                <a:gridCol w="957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17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41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670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09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en-US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Mainstream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2S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5100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4100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DDR4-2666 per 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DDR4-2400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92965"/>
                  </a:ext>
                </a:extLst>
              </a:tr>
              <a:tr h="4263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Cascade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04/2019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5200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6200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DDR4-2667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38637"/>
                  </a:ext>
                </a:extLst>
              </a:tr>
              <a:tr h="4263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Whitley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04/2021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5300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6300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26C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8x DDR4-3200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12552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62310" y="3924055"/>
            <a:ext cx="1114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Source: Intel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888" y="3877888"/>
            <a:ext cx="2794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400" baseline="300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  <a:latin typeface="Verdana"/>
              </a:rPr>
              <a:t>Optane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Verdana"/>
              </a:rPr>
              <a:t>memory supported</a:t>
            </a:r>
          </a:p>
        </p:txBody>
      </p:sp>
    </p:spTree>
    <p:extLst>
      <p:ext uri="{BB962C8B-B14F-4D97-AF65-F5344CB8AC3E}">
        <p14:creationId xmlns:p14="http://schemas.microsoft.com/office/powerpoint/2010/main" val="25233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98" y="1068403"/>
            <a:ext cx="8352814" cy="4908884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71438" y="513219"/>
            <a:ext cx="832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Intel's vs AMD's x86 server market share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2013 – 2018 (Based on data from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[72]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5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52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/>
          </p:nvPr>
        </p:nvGraphicFramePr>
        <p:xfrm>
          <a:off x="29460" y="1511417"/>
          <a:ext cx="9072500" cy="2065355"/>
        </p:xfrm>
        <a:graphic>
          <a:graphicData uri="http://schemas.openxmlformats.org/drawingml/2006/table">
            <a:tbl>
              <a:tblPr/>
              <a:tblGrid>
                <a:gridCol w="954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75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2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62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72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Entry-level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 2S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Bronze 3100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Silver 4100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DDR4-2133 per 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DDR4-2400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92965"/>
                  </a:ext>
                </a:extLst>
              </a:tr>
              <a:tr h="36492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Cascade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04/2019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Bronze 3200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Silver 4200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DDR4-2133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DDR4-2400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38637"/>
                  </a:ext>
                </a:extLst>
              </a:tr>
              <a:tr h="510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Whitley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04/2021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Silver 4300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8x DDR4-2667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03184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8911" y="507798"/>
            <a:ext cx="9143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entry-level scalable 2S server platforms and processors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2.1 </a:t>
            </a:r>
            <a:r>
              <a:rPr lang="en-GB" sz="1600" dirty="0"/>
              <a:t>Overview of Intel’s scalable 2S server platforms and processors </a:t>
            </a:r>
            <a:r>
              <a:rPr lang="en-GB" sz="1600" dirty="0" smtClean="0"/>
              <a:t>(5)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362310" y="3924055"/>
            <a:ext cx="1114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Source: Intel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888" y="3877888"/>
            <a:ext cx="2794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400" baseline="300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  <a:latin typeface="Verdana"/>
              </a:rPr>
              <a:t>Optane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Verdana"/>
              </a:rPr>
              <a:t>memory supported</a:t>
            </a:r>
          </a:p>
        </p:txBody>
      </p:sp>
    </p:spTree>
    <p:extLst>
      <p:ext uri="{BB962C8B-B14F-4D97-AF65-F5344CB8AC3E}">
        <p14:creationId xmlns:p14="http://schemas.microsoft.com/office/powerpoint/2010/main" val="3148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2.1 </a:t>
            </a:r>
            <a:r>
              <a:rPr lang="en-GB" sz="1600" dirty="0"/>
              <a:t>Overview of Intel’s scalable 2S server platforms and </a:t>
            </a:r>
            <a:r>
              <a:rPr lang="en-GB" sz="1600" dirty="0" smtClean="0"/>
              <a:t>processors (6)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6515" y="863715"/>
            <a:ext cx="5715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+mj-lt"/>
              </a:rPr>
              <a:t>Obviously, 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all scalable server platforms are of NUMA type</a:t>
            </a:r>
            <a:r>
              <a:rPr lang="en-GB" sz="1400" dirty="0" smtClean="0">
                <a:latin typeface="+mj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40" y="505574"/>
            <a:ext cx="892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400" b="1" i="0" u="none" strike="noStrike" kern="1200" cap="none" spc="-4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scalable server platforms and processors introduced up to 08/2021 -2 </a:t>
            </a:r>
            <a:endParaRPr kumimoji="0" lang="en-US" sz="1400" b="1" i="0" u="none" strike="noStrike" kern="1200" cap="none" spc="-4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515" y="1178750"/>
            <a:ext cx="875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Verdana"/>
              </a:rPr>
              <a:t>Note that the </a:t>
            </a:r>
            <a:r>
              <a:rPr lang="en-GB" sz="1400" dirty="0" err="1">
                <a:solidFill>
                  <a:srgbClr val="FF0000"/>
                </a:solidFill>
                <a:latin typeface="Verdana"/>
              </a:rPr>
              <a:t>Purley</a:t>
            </a:r>
            <a:r>
              <a:rPr lang="en-GB" sz="1400" dirty="0">
                <a:solidFill>
                  <a:srgbClr val="FF0000"/>
                </a:solidFill>
                <a:latin typeface="Verdana"/>
              </a:rPr>
              <a:t> platform </a:t>
            </a:r>
            <a:r>
              <a:rPr lang="en-GB" sz="1400" dirty="0">
                <a:solidFill>
                  <a:srgbClr val="0070C0"/>
                </a:solidFill>
                <a:latin typeface="Verdana"/>
              </a:rPr>
              <a:t>with </a:t>
            </a:r>
            <a:r>
              <a:rPr lang="en-GB" sz="1400" dirty="0" err="1" smtClean="0">
                <a:solidFill>
                  <a:srgbClr val="0070C0"/>
                </a:solidFill>
                <a:latin typeface="Verdana"/>
              </a:rPr>
              <a:t>Skylake</a:t>
            </a:r>
            <a:r>
              <a:rPr lang="en-GB" sz="14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GB" sz="1400" dirty="0">
                <a:solidFill>
                  <a:srgbClr val="0070C0"/>
                </a:solidFill>
                <a:latin typeface="Verdana"/>
              </a:rPr>
              <a:t>or Cascade Lake </a:t>
            </a:r>
            <a:r>
              <a:rPr lang="en-GB" sz="1400" dirty="0" smtClean="0">
                <a:solidFill>
                  <a:srgbClr val="0070C0"/>
                </a:solidFill>
                <a:latin typeface="Verdana"/>
              </a:rPr>
              <a:t>processors 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provides different</a:t>
            </a:r>
          </a:p>
          <a:p>
            <a:pPr lvl="0"/>
            <a:r>
              <a:rPr lang="en-GB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     scalabilities as follows:</a:t>
            </a:r>
            <a:endParaRPr lang="en-GB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093" y="1673805"/>
            <a:ext cx="658321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rgbClr val="0070C0"/>
                </a:solidFill>
                <a:latin typeface="Verdana"/>
              </a:rPr>
              <a:t>Platinium</a:t>
            </a:r>
            <a:r>
              <a:rPr lang="en-GB" sz="14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GB" sz="1400" dirty="0" smtClean="0">
                <a:latin typeface="Verdana"/>
              </a:rPr>
              <a:t>tagged processors provide</a:t>
            </a:r>
            <a:r>
              <a:rPr lang="en-GB" sz="1400" dirty="0" smtClean="0">
                <a:solidFill>
                  <a:srgbClr val="0070C0"/>
                </a:solidFill>
                <a:latin typeface="Verdana"/>
              </a:rPr>
              <a:t> a scalability </a:t>
            </a:r>
            <a:r>
              <a:rPr lang="en-GB" sz="1400" dirty="0">
                <a:solidFill>
                  <a:srgbClr val="0070C0"/>
                </a:solidFill>
                <a:latin typeface="Verdana"/>
              </a:rPr>
              <a:t>of 1 – 8</a:t>
            </a:r>
            <a:r>
              <a:rPr lang="en-GB" sz="1400" dirty="0">
                <a:solidFill>
                  <a:srgbClr val="000000"/>
                </a:solidFill>
                <a:latin typeface="Verdana"/>
              </a:rPr>
              <a:t>, whereas </a:t>
            </a:r>
            <a:endParaRPr lang="en-GB" sz="1400" dirty="0" smtClean="0">
              <a:solidFill>
                <a:srgbClr val="000000"/>
              </a:solidFill>
              <a:latin typeface="Verdana"/>
            </a:endParaRP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70C0"/>
                </a:solidFill>
                <a:latin typeface="Verdana"/>
              </a:rPr>
              <a:t>Gold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Verdana"/>
              </a:rPr>
              <a:t>tagged processors restrict the </a:t>
            </a:r>
            <a:r>
              <a:rPr lang="en-GB" sz="1400" dirty="0" smtClean="0">
                <a:solidFill>
                  <a:srgbClr val="0070C0"/>
                </a:solidFill>
                <a:latin typeface="Verdana"/>
              </a:rPr>
              <a:t>scalability to </a:t>
            </a:r>
            <a:r>
              <a:rPr lang="en-GB" sz="1400" dirty="0">
                <a:solidFill>
                  <a:srgbClr val="0070C0"/>
                </a:solidFill>
                <a:latin typeface="Verdana"/>
              </a:rPr>
              <a:t>1 - 4 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and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>
                <a:solidFill>
                  <a:srgbClr val="0070C0"/>
                </a:solidFill>
                <a:latin typeface="Verdana"/>
              </a:rPr>
              <a:t>Silver or Bronze </a:t>
            </a:r>
            <a:r>
              <a:rPr lang="en-GB" sz="1400" dirty="0">
                <a:solidFill>
                  <a:srgbClr val="000000"/>
                </a:solidFill>
                <a:latin typeface="Verdana"/>
              </a:rPr>
              <a:t>tagged processors even to </a:t>
            </a:r>
            <a:r>
              <a:rPr lang="en-GB" sz="1400" dirty="0">
                <a:solidFill>
                  <a:srgbClr val="0070C0"/>
                </a:solidFill>
                <a:latin typeface="Verdana"/>
              </a:rPr>
              <a:t>1 – </a:t>
            </a:r>
            <a:r>
              <a:rPr lang="en-GB" sz="1400" dirty="0" smtClean="0">
                <a:solidFill>
                  <a:srgbClr val="0070C0"/>
                </a:solidFill>
                <a:latin typeface="Verdana"/>
              </a:rPr>
              <a:t>2.</a:t>
            </a:r>
            <a:endParaRPr lang="en-GB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210" y="2545740"/>
            <a:ext cx="882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By contrast the </a:t>
            </a:r>
            <a:r>
              <a:rPr lang="en-GB" sz="1400" dirty="0">
                <a:solidFill>
                  <a:srgbClr val="FF0000"/>
                </a:solidFill>
                <a:latin typeface="Verdana"/>
              </a:rPr>
              <a:t>Whitley platform </a:t>
            </a:r>
            <a:r>
              <a:rPr lang="en-GB" sz="1400" dirty="0">
                <a:solidFill>
                  <a:srgbClr val="000000"/>
                </a:solidFill>
                <a:latin typeface="Verdana"/>
              </a:rPr>
              <a:t>supports only </a:t>
            </a:r>
            <a:r>
              <a:rPr lang="en-GB" sz="1400" dirty="0">
                <a:solidFill>
                  <a:srgbClr val="0070C0"/>
                </a:solidFill>
                <a:latin typeface="Verdana"/>
              </a:rPr>
              <a:t>1 -2 socket configurations</a:t>
            </a:r>
            <a:r>
              <a:rPr lang="en-GB" sz="1400" dirty="0">
                <a:solidFill>
                  <a:srgbClr val="000000"/>
                </a:solidFill>
                <a:latin typeface="Verdana"/>
              </a:rPr>
              <a:t>, as the 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next Figure</a:t>
            </a:r>
            <a:endParaRPr lang="en-GB" sz="1400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GB" sz="1400" dirty="0">
                <a:solidFill>
                  <a:srgbClr val="000000"/>
                </a:solidFill>
                <a:latin typeface="Verdana"/>
              </a:rPr>
              <a:t>       shows.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7821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AutoShape 3"/>
          <p:cNvSpPr>
            <a:spLocks noChangeArrowheads="1"/>
          </p:cNvSpPr>
          <p:nvPr/>
        </p:nvSpPr>
        <p:spPr bwMode="auto">
          <a:xfrm>
            <a:off x="341530" y="1318392"/>
            <a:ext cx="8415935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2.2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scalable Purely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platform with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and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Cascade Lake server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221188" name="Group 4"/>
          <p:cNvGrpSpPr>
            <a:grpSpLocks/>
          </p:cNvGrpSpPr>
          <p:nvPr/>
        </p:nvGrpSpPr>
        <p:grpSpPr bwMode="auto">
          <a:xfrm>
            <a:off x="489896" y="2327866"/>
            <a:ext cx="8267570" cy="463550"/>
            <a:chOff x="704" y="1638"/>
            <a:chExt cx="4443" cy="292"/>
          </a:xfrm>
        </p:grpSpPr>
        <p:sp>
          <p:nvSpPr>
            <p:cNvPr id="22119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2.2.1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Overview of the </a:t>
              </a:r>
              <a:r>
                <a:rPr lang="en-US" altLang="en-US" sz="1900" noProof="0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s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calable </a:t>
              </a:r>
              <a:r>
                <a:rPr kumimoji="0" lang="en-US" altLang="en-US" sz="1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Purley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platform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1199" name="Text Box 6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21189" name="Group 7"/>
          <p:cNvGrpSpPr>
            <a:grpSpLocks/>
          </p:cNvGrpSpPr>
          <p:nvPr/>
        </p:nvGrpSpPr>
        <p:grpSpPr bwMode="auto">
          <a:xfrm>
            <a:off x="486723" y="2837729"/>
            <a:ext cx="8270742" cy="463550"/>
            <a:chOff x="704" y="1638"/>
            <a:chExt cx="4443" cy="292"/>
          </a:xfrm>
        </p:grpSpPr>
        <p:sp>
          <p:nvSpPr>
            <p:cNvPr id="22119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2.2.2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Skylake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-SP (Xeon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x1xx) processor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line</a:t>
              </a:r>
            </a:p>
          </p:txBody>
        </p:sp>
        <p:sp>
          <p:nvSpPr>
            <p:cNvPr id="221197" name="Text Box 9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494748" y="3346280"/>
            <a:ext cx="8262717" cy="684215"/>
            <a:chOff x="704" y="1638"/>
            <a:chExt cx="4443" cy="431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2.</a:t>
              </a:r>
              <a:r>
                <a:rPr kumimoji="0" lang="en-GB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2.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3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Cascade Lake-SP/AP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(Xeon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x2xx) processor lines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4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3"/>
          <p:cNvSpPr>
            <a:spLocks noChangeArrowheads="1"/>
          </p:cNvSpPr>
          <p:nvPr/>
        </p:nvSpPr>
        <p:spPr bwMode="auto">
          <a:xfrm>
            <a:off x="971550" y="193406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2.2.1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Overview of the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GB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8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</a:t>
            </a:r>
            <a:r>
              <a:rPr lang="en-GB" sz="1600" dirty="0"/>
              <a:t>Overview of </a:t>
            </a:r>
            <a:r>
              <a:rPr lang="en-GB" sz="1600" dirty="0" smtClean="0"/>
              <a:t>the </a:t>
            </a:r>
            <a:r>
              <a:rPr lang="en-GB" sz="1600" dirty="0"/>
              <a:t>scalable </a:t>
            </a:r>
            <a:r>
              <a:rPr lang="en-GB" sz="1600" dirty="0" err="1"/>
              <a:t>Purley</a:t>
            </a:r>
            <a:r>
              <a:rPr lang="en-GB" sz="1600" dirty="0"/>
              <a:t> </a:t>
            </a:r>
            <a:r>
              <a:rPr lang="en-GB" sz="1600" dirty="0" smtClean="0"/>
              <a:t>platform (1) </a:t>
            </a:r>
            <a:endParaRPr lang="en-GB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117597" y="506228"/>
            <a:ext cx="7723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2.2.1 Overview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scalable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 platform and processors -2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>
            <a:off x="1689340" y="3253624"/>
            <a:ext cx="5256000" cy="127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8" name="Oval 7"/>
          <p:cNvSpPr>
            <a:spLocks noChangeArrowheads="1"/>
          </p:cNvSpPr>
          <p:nvPr/>
        </p:nvSpPr>
        <p:spPr bwMode="auto">
          <a:xfrm>
            <a:off x="6916290" y="159158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9" name="Line 11"/>
          <p:cNvSpPr>
            <a:spLocks noChangeShapeType="1"/>
          </p:cNvSpPr>
          <p:nvPr/>
        </p:nvSpPr>
        <p:spPr bwMode="auto">
          <a:xfrm flipH="1">
            <a:off x="6954390" y="1403775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50" name="Straight Connector 49"/>
          <p:cNvCxnSpPr>
            <a:stCxn id="79" idx="0"/>
          </p:cNvCxnSpPr>
          <p:nvPr/>
        </p:nvCxnSpPr>
        <p:spPr bwMode="auto">
          <a:xfrm flipH="1">
            <a:off x="1698025" y="5236363"/>
            <a:ext cx="242080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2512829" y="3572714"/>
            <a:ext cx="304616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-SP/Cascade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Gold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>
            <a:off x="4031861" y="326568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6" name="Text Box 23"/>
          <p:cNvSpPr txBox="1">
            <a:spLocks noChangeArrowheads="1"/>
          </p:cNvSpPr>
          <p:nvPr/>
        </p:nvSpPr>
        <p:spPr bwMode="auto">
          <a:xfrm>
            <a:off x="3398750" y="4290601"/>
            <a:ext cx="12330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610568" y="48443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3720" y="2932951"/>
            <a:ext cx="5330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                          Efficient Performance/Mainstream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9" name="Line 11"/>
          <p:cNvSpPr>
            <a:spLocks noChangeShapeType="1"/>
          </p:cNvSpPr>
          <p:nvPr/>
        </p:nvSpPr>
        <p:spPr bwMode="auto">
          <a:xfrm flipH="1">
            <a:off x="4086741" y="141342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>
            <a:off x="1698025" y="1412125"/>
            <a:ext cx="525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1520" y="1088740"/>
            <a:ext cx="4857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                                           High-performance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1679034" y="1410156"/>
            <a:ext cx="9526" cy="3816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Box 72"/>
          <p:cNvSpPr txBox="1"/>
          <p:nvPr/>
        </p:nvSpPr>
        <p:spPr>
          <a:xfrm>
            <a:off x="1184213" y="2043221"/>
            <a:ext cx="369332" cy="25689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scalable platforms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340270" y="4526136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3996373" y="347111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6" name="Oval 7"/>
          <p:cNvSpPr>
            <a:spLocks noChangeArrowheads="1"/>
          </p:cNvSpPr>
          <p:nvPr/>
        </p:nvSpPr>
        <p:spPr bwMode="auto">
          <a:xfrm>
            <a:off x="4053778" y="160037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77" name="Straight Connector 76"/>
          <p:cNvCxnSpPr/>
          <p:nvPr/>
        </p:nvCxnSpPr>
        <p:spPr bwMode="auto">
          <a:xfrm>
            <a:off x="4085380" y="1412126"/>
            <a:ext cx="0" cy="665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Text Box 4"/>
          <p:cNvSpPr txBox="1">
            <a:spLocks noChangeArrowheads="1"/>
          </p:cNvSpPr>
          <p:nvPr/>
        </p:nvSpPr>
        <p:spPr bwMode="auto">
          <a:xfrm>
            <a:off x="2549895" y="5480439"/>
            <a:ext cx="319223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 with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Silver/Bronze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9" name="Line 13"/>
          <p:cNvSpPr>
            <a:spLocks noChangeShapeType="1"/>
          </p:cNvSpPr>
          <p:nvPr/>
        </p:nvSpPr>
        <p:spPr bwMode="auto">
          <a:xfrm>
            <a:off x="4118830" y="52363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0" name="Text Box 23"/>
          <p:cNvSpPr txBox="1">
            <a:spLocks noChangeArrowheads="1"/>
          </p:cNvSpPr>
          <p:nvPr/>
        </p:nvSpPr>
        <p:spPr bwMode="auto">
          <a:xfrm>
            <a:off x="3527957" y="6209376"/>
            <a:ext cx="1178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443755" y="6437366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2" name="Oval 12"/>
          <p:cNvSpPr>
            <a:spLocks noChangeArrowheads="1"/>
          </p:cNvSpPr>
          <p:nvPr/>
        </p:nvSpPr>
        <p:spPr bwMode="auto">
          <a:xfrm>
            <a:off x="4079070" y="539424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 flipH="1" flipV="1">
            <a:off x="6468396" y="1285673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" name="Text Box 4"/>
          <p:cNvSpPr txBox="1">
            <a:spLocks noChangeArrowheads="1"/>
          </p:cNvSpPr>
          <p:nvPr/>
        </p:nvSpPr>
        <p:spPr bwMode="auto">
          <a:xfrm>
            <a:off x="5732600" y="1681683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5" name="Text Box 16"/>
          <p:cNvSpPr txBox="1">
            <a:spLocks noChangeArrowheads="1"/>
          </p:cNvSpPr>
          <p:nvPr/>
        </p:nvSpPr>
        <p:spPr bwMode="auto">
          <a:xfrm>
            <a:off x="6611722" y="2397775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282474" y="2622704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2671090" y="1655014"/>
            <a:ext cx="284601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 with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-SP/Cascade 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Platinum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8" name="Text Box 23"/>
          <p:cNvSpPr txBox="1">
            <a:spLocks noChangeArrowheads="1"/>
          </p:cNvSpPr>
          <p:nvPr/>
        </p:nvSpPr>
        <p:spPr bwMode="auto">
          <a:xfrm>
            <a:off x="3437947" y="2389881"/>
            <a:ext cx="1178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353745" y="2614906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0" name="Oval 7"/>
          <p:cNvSpPr>
            <a:spLocks noChangeArrowheads="1"/>
          </p:cNvSpPr>
          <p:nvPr/>
        </p:nvSpPr>
        <p:spPr bwMode="auto">
          <a:xfrm>
            <a:off x="6913590" y="345797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1" name="Line 11"/>
          <p:cNvSpPr>
            <a:spLocks noChangeShapeType="1"/>
          </p:cNvSpPr>
          <p:nvPr/>
        </p:nvSpPr>
        <p:spPr bwMode="auto">
          <a:xfrm flipH="1">
            <a:off x="6951690" y="3270166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92" name="Straight Connector 91"/>
          <p:cNvCxnSpPr/>
          <p:nvPr/>
        </p:nvCxnSpPr>
        <p:spPr bwMode="auto">
          <a:xfrm flipH="1" flipV="1">
            <a:off x="6465696" y="3175883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 Box 4"/>
          <p:cNvSpPr txBox="1">
            <a:spLocks noChangeArrowheads="1"/>
          </p:cNvSpPr>
          <p:nvPr/>
        </p:nvSpPr>
        <p:spPr bwMode="auto">
          <a:xfrm>
            <a:off x="5729900" y="3571893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Gold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4" name="Text Box 16"/>
          <p:cNvSpPr txBox="1">
            <a:spLocks noChangeArrowheads="1"/>
          </p:cNvSpPr>
          <p:nvPr/>
        </p:nvSpPr>
        <p:spPr bwMode="auto">
          <a:xfrm>
            <a:off x="6609022" y="4288198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79774" y="4558538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6" name="Oval 7"/>
          <p:cNvSpPr>
            <a:spLocks noChangeArrowheads="1"/>
          </p:cNvSpPr>
          <p:nvPr/>
        </p:nvSpPr>
        <p:spPr bwMode="auto">
          <a:xfrm>
            <a:off x="6922700" y="541700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7" name="Line 11"/>
          <p:cNvSpPr>
            <a:spLocks noChangeShapeType="1"/>
          </p:cNvSpPr>
          <p:nvPr/>
        </p:nvSpPr>
        <p:spPr bwMode="auto">
          <a:xfrm flipH="1">
            <a:off x="6960800" y="5229200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98" name="Straight Connector 97"/>
          <p:cNvCxnSpPr/>
          <p:nvPr/>
        </p:nvCxnSpPr>
        <p:spPr bwMode="auto">
          <a:xfrm flipH="1" flipV="1">
            <a:off x="6474806" y="5111098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 Box 4"/>
          <p:cNvSpPr txBox="1">
            <a:spLocks noChangeArrowheads="1"/>
          </p:cNvSpPr>
          <p:nvPr/>
        </p:nvSpPr>
        <p:spPr bwMode="auto">
          <a:xfrm>
            <a:off x="5739010" y="5507108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Silver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0" name="Text Box 16"/>
          <p:cNvSpPr txBox="1">
            <a:spLocks noChangeArrowheads="1"/>
          </p:cNvSpPr>
          <p:nvPr/>
        </p:nvSpPr>
        <p:spPr bwMode="auto">
          <a:xfrm>
            <a:off x="6618132" y="6219310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288884" y="6433572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2586070" y="1043735"/>
            <a:ext cx="3213661" cy="571563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Overview of the scalable </a:t>
            </a:r>
            <a:r>
              <a:rPr lang="en-GB" sz="1600" dirty="0" err="1" smtClean="0"/>
              <a:t>Purley</a:t>
            </a:r>
            <a:r>
              <a:rPr lang="en-US" sz="1600" dirty="0" smtClean="0"/>
              <a:t> </a:t>
            </a:r>
            <a:r>
              <a:rPr lang="en-US" sz="1600" dirty="0"/>
              <a:t>platform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80539" y="497827"/>
            <a:ext cx="4548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Overview of the scalable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407" y="818710"/>
            <a:ext cx="8907182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termed also as the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first generation scalable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platform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introduced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7/2017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along with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 nm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(Scalable Family Processor)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Designed </a:t>
            </a:r>
            <a:r>
              <a:rPr kumimoji="0" lang="en-US" sz="14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 </a:t>
            </a:r>
            <a:r>
              <a:rPr kumimoji="0" lang="en-US" sz="14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existing and emerging server </a:t>
            </a:r>
            <a:r>
              <a:rPr kumimoji="0" lang="en-US" sz="1400" b="0" i="0" u="none" strike="noStrike" kern="1200" cap="none" spc="-2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applications</a:t>
            </a:r>
            <a:r>
              <a:rPr kumimoji="0" lang="en-US" sz="14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sz="14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such as data </a:t>
            </a:r>
            <a:r>
              <a:rPr kumimoji="0" lang="en-US" sz="14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centers, cloud </a:t>
            </a:r>
            <a:r>
              <a:rPr kumimoji="0" lang="en-US" sz="14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computing</a:t>
            </a:r>
            <a:r>
              <a:rPr kumimoji="0" lang="en-US" sz="14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 HPC and artificial intelligence.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5570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" y="0"/>
            <a:ext cx="9115425" cy="361950"/>
          </a:xfrm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</a:t>
            </a:r>
            <a:r>
              <a:rPr lang="en-GB" sz="1600" dirty="0"/>
              <a:t>Overview of the scalable </a:t>
            </a:r>
            <a:r>
              <a:rPr lang="en-GB" sz="1600" dirty="0" err="1"/>
              <a:t>Purley</a:t>
            </a:r>
            <a:r>
              <a:rPr lang="en-US" sz="1600" dirty="0"/>
              <a:t> platform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6292" y="863715"/>
            <a:ext cx="7576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1) Unifying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the processor implementations of the 2S, 4S, 8S configurations while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hu-HU" sz="1400" dirty="0">
              <a:solidFill>
                <a:srgbClr val="0070C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08" y="497297"/>
            <a:ext cx="562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Key features of the scalable processor concept (2017) -1 </a:t>
            </a:r>
            <a:endParaRPr kumimoji="0" lang="en-US" sz="1400" b="1" i="0" u="none" strike="noStrike" kern="1200" cap="none" spc="-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3069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</a:t>
            </a:r>
            <a:r>
              <a:rPr lang="en-GB" sz="1600" dirty="0"/>
              <a:t>Overview of the scalable </a:t>
            </a:r>
            <a:r>
              <a:rPr lang="en-GB" sz="1600" dirty="0" err="1"/>
              <a:t>Purley</a:t>
            </a:r>
            <a:r>
              <a:rPr lang="en-US" sz="1600" dirty="0"/>
              <a:t> platform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98328"/>
            <a:ext cx="9063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Unifying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2S to 8S processor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implementations for scalable server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[84]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196" y="1082478"/>
            <a:ext cx="9097704" cy="4362048"/>
            <a:chOff x="8196" y="2271713"/>
            <a:chExt cx="9097704" cy="43620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9236"/>
            <a:stretch/>
          </p:blipFill>
          <p:spPr>
            <a:xfrm>
              <a:off x="8196" y="2271713"/>
              <a:ext cx="9097704" cy="4362048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 bwMode="auto">
            <a:xfrm>
              <a:off x="857250" y="5743575"/>
              <a:ext cx="4614863" cy="842963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2412" y="6297705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LBG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Lewisburg 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OP: 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OmniPath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88" y="5679250"/>
            <a:ext cx="8103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Note </a:t>
            </a:r>
            <a:r>
              <a:rPr lang="en-GB" sz="1400" dirty="0" smtClean="0"/>
              <a:t>that memory is </a:t>
            </a:r>
            <a:r>
              <a:rPr lang="en-GB" sz="1400" dirty="0" smtClean="0">
                <a:solidFill>
                  <a:srgbClr val="0070C0"/>
                </a:solidFill>
              </a:rPr>
              <a:t>directly attached via 6 DDR4-2133/2400/2666 memory channels</a:t>
            </a:r>
            <a:r>
              <a:rPr lang="en-GB" sz="1400" dirty="0" smtClean="0"/>
              <a:t>. 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398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" y="0"/>
            <a:ext cx="9115425" cy="361950"/>
          </a:xfrm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</a:t>
            </a:r>
            <a:r>
              <a:rPr lang="en-GB" sz="1600" dirty="0"/>
              <a:t>Overview of the scalable </a:t>
            </a:r>
            <a:r>
              <a:rPr lang="en-GB" sz="1600" dirty="0" err="1"/>
              <a:t>Purley</a:t>
            </a:r>
            <a:r>
              <a:rPr lang="en-US" sz="1600" dirty="0"/>
              <a:t> platform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6292" y="863715"/>
            <a:ext cx="5883405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2) Introducing </a:t>
            </a:r>
            <a:r>
              <a:rPr lang="hu-HU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four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performance grades instead of two (E7/E5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(while the E3 performance grade has been omitted)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63515" y="1403775"/>
            <a:ext cx="3650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as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indicated in the following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Figure.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08" y="497297"/>
            <a:ext cx="562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Key features of the scalable processor concept (2017) -2 </a:t>
            </a:r>
            <a:endParaRPr kumimoji="0" lang="en-US" sz="1400" b="1" i="0" u="none" strike="noStrike" kern="1200" cap="none" spc="-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826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</a:t>
            </a:r>
            <a:r>
              <a:rPr lang="en-GB" sz="1600" dirty="0"/>
              <a:t>Overview of the scalable </a:t>
            </a:r>
            <a:r>
              <a:rPr lang="en-GB" sz="1600" dirty="0" err="1"/>
              <a:t>Purley</a:t>
            </a:r>
            <a:r>
              <a:rPr lang="en-US" sz="1600" dirty="0"/>
              <a:t> platform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9375" y="501414"/>
            <a:ext cx="8829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ntroducing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four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performance grades instead of two (E7/E5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for scalable server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 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[84]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024634"/>
            <a:ext cx="9144000" cy="4328804"/>
            <a:chOff x="0" y="1024220"/>
            <a:chExt cx="9144000" cy="43288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24220"/>
              <a:ext cx="9144000" cy="43288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83510" y="4252328"/>
              <a:ext cx="46038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(4S)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56177" y="2360779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(-SP)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21661" y="2449405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(4S/</a:t>
              </a: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8S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)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94948" y="2118733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Haswell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2767" y="2123216"/>
            <a:ext cx="939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Broadwell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4824155"/>
            <a:ext cx="8802470" cy="58506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5" y="4914165"/>
            <a:ext cx="7929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At introduction the introduced performance grades provided the following </a:t>
            </a:r>
            <a:r>
              <a:rPr lang="en-GB" sz="1400" dirty="0" smtClean="0">
                <a:solidFill>
                  <a:srgbClr val="FF0000"/>
                </a:solidFill>
              </a:rPr>
              <a:t>scalability</a:t>
            </a:r>
            <a:r>
              <a:rPr lang="en-GB" sz="1400" dirty="0" smtClean="0"/>
              <a:t>: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2289085" y="5409220"/>
          <a:ext cx="430814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070">
                  <a:extLst>
                    <a:ext uri="{9D8B030D-6E8A-4147-A177-3AD203B41FA5}">
                      <a16:colId xmlns:a16="http://schemas.microsoft.com/office/drawing/2014/main" val="3872594429"/>
                    </a:ext>
                  </a:extLst>
                </a:gridCol>
                <a:gridCol w="2154070">
                  <a:extLst>
                    <a:ext uri="{9D8B030D-6E8A-4147-A177-3AD203B41FA5}">
                      <a16:colId xmlns:a16="http://schemas.microsoft.com/office/drawing/2014/main" val="3584320914"/>
                    </a:ext>
                  </a:extLst>
                </a:gridCol>
              </a:tblGrid>
              <a:tr h="2591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Performance grade</a:t>
                      </a:r>
                      <a:endParaRPr lang="en-GB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Scalability</a:t>
                      </a:r>
                      <a:endParaRPr lang="en-GB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56352"/>
                  </a:ext>
                </a:extLst>
              </a:tr>
              <a:tr h="2591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Platinum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 – 8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477316"/>
                  </a:ext>
                </a:extLst>
              </a:tr>
              <a:tr h="2591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Gold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 – 4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9270592"/>
                  </a:ext>
                </a:extLst>
              </a:tr>
              <a:tr h="2591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Silver, Bronze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1 -2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59635"/>
                  </a:ext>
                </a:extLst>
              </a:tr>
            </a:tbl>
          </a:graphicData>
        </a:graphic>
      </p:graphicFrame>
      <p:sp>
        <p:nvSpPr>
          <p:cNvPr id="14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998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497355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790834"/>
            <a:ext cx="7867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06/2017 AMD launched their EPIC server processor line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supporting 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2-socket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configurations 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its introduction.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EPIC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 are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based on the Zen microarchitecture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Time will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tell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how far AMD will be able to gain market share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from Intel.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4328" y="635432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6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06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</a:t>
            </a:r>
            <a:r>
              <a:rPr lang="en-GB" sz="1600" dirty="0"/>
              <a:t>Overview of the scalable </a:t>
            </a:r>
            <a:r>
              <a:rPr lang="en-GB" sz="1600" dirty="0" err="1"/>
              <a:t>Purley</a:t>
            </a:r>
            <a:r>
              <a:rPr lang="en-US" sz="1600" dirty="0"/>
              <a:t> platform </a:t>
            </a:r>
            <a:r>
              <a:rPr lang="en-US" sz="1600" dirty="0" smtClean="0"/>
              <a:t>(7)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0446" y="497442"/>
            <a:ext cx="8749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Corresponding new model n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starting with 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processor line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[85]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0598" y="1125818"/>
            <a:ext cx="9021855" cy="3860785"/>
            <a:chOff x="-1" y="1179606"/>
            <a:chExt cx="9105901" cy="38607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24980"/>
            <a:stretch/>
          </p:blipFill>
          <p:spPr>
            <a:xfrm>
              <a:off x="-1" y="1179606"/>
              <a:ext cx="9105901" cy="386078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5561" y="3054983"/>
              <a:ext cx="10054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OmniPath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</a:t>
              </a:r>
            </a:p>
          </p:txBody>
        </p:sp>
      </p:grpSp>
      <p:sp>
        <p:nvSpPr>
          <p:cNvPr id="8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831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Overview of the scalable </a:t>
            </a:r>
            <a:r>
              <a:rPr lang="en-GB" sz="1600" dirty="0" err="1" smtClean="0"/>
              <a:t>Purley</a:t>
            </a:r>
            <a:r>
              <a:rPr lang="en-US" sz="1600" dirty="0" smtClean="0"/>
              <a:t> </a:t>
            </a:r>
            <a:r>
              <a:rPr lang="en-US" sz="1600" dirty="0"/>
              <a:t>platform </a:t>
            </a:r>
            <a:r>
              <a:rPr lang="en-US" sz="1600" dirty="0" smtClean="0"/>
              <a:t>(8)</a:t>
            </a:r>
            <a:endParaRPr lang="en-US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76200" y="504825"/>
            <a:ext cx="691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Maximum core counts of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processors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96525" y="818710"/>
            <a:ext cx="415290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Platinum:  up to 28 cores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Gold: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cores</a:t>
            </a:r>
          </a:p>
          <a:p>
            <a:pPr marL="28575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Silver: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 cores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</a:t>
            </a:r>
          </a:p>
          <a:p>
            <a:pPr marL="28575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Bronze: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8 cores.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Overview of the scalable </a:t>
            </a:r>
            <a:r>
              <a:rPr lang="en-GB" sz="1600" dirty="0" err="1" smtClean="0"/>
              <a:t>Purley</a:t>
            </a:r>
            <a:r>
              <a:rPr lang="en-US" sz="1600" dirty="0" smtClean="0"/>
              <a:t> </a:t>
            </a:r>
            <a:r>
              <a:rPr lang="en-US" sz="1600" dirty="0"/>
              <a:t>platform </a:t>
            </a:r>
            <a:r>
              <a:rPr lang="en-US" sz="1600" dirty="0" smtClean="0"/>
              <a:t>(9)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94" t="21196" r="45799" b="8751"/>
          <a:stretch/>
        </p:blipFill>
        <p:spPr>
          <a:xfrm>
            <a:off x="556352" y="1015253"/>
            <a:ext cx="7943865" cy="5886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664" y="498175"/>
            <a:ext cx="5304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Example: 2S server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configuration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1869" y="5419165"/>
            <a:ext cx="2508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TPM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Trusted Platform Module</a:t>
            </a:r>
          </a:p>
        </p:txBody>
      </p:sp>
    </p:spTree>
    <p:extLst>
      <p:ext uri="{BB962C8B-B14F-4D97-AF65-F5344CB8AC3E}">
        <p14:creationId xmlns:p14="http://schemas.microsoft.com/office/powerpoint/2010/main" val="41327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Overview of the scalable </a:t>
            </a:r>
            <a:r>
              <a:rPr lang="en-GB" sz="1600" dirty="0" err="1" smtClean="0"/>
              <a:t>Purley</a:t>
            </a:r>
            <a:r>
              <a:rPr lang="en-US" sz="1600" dirty="0" smtClean="0"/>
              <a:t> </a:t>
            </a:r>
            <a:r>
              <a:rPr lang="en-US" sz="1600" dirty="0"/>
              <a:t>platform (</a:t>
            </a:r>
            <a:r>
              <a:rPr lang="en-US" sz="1600" dirty="0" smtClean="0"/>
              <a:t>10)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43" y="907001"/>
            <a:ext cx="8381524" cy="5929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664" y="500139"/>
            <a:ext cx="7518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Example: Mainboard of a 2S server based on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</a:t>
            </a:r>
            <a:r>
              <a:rPr lang="hu-HU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89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Overview of the scalable </a:t>
            </a:r>
            <a:r>
              <a:rPr lang="en-GB" sz="1600" dirty="0" err="1" smtClean="0"/>
              <a:t>Purley</a:t>
            </a:r>
            <a:r>
              <a:rPr lang="en-US" sz="1600" dirty="0" smtClean="0"/>
              <a:t> </a:t>
            </a:r>
            <a:r>
              <a:rPr lang="en-US" sz="1600" dirty="0"/>
              <a:t>platform (</a:t>
            </a:r>
            <a:r>
              <a:rPr lang="en-US" sz="1600" dirty="0" smtClean="0"/>
              <a:t>11)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974" t="27214" r="60230" b="33381"/>
          <a:stretch/>
        </p:blipFill>
        <p:spPr>
          <a:xfrm>
            <a:off x="1465729" y="1123359"/>
            <a:ext cx="5737537" cy="3999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42" y="497134"/>
            <a:ext cx="6896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IPC improvement in Intel's Core 2 family (Core 2 to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90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509" y="5544235"/>
            <a:ext cx="8899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Note that the new architectures of the </a:t>
            </a:r>
            <a:r>
              <a:rPr lang="en-GB" sz="1400" dirty="0" err="1" smtClean="0">
                <a:solidFill>
                  <a:srgbClr val="0070C0"/>
                </a:solidFill>
              </a:rPr>
              <a:t>Tock</a:t>
            </a:r>
            <a:r>
              <a:rPr lang="en-GB" sz="1400" dirty="0" smtClean="0">
                <a:solidFill>
                  <a:srgbClr val="0070C0"/>
                </a:solidFill>
              </a:rPr>
              <a:t> lines </a:t>
            </a:r>
            <a:r>
              <a:rPr lang="en-GB" sz="1400" dirty="0" smtClean="0"/>
              <a:t>provide an IPC improvement of </a:t>
            </a:r>
            <a:r>
              <a:rPr lang="en-GB" sz="1400" dirty="0" smtClean="0">
                <a:solidFill>
                  <a:srgbClr val="0070C0"/>
                </a:solidFill>
              </a:rPr>
              <a:t>≈ 10%.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6735" y="4689140"/>
            <a:ext cx="13051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 smtClean="0"/>
              <a:t>Core 2</a:t>
            </a:r>
          </a:p>
          <a:p>
            <a:pPr algn="ctr"/>
            <a:r>
              <a:rPr lang="en-GB" sz="1300" dirty="0" smtClean="0"/>
              <a:t>(laptop)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947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Overview of the scalable </a:t>
            </a:r>
            <a:r>
              <a:rPr lang="en-GB" sz="1600" dirty="0" err="1" smtClean="0"/>
              <a:t>Purley</a:t>
            </a:r>
            <a:r>
              <a:rPr lang="en-US" sz="1600" dirty="0" smtClean="0"/>
              <a:t> </a:t>
            </a:r>
            <a:r>
              <a:rPr lang="en-US" sz="1600" dirty="0"/>
              <a:t>platform (</a:t>
            </a:r>
            <a:r>
              <a:rPr lang="en-US" sz="1600" dirty="0" smtClean="0"/>
              <a:t>12)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523" t="18044" r="2570" b="33381"/>
          <a:stretch/>
        </p:blipFill>
        <p:spPr>
          <a:xfrm>
            <a:off x="1623456" y="968184"/>
            <a:ext cx="5463148" cy="4276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14" y="497133"/>
            <a:ext cx="6848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Single-thread performance improvement in Intel's 2S servers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</a:t>
            </a:r>
            <a:r>
              <a:rPr lang="hu-HU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90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2344" y="5094185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Core 2</a:t>
            </a:r>
          </a:p>
        </p:txBody>
      </p:sp>
    </p:spTree>
    <p:extLst>
      <p:ext uri="{BB962C8B-B14F-4D97-AF65-F5344CB8AC3E}">
        <p14:creationId xmlns:p14="http://schemas.microsoft.com/office/powerpoint/2010/main" val="18150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Overview of the scalable </a:t>
            </a:r>
            <a:r>
              <a:rPr lang="en-GB" sz="1600" dirty="0" err="1" smtClean="0"/>
              <a:t>Purley</a:t>
            </a:r>
            <a:r>
              <a:rPr lang="en-US" sz="1600" dirty="0" smtClean="0"/>
              <a:t> </a:t>
            </a:r>
            <a:r>
              <a:rPr lang="en-US" sz="1600" dirty="0"/>
              <a:t>platform (</a:t>
            </a:r>
            <a:r>
              <a:rPr lang="en-US" sz="1600" dirty="0" smtClean="0"/>
              <a:t>13)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57" t="25122"/>
          <a:stretch/>
        </p:blipFill>
        <p:spPr>
          <a:xfrm>
            <a:off x="134470" y="927854"/>
            <a:ext cx="8888507" cy="3527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81" y="497133"/>
            <a:ext cx="894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Multi-thread integer performance (throughput) improvement in Intel's 2S server lines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 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</a:t>
            </a:r>
            <a:r>
              <a:rPr lang="hu-HU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91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63515" y="4393268"/>
            <a:ext cx="1305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>
                <a:solidFill>
                  <a:schemeClr val="bg2">
                    <a:lumMod val="75000"/>
                  </a:schemeClr>
                </a:solidFill>
              </a:rPr>
              <a:t>Core 2</a:t>
            </a:r>
          </a:p>
          <a:p>
            <a:pPr algn="ctr"/>
            <a:r>
              <a:rPr lang="en-GB" sz="1050" dirty="0" smtClean="0">
                <a:solidFill>
                  <a:schemeClr val="bg2">
                    <a:lumMod val="75000"/>
                  </a:schemeClr>
                </a:solidFill>
              </a:rPr>
              <a:t>(server)</a:t>
            </a:r>
          </a:p>
        </p:txBody>
      </p:sp>
    </p:spTree>
    <p:extLst>
      <p:ext uri="{BB962C8B-B14F-4D97-AF65-F5344CB8AC3E}">
        <p14:creationId xmlns:p14="http://schemas.microsoft.com/office/powerpoint/2010/main" val="262769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Overview of the scalable </a:t>
            </a:r>
            <a:r>
              <a:rPr lang="en-GB" sz="1600" dirty="0" err="1" smtClean="0"/>
              <a:t>Purley</a:t>
            </a:r>
            <a:r>
              <a:rPr lang="en-US" sz="1600" dirty="0" smtClean="0"/>
              <a:t> </a:t>
            </a:r>
            <a:r>
              <a:rPr lang="en-US" sz="1600" dirty="0"/>
              <a:t>platform </a:t>
            </a:r>
            <a:r>
              <a:rPr lang="en-US" sz="1600" dirty="0" smtClean="0"/>
              <a:t>(14)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8442" y="497133"/>
            <a:ext cx="8755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Benchmark results published by Intel for running 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Cinebench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R35 benchmark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</a:t>
            </a:r>
            <a:r>
              <a:rPr lang="hu-HU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91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7096" y="1114714"/>
            <a:ext cx="8440369" cy="5644656"/>
            <a:chOff x="47066" y="1114714"/>
            <a:chExt cx="7703398" cy="51112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4561" y="1114714"/>
              <a:ext cx="6425903" cy="5111274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 bwMode="auto">
            <a:xfrm>
              <a:off x="1181100" y="2003612"/>
              <a:ext cx="5959288" cy="68580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1158689" y="4374773"/>
              <a:ext cx="3222811" cy="68580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371" y="4424083"/>
              <a:ext cx="849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8 cores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~450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$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066" y="2075332"/>
              <a:ext cx="963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28 cores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~8700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$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74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 smtClean="0"/>
              <a:t>2.2.1 Overview of the scalable </a:t>
            </a:r>
            <a:r>
              <a:rPr lang="en-GB" sz="1600" dirty="0" err="1" smtClean="0"/>
              <a:t>Purley</a:t>
            </a:r>
            <a:r>
              <a:rPr lang="en-US" sz="1600" dirty="0" smtClean="0"/>
              <a:t> </a:t>
            </a:r>
            <a:r>
              <a:rPr lang="en-US" sz="1600" dirty="0"/>
              <a:t>platform </a:t>
            </a:r>
            <a:r>
              <a:rPr lang="en-US" sz="1600" smtClean="0"/>
              <a:t>(15)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8442" y="497133"/>
            <a:ext cx="7555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Benchmark result published by AMD for running molecular dynamics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</a:t>
            </a:r>
            <a:r>
              <a:rPr lang="hu-HU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92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3779" y="1313765"/>
            <a:ext cx="7828641" cy="5445605"/>
            <a:chOff x="208744" y="1076917"/>
            <a:chExt cx="7458494" cy="52388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1076917"/>
              <a:ext cx="6486138" cy="5238804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 bwMode="auto">
            <a:xfrm>
              <a:off x="1411941" y="1694329"/>
              <a:ext cx="5903259" cy="83371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1429871" y="2599761"/>
              <a:ext cx="4796117" cy="83371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8744" y="2871702"/>
              <a:ext cx="9541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28 cores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13227" y="2029024"/>
              <a:ext cx="9541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32 cores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5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3"/>
          <p:cNvSpPr>
            <a:spLocks noChangeArrowheads="1"/>
          </p:cNvSpPr>
          <p:nvPr/>
        </p:nvSpPr>
        <p:spPr bwMode="auto">
          <a:xfrm>
            <a:off x="890868" y="1572743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2.2.2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(Xeon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x1xx) processor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22669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237130" y="1310712"/>
          <a:ext cx="7548514" cy="3920904"/>
        </p:xfrm>
        <a:graphic>
          <a:graphicData uri="http://schemas.openxmlformats.org/drawingml/2006/table">
            <a:tbl>
              <a:tblPr/>
              <a:tblGrid>
                <a:gridCol w="126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2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908"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Vendor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1Q16 Revenue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1Q16 Market Share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1Q16/1Q15 </a:t>
                      </a:r>
                      <a:endParaRPr lang="hu-HU" sz="1400" b="1">
                        <a:effectLst/>
                        <a:latin typeface="+mj-lt"/>
                      </a:endParaRPr>
                    </a:p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Revenue Growth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442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1. HP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$3,306.8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26.7%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3.5%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442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2. Dell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$2,267.8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18.3%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-1.8%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442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3. IBM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$1,139.5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9.2%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-32.9%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90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4. Lenovo *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$871.2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7.0%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-8.6%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908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  <a:latin typeface="+mj-lt"/>
                        </a:rPr>
                        <a:t>5. Cisco *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$850.2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6.9%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-4.5%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908">
                <a:tc>
                  <a:txBody>
                    <a:bodyPr/>
                    <a:lstStyle/>
                    <a:p>
                      <a:pPr fontAlgn="t"/>
                      <a:r>
                        <a:rPr lang="en-US" sz="1400" err="1">
                          <a:effectLst/>
                          <a:latin typeface="+mj-lt"/>
                        </a:rPr>
                        <a:t>ODM</a:t>
                      </a:r>
                      <a:r>
                        <a:rPr lang="en-US" sz="1400">
                          <a:effectLst/>
                          <a:latin typeface="+mj-lt"/>
                        </a:rPr>
                        <a:t> Direct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$863.8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7.0%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-11.0%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442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Others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$3,082.4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24.9%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9.0%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442"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Total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$12,382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100%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-3.6%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996">
                <a:tc gridSpan="4">
                  <a:txBody>
                    <a:bodyPr/>
                    <a:lstStyle/>
                    <a:p>
                      <a:pPr fontAlgn="t"/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9632" y="502756"/>
            <a:ext cx="902202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orldwide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top 5 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erver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ystems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endor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evenue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arket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hare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 and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growth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Q1 2016,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(Revenues are in Millions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USD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77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0938" y="6399852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HPE: HP Enterprise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260" y="5188704"/>
            <a:ext cx="5754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Source: IDC's Worldwide Quarterly Server Tracker, June 2016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7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79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sz="1600" dirty="0" smtClean="0"/>
              <a:t>2.2.2 The </a:t>
            </a:r>
            <a:r>
              <a:rPr lang="en-US" sz="1600" dirty="0" err="1" smtClean="0"/>
              <a:t>Skylake</a:t>
            </a:r>
            <a:r>
              <a:rPr lang="en-US" sz="1600" dirty="0" smtClean="0"/>
              <a:t>-SP (Xeon x1xx processor line (1)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4980"/>
          <a:stretch/>
        </p:blipFill>
        <p:spPr>
          <a:xfrm>
            <a:off x="-1" y="1628800"/>
            <a:ext cx="9105901" cy="3860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581" y="818710"/>
            <a:ext cx="5960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Model designations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processor line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</a:t>
            </a:r>
            <a:r>
              <a:rPr lang="hu-HU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93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88" y="513300"/>
            <a:ext cx="7156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accent6"/>
                </a:solidFill>
              </a:rPr>
              <a:t>2.2.2 The Skylake-SP (Xeon x1xx) processor line</a:t>
            </a:r>
            <a:endParaRPr lang="en-GB" sz="1400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888" y="6399330"/>
            <a:ext cx="6712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SKU: Stock Keeping Unit (Identification code in catalogues or stores) 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333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sz="1600" dirty="0"/>
              <a:t>2.2.2 The </a:t>
            </a:r>
            <a:r>
              <a:rPr lang="en-US" sz="1600" dirty="0" err="1"/>
              <a:t>Skylake</a:t>
            </a:r>
            <a:r>
              <a:rPr lang="en-US" sz="1600" dirty="0"/>
              <a:t>-SP (Xeon x1xx processor line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" y="896053"/>
            <a:ext cx="9144000" cy="388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57" y="500360"/>
            <a:ext cx="6279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28 cores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(up from 24 cores of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Broadwell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line)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3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sz="1600" dirty="0"/>
              <a:t>2.2.2 The </a:t>
            </a:r>
            <a:r>
              <a:rPr lang="en-US" sz="1600" dirty="0" err="1"/>
              <a:t>Skylake</a:t>
            </a:r>
            <a:r>
              <a:rPr lang="en-US" sz="1600" dirty="0"/>
              <a:t>-SP (Xeon x1xx processor line (2)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03675"/>
            <a:ext cx="6511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6"/>
                </a:solidFill>
              </a:rPr>
              <a:t>Introducing 2D mesh interconnect instead of ring interconnect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066"/>
          <a:stretch/>
        </p:blipFill>
        <p:spPr>
          <a:xfrm>
            <a:off x="5996" y="1761198"/>
            <a:ext cx="9144000" cy="3377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334" y="1043735"/>
            <a:ext cx="3475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00" b="1" dirty="0" err="1" smtClean="0">
                <a:solidFill>
                  <a:srgbClr val="0070C0"/>
                </a:solidFill>
              </a:rPr>
              <a:t>Broadwell</a:t>
            </a:r>
            <a:r>
              <a:rPr lang="en-GB" sz="1300" b="1" dirty="0" smtClean="0">
                <a:solidFill>
                  <a:srgbClr val="0070C0"/>
                </a:solidFill>
              </a:rPr>
              <a:t> EX</a:t>
            </a:r>
          </a:p>
          <a:p>
            <a:r>
              <a:rPr lang="en-GB" sz="1300" b="1" dirty="0" smtClean="0">
                <a:solidFill>
                  <a:srgbClr val="0070C0"/>
                </a:solidFill>
              </a:rPr>
              <a:t> up to 24 cores – Ring interconnect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2047" y="1091352"/>
            <a:ext cx="38715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00" b="1" dirty="0" smtClean="0">
                <a:solidFill>
                  <a:srgbClr val="0070C0"/>
                </a:solidFill>
              </a:rPr>
              <a:t>Skylake-SP8</a:t>
            </a:r>
          </a:p>
          <a:p>
            <a:r>
              <a:rPr lang="en-GB" sz="1300" b="1" dirty="0" smtClean="0">
                <a:solidFill>
                  <a:srgbClr val="0070C0"/>
                </a:solidFill>
              </a:rPr>
              <a:t> up to 28 cores – 2D mesh interconnect</a:t>
            </a:r>
          </a:p>
        </p:txBody>
      </p:sp>
    </p:spTree>
    <p:extLst>
      <p:ext uri="{BB962C8B-B14F-4D97-AF65-F5344CB8AC3E}">
        <p14:creationId xmlns:p14="http://schemas.microsoft.com/office/powerpoint/2010/main" val="38140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sz="1600" dirty="0"/>
              <a:t>2.2.2 The </a:t>
            </a:r>
            <a:r>
              <a:rPr lang="en-US" sz="1600" dirty="0" err="1"/>
              <a:t>Skylake</a:t>
            </a:r>
            <a:r>
              <a:rPr lang="en-US" sz="1600" dirty="0"/>
              <a:t>-SP (Xeon x1xx processor line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422"/>
            <a:ext cx="9185564" cy="6313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64" y="497133"/>
            <a:ext cx="7960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Main features of 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Platinum, Gold, Silver and Bronze series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</a:t>
            </a:r>
            <a:r>
              <a:rPr lang="hu-HU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94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883422"/>
            <a:ext cx="9105900" cy="182127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sz="1600" dirty="0"/>
              <a:t>2.2.2 The </a:t>
            </a:r>
            <a:r>
              <a:rPr lang="en-US" sz="1600" dirty="0" err="1"/>
              <a:t>Skylake</a:t>
            </a:r>
            <a:r>
              <a:rPr lang="en-US" sz="1600" dirty="0"/>
              <a:t>-SP (Xeon x1xx processor line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652" t="2075" r="1188" b="40538"/>
          <a:stretch/>
        </p:blipFill>
        <p:spPr>
          <a:xfrm>
            <a:off x="2622176" y="1448780"/>
            <a:ext cx="3901882" cy="4141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62" y="497133"/>
            <a:ext cx="89972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SKU line-ups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There are up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to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four lineups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in all four series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(Platinum, Gold, Silver, Bronze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), as seen below [</a:t>
            </a:r>
            <a:r>
              <a:rPr lang="hu-HU" sz="1400" dirty="0" smtClean="0">
                <a:latin typeface="Verdana" pitchFamily="34" charset="0"/>
                <a:cs typeface="Times New Roman" pitchFamily="18" charset="0"/>
              </a:rPr>
              <a:t>90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].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940" y="6166286"/>
            <a:ext cx="910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It consists of various engineering requirements deemed essential to the reliability, availability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and durability of equipment.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8895" y="3207933"/>
            <a:ext cx="16706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(NEBS compliant)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023" y="5614957"/>
            <a:ext cx="233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NEBS compliant 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150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182" y="5924239"/>
            <a:ext cx="7764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NEBS (Network Equipment Building System) is a standard originating from Bell. </a:t>
            </a:r>
          </a:p>
        </p:txBody>
      </p:sp>
    </p:spTree>
    <p:extLst>
      <p:ext uri="{BB962C8B-B14F-4D97-AF65-F5344CB8AC3E}">
        <p14:creationId xmlns:p14="http://schemas.microsoft.com/office/powerpoint/2010/main" val="23071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sz="1600" dirty="0"/>
              <a:t>2.2.2 The </a:t>
            </a:r>
            <a:r>
              <a:rPr lang="en-US" sz="1600" dirty="0" err="1"/>
              <a:t>Skylake</a:t>
            </a:r>
            <a:r>
              <a:rPr lang="en-US" sz="1600" dirty="0"/>
              <a:t>-SP (Xeon x1xx processor line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9460" y="497133"/>
            <a:ext cx="3799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series and line-ups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</a:t>
            </a:r>
            <a:r>
              <a:rPr lang="hu-HU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90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236" y="1064731"/>
            <a:ext cx="9038664" cy="5752928"/>
            <a:chOff x="67236" y="1064731"/>
            <a:chExt cx="9038664" cy="57529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-420" t="2075" r="19520" b="5582"/>
            <a:stretch/>
          </p:blipFill>
          <p:spPr>
            <a:xfrm>
              <a:off x="67236" y="1064731"/>
              <a:ext cx="9038664" cy="57529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2668" t="59883" r="19520" b="32563"/>
            <a:stretch/>
          </p:blipFill>
          <p:spPr>
            <a:xfrm>
              <a:off x="7194176" y="1064732"/>
              <a:ext cx="1911724" cy="4018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4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05390"/>
            <a:ext cx="9105900" cy="4180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961" y="498173"/>
            <a:ext cx="7289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High-level overview of the microarchitecture of 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core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sz="1600" dirty="0"/>
              <a:t>2.2.2 The </a:t>
            </a:r>
            <a:r>
              <a:rPr lang="en-US" sz="1600" dirty="0" err="1"/>
              <a:t>Skylake</a:t>
            </a:r>
            <a:r>
              <a:rPr lang="en-US" sz="1600" dirty="0"/>
              <a:t>-SP (Xeon x1xx processor line </a:t>
            </a:r>
            <a:r>
              <a:rPr lang="en-US" sz="1600" dirty="0" smtClean="0"/>
              <a:t>(6)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26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sz="1600" dirty="0"/>
              <a:t>2.2.2 The </a:t>
            </a:r>
            <a:r>
              <a:rPr lang="en-US" sz="1600" dirty="0" err="1"/>
              <a:t>Skylake</a:t>
            </a:r>
            <a:r>
              <a:rPr lang="en-US" sz="1600" dirty="0"/>
              <a:t>-SP (Xeon x1xx processor line </a:t>
            </a:r>
            <a:r>
              <a:rPr lang="en-US" sz="1600" dirty="0" smtClean="0"/>
              <a:t>(7)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971" t="18315" b="36160"/>
          <a:stretch/>
        </p:blipFill>
        <p:spPr>
          <a:xfrm>
            <a:off x="2214777" y="1228523"/>
            <a:ext cx="4748750" cy="3796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56" y="498173"/>
            <a:ext cx="903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Quantitative improvements of the </a:t>
            </a:r>
            <a:r>
              <a:rPr kumimoji="0" lang="en-US" sz="1400" b="1" i="0" u="none" strike="noStrike" kern="1200" cap="none" spc="-2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-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microarchitecture vs. the previous one </a:t>
            </a:r>
            <a:r>
              <a:rPr kumimoji="0" lang="en-US" sz="1400" b="1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</a:t>
            </a:r>
            <a:r>
              <a:rPr kumimoji="0" lang="hu-HU" sz="1400" b="1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</a:t>
            </a:r>
            <a:r>
              <a:rPr kumimoji="0" lang="en-US" sz="1400" b="1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-2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671" y="5957047"/>
            <a:ext cx="3208122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Out-of-order Window: ROB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TLB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Translation Lookaside Buffer</a:t>
            </a:r>
          </a:p>
        </p:txBody>
      </p:sp>
    </p:spTree>
    <p:extLst>
      <p:ext uri="{BB962C8B-B14F-4D97-AF65-F5344CB8AC3E}">
        <p14:creationId xmlns:p14="http://schemas.microsoft.com/office/powerpoint/2010/main" val="24388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sz="1600" dirty="0"/>
              <a:t>2.2.2 The </a:t>
            </a:r>
            <a:r>
              <a:rPr lang="en-US" sz="1600" dirty="0" err="1"/>
              <a:t>Skylake</a:t>
            </a:r>
            <a:r>
              <a:rPr lang="en-US" sz="1600" dirty="0"/>
              <a:t>-SP (Xeon x1xx processor line </a:t>
            </a:r>
            <a:r>
              <a:rPr lang="en-US" sz="1600" dirty="0" smtClean="0"/>
              <a:t>(8)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03985"/>
              </p:ext>
            </p:extLst>
          </p:nvPr>
        </p:nvGraphicFramePr>
        <p:xfrm>
          <a:off x="28879" y="1253000"/>
          <a:ext cx="9043621" cy="4974326"/>
        </p:xfrm>
        <a:graphic>
          <a:graphicData uri="http://schemas.openxmlformats.org/drawingml/2006/table">
            <a:tbl>
              <a:tblPr/>
              <a:tblGrid>
                <a:gridCol w="732679">
                  <a:extLst>
                    <a:ext uri="{9D8B030D-6E8A-4147-A177-3AD203B41FA5}">
                      <a16:colId xmlns:a16="http://schemas.microsoft.com/office/drawing/2014/main" val="2892145220"/>
                    </a:ext>
                  </a:extLst>
                </a:gridCol>
                <a:gridCol w="1080837">
                  <a:extLst>
                    <a:ext uri="{9D8B030D-6E8A-4147-A177-3AD203B41FA5}">
                      <a16:colId xmlns:a16="http://schemas.microsoft.com/office/drawing/2014/main" val="1188608003"/>
                    </a:ext>
                  </a:extLst>
                </a:gridCol>
                <a:gridCol w="1340238">
                  <a:extLst>
                    <a:ext uri="{9D8B030D-6E8A-4147-A177-3AD203B41FA5}">
                      <a16:colId xmlns:a16="http://schemas.microsoft.com/office/drawing/2014/main" val="397699742"/>
                    </a:ext>
                  </a:extLst>
                </a:gridCol>
                <a:gridCol w="1167303">
                  <a:extLst>
                    <a:ext uri="{9D8B030D-6E8A-4147-A177-3AD203B41FA5}">
                      <a16:colId xmlns:a16="http://schemas.microsoft.com/office/drawing/2014/main" val="1956622838"/>
                    </a:ext>
                  </a:extLst>
                </a:gridCol>
                <a:gridCol w="1302184">
                  <a:extLst>
                    <a:ext uri="{9D8B030D-6E8A-4147-A177-3AD203B41FA5}">
                      <a16:colId xmlns:a16="http://schemas.microsoft.com/office/drawing/2014/main" val="2143943031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1986630694"/>
                    </a:ext>
                  </a:extLst>
                </a:gridCol>
                <a:gridCol w="1035115">
                  <a:extLst>
                    <a:ext uri="{9D8B030D-6E8A-4147-A177-3AD203B41FA5}">
                      <a16:colId xmlns:a16="http://schemas.microsoft.com/office/drawing/2014/main" val="1834439293"/>
                    </a:ext>
                  </a:extLst>
                </a:gridCol>
                <a:gridCol w="1215135">
                  <a:extLst>
                    <a:ext uri="{9D8B030D-6E8A-4147-A177-3AD203B41FA5}">
                      <a16:colId xmlns:a16="http://schemas.microsoft.com/office/drawing/2014/main" val="540583156"/>
                    </a:ext>
                  </a:extLst>
                </a:gridCol>
              </a:tblGrid>
              <a:tr h="363061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j-lt"/>
                        </a:rPr>
                        <a:t>Node </a:t>
                      </a:r>
                      <a:endParaRPr lang="en-US" sz="1200" b="1" i="1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latin typeface="+mj-lt"/>
                        </a:rPr>
                        <a:t>Process</a:t>
                      </a:r>
                      <a:br>
                        <a:rPr lang="en-US" sz="1200" b="1" i="1" dirty="0">
                          <a:latin typeface="+mj-lt"/>
                        </a:rPr>
                      </a:br>
                      <a:r>
                        <a:rPr lang="en-US" sz="1200" b="1" i="1" dirty="0">
                          <a:latin typeface="+mj-lt"/>
                        </a:rPr>
                        <a:t>(shrink)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j-lt"/>
                        </a:rPr>
                        <a:t>New architecture</a:t>
                      </a:r>
                      <a:endParaRPr lang="en-US" sz="1200" b="1" i="1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sz="1200" b="1" i="1" dirty="0" smtClean="0">
                          <a:latin typeface="+mj-lt"/>
                        </a:rPr>
                        <a:t>                                   Optimizations </a:t>
                      </a:r>
                      <a:endParaRPr lang="en-US" sz="1200" b="1" i="1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885987"/>
                  </a:ext>
                </a:extLst>
              </a:tr>
              <a:tr h="1267054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j-lt"/>
                        </a:rPr>
                        <a:t>14 </a:t>
                      </a:r>
                      <a:r>
                        <a:rPr lang="en-US" sz="1200" b="1" dirty="0">
                          <a:latin typeface="+mj-lt"/>
                        </a:rPr>
                        <a:t>nm 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2014: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 err="1">
                          <a:latin typeface="+mj-lt"/>
                        </a:rPr>
                        <a:t>Broadwell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(5th 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gen.)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endParaRPr lang="en-US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endParaRPr lang="en-US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2015: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 err="1">
                          <a:latin typeface="+mj-lt"/>
                        </a:rPr>
                        <a:t>Skylake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(6th </a:t>
                      </a:r>
                      <a:r>
                        <a:rPr lang="en-US" sz="1200" dirty="0" smtClean="0">
                          <a:latin typeface="+mj-lt"/>
                        </a:rPr>
                        <a:t>gen.) 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2016: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 err="1">
                          <a:latin typeface="+mj-lt"/>
                        </a:rPr>
                        <a:t>Kaby</a:t>
                      </a:r>
                      <a:r>
                        <a:rPr lang="en-US" sz="1200" dirty="0">
                          <a:latin typeface="+mj-lt"/>
                        </a:rPr>
                        <a:t> </a:t>
                      </a:r>
                      <a:r>
                        <a:rPr lang="en-US" sz="1200" dirty="0" smtClean="0">
                          <a:latin typeface="+mj-lt"/>
                        </a:rPr>
                        <a:t>Lake</a:t>
                      </a:r>
                    </a:p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US" sz="1200" dirty="0" smtClean="0">
                          <a:latin typeface="+mj-lt"/>
                        </a:rPr>
                        <a:t>mobile, DT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(</a:t>
                      </a:r>
                      <a:r>
                        <a:rPr lang="en-US" sz="1200" dirty="0">
                          <a:latin typeface="+mj-lt"/>
                        </a:rPr>
                        <a:t>7th </a:t>
                      </a:r>
                      <a:r>
                        <a:rPr lang="en-US" sz="1200" dirty="0" smtClean="0">
                          <a:latin typeface="+mj-lt"/>
                        </a:rPr>
                        <a:t>gen.) </a:t>
                      </a:r>
                    </a:p>
                    <a:p>
                      <a:pPr algn="ctr">
                        <a:spcBef>
                          <a:spcPts val="200"/>
                        </a:spcBef>
                      </a:pPr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2017: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Coffee </a:t>
                      </a:r>
                      <a:r>
                        <a:rPr lang="en-US" sz="1200" dirty="0" smtClean="0">
                          <a:latin typeface="+mj-lt"/>
                        </a:rPr>
                        <a:t>Lake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mobile, DT (</a:t>
                      </a:r>
                      <a:r>
                        <a:rPr lang="en-US" sz="1200" dirty="0">
                          <a:latin typeface="+mj-lt"/>
                        </a:rPr>
                        <a:t>8th </a:t>
                      </a:r>
                      <a:r>
                        <a:rPr lang="en-US" sz="1200" dirty="0" smtClean="0">
                          <a:latin typeface="+mj-lt"/>
                        </a:rPr>
                        <a:t>gen.)</a:t>
                      </a:r>
                    </a:p>
                    <a:p>
                      <a:pPr algn="ctr"/>
                      <a:endParaRPr lang="en-US" sz="1200" dirty="0" smtClean="0">
                        <a:latin typeface="+mj-lt"/>
                      </a:endParaRPr>
                    </a:p>
                    <a:p>
                      <a:pPr algn="ctr"/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2018: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Coffee </a:t>
                      </a:r>
                      <a:r>
                        <a:rPr lang="en-US" sz="1200" dirty="0" smtClean="0">
                          <a:latin typeface="+mj-lt"/>
                        </a:rPr>
                        <a:t>Lake  Refresh</a:t>
                      </a:r>
                    </a:p>
                    <a:p>
                      <a:pPr algn="ctr">
                        <a:spcAft>
                          <a:spcPts val="13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DT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(9th </a:t>
                      </a:r>
                      <a:r>
                        <a:rPr lang="en-US" sz="1200" dirty="0" smtClean="0">
                          <a:latin typeface="+mj-lt"/>
                        </a:rPr>
                        <a:t>gen.)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2019: </a:t>
                      </a:r>
                      <a:endParaRPr lang="en-US" sz="12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Comet Lake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mobile, DT 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(10th </a:t>
                      </a:r>
                      <a:r>
                        <a:rPr lang="en-US" sz="1200" dirty="0" smtClean="0">
                          <a:latin typeface="+mj-lt"/>
                        </a:rPr>
                        <a:t>gen.)</a:t>
                      </a:r>
                    </a:p>
                    <a:p>
                      <a:pPr algn="ctr"/>
                      <a:endParaRPr lang="en-US" sz="1200" dirty="0" smtClean="0">
                        <a:latin typeface="+mj-lt"/>
                      </a:endParaRPr>
                    </a:p>
                    <a:p>
                      <a:pPr algn="ctr"/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2021: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Rocket Lake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DT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(11. gen.</a:t>
                      </a:r>
                    </a:p>
                    <a:p>
                      <a:pPr algn="ctr"/>
                      <a:r>
                        <a:rPr lang="en-US" sz="1250" dirty="0" smtClean="0">
                          <a:latin typeface="+mn-lt"/>
                        </a:rPr>
                        <a:t>Cypress Cove)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(backported)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292780"/>
                  </a:ext>
                </a:extLst>
              </a:tr>
              <a:tr h="207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3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216745"/>
                  </a:ext>
                </a:extLst>
              </a:tr>
              <a:tr h="1520566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j-lt"/>
                        </a:rPr>
                        <a:t>10 nm</a:t>
                      </a:r>
                      <a:endParaRPr lang="en-US" sz="1200" b="1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2018</a:t>
                      </a:r>
                      <a:r>
                        <a:rPr lang="en-US" sz="1200" dirty="0" smtClean="0">
                          <a:latin typeface="+mj-lt"/>
                        </a:rPr>
                        <a:t>: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Cannon </a:t>
                      </a:r>
                      <a:r>
                        <a:rPr lang="en-US" sz="1200" dirty="0" smtClean="0">
                          <a:latin typeface="+mj-lt"/>
                        </a:rPr>
                        <a:t>Lake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mobile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(8th </a:t>
                      </a:r>
                      <a:r>
                        <a:rPr lang="en-US" sz="1200" dirty="0" smtClean="0">
                          <a:latin typeface="+mj-lt"/>
                        </a:rPr>
                        <a:t>gen. 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Palm </a:t>
                      </a:r>
                      <a:r>
                        <a:rPr lang="en-US" sz="1200" dirty="0">
                          <a:latin typeface="+mj-lt"/>
                        </a:rPr>
                        <a:t>Cove</a:t>
                      </a:r>
                      <a:r>
                        <a:rPr lang="en-US" sz="1200" dirty="0" smtClean="0">
                          <a:latin typeface="+mj-lt"/>
                        </a:rPr>
                        <a:t>)</a:t>
                      </a:r>
                    </a:p>
                    <a:p>
                      <a:pPr algn="ctr">
                        <a:spcAft>
                          <a:spcPts val="9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2019: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Ice </a:t>
                      </a:r>
                      <a:r>
                        <a:rPr lang="en-US" sz="1200" dirty="0" smtClean="0">
                          <a:latin typeface="+mj-lt"/>
                        </a:rPr>
                        <a:t>Lake</a:t>
                      </a:r>
                    </a:p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mobile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(10th gen, Sunny Cove</a:t>
                      </a:r>
                      <a:r>
                        <a:rPr lang="en-US" sz="1200" dirty="0" smtClean="0">
                          <a:latin typeface="+mj-lt"/>
                        </a:rPr>
                        <a:t>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+Lakefield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mobile  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2020: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Tiger </a:t>
                      </a:r>
                      <a:r>
                        <a:rPr lang="en-US" sz="1200" dirty="0" smtClean="0">
                          <a:latin typeface="+mj-lt"/>
                        </a:rPr>
                        <a:t>Lake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mobile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(11th gen, Willow </a:t>
                      </a:r>
                      <a:r>
                        <a:rPr lang="en-US" sz="1200" dirty="0" smtClean="0">
                          <a:latin typeface="+mj-lt"/>
                        </a:rPr>
                        <a:t>Cove)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2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2021: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 smtClean="0">
                          <a:latin typeface="+mj-lt"/>
                        </a:rPr>
                        <a:t>Ice Lake-SP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2S server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(Sunny Cove)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2021:</a:t>
                      </a:r>
                      <a:br>
                        <a:rPr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Alder Lake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Mobile, DT</a:t>
                      </a:r>
                    </a:p>
                    <a:p>
                      <a:pPr algn="ctr">
                        <a:spcAft>
                          <a:spcPts val="140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(12th gen. Golden Cove)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endParaRPr lang="en-US" sz="1200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955010"/>
                  </a:ext>
                </a:extLst>
              </a:tr>
              <a:tr h="207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 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3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94234"/>
                  </a:ext>
                </a:extLst>
              </a:tr>
              <a:tr h="108611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j-lt"/>
                        </a:rPr>
                        <a:t>7 </a:t>
                      </a:r>
                      <a:r>
                        <a:rPr lang="en-US" sz="1200" b="1" dirty="0">
                          <a:latin typeface="+mj-lt"/>
                        </a:rPr>
                        <a:t>nm 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2022: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Meteor Lake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(13th gen, Redwood Cove) 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41269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2874" y="490891"/>
            <a:ext cx="942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Positioning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microarchitectures among 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13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30000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baseline="30000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microarchitectures (based 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[66]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95165" y="2931462"/>
            <a:ext cx="5940660" cy="225025"/>
            <a:chOff x="2595165" y="3152837"/>
            <a:chExt cx="5940660" cy="225025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2595165" y="3287852"/>
              <a:ext cx="5940660" cy="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2595165" y="3287852"/>
              <a:ext cx="0" cy="9001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8535825" y="3152837"/>
              <a:ext cx="0" cy="135015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3" name="Straight Connector 12"/>
          <p:cNvCxnSpPr/>
          <p:nvPr/>
        </p:nvCxnSpPr>
        <p:spPr bwMode="auto">
          <a:xfrm flipH="1">
            <a:off x="1501541" y="1763815"/>
            <a:ext cx="10119" cy="723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2406316" y="1665171"/>
            <a:ext cx="5444" cy="8634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0" y="1665171"/>
            <a:ext cx="9115123" cy="863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3896925" y="5139190"/>
            <a:ext cx="5086287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Figure we omitted Intel’s 8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gen. Amber Lake and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Whiskey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Lake mobile lines due to lack of space.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1918326" y="1673805"/>
            <a:ext cx="1170130" cy="119965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8013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sz="1600" dirty="0"/>
              <a:t>2.2.2 The </a:t>
            </a:r>
            <a:r>
              <a:rPr lang="en-US" sz="1600" dirty="0" err="1"/>
              <a:t>Skylake</a:t>
            </a:r>
            <a:r>
              <a:rPr lang="en-US" sz="1600" dirty="0"/>
              <a:t>-SP (Xeon x1xx processor line </a:t>
            </a:r>
            <a:r>
              <a:rPr lang="en-US" sz="1600" dirty="0" smtClean="0"/>
              <a:t>(9)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14185"/>
            <a:ext cx="970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Remarks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818710"/>
            <a:ext cx="8815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spc="-20" dirty="0" smtClean="0">
                <a:solidFill>
                  <a:srgbClr val="0070C0"/>
                </a:solidFill>
              </a:rPr>
              <a:t>The 2. gen. scalable </a:t>
            </a:r>
            <a:r>
              <a:rPr lang="en-GB" sz="1400" spc="-20" dirty="0" smtClean="0">
                <a:solidFill>
                  <a:srgbClr val="FF0000"/>
                </a:solidFill>
              </a:rPr>
              <a:t>Cascade Lake server processor </a:t>
            </a:r>
            <a:r>
              <a:rPr lang="en-GB" sz="1400" spc="-20" dirty="0" smtClean="0"/>
              <a:t>is </a:t>
            </a:r>
            <a:r>
              <a:rPr lang="en-GB" sz="1400" spc="-20" dirty="0" smtClean="0">
                <a:solidFill>
                  <a:srgbClr val="0070C0"/>
                </a:solidFill>
              </a:rPr>
              <a:t>an optimization of the 1th gen. scalable </a:t>
            </a:r>
          </a:p>
          <a:p>
            <a:r>
              <a:rPr lang="en-GB" sz="1400" spc="-20" dirty="0" smtClean="0">
                <a:solidFill>
                  <a:srgbClr val="0070C0"/>
                </a:solidFill>
              </a:rPr>
              <a:t>       </a:t>
            </a:r>
            <a:r>
              <a:rPr lang="en-GB" sz="1400" spc="-20" dirty="0" err="1" smtClean="0">
                <a:solidFill>
                  <a:srgbClr val="0070C0"/>
                </a:solidFill>
              </a:rPr>
              <a:t>Skylake</a:t>
            </a:r>
            <a:r>
              <a:rPr lang="en-GB" sz="1400" spc="-20" dirty="0" smtClean="0">
                <a:solidFill>
                  <a:srgbClr val="0070C0"/>
                </a:solidFill>
              </a:rPr>
              <a:t>-SP server processor</a:t>
            </a:r>
            <a:r>
              <a:rPr lang="en-GB" sz="1400" spc="-20" dirty="0" smtClean="0"/>
              <a:t> in a similar way as the 7. gen. </a:t>
            </a:r>
            <a:r>
              <a:rPr lang="en-GB" sz="1400" spc="-20" dirty="0" err="1" smtClean="0"/>
              <a:t>Kaby</a:t>
            </a:r>
            <a:r>
              <a:rPr lang="en-GB" sz="1400" spc="-20" dirty="0" smtClean="0"/>
              <a:t> Lake mobile/DT processor</a:t>
            </a:r>
          </a:p>
          <a:p>
            <a:pPr>
              <a:spcAft>
                <a:spcPts val="600"/>
              </a:spcAft>
            </a:pPr>
            <a:r>
              <a:rPr lang="en-GB" sz="1400" spc="-20" dirty="0" smtClean="0"/>
              <a:t>       is an optimization of the </a:t>
            </a:r>
            <a:r>
              <a:rPr lang="en-GB" sz="1400" spc="-20" dirty="0" err="1" smtClean="0"/>
              <a:t>Skylake</a:t>
            </a:r>
            <a:r>
              <a:rPr lang="en-GB" sz="1400" spc="-20" dirty="0" smtClean="0"/>
              <a:t> basic architecture.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826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" y="745540"/>
            <a:ext cx="8698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In 2019 ARM introduced a new server oriented processor line, called the </a:t>
            </a:r>
            <a:r>
              <a:rPr lang="en-US" sz="1400" dirty="0" err="1" smtClean="0">
                <a:latin typeface="+mj-lt"/>
              </a:rPr>
              <a:t>Neoverse</a:t>
            </a:r>
            <a:r>
              <a:rPr lang="en-US" sz="1400" dirty="0" smtClean="0">
                <a:latin typeface="+mj-lt"/>
              </a:rPr>
              <a:t> line, as the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next Figure indicates.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875" y="481265"/>
            <a:ext cx="5287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Emergence of ARM ISA based server processors -1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8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124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3"/>
          <p:cNvSpPr>
            <a:spLocks noChangeArrowheads="1"/>
          </p:cNvSpPr>
          <p:nvPr/>
        </p:nvSpPr>
        <p:spPr bwMode="auto">
          <a:xfrm>
            <a:off x="566555" y="1476493"/>
            <a:ext cx="7967662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Lake-SP/AP (Xeon x2xx) processor lines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1007808" y="2435964"/>
            <a:ext cx="7526409" cy="42853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2.2.3.1 The Cascade Lake-SP line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66555" y="2449314"/>
            <a:ext cx="410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566555" y="2915995"/>
            <a:ext cx="7967662" cy="468000"/>
            <a:chOff x="705" y="1638"/>
            <a:chExt cx="4442" cy="303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30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2.2.3.2 The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Cascade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Lake-AP line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705" y="1660"/>
              <a:ext cx="22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</a:t>
            </a:r>
            <a:r>
              <a:rPr lang="en-GB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</a:t>
            </a:r>
            <a:r>
              <a:rPr lang="hu-HU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Cascade Lake-SP/AP (Xeon x2xx) processor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lines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500513"/>
            <a:ext cx="3619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 server product lines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7735" y="1687767"/>
            <a:ext cx="4112179" cy="31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marR="0" lvl="0" indent="-342265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Cascade Lake-SP line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265" marR="0" lvl="0" indent="-342265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Line 8"/>
          <p:cNvCxnSpPr/>
          <p:nvPr/>
        </p:nvCxnSpPr>
        <p:spPr bwMode="auto">
          <a:xfrm>
            <a:off x="4534767" y="1320593"/>
            <a:ext cx="0" cy="825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Line 13"/>
          <p:cNvCxnSpPr>
            <a:endCxn id="10" idx="6"/>
          </p:cNvCxnSpPr>
          <p:nvPr/>
        </p:nvCxnSpPr>
        <p:spPr bwMode="auto">
          <a:xfrm flipH="1">
            <a:off x="2351591" y="1421319"/>
            <a:ext cx="2185674" cy="20756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62198" y="1020943"/>
            <a:ext cx="4921430" cy="2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Cascade Lake server product lines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93808" y="1694248"/>
            <a:ext cx="3971436" cy="30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marR="0" lvl="0" indent="-342265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Cascade Lake-AP line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Line 13"/>
          <p:cNvCxnSpPr>
            <a:endCxn id="11" idx="2"/>
          </p:cNvCxnSpPr>
          <p:nvPr/>
        </p:nvCxnSpPr>
        <p:spPr bwMode="auto">
          <a:xfrm>
            <a:off x="4537265" y="1412142"/>
            <a:ext cx="2106109" cy="20721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294352" y="1602939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643374" y="1593414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036" y="2055319"/>
            <a:ext cx="2728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265" marR="0" lvl="0" indent="-342265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Xeon-SP 82/62/52/42/32xx</a:t>
            </a:r>
          </a:p>
          <a:p>
            <a:pPr marL="342265" marR="0" lvl="0" indent="-342265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(Platinum/Gold/Silver/Bronze)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01699" y="2073249"/>
            <a:ext cx="1452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265" marR="0" lvl="0" indent="-342265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Xeon-AP 92xx</a:t>
            </a:r>
          </a:p>
          <a:p>
            <a:pPr marL="342265" marR="0" lvl="0" indent="-342265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(Platinum)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5039" y="2473692"/>
            <a:ext cx="184377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28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Shipped in 04/2019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LGA3647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3252" y="2472087"/>
            <a:ext cx="236314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56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Shipped in 04/2019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PGA5903 (to be soldered)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8167" y="3295363"/>
            <a:ext cx="15279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Section 2.2.3.1 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5694" y="3303382"/>
            <a:ext cx="15279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Section 2.2.3.3 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6475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3"/>
          <p:cNvSpPr>
            <a:spLocks noChangeArrowheads="1"/>
          </p:cNvSpPr>
          <p:nvPr/>
        </p:nvSpPr>
        <p:spPr bwMode="auto">
          <a:xfrm>
            <a:off x="611560" y="193406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2.2.3.1 Introduction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s81si1s5ygj3mzby34dq6qf-wpengine.netdna-ssl.com/wp-content/uploads/2018/08/intel-cascade-lake-ta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5" y="1538790"/>
            <a:ext cx="5507714" cy="495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2.2.3.1 The Cascade Lake-SP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line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093" y="481267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2.2.3.1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510" y="741151"/>
            <a:ext cx="882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Cascade Lake lines are 2. gen.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scalable </a:t>
            </a:r>
            <a:r>
              <a:rPr lang="en-US" sz="1400" dirty="0">
                <a:latin typeface="Verdana" pitchFamily="34" charset="0"/>
                <a:cs typeface="Times New Roman" pitchFamily="18" charset="0"/>
              </a:rPr>
              <a:t>server processor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lines b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elonging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platform,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seen below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967155" y="2581301"/>
            <a:ext cx="1170130" cy="148516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7455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2.2.3.1 The Cascade Lake-SP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(2)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629" y="500512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Intel’s </a:t>
            </a:r>
            <a:r>
              <a:rPr lang="en-US" sz="1400" b="1" dirty="0">
                <a:solidFill>
                  <a:schemeClr val="accent6"/>
                </a:solidFill>
                <a:latin typeface="Verdana" pitchFamily="34" charset="0"/>
                <a:cs typeface="Times New Roman" pitchFamily="18" charset="0"/>
              </a:rPr>
              <a:t>Cascade Lake lines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19" y="818710"/>
            <a:ext cx="8523872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Manufactured using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14++ nm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technology.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Announced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11/2018, launched in 04/2019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Same core counts, cache sizes and IO-speeds as in the first generation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They are shipped 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FCLGA-3647 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packages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like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processors.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81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2.2.3.1 The Cascade Lake-SP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(3)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46754" y="1232034"/>
            <a:ext cx="9049122" cy="4658404"/>
            <a:chOff x="46754" y="1232034"/>
            <a:chExt cx="9049122" cy="46584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116" t="20595" r="18372" b="9535"/>
            <a:stretch/>
          </p:blipFill>
          <p:spPr>
            <a:xfrm>
              <a:off x="46754" y="1242104"/>
              <a:ext cx="9049122" cy="464833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76200" y="1232034"/>
              <a:ext cx="7306377" cy="27913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200" y="481263"/>
            <a:ext cx="783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Improvements of the Cascade Lake core vs. the previous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core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194926"/>
            <a:ext cx="901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Note that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 core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essentially the same as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Icelake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core,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nevertheless with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the enhancements indicated above (except the L2 cache as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has also 1 MB L2 cache)</a:t>
            </a:r>
          </a:p>
        </p:txBody>
      </p:sp>
    </p:spTree>
    <p:extLst>
      <p:ext uri="{BB962C8B-B14F-4D97-AF65-F5344CB8AC3E}">
        <p14:creationId xmlns:p14="http://schemas.microsoft.com/office/powerpoint/2010/main" val="197500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2.2.3.1 The Cascade Lake-SP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(4)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57" t="11450" r="15217" b="8358"/>
          <a:stretch/>
        </p:blipFill>
        <p:spPr>
          <a:xfrm>
            <a:off x="1133201" y="1126160"/>
            <a:ext cx="6662866" cy="3628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481260"/>
            <a:ext cx="6346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Model designation scheme of the Cascade Lake models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850" y="5091777"/>
            <a:ext cx="88201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"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" suffix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indicates 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large memory (4.5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tier SKU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"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" suffix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indicates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medium memory (2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tier SKU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"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" suffix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indicates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extended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lifetime (10 year use) guarantees and 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NEBS-friendly packaging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specification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"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" suffix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indicates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Speed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Select Technology (SST)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505" y="4764519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Notes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797025" y="4711787"/>
            <a:ext cx="3055629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" b="1" dirty="0" smtClean="0">
                <a:solidFill>
                  <a:srgbClr val="7C4D1A"/>
                </a:solidFill>
              </a:rPr>
              <a:t>Previous suffixes: only FMT </a:t>
            </a:r>
          </a:p>
        </p:txBody>
      </p:sp>
    </p:spTree>
    <p:extLst>
      <p:ext uri="{BB962C8B-B14F-4D97-AF65-F5344CB8AC3E}">
        <p14:creationId xmlns:p14="http://schemas.microsoft.com/office/powerpoint/2010/main" val="23607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2.2.3.1 The Cascade Lake-SP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(5)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041" t="16328" r="16979" b="20001"/>
          <a:stretch/>
        </p:blipFill>
        <p:spPr>
          <a:xfrm>
            <a:off x="160596" y="1290320"/>
            <a:ext cx="8877993" cy="4747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688" y="481267"/>
            <a:ext cx="786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Typical 2S platform configuration with Cascade Lake-SP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lang="hu-HU" sz="1400" b="1" dirty="0" smtClean="0">
                <a:latin typeface="Verdana" pitchFamily="34" charset="0"/>
                <a:cs typeface="Times New Roman" pitchFamily="18" charset="0"/>
              </a:rPr>
              <a:t>117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    </a:t>
            </a:r>
          </a:p>
        </p:txBody>
      </p:sp>
    </p:spTree>
    <p:extLst>
      <p:ext uri="{BB962C8B-B14F-4D97-AF65-F5344CB8AC3E}">
        <p14:creationId xmlns:p14="http://schemas.microsoft.com/office/powerpoint/2010/main" val="97300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2.2.3.1 The Cascade Lake-SP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(6)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938" t="15537" r="25143" b="20122"/>
          <a:stretch/>
        </p:blipFill>
        <p:spPr>
          <a:xfrm>
            <a:off x="108161" y="1414914"/>
            <a:ext cx="8852960" cy="5399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481267"/>
            <a:ext cx="9181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Typical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4S crossbar platform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configuration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Lake-SP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lang="hu-HU" sz="1400" b="1" dirty="0" smtClean="0">
                <a:latin typeface="Verdana" pitchFamily="34" charset="0"/>
                <a:cs typeface="Times New Roman" pitchFamily="18" charset="0"/>
              </a:rPr>
              <a:t>117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  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572000" y="6169794"/>
            <a:ext cx="4572000" cy="3657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2.2.3.1 The Cascade Lake-SP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(7)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730" t="15420" r="24574" b="17963"/>
          <a:stretch/>
        </p:blipFill>
        <p:spPr>
          <a:xfrm>
            <a:off x="146099" y="1422401"/>
            <a:ext cx="8874923" cy="5435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8" y="481263"/>
            <a:ext cx="786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Typical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configuration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Lake-SP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lang="hu-HU" sz="1400" b="1" dirty="0" smtClean="0">
                <a:latin typeface="Verdana" pitchFamily="34" charset="0"/>
                <a:cs typeface="Times New Roman" pitchFamily="18" charset="0"/>
              </a:rPr>
              <a:t>117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  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114800" y="5768975"/>
            <a:ext cx="5029200" cy="31686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52"/>
          <p:cNvSpPr txBox="1"/>
          <p:nvPr/>
        </p:nvSpPr>
        <p:spPr>
          <a:xfrm>
            <a:off x="142875" y="481263"/>
            <a:ext cx="5660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</a:rPr>
              <a:t>ARM’s server oriented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</a:rPr>
              <a:t>Neoverse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</a:rPr>
              <a:t> processor line (2019)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49" name="Téglalap 5">
            <a:extLst>
              <a:ext uri="{FF2B5EF4-FFF2-40B4-BE49-F238E27FC236}">
                <a16:creationId xmlns:a16="http://schemas.microsoft.com/office/drawing/2014/main" id="{310DA2A7-6815-479D-B4EA-E5EEEC16233F}"/>
              </a:ext>
            </a:extLst>
          </p:cNvPr>
          <p:cNvSpPr/>
          <p:nvPr/>
        </p:nvSpPr>
        <p:spPr>
          <a:xfrm>
            <a:off x="2481114" y="3575050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</a:t>
            </a:r>
          </a:p>
        </p:txBody>
      </p:sp>
      <p:sp>
        <p:nvSpPr>
          <p:cNvPr id="350" name="Téglalap 6">
            <a:extLst>
              <a:ext uri="{FF2B5EF4-FFF2-40B4-BE49-F238E27FC236}">
                <a16:creationId xmlns:a16="http://schemas.microsoft.com/office/drawing/2014/main" id="{A17A13CD-EAB9-4CE3-97C5-8DDD7823AA74}"/>
              </a:ext>
            </a:extLst>
          </p:cNvPr>
          <p:cNvSpPr/>
          <p:nvPr/>
        </p:nvSpPr>
        <p:spPr>
          <a:xfrm>
            <a:off x="3210114" y="3575369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</a:p>
        </p:txBody>
      </p:sp>
      <p:sp>
        <p:nvSpPr>
          <p:cNvPr id="351" name="Téglalap 7">
            <a:extLst>
              <a:ext uri="{FF2B5EF4-FFF2-40B4-BE49-F238E27FC236}">
                <a16:creationId xmlns:a16="http://schemas.microsoft.com/office/drawing/2014/main" id="{FDBC93AF-31A4-489D-9913-FEBCB79667F2}"/>
              </a:ext>
            </a:extLst>
          </p:cNvPr>
          <p:cNvSpPr/>
          <p:nvPr/>
        </p:nvSpPr>
        <p:spPr>
          <a:xfrm>
            <a:off x="3939114" y="3575244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</a:p>
        </p:txBody>
      </p:sp>
      <p:sp>
        <p:nvSpPr>
          <p:cNvPr id="352" name="Téglalap 8">
            <a:extLst>
              <a:ext uri="{FF2B5EF4-FFF2-40B4-BE49-F238E27FC236}">
                <a16:creationId xmlns:a16="http://schemas.microsoft.com/office/drawing/2014/main" id="{21B9E524-D412-4E46-ABD7-116D69BB4CC8}"/>
              </a:ext>
            </a:extLst>
          </p:cNvPr>
          <p:cNvSpPr/>
          <p:nvPr/>
        </p:nvSpPr>
        <p:spPr>
          <a:xfrm>
            <a:off x="4668114" y="3575549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</a:p>
        </p:txBody>
      </p:sp>
      <p:sp>
        <p:nvSpPr>
          <p:cNvPr id="353" name="Téglalap 9">
            <a:extLst>
              <a:ext uri="{FF2B5EF4-FFF2-40B4-BE49-F238E27FC236}">
                <a16:creationId xmlns:a16="http://schemas.microsoft.com/office/drawing/2014/main" id="{D73F83DD-F9E3-41E7-A88C-F9F7D9E50C7A}"/>
              </a:ext>
            </a:extLst>
          </p:cNvPr>
          <p:cNvSpPr/>
          <p:nvPr/>
        </p:nvSpPr>
        <p:spPr>
          <a:xfrm>
            <a:off x="5397114" y="3568452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</a:p>
        </p:txBody>
      </p:sp>
      <p:sp>
        <p:nvSpPr>
          <p:cNvPr id="354" name="Téglalap 14">
            <a:extLst>
              <a:ext uri="{FF2B5EF4-FFF2-40B4-BE49-F238E27FC236}">
                <a16:creationId xmlns:a16="http://schemas.microsoft.com/office/drawing/2014/main" id="{F3BEB992-728F-4AD0-811E-7B24E82850E1}"/>
              </a:ext>
            </a:extLst>
          </p:cNvPr>
          <p:cNvSpPr/>
          <p:nvPr/>
        </p:nvSpPr>
        <p:spPr>
          <a:xfrm>
            <a:off x="1752372" y="3575393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2012</a:t>
            </a:r>
          </a:p>
        </p:txBody>
      </p:sp>
      <p:sp>
        <p:nvSpPr>
          <p:cNvPr id="355" name="Téglalap 15">
            <a:extLst>
              <a:ext uri="{FF2B5EF4-FFF2-40B4-BE49-F238E27FC236}">
                <a16:creationId xmlns:a16="http://schemas.microsoft.com/office/drawing/2014/main" id="{5A22EB8E-B72B-4446-AD6B-FAC22EEC036C}"/>
              </a:ext>
            </a:extLst>
          </p:cNvPr>
          <p:cNvSpPr/>
          <p:nvPr/>
        </p:nvSpPr>
        <p:spPr>
          <a:xfrm>
            <a:off x="1023114" y="3575050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</a:t>
            </a:r>
          </a:p>
        </p:txBody>
      </p:sp>
      <p:cxnSp>
        <p:nvCxnSpPr>
          <p:cNvPr id="356" name="Egyenes összekötő nyíllal 17">
            <a:extLst>
              <a:ext uri="{FF2B5EF4-FFF2-40B4-BE49-F238E27FC236}">
                <a16:creationId xmlns:a16="http://schemas.microsoft.com/office/drawing/2014/main" id="{88421B7C-2498-4782-9AA8-36A8A4385905}"/>
              </a:ext>
            </a:extLst>
          </p:cNvPr>
          <p:cNvCxnSpPr>
            <a:cxnSpLocks/>
          </p:cNvCxnSpPr>
          <p:nvPr/>
        </p:nvCxnSpPr>
        <p:spPr>
          <a:xfrm>
            <a:off x="1022855" y="3569397"/>
            <a:ext cx="757235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Téglalap 18">
            <a:extLst>
              <a:ext uri="{FF2B5EF4-FFF2-40B4-BE49-F238E27FC236}">
                <a16:creationId xmlns:a16="http://schemas.microsoft.com/office/drawing/2014/main" id="{A3460E91-7B76-4344-94FF-EAD20B4FD09D}"/>
              </a:ext>
            </a:extLst>
          </p:cNvPr>
          <p:cNvSpPr/>
          <p:nvPr/>
        </p:nvSpPr>
        <p:spPr>
          <a:xfrm>
            <a:off x="3413397" y="3173571"/>
            <a:ext cx="621000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A53</a:t>
            </a:r>
          </a:p>
        </p:txBody>
      </p:sp>
      <p:sp>
        <p:nvSpPr>
          <p:cNvPr id="358" name="Téglalap 19">
            <a:extLst>
              <a:ext uri="{FF2B5EF4-FFF2-40B4-BE49-F238E27FC236}">
                <a16:creationId xmlns:a16="http://schemas.microsoft.com/office/drawing/2014/main" id="{70CB3192-3EBF-4C22-9B3F-A78316E8C78C}"/>
              </a:ext>
            </a:extLst>
          </p:cNvPr>
          <p:cNvSpPr/>
          <p:nvPr/>
        </p:nvSpPr>
        <p:spPr>
          <a:xfrm>
            <a:off x="5397114" y="3173219"/>
            <a:ext cx="621000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A55</a:t>
            </a:r>
          </a:p>
        </p:txBody>
      </p:sp>
      <p:sp>
        <p:nvSpPr>
          <p:cNvPr id="359" name="Szövegdoboz 21">
            <a:extLst>
              <a:ext uri="{FF2B5EF4-FFF2-40B4-BE49-F238E27FC236}">
                <a16:creationId xmlns:a16="http://schemas.microsoft.com/office/drawing/2014/main" id="{9D7B1A6D-2629-452F-B482-C162913CAA7F}"/>
              </a:ext>
            </a:extLst>
          </p:cNvPr>
          <p:cNvSpPr txBox="1"/>
          <p:nvPr/>
        </p:nvSpPr>
        <p:spPr>
          <a:xfrm>
            <a:off x="3440598" y="2948888"/>
            <a:ext cx="5405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Apollo</a:t>
            </a:r>
          </a:p>
        </p:txBody>
      </p:sp>
      <p:sp>
        <p:nvSpPr>
          <p:cNvPr id="360" name="Szövegdoboz 22">
            <a:extLst>
              <a:ext uri="{FF2B5EF4-FFF2-40B4-BE49-F238E27FC236}">
                <a16:creationId xmlns:a16="http://schemas.microsoft.com/office/drawing/2014/main" id="{C6198AF4-D2D7-4839-AE1A-EB9BF31B0A8B}"/>
              </a:ext>
            </a:extLst>
          </p:cNvPr>
          <p:cNvSpPr txBox="1"/>
          <p:nvPr/>
        </p:nvSpPr>
        <p:spPr>
          <a:xfrm>
            <a:off x="5425259" y="2947029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Ananke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1" name="Nyíl: jobbra mutató 24">
            <a:extLst>
              <a:ext uri="{FF2B5EF4-FFF2-40B4-BE49-F238E27FC236}">
                <a16:creationId xmlns:a16="http://schemas.microsoft.com/office/drawing/2014/main" id="{D6DEBD80-2E00-41B3-BC8D-988CE54C9B30}"/>
              </a:ext>
            </a:extLst>
          </p:cNvPr>
          <p:cNvSpPr/>
          <p:nvPr/>
        </p:nvSpPr>
        <p:spPr>
          <a:xfrm>
            <a:off x="4035825" y="3242254"/>
            <a:ext cx="1350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2" name="Téglalap 26">
            <a:extLst>
              <a:ext uri="{FF2B5EF4-FFF2-40B4-BE49-F238E27FC236}">
                <a16:creationId xmlns:a16="http://schemas.microsoft.com/office/drawing/2014/main" id="{3BA5420E-CB42-4955-BA2B-36D11385F58F}"/>
              </a:ext>
            </a:extLst>
          </p:cNvPr>
          <p:cNvSpPr/>
          <p:nvPr/>
        </p:nvSpPr>
        <p:spPr>
          <a:xfrm>
            <a:off x="3936027" y="2594821"/>
            <a:ext cx="493406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A72</a:t>
            </a:r>
          </a:p>
        </p:txBody>
      </p:sp>
      <p:sp>
        <p:nvSpPr>
          <p:cNvPr id="363" name="Téglalap 27">
            <a:extLst>
              <a:ext uri="{FF2B5EF4-FFF2-40B4-BE49-F238E27FC236}">
                <a16:creationId xmlns:a16="http://schemas.microsoft.com/office/drawing/2014/main" id="{705417B3-03A0-468C-B2C9-35B3B1692B1B}"/>
              </a:ext>
            </a:extLst>
          </p:cNvPr>
          <p:cNvSpPr/>
          <p:nvPr/>
        </p:nvSpPr>
        <p:spPr>
          <a:xfrm>
            <a:off x="4668114" y="2594646"/>
            <a:ext cx="582090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A73</a:t>
            </a:r>
          </a:p>
        </p:txBody>
      </p:sp>
      <p:sp>
        <p:nvSpPr>
          <p:cNvPr id="364" name="Téglalap 28">
            <a:extLst>
              <a:ext uri="{FF2B5EF4-FFF2-40B4-BE49-F238E27FC236}">
                <a16:creationId xmlns:a16="http://schemas.microsoft.com/office/drawing/2014/main" id="{C41B7FDF-2BDE-4B3F-BB77-7E01F654FEBE}"/>
              </a:ext>
            </a:extLst>
          </p:cNvPr>
          <p:cNvSpPr/>
          <p:nvPr/>
        </p:nvSpPr>
        <p:spPr>
          <a:xfrm>
            <a:off x="5397114" y="2594646"/>
            <a:ext cx="582090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A75</a:t>
            </a:r>
          </a:p>
        </p:txBody>
      </p:sp>
      <p:sp>
        <p:nvSpPr>
          <p:cNvPr id="365" name="Nyíl: jobbra mutató 34">
            <a:extLst>
              <a:ext uri="{FF2B5EF4-FFF2-40B4-BE49-F238E27FC236}">
                <a16:creationId xmlns:a16="http://schemas.microsoft.com/office/drawing/2014/main" id="{DB229542-CB08-4F77-B659-A96ABE0C4182}"/>
              </a:ext>
            </a:extLst>
          </p:cNvPr>
          <p:cNvSpPr/>
          <p:nvPr/>
        </p:nvSpPr>
        <p:spPr>
          <a:xfrm>
            <a:off x="4430130" y="2658130"/>
            <a:ext cx="243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Nyíl: jobbra mutató 35">
            <a:extLst>
              <a:ext uri="{FF2B5EF4-FFF2-40B4-BE49-F238E27FC236}">
                <a16:creationId xmlns:a16="http://schemas.microsoft.com/office/drawing/2014/main" id="{67C0EF7D-C26D-4148-AF04-A65815D3ECC0}"/>
              </a:ext>
            </a:extLst>
          </p:cNvPr>
          <p:cNvSpPr/>
          <p:nvPr/>
        </p:nvSpPr>
        <p:spPr>
          <a:xfrm>
            <a:off x="5250825" y="2658130"/>
            <a:ext cx="135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Bal oldali kapcsos zárójel 39">
            <a:extLst>
              <a:ext uri="{FF2B5EF4-FFF2-40B4-BE49-F238E27FC236}">
                <a16:creationId xmlns:a16="http://schemas.microsoft.com/office/drawing/2014/main" id="{09B7A89D-64EA-4FB8-B7B7-03D5909FDD9E}"/>
              </a:ext>
            </a:extLst>
          </p:cNvPr>
          <p:cNvSpPr/>
          <p:nvPr/>
        </p:nvSpPr>
        <p:spPr>
          <a:xfrm>
            <a:off x="1959826" y="2542835"/>
            <a:ext cx="185151" cy="914276"/>
          </a:xfrm>
          <a:custGeom>
            <a:avLst/>
            <a:gdLst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7" fmla="*/ 108000 w 108000"/>
              <a:gd name="connsiteY7" fmla="*/ 115200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0" fmla="*/ 196900 w 196900"/>
              <a:gd name="connsiteY0" fmla="*/ 1152000 h 1152000"/>
              <a:gd name="connsiteX1" fmla="*/ 142900 w 196900"/>
              <a:gd name="connsiteY1" fmla="*/ 1143000 h 1152000"/>
              <a:gd name="connsiteX2" fmla="*/ 142900 w 196900"/>
              <a:gd name="connsiteY2" fmla="*/ 585000 h 1152000"/>
              <a:gd name="connsiteX3" fmla="*/ 88900 w 196900"/>
              <a:gd name="connsiteY3" fmla="*/ 576000 h 1152000"/>
              <a:gd name="connsiteX4" fmla="*/ 142900 w 196900"/>
              <a:gd name="connsiteY4" fmla="*/ 567000 h 1152000"/>
              <a:gd name="connsiteX5" fmla="*/ 142900 w 196900"/>
              <a:gd name="connsiteY5" fmla="*/ 9000 h 1152000"/>
              <a:gd name="connsiteX6" fmla="*/ 196900 w 196900"/>
              <a:gd name="connsiteY6" fmla="*/ 0 h 1152000"/>
              <a:gd name="connsiteX7" fmla="*/ 196900 w 196900"/>
              <a:gd name="connsiteY7" fmla="*/ 1152000 h 1152000"/>
              <a:gd name="connsiteX0" fmla="*/ 196900 w 196900"/>
              <a:gd name="connsiteY0" fmla="*/ 1152000 h 1152000"/>
              <a:gd name="connsiteX1" fmla="*/ 142900 w 196900"/>
              <a:gd name="connsiteY1" fmla="*/ 1143000 h 1152000"/>
              <a:gd name="connsiteX2" fmla="*/ 142900 w 196900"/>
              <a:gd name="connsiteY2" fmla="*/ 585000 h 1152000"/>
              <a:gd name="connsiteX3" fmla="*/ 0 w 196900"/>
              <a:gd name="connsiteY3" fmla="*/ 741100 h 1152000"/>
              <a:gd name="connsiteX4" fmla="*/ 142900 w 196900"/>
              <a:gd name="connsiteY4" fmla="*/ 567000 h 1152000"/>
              <a:gd name="connsiteX5" fmla="*/ 142900 w 196900"/>
              <a:gd name="connsiteY5" fmla="*/ 9000 h 1152000"/>
              <a:gd name="connsiteX6" fmla="*/ 196900 w 196900"/>
              <a:gd name="connsiteY6" fmla="*/ 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7" fmla="*/ 108000 w 108000"/>
              <a:gd name="connsiteY7" fmla="*/ 115200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50800 w 108000"/>
              <a:gd name="connsiteY3" fmla="*/ 60775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0" fmla="*/ 69900 w 69900"/>
              <a:gd name="connsiteY0" fmla="*/ 1152000 h 1152000"/>
              <a:gd name="connsiteX1" fmla="*/ 15900 w 69900"/>
              <a:gd name="connsiteY1" fmla="*/ 1143000 h 1152000"/>
              <a:gd name="connsiteX2" fmla="*/ 15900 w 69900"/>
              <a:gd name="connsiteY2" fmla="*/ 585000 h 1152000"/>
              <a:gd name="connsiteX3" fmla="*/ 0 w 69900"/>
              <a:gd name="connsiteY3" fmla="*/ 566475 h 1152000"/>
              <a:gd name="connsiteX4" fmla="*/ 15900 w 69900"/>
              <a:gd name="connsiteY4" fmla="*/ 567000 h 1152000"/>
              <a:gd name="connsiteX5" fmla="*/ 15900 w 69900"/>
              <a:gd name="connsiteY5" fmla="*/ 9000 h 1152000"/>
              <a:gd name="connsiteX6" fmla="*/ 69900 w 69900"/>
              <a:gd name="connsiteY6" fmla="*/ 0 h 1152000"/>
              <a:gd name="connsiteX7" fmla="*/ 69900 w 69900"/>
              <a:gd name="connsiteY7" fmla="*/ 1152000 h 1152000"/>
              <a:gd name="connsiteX0" fmla="*/ 69900 w 69900"/>
              <a:gd name="connsiteY0" fmla="*/ 1152000 h 1152000"/>
              <a:gd name="connsiteX1" fmla="*/ 15900 w 69900"/>
              <a:gd name="connsiteY1" fmla="*/ 1143000 h 1152000"/>
              <a:gd name="connsiteX2" fmla="*/ 15900 w 69900"/>
              <a:gd name="connsiteY2" fmla="*/ 585000 h 1152000"/>
              <a:gd name="connsiteX3" fmla="*/ 12700 w 69900"/>
              <a:gd name="connsiteY3" fmla="*/ 607750 h 1152000"/>
              <a:gd name="connsiteX4" fmla="*/ 15900 w 69900"/>
              <a:gd name="connsiteY4" fmla="*/ 567000 h 1152000"/>
              <a:gd name="connsiteX5" fmla="*/ 15900 w 69900"/>
              <a:gd name="connsiteY5" fmla="*/ 9000 h 1152000"/>
              <a:gd name="connsiteX6" fmla="*/ 69900 w 69900"/>
              <a:gd name="connsiteY6" fmla="*/ 0 h 1152000"/>
              <a:gd name="connsiteX0" fmla="*/ 117525 w 117525"/>
              <a:gd name="connsiteY0" fmla="*/ 1152000 h 1152000"/>
              <a:gd name="connsiteX1" fmla="*/ 63525 w 117525"/>
              <a:gd name="connsiteY1" fmla="*/ 1143000 h 1152000"/>
              <a:gd name="connsiteX2" fmla="*/ 63525 w 117525"/>
              <a:gd name="connsiteY2" fmla="*/ 585000 h 1152000"/>
              <a:gd name="connsiteX3" fmla="*/ 0 w 117525"/>
              <a:gd name="connsiteY3" fmla="*/ 509325 h 1152000"/>
              <a:gd name="connsiteX4" fmla="*/ 63525 w 117525"/>
              <a:gd name="connsiteY4" fmla="*/ 567000 h 1152000"/>
              <a:gd name="connsiteX5" fmla="*/ 63525 w 117525"/>
              <a:gd name="connsiteY5" fmla="*/ 9000 h 1152000"/>
              <a:gd name="connsiteX6" fmla="*/ 117525 w 117525"/>
              <a:gd name="connsiteY6" fmla="*/ 0 h 1152000"/>
              <a:gd name="connsiteX7" fmla="*/ 117525 w 117525"/>
              <a:gd name="connsiteY7" fmla="*/ 1152000 h 1152000"/>
              <a:gd name="connsiteX0" fmla="*/ 117525 w 117525"/>
              <a:gd name="connsiteY0" fmla="*/ 1152000 h 1152000"/>
              <a:gd name="connsiteX1" fmla="*/ 63525 w 117525"/>
              <a:gd name="connsiteY1" fmla="*/ 1143000 h 1152000"/>
              <a:gd name="connsiteX2" fmla="*/ 63525 w 117525"/>
              <a:gd name="connsiteY2" fmla="*/ 585000 h 1152000"/>
              <a:gd name="connsiteX3" fmla="*/ 60325 w 117525"/>
              <a:gd name="connsiteY3" fmla="*/ 607750 h 1152000"/>
              <a:gd name="connsiteX4" fmla="*/ 63525 w 117525"/>
              <a:gd name="connsiteY4" fmla="*/ 567000 h 1152000"/>
              <a:gd name="connsiteX5" fmla="*/ 63525 w 117525"/>
              <a:gd name="connsiteY5" fmla="*/ 9000 h 1152000"/>
              <a:gd name="connsiteX6" fmla="*/ 117525 w 117525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15081 w 72281"/>
              <a:gd name="connsiteY3" fmla="*/ 607750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19844 w 72281"/>
              <a:gd name="connsiteY3" fmla="*/ 643469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43657 w 72281"/>
              <a:gd name="connsiteY3" fmla="*/ 593462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43657 w 72281"/>
              <a:gd name="connsiteY3" fmla="*/ 593462 h 1152000"/>
              <a:gd name="connsiteX4" fmla="*/ 18281 w 72281"/>
              <a:gd name="connsiteY4" fmla="*/ 557475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20662 w 72281"/>
              <a:gd name="connsiteY2" fmla="*/ 646913 h 1152000"/>
              <a:gd name="connsiteX3" fmla="*/ 43657 w 72281"/>
              <a:gd name="connsiteY3" fmla="*/ 593462 h 1152000"/>
              <a:gd name="connsiteX4" fmla="*/ 18281 w 72281"/>
              <a:gd name="connsiteY4" fmla="*/ 557475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115913 w 115913"/>
              <a:gd name="connsiteY0" fmla="*/ 1152000 h 1152000"/>
              <a:gd name="connsiteX1" fmla="*/ 61913 w 115913"/>
              <a:gd name="connsiteY1" fmla="*/ 1143000 h 1152000"/>
              <a:gd name="connsiteX2" fmla="*/ 61913 w 115913"/>
              <a:gd name="connsiteY2" fmla="*/ 585000 h 1152000"/>
              <a:gd name="connsiteX3" fmla="*/ 43632 w 115913"/>
              <a:gd name="connsiteY3" fmla="*/ 568856 h 1152000"/>
              <a:gd name="connsiteX4" fmla="*/ 0 w 115913"/>
              <a:gd name="connsiteY4" fmla="*/ 469368 h 1152000"/>
              <a:gd name="connsiteX5" fmla="*/ 61913 w 115913"/>
              <a:gd name="connsiteY5" fmla="*/ 9000 h 1152000"/>
              <a:gd name="connsiteX6" fmla="*/ 115913 w 115913"/>
              <a:gd name="connsiteY6" fmla="*/ 0 h 1152000"/>
              <a:gd name="connsiteX7" fmla="*/ 115913 w 115913"/>
              <a:gd name="connsiteY7" fmla="*/ 1152000 h 1152000"/>
              <a:gd name="connsiteX0" fmla="*/ 115913 w 115913"/>
              <a:gd name="connsiteY0" fmla="*/ 1152000 h 1152000"/>
              <a:gd name="connsiteX1" fmla="*/ 61913 w 115913"/>
              <a:gd name="connsiteY1" fmla="*/ 1143000 h 1152000"/>
              <a:gd name="connsiteX2" fmla="*/ 64294 w 115913"/>
              <a:gd name="connsiteY2" fmla="*/ 646913 h 1152000"/>
              <a:gd name="connsiteX3" fmla="*/ 87289 w 115913"/>
              <a:gd name="connsiteY3" fmla="*/ 593462 h 1152000"/>
              <a:gd name="connsiteX4" fmla="*/ 61913 w 115913"/>
              <a:gd name="connsiteY4" fmla="*/ 557475 h 1152000"/>
              <a:gd name="connsiteX5" fmla="*/ 61913 w 115913"/>
              <a:gd name="connsiteY5" fmla="*/ 9000 h 1152000"/>
              <a:gd name="connsiteX6" fmla="*/ 115913 w 115913"/>
              <a:gd name="connsiteY6" fmla="*/ 0 h 1152000"/>
              <a:gd name="connsiteX0" fmla="*/ 209599 w 209599"/>
              <a:gd name="connsiteY0" fmla="*/ 1152000 h 1152000"/>
              <a:gd name="connsiteX1" fmla="*/ 155599 w 209599"/>
              <a:gd name="connsiteY1" fmla="*/ 1143000 h 1152000"/>
              <a:gd name="connsiteX2" fmla="*/ 155599 w 209599"/>
              <a:gd name="connsiteY2" fmla="*/ 585000 h 1152000"/>
              <a:gd name="connsiteX3" fmla="*/ 137318 w 209599"/>
              <a:gd name="connsiteY3" fmla="*/ 568856 h 1152000"/>
              <a:gd name="connsiteX4" fmla="*/ 93686 w 209599"/>
              <a:gd name="connsiteY4" fmla="*/ 469368 h 1152000"/>
              <a:gd name="connsiteX5" fmla="*/ 155599 w 209599"/>
              <a:gd name="connsiteY5" fmla="*/ 9000 h 1152000"/>
              <a:gd name="connsiteX6" fmla="*/ 209599 w 209599"/>
              <a:gd name="connsiteY6" fmla="*/ 0 h 1152000"/>
              <a:gd name="connsiteX7" fmla="*/ 209599 w 209599"/>
              <a:gd name="connsiteY7" fmla="*/ 1152000 h 1152000"/>
              <a:gd name="connsiteX0" fmla="*/ 209599 w 209599"/>
              <a:gd name="connsiteY0" fmla="*/ 1152000 h 1152000"/>
              <a:gd name="connsiteX1" fmla="*/ 155599 w 209599"/>
              <a:gd name="connsiteY1" fmla="*/ 1143000 h 1152000"/>
              <a:gd name="connsiteX2" fmla="*/ 157980 w 209599"/>
              <a:gd name="connsiteY2" fmla="*/ 646913 h 1152000"/>
              <a:gd name="connsiteX3" fmla="*/ 0 w 209599"/>
              <a:gd name="connsiteY3" fmla="*/ 648231 h 1152000"/>
              <a:gd name="connsiteX4" fmla="*/ 155599 w 209599"/>
              <a:gd name="connsiteY4" fmla="*/ 557475 h 1152000"/>
              <a:gd name="connsiteX5" fmla="*/ 155599 w 209599"/>
              <a:gd name="connsiteY5" fmla="*/ 9000 h 1152000"/>
              <a:gd name="connsiteX6" fmla="*/ 209599 w 20959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7539 w 231539"/>
              <a:gd name="connsiteY2" fmla="*/ 585000 h 1152000"/>
              <a:gd name="connsiteX3" fmla="*/ 159258 w 231539"/>
              <a:gd name="connsiteY3" fmla="*/ 568856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59258 w 231539"/>
              <a:gd name="connsiteY3" fmla="*/ 568856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83071 w 231539"/>
              <a:gd name="connsiteY3" fmla="*/ 573619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83071 w 231539"/>
              <a:gd name="connsiteY3" fmla="*/ 573619 h 1152000"/>
              <a:gd name="connsiteX4" fmla="*/ 170394 w 231539"/>
              <a:gd name="connsiteY4" fmla="*/ 481274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73546 w 231539"/>
              <a:gd name="connsiteY3" fmla="*/ 573619 h 1152000"/>
              <a:gd name="connsiteX4" fmla="*/ 170394 w 231539"/>
              <a:gd name="connsiteY4" fmla="*/ 481274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09600 w 209600"/>
              <a:gd name="connsiteY0" fmla="*/ 1152000 h 1152000"/>
              <a:gd name="connsiteX1" fmla="*/ 155600 w 209600"/>
              <a:gd name="connsiteY1" fmla="*/ 1143000 h 1152000"/>
              <a:gd name="connsiteX2" fmla="*/ 157981 w 209600"/>
              <a:gd name="connsiteY2" fmla="*/ 585000 h 1152000"/>
              <a:gd name="connsiteX3" fmla="*/ 151607 w 209600"/>
              <a:gd name="connsiteY3" fmla="*/ 573619 h 1152000"/>
              <a:gd name="connsiteX4" fmla="*/ 148455 w 209600"/>
              <a:gd name="connsiteY4" fmla="*/ 481274 h 1152000"/>
              <a:gd name="connsiteX5" fmla="*/ 155600 w 209600"/>
              <a:gd name="connsiteY5" fmla="*/ 9000 h 1152000"/>
              <a:gd name="connsiteX6" fmla="*/ 209600 w 209600"/>
              <a:gd name="connsiteY6" fmla="*/ 0 h 1152000"/>
              <a:gd name="connsiteX7" fmla="*/ 209600 w 209600"/>
              <a:gd name="connsiteY7" fmla="*/ 1152000 h 1152000"/>
              <a:gd name="connsiteX0" fmla="*/ 209600 w 209600"/>
              <a:gd name="connsiteY0" fmla="*/ 1152000 h 1152000"/>
              <a:gd name="connsiteX1" fmla="*/ 155600 w 209600"/>
              <a:gd name="connsiteY1" fmla="*/ 1143000 h 1152000"/>
              <a:gd name="connsiteX2" fmla="*/ 157981 w 209600"/>
              <a:gd name="connsiteY2" fmla="*/ 646913 h 1152000"/>
              <a:gd name="connsiteX3" fmla="*/ 1 w 209600"/>
              <a:gd name="connsiteY3" fmla="*/ 648231 h 1152000"/>
              <a:gd name="connsiteX4" fmla="*/ 155600 w 209600"/>
              <a:gd name="connsiteY4" fmla="*/ 581287 h 1152000"/>
              <a:gd name="connsiteX5" fmla="*/ 155600 w 209600"/>
              <a:gd name="connsiteY5" fmla="*/ 9000 h 1152000"/>
              <a:gd name="connsiteX6" fmla="*/ 209600 w 209600"/>
              <a:gd name="connsiteY6" fmla="*/ 0 h 1152000"/>
              <a:gd name="connsiteX0" fmla="*/ 133401 w 133401"/>
              <a:gd name="connsiteY0" fmla="*/ 1152000 h 1152000"/>
              <a:gd name="connsiteX1" fmla="*/ 79401 w 133401"/>
              <a:gd name="connsiteY1" fmla="*/ 1143000 h 1152000"/>
              <a:gd name="connsiteX2" fmla="*/ 81782 w 133401"/>
              <a:gd name="connsiteY2" fmla="*/ 585000 h 1152000"/>
              <a:gd name="connsiteX3" fmla="*/ 75408 w 133401"/>
              <a:gd name="connsiteY3" fmla="*/ 573619 h 1152000"/>
              <a:gd name="connsiteX4" fmla="*/ 72256 w 133401"/>
              <a:gd name="connsiteY4" fmla="*/ 481274 h 1152000"/>
              <a:gd name="connsiteX5" fmla="*/ 79401 w 133401"/>
              <a:gd name="connsiteY5" fmla="*/ 9000 h 1152000"/>
              <a:gd name="connsiteX6" fmla="*/ 133401 w 133401"/>
              <a:gd name="connsiteY6" fmla="*/ 0 h 1152000"/>
              <a:gd name="connsiteX7" fmla="*/ 133401 w 133401"/>
              <a:gd name="connsiteY7" fmla="*/ 1152000 h 1152000"/>
              <a:gd name="connsiteX0" fmla="*/ 133401 w 133401"/>
              <a:gd name="connsiteY0" fmla="*/ 1152000 h 1152000"/>
              <a:gd name="connsiteX1" fmla="*/ 79401 w 133401"/>
              <a:gd name="connsiteY1" fmla="*/ 1143000 h 1152000"/>
              <a:gd name="connsiteX2" fmla="*/ 81782 w 133401"/>
              <a:gd name="connsiteY2" fmla="*/ 646913 h 1152000"/>
              <a:gd name="connsiteX3" fmla="*/ 2 w 133401"/>
              <a:gd name="connsiteY3" fmla="*/ 550600 h 1152000"/>
              <a:gd name="connsiteX4" fmla="*/ 79401 w 133401"/>
              <a:gd name="connsiteY4" fmla="*/ 581287 h 1152000"/>
              <a:gd name="connsiteX5" fmla="*/ 79401 w 133401"/>
              <a:gd name="connsiteY5" fmla="*/ 9000 h 1152000"/>
              <a:gd name="connsiteX6" fmla="*/ 133401 w 133401"/>
              <a:gd name="connsiteY6" fmla="*/ 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585000 h 1152000"/>
              <a:gd name="connsiteX3" fmla="*/ 254002 w 254012"/>
              <a:gd name="connsiteY3" fmla="*/ 490276 h 1152000"/>
              <a:gd name="connsiteX4" fmla="*/ 72256 w 254012"/>
              <a:gd name="connsiteY4" fmla="*/ 481274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7" fmla="*/ 133401 w 254012"/>
              <a:gd name="connsiteY7" fmla="*/ 115200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646913 h 1152000"/>
              <a:gd name="connsiteX3" fmla="*/ 2 w 254012"/>
              <a:gd name="connsiteY3" fmla="*/ 550600 h 1152000"/>
              <a:gd name="connsiteX4" fmla="*/ 79401 w 254012"/>
              <a:gd name="connsiteY4" fmla="*/ 581287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0" fmla="*/ 135880 w 256491"/>
              <a:gd name="connsiteY0" fmla="*/ 1152000 h 1152000"/>
              <a:gd name="connsiteX1" fmla="*/ 81880 w 256491"/>
              <a:gd name="connsiteY1" fmla="*/ 1143000 h 1152000"/>
              <a:gd name="connsiteX2" fmla="*/ 84261 w 256491"/>
              <a:gd name="connsiteY2" fmla="*/ 585000 h 1152000"/>
              <a:gd name="connsiteX3" fmla="*/ 256481 w 256491"/>
              <a:gd name="connsiteY3" fmla="*/ 490276 h 1152000"/>
              <a:gd name="connsiteX4" fmla="*/ 74735 w 256491"/>
              <a:gd name="connsiteY4" fmla="*/ 481274 h 1152000"/>
              <a:gd name="connsiteX5" fmla="*/ 81880 w 256491"/>
              <a:gd name="connsiteY5" fmla="*/ 9000 h 1152000"/>
              <a:gd name="connsiteX6" fmla="*/ 135880 w 256491"/>
              <a:gd name="connsiteY6" fmla="*/ 0 h 1152000"/>
              <a:gd name="connsiteX7" fmla="*/ 135880 w 256491"/>
              <a:gd name="connsiteY7" fmla="*/ 1152000 h 1152000"/>
              <a:gd name="connsiteX0" fmla="*/ 135880 w 256491"/>
              <a:gd name="connsiteY0" fmla="*/ 1152000 h 1152000"/>
              <a:gd name="connsiteX1" fmla="*/ 81880 w 256491"/>
              <a:gd name="connsiteY1" fmla="*/ 1143000 h 1152000"/>
              <a:gd name="connsiteX2" fmla="*/ 84261 w 256491"/>
              <a:gd name="connsiteY2" fmla="*/ 646913 h 1152000"/>
              <a:gd name="connsiteX3" fmla="*/ 2481 w 256491"/>
              <a:gd name="connsiteY3" fmla="*/ 550600 h 1152000"/>
              <a:gd name="connsiteX4" fmla="*/ 200942 w 256491"/>
              <a:gd name="connsiteY4" fmla="*/ 536044 h 1152000"/>
              <a:gd name="connsiteX5" fmla="*/ 81880 w 256491"/>
              <a:gd name="connsiteY5" fmla="*/ 9000 h 1152000"/>
              <a:gd name="connsiteX6" fmla="*/ 135880 w 256491"/>
              <a:gd name="connsiteY6" fmla="*/ 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585000 h 1152000"/>
              <a:gd name="connsiteX3" fmla="*/ 254002 w 254012"/>
              <a:gd name="connsiteY3" fmla="*/ 490276 h 1152000"/>
              <a:gd name="connsiteX4" fmla="*/ 72256 w 254012"/>
              <a:gd name="connsiteY4" fmla="*/ 481274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7" fmla="*/ 133401 w 254012"/>
              <a:gd name="connsiteY7" fmla="*/ 115200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646913 h 1152000"/>
              <a:gd name="connsiteX3" fmla="*/ 2 w 254012"/>
              <a:gd name="connsiteY3" fmla="*/ 550600 h 1152000"/>
              <a:gd name="connsiteX4" fmla="*/ 84163 w 254012"/>
              <a:gd name="connsiteY4" fmla="*/ 493182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0" fmla="*/ 133404 w 254015"/>
              <a:gd name="connsiteY0" fmla="*/ 1152000 h 1152000"/>
              <a:gd name="connsiteX1" fmla="*/ 79404 w 254015"/>
              <a:gd name="connsiteY1" fmla="*/ 1143000 h 1152000"/>
              <a:gd name="connsiteX2" fmla="*/ 81785 w 254015"/>
              <a:gd name="connsiteY2" fmla="*/ 585000 h 1152000"/>
              <a:gd name="connsiteX3" fmla="*/ 254005 w 254015"/>
              <a:gd name="connsiteY3" fmla="*/ 490276 h 1152000"/>
              <a:gd name="connsiteX4" fmla="*/ 72259 w 254015"/>
              <a:gd name="connsiteY4" fmla="*/ 481274 h 1152000"/>
              <a:gd name="connsiteX5" fmla="*/ 79404 w 254015"/>
              <a:gd name="connsiteY5" fmla="*/ 9000 h 1152000"/>
              <a:gd name="connsiteX6" fmla="*/ 133404 w 254015"/>
              <a:gd name="connsiteY6" fmla="*/ 0 h 1152000"/>
              <a:gd name="connsiteX7" fmla="*/ 133404 w 254015"/>
              <a:gd name="connsiteY7" fmla="*/ 1152000 h 1152000"/>
              <a:gd name="connsiteX0" fmla="*/ 133404 w 254015"/>
              <a:gd name="connsiteY0" fmla="*/ 1152000 h 1152000"/>
              <a:gd name="connsiteX1" fmla="*/ 79404 w 254015"/>
              <a:gd name="connsiteY1" fmla="*/ 1143000 h 1152000"/>
              <a:gd name="connsiteX2" fmla="*/ 79404 w 254015"/>
              <a:gd name="connsiteY2" fmla="*/ 596906 h 1152000"/>
              <a:gd name="connsiteX3" fmla="*/ 5 w 254015"/>
              <a:gd name="connsiteY3" fmla="*/ 550600 h 1152000"/>
              <a:gd name="connsiteX4" fmla="*/ 84166 w 254015"/>
              <a:gd name="connsiteY4" fmla="*/ 493182 h 1152000"/>
              <a:gd name="connsiteX5" fmla="*/ 79404 w 254015"/>
              <a:gd name="connsiteY5" fmla="*/ 9000 h 1152000"/>
              <a:gd name="connsiteX6" fmla="*/ 133404 w 254015"/>
              <a:gd name="connsiteY6" fmla="*/ 0 h 1152000"/>
              <a:gd name="connsiteX0" fmla="*/ 133412 w 254023"/>
              <a:gd name="connsiteY0" fmla="*/ 1152000 h 1152000"/>
              <a:gd name="connsiteX1" fmla="*/ 79412 w 254023"/>
              <a:gd name="connsiteY1" fmla="*/ 1143000 h 1152000"/>
              <a:gd name="connsiteX2" fmla="*/ 81793 w 254023"/>
              <a:gd name="connsiteY2" fmla="*/ 585000 h 1152000"/>
              <a:gd name="connsiteX3" fmla="*/ 254013 w 254023"/>
              <a:gd name="connsiteY3" fmla="*/ 490276 h 1152000"/>
              <a:gd name="connsiteX4" fmla="*/ 72267 w 254023"/>
              <a:gd name="connsiteY4" fmla="*/ 481274 h 1152000"/>
              <a:gd name="connsiteX5" fmla="*/ 79412 w 254023"/>
              <a:gd name="connsiteY5" fmla="*/ 9000 h 1152000"/>
              <a:gd name="connsiteX6" fmla="*/ 133412 w 254023"/>
              <a:gd name="connsiteY6" fmla="*/ 0 h 1152000"/>
              <a:gd name="connsiteX7" fmla="*/ 133412 w 254023"/>
              <a:gd name="connsiteY7" fmla="*/ 1152000 h 1152000"/>
              <a:gd name="connsiteX0" fmla="*/ 133412 w 254023"/>
              <a:gd name="connsiteY0" fmla="*/ 1152000 h 1152000"/>
              <a:gd name="connsiteX1" fmla="*/ 79412 w 254023"/>
              <a:gd name="connsiteY1" fmla="*/ 1143000 h 1152000"/>
              <a:gd name="connsiteX2" fmla="*/ 79412 w 254023"/>
              <a:gd name="connsiteY2" fmla="*/ 596906 h 1152000"/>
              <a:gd name="connsiteX3" fmla="*/ 13 w 254023"/>
              <a:gd name="connsiteY3" fmla="*/ 550600 h 1152000"/>
              <a:gd name="connsiteX4" fmla="*/ 86555 w 254023"/>
              <a:gd name="connsiteY4" fmla="*/ 531282 h 1152000"/>
              <a:gd name="connsiteX5" fmla="*/ 79412 w 254023"/>
              <a:gd name="connsiteY5" fmla="*/ 9000 h 1152000"/>
              <a:gd name="connsiteX6" fmla="*/ 133412 w 254023"/>
              <a:gd name="connsiteY6" fmla="*/ 0 h 1152000"/>
              <a:gd name="connsiteX0" fmla="*/ 126270 w 246881"/>
              <a:gd name="connsiteY0" fmla="*/ 1152000 h 1152000"/>
              <a:gd name="connsiteX1" fmla="*/ 72270 w 246881"/>
              <a:gd name="connsiteY1" fmla="*/ 1143000 h 1152000"/>
              <a:gd name="connsiteX2" fmla="*/ 74651 w 246881"/>
              <a:gd name="connsiteY2" fmla="*/ 585000 h 1152000"/>
              <a:gd name="connsiteX3" fmla="*/ 246871 w 246881"/>
              <a:gd name="connsiteY3" fmla="*/ 490276 h 1152000"/>
              <a:gd name="connsiteX4" fmla="*/ 65125 w 246881"/>
              <a:gd name="connsiteY4" fmla="*/ 481274 h 1152000"/>
              <a:gd name="connsiteX5" fmla="*/ 72270 w 246881"/>
              <a:gd name="connsiteY5" fmla="*/ 9000 h 1152000"/>
              <a:gd name="connsiteX6" fmla="*/ 126270 w 246881"/>
              <a:gd name="connsiteY6" fmla="*/ 0 h 1152000"/>
              <a:gd name="connsiteX7" fmla="*/ 126270 w 246881"/>
              <a:gd name="connsiteY7" fmla="*/ 1152000 h 1152000"/>
              <a:gd name="connsiteX0" fmla="*/ 126270 w 246881"/>
              <a:gd name="connsiteY0" fmla="*/ 1152000 h 1152000"/>
              <a:gd name="connsiteX1" fmla="*/ 72270 w 246881"/>
              <a:gd name="connsiteY1" fmla="*/ 1143000 h 1152000"/>
              <a:gd name="connsiteX2" fmla="*/ 72270 w 246881"/>
              <a:gd name="connsiteY2" fmla="*/ 596906 h 1152000"/>
              <a:gd name="connsiteX3" fmla="*/ 15 w 246881"/>
              <a:gd name="connsiteY3" fmla="*/ 569650 h 1152000"/>
              <a:gd name="connsiteX4" fmla="*/ 79413 w 246881"/>
              <a:gd name="connsiteY4" fmla="*/ 531282 h 1152000"/>
              <a:gd name="connsiteX5" fmla="*/ 72270 w 246881"/>
              <a:gd name="connsiteY5" fmla="*/ 9000 h 1152000"/>
              <a:gd name="connsiteX6" fmla="*/ 126270 w 246881"/>
              <a:gd name="connsiteY6" fmla="*/ 0 h 1152000"/>
              <a:gd name="connsiteX0" fmla="*/ 126257 w 246868"/>
              <a:gd name="connsiteY0" fmla="*/ 1152000 h 1152000"/>
              <a:gd name="connsiteX1" fmla="*/ 72257 w 246868"/>
              <a:gd name="connsiteY1" fmla="*/ 1143000 h 1152000"/>
              <a:gd name="connsiteX2" fmla="*/ 74638 w 246868"/>
              <a:gd name="connsiteY2" fmla="*/ 585000 h 1152000"/>
              <a:gd name="connsiteX3" fmla="*/ 246858 w 246868"/>
              <a:gd name="connsiteY3" fmla="*/ 490276 h 1152000"/>
              <a:gd name="connsiteX4" fmla="*/ 65112 w 246868"/>
              <a:gd name="connsiteY4" fmla="*/ 481274 h 1152000"/>
              <a:gd name="connsiteX5" fmla="*/ 72257 w 246868"/>
              <a:gd name="connsiteY5" fmla="*/ 9000 h 1152000"/>
              <a:gd name="connsiteX6" fmla="*/ 126257 w 246868"/>
              <a:gd name="connsiteY6" fmla="*/ 0 h 1152000"/>
              <a:gd name="connsiteX7" fmla="*/ 126257 w 246868"/>
              <a:gd name="connsiteY7" fmla="*/ 1152000 h 1152000"/>
              <a:gd name="connsiteX0" fmla="*/ 126257 w 246868"/>
              <a:gd name="connsiteY0" fmla="*/ 1152000 h 1152000"/>
              <a:gd name="connsiteX1" fmla="*/ 72257 w 246868"/>
              <a:gd name="connsiteY1" fmla="*/ 1143000 h 1152000"/>
              <a:gd name="connsiteX2" fmla="*/ 72257 w 246868"/>
              <a:gd name="connsiteY2" fmla="*/ 596906 h 1152000"/>
              <a:gd name="connsiteX3" fmla="*/ 2 w 246868"/>
              <a:gd name="connsiteY3" fmla="*/ 569650 h 1152000"/>
              <a:gd name="connsiteX4" fmla="*/ 74637 w 246868"/>
              <a:gd name="connsiteY4" fmla="*/ 543188 h 1152000"/>
              <a:gd name="connsiteX5" fmla="*/ 72257 w 246868"/>
              <a:gd name="connsiteY5" fmla="*/ 9000 h 1152000"/>
              <a:gd name="connsiteX6" fmla="*/ 126257 w 246868"/>
              <a:gd name="connsiteY6" fmla="*/ 0 h 11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868" h="1152000" stroke="0" extrusionOk="0">
                <a:moveTo>
                  <a:pt x="126257" y="1152000"/>
                </a:moveTo>
                <a:cubicBezTo>
                  <a:pt x="96434" y="1152000"/>
                  <a:pt x="72257" y="1147971"/>
                  <a:pt x="72257" y="1143000"/>
                </a:cubicBezTo>
                <a:cubicBezTo>
                  <a:pt x="73051" y="957000"/>
                  <a:pt x="73844" y="771000"/>
                  <a:pt x="74638" y="585000"/>
                </a:cubicBezTo>
                <a:cubicBezTo>
                  <a:pt x="74638" y="580029"/>
                  <a:pt x="248446" y="507564"/>
                  <a:pt x="246858" y="490276"/>
                </a:cubicBezTo>
                <a:cubicBezTo>
                  <a:pt x="245270" y="472988"/>
                  <a:pt x="65112" y="486245"/>
                  <a:pt x="65112" y="481274"/>
                </a:cubicBezTo>
                <a:lnTo>
                  <a:pt x="72257" y="9000"/>
                </a:lnTo>
                <a:cubicBezTo>
                  <a:pt x="72257" y="4029"/>
                  <a:pt x="96434" y="0"/>
                  <a:pt x="126257" y="0"/>
                </a:cubicBezTo>
                <a:lnTo>
                  <a:pt x="126257" y="1152000"/>
                </a:lnTo>
                <a:close/>
              </a:path>
              <a:path w="246868" h="1152000" fill="none">
                <a:moveTo>
                  <a:pt x="126257" y="1152000"/>
                </a:moveTo>
                <a:cubicBezTo>
                  <a:pt x="96434" y="1152000"/>
                  <a:pt x="72257" y="1147971"/>
                  <a:pt x="72257" y="1143000"/>
                </a:cubicBezTo>
                <a:cubicBezTo>
                  <a:pt x="73051" y="977638"/>
                  <a:pt x="71463" y="762268"/>
                  <a:pt x="72257" y="596906"/>
                </a:cubicBezTo>
                <a:cubicBezTo>
                  <a:pt x="72257" y="591935"/>
                  <a:pt x="-395" y="578603"/>
                  <a:pt x="2" y="569650"/>
                </a:cubicBezTo>
                <a:cubicBezTo>
                  <a:pt x="399" y="560697"/>
                  <a:pt x="74637" y="548159"/>
                  <a:pt x="74637" y="543188"/>
                </a:cubicBezTo>
                <a:cubicBezTo>
                  <a:pt x="73050" y="381794"/>
                  <a:pt x="73844" y="170394"/>
                  <a:pt x="72257" y="9000"/>
                </a:cubicBezTo>
                <a:cubicBezTo>
                  <a:pt x="72257" y="4029"/>
                  <a:pt x="96434" y="0"/>
                  <a:pt x="126257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Szövegdoboz 42">
            <a:extLst>
              <a:ext uri="{FF2B5EF4-FFF2-40B4-BE49-F238E27FC236}">
                <a16:creationId xmlns:a16="http://schemas.microsoft.com/office/drawing/2014/main" id="{9E88EAB4-3AFF-4301-BDA7-D0A31F53BA18}"/>
              </a:ext>
            </a:extLst>
          </p:cNvPr>
          <p:cNvSpPr txBox="1"/>
          <p:nvPr/>
        </p:nvSpPr>
        <p:spPr>
          <a:xfrm>
            <a:off x="3948461" y="2352994"/>
            <a:ext cx="489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Maya</a:t>
            </a:r>
          </a:p>
        </p:txBody>
      </p:sp>
      <p:sp>
        <p:nvSpPr>
          <p:cNvPr id="369" name="Szövegdoboz 43">
            <a:extLst>
              <a:ext uri="{FF2B5EF4-FFF2-40B4-BE49-F238E27FC236}">
                <a16:creationId xmlns:a16="http://schemas.microsoft.com/office/drawing/2014/main" id="{F4118F0F-D64C-4D0D-BEA6-456DE8A6C7D6}"/>
              </a:ext>
            </a:extLst>
          </p:cNvPr>
          <p:cNvSpPr txBox="1"/>
          <p:nvPr/>
        </p:nvSpPr>
        <p:spPr>
          <a:xfrm>
            <a:off x="4677603" y="2355354"/>
            <a:ext cx="631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Artemis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0" name="Szövegdoboz 44">
            <a:extLst>
              <a:ext uri="{FF2B5EF4-FFF2-40B4-BE49-F238E27FC236}">
                <a16:creationId xmlns:a16="http://schemas.microsoft.com/office/drawing/2014/main" id="{15260D12-A0BD-42EA-9F55-7E29A4CB2573}"/>
              </a:ext>
            </a:extLst>
          </p:cNvPr>
          <p:cNvSpPr txBox="1"/>
          <p:nvPr/>
        </p:nvSpPr>
        <p:spPr>
          <a:xfrm>
            <a:off x="5280566" y="2353479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Prometheus</a:t>
            </a:r>
          </a:p>
        </p:txBody>
      </p:sp>
      <p:sp>
        <p:nvSpPr>
          <p:cNvPr id="371" name="Téglalap 56">
            <a:extLst>
              <a:ext uri="{FF2B5EF4-FFF2-40B4-BE49-F238E27FC236}">
                <a16:creationId xmlns:a16="http://schemas.microsoft.com/office/drawing/2014/main" id="{4C062BE1-914E-4C5F-8AEF-B276CA641847}"/>
              </a:ext>
            </a:extLst>
          </p:cNvPr>
          <p:cNvSpPr/>
          <p:nvPr/>
        </p:nvSpPr>
        <p:spPr>
          <a:xfrm>
            <a:off x="103878" y="2598749"/>
            <a:ext cx="810000" cy="348280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</a:t>
            </a: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CPUs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8" name="Szövegdoboz 90">
            <a:extLst>
              <a:ext uri="{FF2B5EF4-FFF2-40B4-BE49-F238E27FC236}">
                <a16:creationId xmlns:a16="http://schemas.microsoft.com/office/drawing/2014/main" id="{91BA5EF6-73AB-40AB-9A1A-06EF1C79FADE}"/>
              </a:ext>
            </a:extLst>
          </p:cNvPr>
          <p:cNvSpPr txBox="1"/>
          <p:nvPr/>
        </p:nvSpPr>
        <p:spPr>
          <a:xfrm>
            <a:off x="1315689" y="2768995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Cortex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64-bit</a:t>
            </a:r>
          </a:p>
        </p:txBody>
      </p:sp>
      <p:cxnSp>
        <p:nvCxnSpPr>
          <p:cNvPr id="379" name="Egyenes összekötő nyíllal 101">
            <a:extLst>
              <a:ext uri="{FF2B5EF4-FFF2-40B4-BE49-F238E27FC236}">
                <a16:creationId xmlns:a16="http://schemas.microsoft.com/office/drawing/2014/main" id="{92761F18-BA4E-4262-9BA3-E030125F5693}"/>
              </a:ext>
            </a:extLst>
          </p:cNvPr>
          <p:cNvCxnSpPr>
            <a:cxnSpLocks/>
          </p:cNvCxnSpPr>
          <p:nvPr/>
        </p:nvCxnSpPr>
        <p:spPr>
          <a:xfrm rot="16200000">
            <a:off x="-319660" y="2528750"/>
            <a:ext cx="270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Nyíl: jobbra mutató 117">
            <a:extLst>
              <a:ext uri="{FF2B5EF4-FFF2-40B4-BE49-F238E27FC236}">
                <a16:creationId xmlns:a16="http://schemas.microsoft.com/office/drawing/2014/main" id="{F23F6F18-EB17-4741-A790-B8BF6AA9664B}"/>
              </a:ext>
            </a:extLst>
          </p:cNvPr>
          <p:cNvSpPr/>
          <p:nvPr/>
        </p:nvSpPr>
        <p:spPr>
          <a:xfrm>
            <a:off x="3281832" y="3242139"/>
            <a:ext cx="135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5" name="Téglalap 125">
            <a:extLst>
              <a:ext uri="{FF2B5EF4-FFF2-40B4-BE49-F238E27FC236}">
                <a16:creationId xmlns:a16="http://schemas.microsoft.com/office/drawing/2014/main" id="{0C52C4D1-7183-4AA2-B213-AA26CDB75920}"/>
              </a:ext>
            </a:extLst>
          </p:cNvPr>
          <p:cNvSpPr/>
          <p:nvPr/>
        </p:nvSpPr>
        <p:spPr>
          <a:xfrm>
            <a:off x="2120187" y="2603423"/>
            <a:ext cx="493406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A57</a:t>
            </a:r>
          </a:p>
        </p:txBody>
      </p:sp>
      <p:sp>
        <p:nvSpPr>
          <p:cNvPr id="386" name="Szövegdoboz 126">
            <a:extLst>
              <a:ext uri="{FF2B5EF4-FFF2-40B4-BE49-F238E27FC236}">
                <a16:creationId xmlns:a16="http://schemas.microsoft.com/office/drawing/2014/main" id="{C91BB7C9-235E-4073-9B85-6D3224FD1FEC}"/>
              </a:ext>
            </a:extLst>
          </p:cNvPr>
          <p:cNvSpPr txBox="1"/>
          <p:nvPr/>
        </p:nvSpPr>
        <p:spPr>
          <a:xfrm>
            <a:off x="2147622" y="2362801"/>
            <a:ext cx="470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Atlas</a:t>
            </a:r>
          </a:p>
        </p:txBody>
      </p:sp>
      <p:sp>
        <p:nvSpPr>
          <p:cNvPr id="387" name="Nyíl: jobbra mutató 116">
            <a:extLst>
              <a:ext uri="{FF2B5EF4-FFF2-40B4-BE49-F238E27FC236}">
                <a16:creationId xmlns:a16="http://schemas.microsoft.com/office/drawing/2014/main" id="{B523C40E-7812-4AFE-9C96-E9A66D2C8497}"/>
              </a:ext>
            </a:extLst>
          </p:cNvPr>
          <p:cNvSpPr/>
          <p:nvPr/>
        </p:nvSpPr>
        <p:spPr>
          <a:xfrm>
            <a:off x="2619872" y="2656023"/>
            <a:ext cx="1323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Téglalap 10">
            <a:extLst>
              <a:ext uri="{FF2B5EF4-FFF2-40B4-BE49-F238E27FC236}">
                <a16:creationId xmlns:a16="http://schemas.microsoft.com/office/drawing/2014/main" id="{A6BB4FF6-6FE0-4587-B388-FEDFBA31F1C7}"/>
              </a:ext>
            </a:extLst>
          </p:cNvPr>
          <p:cNvSpPr/>
          <p:nvPr/>
        </p:nvSpPr>
        <p:spPr>
          <a:xfrm>
            <a:off x="6126114" y="3568739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sp>
        <p:nvSpPr>
          <p:cNvPr id="389" name="Téglalap 11">
            <a:extLst>
              <a:ext uri="{FF2B5EF4-FFF2-40B4-BE49-F238E27FC236}">
                <a16:creationId xmlns:a16="http://schemas.microsoft.com/office/drawing/2014/main" id="{A78BB795-5DB4-4B84-A70B-9B98E1130DD6}"/>
              </a:ext>
            </a:extLst>
          </p:cNvPr>
          <p:cNvSpPr/>
          <p:nvPr/>
        </p:nvSpPr>
        <p:spPr>
          <a:xfrm>
            <a:off x="6855114" y="3575369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</a:p>
        </p:txBody>
      </p:sp>
      <p:sp>
        <p:nvSpPr>
          <p:cNvPr id="390" name="Téglalap 12">
            <a:extLst>
              <a:ext uri="{FF2B5EF4-FFF2-40B4-BE49-F238E27FC236}">
                <a16:creationId xmlns:a16="http://schemas.microsoft.com/office/drawing/2014/main" id="{E45247D8-A161-4647-A403-9EE2032C283B}"/>
              </a:ext>
            </a:extLst>
          </p:cNvPr>
          <p:cNvSpPr/>
          <p:nvPr/>
        </p:nvSpPr>
        <p:spPr>
          <a:xfrm>
            <a:off x="7584114" y="3575369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</a:t>
            </a:r>
          </a:p>
        </p:txBody>
      </p:sp>
      <p:sp>
        <p:nvSpPr>
          <p:cNvPr id="391" name="Téglalap 13">
            <a:extLst>
              <a:ext uri="{FF2B5EF4-FFF2-40B4-BE49-F238E27FC236}">
                <a16:creationId xmlns:a16="http://schemas.microsoft.com/office/drawing/2014/main" id="{04563564-96E2-478F-AF2C-F32AB4A22D99}"/>
              </a:ext>
            </a:extLst>
          </p:cNvPr>
          <p:cNvSpPr/>
          <p:nvPr/>
        </p:nvSpPr>
        <p:spPr>
          <a:xfrm>
            <a:off x="8313114" y="3575066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sp>
        <p:nvSpPr>
          <p:cNvPr id="392" name="Téglalap 20">
            <a:extLst>
              <a:ext uri="{FF2B5EF4-FFF2-40B4-BE49-F238E27FC236}">
                <a16:creationId xmlns:a16="http://schemas.microsoft.com/office/drawing/2014/main" id="{4CC64E43-2CEF-42C1-96DB-BABF395E63E2}"/>
              </a:ext>
            </a:extLst>
          </p:cNvPr>
          <p:cNvSpPr/>
          <p:nvPr/>
        </p:nvSpPr>
        <p:spPr>
          <a:xfrm>
            <a:off x="6846691" y="3174821"/>
            <a:ext cx="547174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A65-AE</a:t>
            </a:r>
          </a:p>
        </p:txBody>
      </p:sp>
      <p:sp>
        <p:nvSpPr>
          <p:cNvPr id="393" name="Szövegdoboz 23">
            <a:extLst>
              <a:ext uri="{FF2B5EF4-FFF2-40B4-BE49-F238E27FC236}">
                <a16:creationId xmlns:a16="http://schemas.microsoft.com/office/drawing/2014/main" id="{02F3C7B3-94FE-45D5-89C6-AE0B7F2D0011}"/>
              </a:ext>
            </a:extLst>
          </p:cNvPr>
          <p:cNvSpPr txBox="1"/>
          <p:nvPr/>
        </p:nvSpPr>
        <p:spPr>
          <a:xfrm>
            <a:off x="6868581" y="2953123"/>
            <a:ext cx="5357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Hellos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4" name="Nyíl: jobbra mutató 25">
            <a:extLst>
              <a:ext uri="{FF2B5EF4-FFF2-40B4-BE49-F238E27FC236}">
                <a16:creationId xmlns:a16="http://schemas.microsoft.com/office/drawing/2014/main" id="{5B43E5FB-FE6F-4D4F-8B39-1302A076649B}"/>
              </a:ext>
            </a:extLst>
          </p:cNvPr>
          <p:cNvSpPr/>
          <p:nvPr/>
        </p:nvSpPr>
        <p:spPr>
          <a:xfrm>
            <a:off x="6018114" y="3232561"/>
            <a:ext cx="837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5" name="Téglalap 29">
            <a:extLst>
              <a:ext uri="{FF2B5EF4-FFF2-40B4-BE49-F238E27FC236}">
                <a16:creationId xmlns:a16="http://schemas.microsoft.com/office/drawing/2014/main" id="{CC8BDBDE-E265-4FA3-8E85-AF1F447F36AD}"/>
              </a:ext>
            </a:extLst>
          </p:cNvPr>
          <p:cNvSpPr/>
          <p:nvPr/>
        </p:nvSpPr>
        <p:spPr>
          <a:xfrm>
            <a:off x="6130636" y="2591808"/>
            <a:ext cx="523016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A76</a:t>
            </a:r>
          </a:p>
        </p:txBody>
      </p:sp>
      <p:sp>
        <p:nvSpPr>
          <p:cNvPr id="396" name="Téglalap 30">
            <a:extLst>
              <a:ext uri="{FF2B5EF4-FFF2-40B4-BE49-F238E27FC236}">
                <a16:creationId xmlns:a16="http://schemas.microsoft.com/office/drawing/2014/main" id="{4E6B5850-2046-4AA0-8EED-B8014407EFD3}"/>
              </a:ext>
            </a:extLst>
          </p:cNvPr>
          <p:cNvSpPr/>
          <p:nvPr/>
        </p:nvSpPr>
        <p:spPr>
          <a:xfrm>
            <a:off x="6855113" y="2594330"/>
            <a:ext cx="620303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A77</a:t>
            </a:r>
          </a:p>
        </p:txBody>
      </p:sp>
      <p:sp>
        <p:nvSpPr>
          <p:cNvPr id="397" name="Téglalap 31">
            <a:extLst>
              <a:ext uri="{FF2B5EF4-FFF2-40B4-BE49-F238E27FC236}">
                <a16:creationId xmlns:a16="http://schemas.microsoft.com/office/drawing/2014/main" id="{80A7F2E1-8FED-4A41-86F1-76130B3A83F2}"/>
              </a:ext>
            </a:extLst>
          </p:cNvPr>
          <p:cNvSpPr/>
          <p:nvPr/>
        </p:nvSpPr>
        <p:spPr>
          <a:xfrm>
            <a:off x="7584114" y="2598749"/>
            <a:ext cx="786109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A78</a:t>
            </a:r>
          </a:p>
        </p:txBody>
      </p:sp>
      <p:sp>
        <p:nvSpPr>
          <p:cNvPr id="398" name="Nyíl: jobbra mutató 36">
            <a:extLst>
              <a:ext uri="{FF2B5EF4-FFF2-40B4-BE49-F238E27FC236}">
                <a16:creationId xmlns:a16="http://schemas.microsoft.com/office/drawing/2014/main" id="{00BCC882-602A-4E8D-88C2-BA06B242CB59}"/>
              </a:ext>
            </a:extLst>
          </p:cNvPr>
          <p:cNvSpPr/>
          <p:nvPr/>
        </p:nvSpPr>
        <p:spPr>
          <a:xfrm>
            <a:off x="5978506" y="2655891"/>
            <a:ext cx="135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Nyíl: jobbra mutató 37">
            <a:extLst>
              <a:ext uri="{FF2B5EF4-FFF2-40B4-BE49-F238E27FC236}">
                <a16:creationId xmlns:a16="http://schemas.microsoft.com/office/drawing/2014/main" id="{11809E5D-3486-4B15-A257-8723C0F609C0}"/>
              </a:ext>
            </a:extLst>
          </p:cNvPr>
          <p:cNvSpPr/>
          <p:nvPr/>
        </p:nvSpPr>
        <p:spPr>
          <a:xfrm>
            <a:off x="6653491" y="2658130"/>
            <a:ext cx="189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Nyíl: jobbra mutató 38">
            <a:extLst>
              <a:ext uri="{FF2B5EF4-FFF2-40B4-BE49-F238E27FC236}">
                <a16:creationId xmlns:a16="http://schemas.microsoft.com/office/drawing/2014/main" id="{ECA64138-13A6-4324-BCCE-B2BF19544CE5}"/>
              </a:ext>
            </a:extLst>
          </p:cNvPr>
          <p:cNvSpPr/>
          <p:nvPr/>
        </p:nvSpPr>
        <p:spPr>
          <a:xfrm>
            <a:off x="7475416" y="2655891"/>
            <a:ext cx="108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Szövegdoboz 45">
            <a:extLst>
              <a:ext uri="{FF2B5EF4-FFF2-40B4-BE49-F238E27FC236}">
                <a16:creationId xmlns:a16="http://schemas.microsoft.com/office/drawing/2014/main" id="{3ADF4DF2-9065-49DA-AAC0-F76F46C7D73E}"/>
              </a:ext>
            </a:extLst>
          </p:cNvPr>
          <p:cNvSpPr txBox="1"/>
          <p:nvPr/>
        </p:nvSpPr>
        <p:spPr>
          <a:xfrm>
            <a:off x="6157373" y="2349970"/>
            <a:ext cx="4716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Enyo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2" name="Szövegdoboz 46">
            <a:extLst>
              <a:ext uri="{FF2B5EF4-FFF2-40B4-BE49-F238E27FC236}">
                <a16:creationId xmlns:a16="http://schemas.microsoft.com/office/drawing/2014/main" id="{87C0B553-4E8E-49BA-94FE-799688E9CF6F}"/>
              </a:ext>
            </a:extLst>
          </p:cNvPr>
          <p:cNvSpPr txBox="1"/>
          <p:nvPr/>
        </p:nvSpPr>
        <p:spPr>
          <a:xfrm>
            <a:off x="6868581" y="2354864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Deimos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3" name="Szövegdoboz 47">
            <a:extLst>
              <a:ext uri="{FF2B5EF4-FFF2-40B4-BE49-F238E27FC236}">
                <a16:creationId xmlns:a16="http://schemas.microsoft.com/office/drawing/2014/main" id="{F32737B2-D076-43A6-8FFC-E5C99DC65036}"/>
              </a:ext>
            </a:extLst>
          </p:cNvPr>
          <p:cNvSpPr txBox="1"/>
          <p:nvPr/>
        </p:nvSpPr>
        <p:spPr>
          <a:xfrm>
            <a:off x="7664725" y="2357801"/>
            <a:ext cx="6864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Hercules</a:t>
            </a:r>
          </a:p>
        </p:txBody>
      </p:sp>
      <p:sp>
        <p:nvSpPr>
          <p:cNvPr id="404" name="Téglalap: lekerekített 140">
            <a:extLst>
              <a:ext uri="{FF2B5EF4-FFF2-40B4-BE49-F238E27FC236}">
                <a16:creationId xmlns:a16="http://schemas.microsoft.com/office/drawing/2014/main" id="{D45726BD-4D59-45DE-8F7A-6C4B5B4499C3}"/>
              </a:ext>
            </a:extLst>
          </p:cNvPr>
          <p:cNvSpPr/>
          <p:nvPr/>
        </p:nvSpPr>
        <p:spPr>
          <a:xfrm>
            <a:off x="6349531" y="1576020"/>
            <a:ext cx="706543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 nm</a:t>
            </a:r>
          </a:p>
        </p:txBody>
      </p:sp>
      <p:sp>
        <p:nvSpPr>
          <p:cNvPr id="405" name="Téglalap: lekerekített 142">
            <a:extLst>
              <a:ext uri="{FF2B5EF4-FFF2-40B4-BE49-F238E27FC236}">
                <a16:creationId xmlns:a16="http://schemas.microsoft.com/office/drawing/2014/main" id="{E96C63E7-B98D-4B7A-8B9E-8D474B2D6CBF}"/>
              </a:ext>
            </a:extLst>
          </p:cNvPr>
          <p:cNvSpPr/>
          <p:nvPr/>
        </p:nvSpPr>
        <p:spPr>
          <a:xfrm>
            <a:off x="7188741" y="1576326"/>
            <a:ext cx="706543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 nm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+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Téglalap: lekerekített 144">
            <a:extLst>
              <a:ext uri="{FF2B5EF4-FFF2-40B4-BE49-F238E27FC236}">
                <a16:creationId xmlns:a16="http://schemas.microsoft.com/office/drawing/2014/main" id="{E9A371E2-0B93-49F4-85F7-CCAE488EADA8}"/>
              </a:ext>
            </a:extLst>
          </p:cNvPr>
          <p:cNvSpPr/>
          <p:nvPr/>
        </p:nvSpPr>
        <p:spPr>
          <a:xfrm>
            <a:off x="8064703" y="1576585"/>
            <a:ext cx="706543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nm</a:t>
            </a:r>
          </a:p>
        </p:txBody>
      </p:sp>
      <p:sp>
        <p:nvSpPr>
          <p:cNvPr id="487" name="Téglalap 48">
            <a:extLst>
              <a:ext uri="{FF2B5EF4-FFF2-40B4-BE49-F238E27FC236}">
                <a16:creationId xmlns:a16="http://schemas.microsoft.com/office/drawing/2014/main" id="{BF7FFED4-90B6-452B-A50F-FA5B713F99E8}"/>
              </a:ext>
            </a:extLst>
          </p:cNvPr>
          <p:cNvSpPr/>
          <p:nvPr/>
        </p:nvSpPr>
        <p:spPr>
          <a:xfrm>
            <a:off x="6845587" y="1985882"/>
            <a:ext cx="523016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N1</a:t>
            </a:r>
          </a:p>
        </p:txBody>
      </p:sp>
      <p:sp>
        <p:nvSpPr>
          <p:cNvPr id="488" name="Téglalap 49">
            <a:extLst>
              <a:ext uri="{FF2B5EF4-FFF2-40B4-BE49-F238E27FC236}">
                <a16:creationId xmlns:a16="http://schemas.microsoft.com/office/drawing/2014/main" id="{7D80B398-A0FE-4D74-AC32-B0D72CF32018}"/>
              </a:ext>
            </a:extLst>
          </p:cNvPr>
          <p:cNvSpPr/>
          <p:nvPr/>
        </p:nvSpPr>
        <p:spPr>
          <a:xfrm>
            <a:off x="7576734" y="1988148"/>
            <a:ext cx="620303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V1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9" name="Téglalap 50">
            <a:extLst>
              <a:ext uri="{FF2B5EF4-FFF2-40B4-BE49-F238E27FC236}">
                <a16:creationId xmlns:a16="http://schemas.microsoft.com/office/drawing/2014/main" id="{0EBC998D-FE98-4E39-978A-6239CC3C37F3}"/>
              </a:ext>
            </a:extLst>
          </p:cNvPr>
          <p:cNvSpPr/>
          <p:nvPr/>
        </p:nvSpPr>
        <p:spPr>
          <a:xfrm>
            <a:off x="8313114" y="1983751"/>
            <a:ext cx="725012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N2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0" name="Nyíl: jobbra mutató 51">
            <a:extLst>
              <a:ext uri="{FF2B5EF4-FFF2-40B4-BE49-F238E27FC236}">
                <a16:creationId xmlns:a16="http://schemas.microsoft.com/office/drawing/2014/main" id="{DAC3EDDD-8D6E-44E4-88DA-A94E34B771A3}"/>
              </a:ext>
            </a:extLst>
          </p:cNvPr>
          <p:cNvSpPr/>
          <p:nvPr/>
        </p:nvSpPr>
        <p:spPr>
          <a:xfrm>
            <a:off x="7369438" y="2053823"/>
            <a:ext cx="189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1" name="Nyíl: jobbra mutató 52">
            <a:extLst>
              <a:ext uri="{FF2B5EF4-FFF2-40B4-BE49-F238E27FC236}">
                <a16:creationId xmlns:a16="http://schemas.microsoft.com/office/drawing/2014/main" id="{C7599333-4622-4A43-A7E0-388D0A9A787A}"/>
              </a:ext>
            </a:extLst>
          </p:cNvPr>
          <p:cNvSpPr/>
          <p:nvPr/>
        </p:nvSpPr>
        <p:spPr>
          <a:xfrm>
            <a:off x="8200567" y="2053759"/>
            <a:ext cx="108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2" name="Szövegdoboz 53">
            <a:extLst>
              <a:ext uri="{FF2B5EF4-FFF2-40B4-BE49-F238E27FC236}">
                <a16:creationId xmlns:a16="http://schemas.microsoft.com/office/drawing/2014/main" id="{B3381D7F-6889-48D4-9AFC-E9C4873237C7}"/>
              </a:ext>
            </a:extLst>
          </p:cNvPr>
          <p:cNvSpPr txBox="1"/>
          <p:nvPr/>
        </p:nvSpPr>
        <p:spPr>
          <a:xfrm>
            <a:off x="6907324" y="1782802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Ares</a:t>
            </a:r>
          </a:p>
        </p:txBody>
      </p:sp>
      <p:sp>
        <p:nvSpPr>
          <p:cNvPr id="493" name="Szövegdoboz 54">
            <a:extLst>
              <a:ext uri="{FF2B5EF4-FFF2-40B4-BE49-F238E27FC236}">
                <a16:creationId xmlns:a16="http://schemas.microsoft.com/office/drawing/2014/main" id="{E2E184C0-0E6B-4EEF-B3BB-C85E2DE661A6}"/>
              </a:ext>
            </a:extLst>
          </p:cNvPr>
          <p:cNvSpPr txBox="1"/>
          <p:nvPr/>
        </p:nvSpPr>
        <p:spPr>
          <a:xfrm>
            <a:off x="7692841" y="1777047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Zeus</a:t>
            </a:r>
            <a:endParaRPr kumimoji="0" lang="hu-H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4" name="Szövegdoboz 91">
            <a:extLst>
              <a:ext uri="{FF2B5EF4-FFF2-40B4-BE49-F238E27FC236}">
                <a16:creationId xmlns:a16="http://schemas.microsoft.com/office/drawing/2014/main" id="{831FBB4D-E390-4522-872E-DB4FFF043A59}"/>
              </a:ext>
            </a:extLst>
          </p:cNvPr>
          <p:cNvSpPr txBox="1"/>
          <p:nvPr/>
        </p:nvSpPr>
        <p:spPr>
          <a:xfrm>
            <a:off x="5840498" y="1991425"/>
            <a:ext cx="859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Neoverse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5" name="Bal oldali kapcsos zárójel 39">
            <a:extLst>
              <a:ext uri="{FF2B5EF4-FFF2-40B4-BE49-F238E27FC236}">
                <a16:creationId xmlns:a16="http://schemas.microsoft.com/office/drawing/2014/main" id="{CC64BC3F-EFC9-49FC-A691-3860E669A2DC}"/>
              </a:ext>
            </a:extLst>
          </p:cNvPr>
          <p:cNvSpPr/>
          <p:nvPr/>
        </p:nvSpPr>
        <p:spPr>
          <a:xfrm>
            <a:off x="6655980" y="1985882"/>
            <a:ext cx="185151" cy="285711"/>
          </a:xfrm>
          <a:custGeom>
            <a:avLst/>
            <a:gdLst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7" fmla="*/ 108000 w 108000"/>
              <a:gd name="connsiteY7" fmla="*/ 115200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0" fmla="*/ 196900 w 196900"/>
              <a:gd name="connsiteY0" fmla="*/ 1152000 h 1152000"/>
              <a:gd name="connsiteX1" fmla="*/ 142900 w 196900"/>
              <a:gd name="connsiteY1" fmla="*/ 1143000 h 1152000"/>
              <a:gd name="connsiteX2" fmla="*/ 142900 w 196900"/>
              <a:gd name="connsiteY2" fmla="*/ 585000 h 1152000"/>
              <a:gd name="connsiteX3" fmla="*/ 88900 w 196900"/>
              <a:gd name="connsiteY3" fmla="*/ 576000 h 1152000"/>
              <a:gd name="connsiteX4" fmla="*/ 142900 w 196900"/>
              <a:gd name="connsiteY4" fmla="*/ 567000 h 1152000"/>
              <a:gd name="connsiteX5" fmla="*/ 142900 w 196900"/>
              <a:gd name="connsiteY5" fmla="*/ 9000 h 1152000"/>
              <a:gd name="connsiteX6" fmla="*/ 196900 w 196900"/>
              <a:gd name="connsiteY6" fmla="*/ 0 h 1152000"/>
              <a:gd name="connsiteX7" fmla="*/ 196900 w 196900"/>
              <a:gd name="connsiteY7" fmla="*/ 1152000 h 1152000"/>
              <a:gd name="connsiteX0" fmla="*/ 196900 w 196900"/>
              <a:gd name="connsiteY0" fmla="*/ 1152000 h 1152000"/>
              <a:gd name="connsiteX1" fmla="*/ 142900 w 196900"/>
              <a:gd name="connsiteY1" fmla="*/ 1143000 h 1152000"/>
              <a:gd name="connsiteX2" fmla="*/ 142900 w 196900"/>
              <a:gd name="connsiteY2" fmla="*/ 585000 h 1152000"/>
              <a:gd name="connsiteX3" fmla="*/ 0 w 196900"/>
              <a:gd name="connsiteY3" fmla="*/ 741100 h 1152000"/>
              <a:gd name="connsiteX4" fmla="*/ 142900 w 196900"/>
              <a:gd name="connsiteY4" fmla="*/ 567000 h 1152000"/>
              <a:gd name="connsiteX5" fmla="*/ 142900 w 196900"/>
              <a:gd name="connsiteY5" fmla="*/ 9000 h 1152000"/>
              <a:gd name="connsiteX6" fmla="*/ 196900 w 196900"/>
              <a:gd name="connsiteY6" fmla="*/ 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7" fmla="*/ 108000 w 108000"/>
              <a:gd name="connsiteY7" fmla="*/ 115200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50800 w 108000"/>
              <a:gd name="connsiteY3" fmla="*/ 60775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0" fmla="*/ 69900 w 69900"/>
              <a:gd name="connsiteY0" fmla="*/ 1152000 h 1152000"/>
              <a:gd name="connsiteX1" fmla="*/ 15900 w 69900"/>
              <a:gd name="connsiteY1" fmla="*/ 1143000 h 1152000"/>
              <a:gd name="connsiteX2" fmla="*/ 15900 w 69900"/>
              <a:gd name="connsiteY2" fmla="*/ 585000 h 1152000"/>
              <a:gd name="connsiteX3" fmla="*/ 0 w 69900"/>
              <a:gd name="connsiteY3" fmla="*/ 566475 h 1152000"/>
              <a:gd name="connsiteX4" fmla="*/ 15900 w 69900"/>
              <a:gd name="connsiteY4" fmla="*/ 567000 h 1152000"/>
              <a:gd name="connsiteX5" fmla="*/ 15900 w 69900"/>
              <a:gd name="connsiteY5" fmla="*/ 9000 h 1152000"/>
              <a:gd name="connsiteX6" fmla="*/ 69900 w 69900"/>
              <a:gd name="connsiteY6" fmla="*/ 0 h 1152000"/>
              <a:gd name="connsiteX7" fmla="*/ 69900 w 69900"/>
              <a:gd name="connsiteY7" fmla="*/ 1152000 h 1152000"/>
              <a:gd name="connsiteX0" fmla="*/ 69900 w 69900"/>
              <a:gd name="connsiteY0" fmla="*/ 1152000 h 1152000"/>
              <a:gd name="connsiteX1" fmla="*/ 15900 w 69900"/>
              <a:gd name="connsiteY1" fmla="*/ 1143000 h 1152000"/>
              <a:gd name="connsiteX2" fmla="*/ 15900 w 69900"/>
              <a:gd name="connsiteY2" fmla="*/ 585000 h 1152000"/>
              <a:gd name="connsiteX3" fmla="*/ 12700 w 69900"/>
              <a:gd name="connsiteY3" fmla="*/ 607750 h 1152000"/>
              <a:gd name="connsiteX4" fmla="*/ 15900 w 69900"/>
              <a:gd name="connsiteY4" fmla="*/ 567000 h 1152000"/>
              <a:gd name="connsiteX5" fmla="*/ 15900 w 69900"/>
              <a:gd name="connsiteY5" fmla="*/ 9000 h 1152000"/>
              <a:gd name="connsiteX6" fmla="*/ 69900 w 69900"/>
              <a:gd name="connsiteY6" fmla="*/ 0 h 1152000"/>
              <a:gd name="connsiteX0" fmla="*/ 117525 w 117525"/>
              <a:gd name="connsiteY0" fmla="*/ 1152000 h 1152000"/>
              <a:gd name="connsiteX1" fmla="*/ 63525 w 117525"/>
              <a:gd name="connsiteY1" fmla="*/ 1143000 h 1152000"/>
              <a:gd name="connsiteX2" fmla="*/ 63525 w 117525"/>
              <a:gd name="connsiteY2" fmla="*/ 585000 h 1152000"/>
              <a:gd name="connsiteX3" fmla="*/ 0 w 117525"/>
              <a:gd name="connsiteY3" fmla="*/ 509325 h 1152000"/>
              <a:gd name="connsiteX4" fmla="*/ 63525 w 117525"/>
              <a:gd name="connsiteY4" fmla="*/ 567000 h 1152000"/>
              <a:gd name="connsiteX5" fmla="*/ 63525 w 117525"/>
              <a:gd name="connsiteY5" fmla="*/ 9000 h 1152000"/>
              <a:gd name="connsiteX6" fmla="*/ 117525 w 117525"/>
              <a:gd name="connsiteY6" fmla="*/ 0 h 1152000"/>
              <a:gd name="connsiteX7" fmla="*/ 117525 w 117525"/>
              <a:gd name="connsiteY7" fmla="*/ 1152000 h 1152000"/>
              <a:gd name="connsiteX0" fmla="*/ 117525 w 117525"/>
              <a:gd name="connsiteY0" fmla="*/ 1152000 h 1152000"/>
              <a:gd name="connsiteX1" fmla="*/ 63525 w 117525"/>
              <a:gd name="connsiteY1" fmla="*/ 1143000 h 1152000"/>
              <a:gd name="connsiteX2" fmla="*/ 63525 w 117525"/>
              <a:gd name="connsiteY2" fmla="*/ 585000 h 1152000"/>
              <a:gd name="connsiteX3" fmla="*/ 60325 w 117525"/>
              <a:gd name="connsiteY3" fmla="*/ 607750 h 1152000"/>
              <a:gd name="connsiteX4" fmla="*/ 63525 w 117525"/>
              <a:gd name="connsiteY4" fmla="*/ 567000 h 1152000"/>
              <a:gd name="connsiteX5" fmla="*/ 63525 w 117525"/>
              <a:gd name="connsiteY5" fmla="*/ 9000 h 1152000"/>
              <a:gd name="connsiteX6" fmla="*/ 117525 w 117525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15081 w 72281"/>
              <a:gd name="connsiteY3" fmla="*/ 607750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19844 w 72281"/>
              <a:gd name="connsiteY3" fmla="*/ 643469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43657 w 72281"/>
              <a:gd name="connsiteY3" fmla="*/ 593462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43657 w 72281"/>
              <a:gd name="connsiteY3" fmla="*/ 593462 h 1152000"/>
              <a:gd name="connsiteX4" fmla="*/ 18281 w 72281"/>
              <a:gd name="connsiteY4" fmla="*/ 557475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20662 w 72281"/>
              <a:gd name="connsiteY2" fmla="*/ 646913 h 1152000"/>
              <a:gd name="connsiteX3" fmla="*/ 43657 w 72281"/>
              <a:gd name="connsiteY3" fmla="*/ 593462 h 1152000"/>
              <a:gd name="connsiteX4" fmla="*/ 18281 w 72281"/>
              <a:gd name="connsiteY4" fmla="*/ 557475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115913 w 115913"/>
              <a:gd name="connsiteY0" fmla="*/ 1152000 h 1152000"/>
              <a:gd name="connsiteX1" fmla="*/ 61913 w 115913"/>
              <a:gd name="connsiteY1" fmla="*/ 1143000 h 1152000"/>
              <a:gd name="connsiteX2" fmla="*/ 61913 w 115913"/>
              <a:gd name="connsiteY2" fmla="*/ 585000 h 1152000"/>
              <a:gd name="connsiteX3" fmla="*/ 43632 w 115913"/>
              <a:gd name="connsiteY3" fmla="*/ 568856 h 1152000"/>
              <a:gd name="connsiteX4" fmla="*/ 0 w 115913"/>
              <a:gd name="connsiteY4" fmla="*/ 469368 h 1152000"/>
              <a:gd name="connsiteX5" fmla="*/ 61913 w 115913"/>
              <a:gd name="connsiteY5" fmla="*/ 9000 h 1152000"/>
              <a:gd name="connsiteX6" fmla="*/ 115913 w 115913"/>
              <a:gd name="connsiteY6" fmla="*/ 0 h 1152000"/>
              <a:gd name="connsiteX7" fmla="*/ 115913 w 115913"/>
              <a:gd name="connsiteY7" fmla="*/ 1152000 h 1152000"/>
              <a:gd name="connsiteX0" fmla="*/ 115913 w 115913"/>
              <a:gd name="connsiteY0" fmla="*/ 1152000 h 1152000"/>
              <a:gd name="connsiteX1" fmla="*/ 61913 w 115913"/>
              <a:gd name="connsiteY1" fmla="*/ 1143000 h 1152000"/>
              <a:gd name="connsiteX2" fmla="*/ 64294 w 115913"/>
              <a:gd name="connsiteY2" fmla="*/ 646913 h 1152000"/>
              <a:gd name="connsiteX3" fmla="*/ 87289 w 115913"/>
              <a:gd name="connsiteY3" fmla="*/ 593462 h 1152000"/>
              <a:gd name="connsiteX4" fmla="*/ 61913 w 115913"/>
              <a:gd name="connsiteY4" fmla="*/ 557475 h 1152000"/>
              <a:gd name="connsiteX5" fmla="*/ 61913 w 115913"/>
              <a:gd name="connsiteY5" fmla="*/ 9000 h 1152000"/>
              <a:gd name="connsiteX6" fmla="*/ 115913 w 115913"/>
              <a:gd name="connsiteY6" fmla="*/ 0 h 1152000"/>
              <a:gd name="connsiteX0" fmla="*/ 209599 w 209599"/>
              <a:gd name="connsiteY0" fmla="*/ 1152000 h 1152000"/>
              <a:gd name="connsiteX1" fmla="*/ 155599 w 209599"/>
              <a:gd name="connsiteY1" fmla="*/ 1143000 h 1152000"/>
              <a:gd name="connsiteX2" fmla="*/ 155599 w 209599"/>
              <a:gd name="connsiteY2" fmla="*/ 585000 h 1152000"/>
              <a:gd name="connsiteX3" fmla="*/ 137318 w 209599"/>
              <a:gd name="connsiteY3" fmla="*/ 568856 h 1152000"/>
              <a:gd name="connsiteX4" fmla="*/ 93686 w 209599"/>
              <a:gd name="connsiteY4" fmla="*/ 469368 h 1152000"/>
              <a:gd name="connsiteX5" fmla="*/ 155599 w 209599"/>
              <a:gd name="connsiteY5" fmla="*/ 9000 h 1152000"/>
              <a:gd name="connsiteX6" fmla="*/ 209599 w 209599"/>
              <a:gd name="connsiteY6" fmla="*/ 0 h 1152000"/>
              <a:gd name="connsiteX7" fmla="*/ 209599 w 209599"/>
              <a:gd name="connsiteY7" fmla="*/ 1152000 h 1152000"/>
              <a:gd name="connsiteX0" fmla="*/ 209599 w 209599"/>
              <a:gd name="connsiteY0" fmla="*/ 1152000 h 1152000"/>
              <a:gd name="connsiteX1" fmla="*/ 155599 w 209599"/>
              <a:gd name="connsiteY1" fmla="*/ 1143000 h 1152000"/>
              <a:gd name="connsiteX2" fmla="*/ 157980 w 209599"/>
              <a:gd name="connsiteY2" fmla="*/ 646913 h 1152000"/>
              <a:gd name="connsiteX3" fmla="*/ 0 w 209599"/>
              <a:gd name="connsiteY3" fmla="*/ 648231 h 1152000"/>
              <a:gd name="connsiteX4" fmla="*/ 155599 w 209599"/>
              <a:gd name="connsiteY4" fmla="*/ 557475 h 1152000"/>
              <a:gd name="connsiteX5" fmla="*/ 155599 w 209599"/>
              <a:gd name="connsiteY5" fmla="*/ 9000 h 1152000"/>
              <a:gd name="connsiteX6" fmla="*/ 209599 w 20959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7539 w 231539"/>
              <a:gd name="connsiteY2" fmla="*/ 585000 h 1152000"/>
              <a:gd name="connsiteX3" fmla="*/ 159258 w 231539"/>
              <a:gd name="connsiteY3" fmla="*/ 568856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59258 w 231539"/>
              <a:gd name="connsiteY3" fmla="*/ 568856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83071 w 231539"/>
              <a:gd name="connsiteY3" fmla="*/ 573619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83071 w 231539"/>
              <a:gd name="connsiteY3" fmla="*/ 573619 h 1152000"/>
              <a:gd name="connsiteX4" fmla="*/ 170394 w 231539"/>
              <a:gd name="connsiteY4" fmla="*/ 481274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73546 w 231539"/>
              <a:gd name="connsiteY3" fmla="*/ 573619 h 1152000"/>
              <a:gd name="connsiteX4" fmla="*/ 170394 w 231539"/>
              <a:gd name="connsiteY4" fmla="*/ 481274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09600 w 209600"/>
              <a:gd name="connsiteY0" fmla="*/ 1152000 h 1152000"/>
              <a:gd name="connsiteX1" fmla="*/ 155600 w 209600"/>
              <a:gd name="connsiteY1" fmla="*/ 1143000 h 1152000"/>
              <a:gd name="connsiteX2" fmla="*/ 157981 w 209600"/>
              <a:gd name="connsiteY2" fmla="*/ 585000 h 1152000"/>
              <a:gd name="connsiteX3" fmla="*/ 151607 w 209600"/>
              <a:gd name="connsiteY3" fmla="*/ 573619 h 1152000"/>
              <a:gd name="connsiteX4" fmla="*/ 148455 w 209600"/>
              <a:gd name="connsiteY4" fmla="*/ 481274 h 1152000"/>
              <a:gd name="connsiteX5" fmla="*/ 155600 w 209600"/>
              <a:gd name="connsiteY5" fmla="*/ 9000 h 1152000"/>
              <a:gd name="connsiteX6" fmla="*/ 209600 w 209600"/>
              <a:gd name="connsiteY6" fmla="*/ 0 h 1152000"/>
              <a:gd name="connsiteX7" fmla="*/ 209600 w 209600"/>
              <a:gd name="connsiteY7" fmla="*/ 1152000 h 1152000"/>
              <a:gd name="connsiteX0" fmla="*/ 209600 w 209600"/>
              <a:gd name="connsiteY0" fmla="*/ 1152000 h 1152000"/>
              <a:gd name="connsiteX1" fmla="*/ 155600 w 209600"/>
              <a:gd name="connsiteY1" fmla="*/ 1143000 h 1152000"/>
              <a:gd name="connsiteX2" fmla="*/ 157981 w 209600"/>
              <a:gd name="connsiteY2" fmla="*/ 646913 h 1152000"/>
              <a:gd name="connsiteX3" fmla="*/ 1 w 209600"/>
              <a:gd name="connsiteY3" fmla="*/ 648231 h 1152000"/>
              <a:gd name="connsiteX4" fmla="*/ 155600 w 209600"/>
              <a:gd name="connsiteY4" fmla="*/ 581287 h 1152000"/>
              <a:gd name="connsiteX5" fmla="*/ 155600 w 209600"/>
              <a:gd name="connsiteY5" fmla="*/ 9000 h 1152000"/>
              <a:gd name="connsiteX6" fmla="*/ 209600 w 209600"/>
              <a:gd name="connsiteY6" fmla="*/ 0 h 1152000"/>
              <a:gd name="connsiteX0" fmla="*/ 133401 w 133401"/>
              <a:gd name="connsiteY0" fmla="*/ 1152000 h 1152000"/>
              <a:gd name="connsiteX1" fmla="*/ 79401 w 133401"/>
              <a:gd name="connsiteY1" fmla="*/ 1143000 h 1152000"/>
              <a:gd name="connsiteX2" fmla="*/ 81782 w 133401"/>
              <a:gd name="connsiteY2" fmla="*/ 585000 h 1152000"/>
              <a:gd name="connsiteX3" fmla="*/ 75408 w 133401"/>
              <a:gd name="connsiteY3" fmla="*/ 573619 h 1152000"/>
              <a:gd name="connsiteX4" fmla="*/ 72256 w 133401"/>
              <a:gd name="connsiteY4" fmla="*/ 481274 h 1152000"/>
              <a:gd name="connsiteX5" fmla="*/ 79401 w 133401"/>
              <a:gd name="connsiteY5" fmla="*/ 9000 h 1152000"/>
              <a:gd name="connsiteX6" fmla="*/ 133401 w 133401"/>
              <a:gd name="connsiteY6" fmla="*/ 0 h 1152000"/>
              <a:gd name="connsiteX7" fmla="*/ 133401 w 133401"/>
              <a:gd name="connsiteY7" fmla="*/ 1152000 h 1152000"/>
              <a:gd name="connsiteX0" fmla="*/ 133401 w 133401"/>
              <a:gd name="connsiteY0" fmla="*/ 1152000 h 1152000"/>
              <a:gd name="connsiteX1" fmla="*/ 79401 w 133401"/>
              <a:gd name="connsiteY1" fmla="*/ 1143000 h 1152000"/>
              <a:gd name="connsiteX2" fmla="*/ 81782 w 133401"/>
              <a:gd name="connsiteY2" fmla="*/ 646913 h 1152000"/>
              <a:gd name="connsiteX3" fmla="*/ 2 w 133401"/>
              <a:gd name="connsiteY3" fmla="*/ 550600 h 1152000"/>
              <a:gd name="connsiteX4" fmla="*/ 79401 w 133401"/>
              <a:gd name="connsiteY4" fmla="*/ 581287 h 1152000"/>
              <a:gd name="connsiteX5" fmla="*/ 79401 w 133401"/>
              <a:gd name="connsiteY5" fmla="*/ 9000 h 1152000"/>
              <a:gd name="connsiteX6" fmla="*/ 133401 w 133401"/>
              <a:gd name="connsiteY6" fmla="*/ 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585000 h 1152000"/>
              <a:gd name="connsiteX3" fmla="*/ 254002 w 254012"/>
              <a:gd name="connsiteY3" fmla="*/ 490276 h 1152000"/>
              <a:gd name="connsiteX4" fmla="*/ 72256 w 254012"/>
              <a:gd name="connsiteY4" fmla="*/ 481274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7" fmla="*/ 133401 w 254012"/>
              <a:gd name="connsiteY7" fmla="*/ 115200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646913 h 1152000"/>
              <a:gd name="connsiteX3" fmla="*/ 2 w 254012"/>
              <a:gd name="connsiteY3" fmla="*/ 550600 h 1152000"/>
              <a:gd name="connsiteX4" fmla="*/ 79401 w 254012"/>
              <a:gd name="connsiteY4" fmla="*/ 581287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0" fmla="*/ 135880 w 256491"/>
              <a:gd name="connsiteY0" fmla="*/ 1152000 h 1152000"/>
              <a:gd name="connsiteX1" fmla="*/ 81880 w 256491"/>
              <a:gd name="connsiteY1" fmla="*/ 1143000 h 1152000"/>
              <a:gd name="connsiteX2" fmla="*/ 84261 w 256491"/>
              <a:gd name="connsiteY2" fmla="*/ 585000 h 1152000"/>
              <a:gd name="connsiteX3" fmla="*/ 256481 w 256491"/>
              <a:gd name="connsiteY3" fmla="*/ 490276 h 1152000"/>
              <a:gd name="connsiteX4" fmla="*/ 74735 w 256491"/>
              <a:gd name="connsiteY4" fmla="*/ 481274 h 1152000"/>
              <a:gd name="connsiteX5" fmla="*/ 81880 w 256491"/>
              <a:gd name="connsiteY5" fmla="*/ 9000 h 1152000"/>
              <a:gd name="connsiteX6" fmla="*/ 135880 w 256491"/>
              <a:gd name="connsiteY6" fmla="*/ 0 h 1152000"/>
              <a:gd name="connsiteX7" fmla="*/ 135880 w 256491"/>
              <a:gd name="connsiteY7" fmla="*/ 1152000 h 1152000"/>
              <a:gd name="connsiteX0" fmla="*/ 135880 w 256491"/>
              <a:gd name="connsiteY0" fmla="*/ 1152000 h 1152000"/>
              <a:gd name="connsiteX1" fmla="*/ 81880 w 256491"/>
              <a:gd name="connsiteY1" fmla="*/ 1143000 h 1152000"/>
              <a:gd name="connsiteX2" fmla="*/ 84261 w 256491"/>
              <a:gd name="connsiteY2" fmla="*/ 646913 h 1152000"/>
              <a:gd name="connsiteX3" fmla="*/ 2481 w 256491"/>
              <a:gd name="connsiteY3" fmla="*/ 550600 h 1152000"/>
              <a:gd name="connsiteX4" fmla="*/ 200942 w 256491"/>
              <a:gd name="connsiteY4" fmla="*/ 536044 h 1152000"/>
              <a:gd name="connsiteX5" fmla="*/ 81880 w 256491"/>
              <a:gd name="connsiteY5" fmla="*/ 9000 h 1152000"/>
              <a:gd name="connsiteX6" fmla="*/ 135880 w 256491"/>
              <a:gd name="connsiteY6" fmla="*/ 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585000 h 1152000"/>
              <a:gd name="connsiteX3" fmla="*/ 254002 w 254012"/>
              <a:gd name="connsiteY3" fmla="*/ 490276 h 1152000"/>
              <a:gd name="connsiteX4" fmla="*/ 72256 w 254012"/>
              <a:gd name="connsiteY4" fmla="*/ 481274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7" fmla="*/ 133401 w 254012"/>
              <a:gd name="connsiteY7" fmla="*/ 115200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646913 h 1152000"/>
              <a:gd name="connsiteX3" fmla="*/ 2 w 254012"/>
              <a:gd name="connsiteY3" fmla="*/ 550600 h 1152000"/>
              <a:gd name="connsiteX4" fmla="*/ 84163 w 254012"/>
              <a:gd name="connsiteY4" fmla="*/ 493182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0" fmla="*/ 133404 w 254015"/>
              <a:gd name="connsiteY0" fmla="*/ 1152000 h 1152000"/>
              <a:gd name="connsiteX1" fmla="*/ 79404 w 254015"/>
              <a:gd name="connsiteY1" fmla="*/ 1143000 h 1152000"/>
              <a:gd name="connsiteX2" fmla="*/ 81785 w 254015"/>
              <a:gd name="connsiteY2" fmla="*/ 585000 h 1152000"/>
              <a:gd name="connsiteX3" fmla="*/ 254005 w 254015"/>
              <a:gd name="connsiteY3" fmla="*/ 490276 h 1152000"/>
              <a:gd name="connsiteX4" fmla="*/ 72259 w 254015"/>
              <a:gd name="connsiteY4" fmla="*/ 481274 h 1152000"/>
              <a:gd name="connsiteX5" fmla="*/ 79404 w 254015"/>
              <a:gd name="connsiteY5" fmla="*/ 9000 h 1152000"/>
              <a:gd name="connsiteX6" fmla="*/ 133404 w 254015"/>
              <a:gd name="connsiteY6" fmla="*/ 0 h 1152000"/>
              <a:gd name="connsiteX7" fmla="*/ 133404 w 254015"/>
              <a:gd name="connsiteY7" fmla="*/ 1152000 h 1152000"/>
              <a:gd name="connsiteX0" fmla="*/ 133404 w 254015"/>
              <a:gd name="connsiteY0" fmla="*/ 1152000 h 1152000"/>
              <a:gd name="connsiteX1" fmla="*/ 79404 w 254015"/>
              <a:gd name="connsiteY1" fmla="*/ 1143000 h 1152000"/>
              <a:gd name="connsiteX2" fmla="*/ 79404 w 254015"/>
              <a:gd name="connsiteY2" fmla="*/ 596906 h 1152000"/>
              <a:gd name="connsiteX3" fmla="*/ 5 w 254015"/>
              <a:gd name="connsiteY3" fmla="*/ 550600 h 1152000"/>
              <a:gd name="connsiteX4" fmla="*/ 84166 w 254015"/>
              <a:gd name="connsiteY4" fmla="*/ 493182 h 1152000"/>
              <a:gd name="connsiteX5" fmla="*/ 79404 w 254015"/>
              <a:gd name="connsiteY5" fmla="*/ 9000 h 1152000"/>
              <a:gd name="connsiteX6" fmla="*/ 133404 w 254015"/>
              <a:gd name="connsiteY6" fmla="*/ 0 h 1152000"/>
              <a:gd name="connsiteX0" fmla="*/ 133412 w 254023"/>
              <a:gd name="connsiteY0" fmla="*/ 1152000 h 1152000"/>
              <a:gd name="connsiteX1" fmla="*/ 79412 w 254023"/>
              <a:gd name="connsiteY1" fmla="*/ 1143000 h 1152000"/>
              <a:gd name="connsiteX2" fmla="*/ 81793 w 254023"/>
              <a:gd name="connsiteY2" fmla="*/ 585000 h 1152000"/>
              <a:gd name="connsiteX3" fmla="*/ 254013 w 254023"/>
              <a:gd name="connsiteY3" fmla="*/ 490276 h 1152000"/>
              <a:gd name="connsiteX4" fmla="*/ 72267 w 254023"/>
              <a:gd name="connsiteY4" fmla="*/ 481274 h 1152000"/>
              <a:gd name="connsiteX5" fmla="*/ 79412 w 254023"/>
              <a:gd name="connsiteY5" fmla="*/ 9000 h 1152000"/>
              <a:gd name="connsiteX6" fmla="*/ 133412 w 254023"/>
              <a:gd name="connsiteY6" fmla="*/ 0 h 1152000"/>
              <a:gd name="connsiteX7" fmla="*/ 133412 w 254023"/>
              <a:gd name="connsiteY7" fmla="*/ 1152000 h 1152000"/>
              <a:gd name="connsiteX0" fmla="*/ 133412 w 254023"/>
              <a:gd name="connsiteY0" fmla="*/ 1152000 h 1152000"/>
              <a:gd name="connsiteX1" fmla="*/ 79412 w 254023"/>
              <a:gd name="connsiteY1" fmla="*/ 1143000 h 1152000"/>
              <a:gd name="connsiteX2" fmla="*/ 79412 w 254023"/>
              <a:gd name="connsiteY2" fmla="*/ 596906 h 1152000"/>
              <a:gd name="connsiteX3" fmla="*/ 13 w 254023"/>
              <a:gd name="connsiteY3" fmla="*/ 550600 h 1152000"/>
              <a:gd name="connsiteX4" fmla="*/ 86555 w 254023"/>
              <a:gd name="connsiteY4" fmla="*/ 531282 h 1152000"/>
              <a:gd name="connsiteX5" fmla="*/ 79412 w 254023"/>
              <a:gd name="connsiteY5" fmla="*/ 9000 h 1152000"/>
              <a:gd name="connsiteX6" fmla="*/ 133412 w 254023"/>
              <a:gd name="connsiteY6" fmla="*/ 0 h 1152000"/>
              <a:gd name="connsiteX0" fmla="*/ 126270 w 246881"/>
              <a:gd name="connsiteY0" fmla="*/ 1152000 h 1152000"/>
              <a:gd name="connsiteX1" fmla="*/ 72270 w 246881"/>
              <a:gd name="connsiteY1" fmla="*/ 1143000 h 1152000"/>
              <a:gd name="connsiteX2" fmla="*/ 74651 w 246881"/>
              <a:gd name="connsiteY2" fmla="*/ 585000 h 1152000"/>
              <a:gd name="connsiteX3" fmla="*/ 246871 w 246881"/>
              <a:gd name="connsiteY3" fmla="*/ 490276 h 1152000"/>
              <a:gd name="connsiteX4" fmla="*/ 65125 w 246881"/>
              <a:gd name="connsiteY4" fmla="*/ 481274 h 1152000"/>
              <a:gd name="connsiteX5" fmla="*/ 72270 w 246881"/>
              <a:gd name="connsiteY5" fmla="*/ 9000 h 1152000"/>
              <a:gd name="connsiteX6" fmla="*/ 126270 w 246881"/>
              <a:gd name="connsiteY6" fmla="*/ 0 h 1152000"/>
              <a:gd name="connsiteX7" fmla="*/ 126270 w 246881"/>
              <a:gd name="connsiteY7" fmla="*/ 1152000 h 1152000"/>
              <a:gd name="connsiteX0" fmla="*/ 126270 w 246881"/>
              <a:gd name="connsiteY0" fmla="*/ 1152000 h 1152000"/>
              <a:gd name="connsiteX1" fmla="*/ 72270 w 246881"/>
              <a:gd name="connsiteY1" fmla="*/ 1143000 h 1152000"/>
              <a:gd name="connsiteX2" fmla="*/ 72270 w 246881"/>
              <a:gd name="connsiteY2" fmla="*/ 596906 h 1152000"/>
              <a:gd name="connsiteX3" fmla="*/ 15 w 246881"/>
              <a:gd name="connsiteY3" fmla="*/ 569650 h 1152000"/>
              <a:gd name="connsiteX4" fmla="*/ 79413 w 246881"/>
              <a:gd name="connsiteY4" fmla="*/ 531282 h 1152000"/>
              <a:gd name="connsiteX5" fmla="*/ 72270 w 246881"/>
              <a:gd name="connsiteY5" fmla="*/ 9000 h 1152000"/>
              <a:gd name="connsiteX6" fmla="*/ 126270 w 246881"/>
              <a:gd name="connsiteY6" fmla="*/ 0 h 1152000"/>
              <a:gd name="connsiteX0" fmla="*/ 126257 w 246868"/>
              <a:gd name="connsiteY0" fmla="*/ 1152000 h 1152000"/>
              <a:gd name="connsiteX1" fmla="*/ 72257 w 246868"/>
              <a:gd name="connsiteY1" fmla="*/ 1143000 h 1152000"/>
              <a:gd name="connsiteX2" fmla="*/ 74638 w 246868"/>
              <a:gd name="connsiteY2" fmla="*/ 585000 h 1152000"/>
              <a:gd name="connsiteX3" fmla="*/ 246858 w 246868"/>
              <a:gd name="connsiteY3" fmla="*/ 490276 h 1152000"/>
              <a:gd name="connsiteX4" fmla="*/ 65112 w 246868"/>
              <a:gd name="connsiteY4" fmla="*/ 481274 h 1152000"/>
              <a:gd name="connsiteX5" fmla="*/ 72257 w 246868"/>
              <a:gd name="connsiteY5" fmla="*/ 9000 h 1152000"/>
              <a:gd name="connsiteX6" fmla="*/ 126257 w 246868"/>
              <a:gd name="connsiteY6" fmla="*/ 0 h 1152000"/>
              <a:gd name="connsiteX7" fmla="*/ 126257 w 246868"/>
              <a:gd name="connsiteY7" fmla="*/ 1152000 h 1152000"/>
              <a:gd name="connsiteX0" fmla="*/ 126257 w 246868"/>
              <a:gd name="connsiteY0" fmla="*/ 1152000 h 1152000"/>
              <a:gd name="connsiteX1" fmla="*/ 72257 w 246868"/>
              <a:gd name="connsiteY1" fmla="*/ 1143000 h 1152000"/>
              <a:gd name="connsiteX2" fmla="*/ 72257 w 246868"/>
              <a:gd name="connsiteY2" fmla="*/ 596906 h 1152000"/>
              <a:gd name="connsiteX3" fmla="*/ 2 w 246868"/>
              <a:gd name="connsiteY3" fmla="*/ 569650 h 1152000"/>
              <a:gd name="connsiteX4" fmla="*/ 74637 w 246868"/>
              <a:gd name="connsiteY4" fmla="*/ 543188 h 1152000"/>
              <a:gd name="connsiteX5" fmla="*/ 72257 w 246868"/>
              <a:gd name="connsiteY5" fmla="*/ 9000 h 1152000"/>
              <a:gd name="connsiteX6" fmla="*/ 126257 w 246868"/>
              <a:gd name="connsiteY6" fmla="*/ 0 h 11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868" h="1152000" stroke="0" extrusionOk="0">
                <a:moveTo>
                  <a:pt x="126257" y="1152000"/>
                </a:moveTo>
                <a:cubicBezTo>
                  <a:pt x="96434" y="1152000"/>
                  <a:pt x="72257" y="1147971"/>
                  <a:pt x="72257" y="1143000"/>
                </a:cubicBezTo>
                <a:cubicBezTo>
                  <a:pt x="73051" y="957000"/>
                  <a:pt x="73844" y="771000"/>
                  <a:pt x="74638" y="585000"/>
                </a:cubicBezTo>
                <a:cubicBezTo>
                  <a:pt x="74638" y="580029"/>
                  <a:pt x="248446" y="507564"/>
                  <a:pt x="246858" y="490276"/>
                </a:cubicBezTo>
                <a:cubicBezTo>
                  <a:pt x="245270" y="472988"/>
                  <a:pt x="65112" y="486245"/>
                  <a:pt x="65112" y="481274"/>
                </a:cubicBezTo>
                <a:lnTo>
                  <a:pt x="72257" y="9000"/>
                </a:lnTo>
                <a:cubicBezTo>
                  <a:pt x="72257" y="4029"/>
                  <a:pt x="96434" y="0"/>
                  <a:pt x="126257" y="0"/>
                </a:cubicBezTo>
                <a:lnTo>
                  <a:pt x="126257" y="1152000"/>
                </a:lnTo>
                <a:close/>
              </a:path>
              <a:path w="246868" h="1152000" fill="none">
                <a:moveTo>
                  <a:pt x="126257" y="1152000"/>
                </a:moveTo>
                <a:cubicBezTo>
                  <a:pt x="96434" y="1152000"/>
                  <a:pt x="72257" y="1147971"/>
                  <a:pt x="72257" y="1143000"/>
                </a:cubicBezTo>
                <a:cubicBezTo>
                  <a:pt x="73051" y="977638"/>
                  <a:pt x="71463" y="762268"/>
                  <a:pt x="72257" y="596906"/>
                </a:cubicBezTo>
                <a:cubicBezTo>
                  <a:pt x="72257" y="591935"/>
                  <a:pt x="-395" y="578603"/>
                  <a:pt x="2" y="569650"/>
                </a:cubicBezTo>
                <a:cubicBezTo>
                  <a:pt x="399" y="560697"/>
                  <a:pt x="74637" y="548159"/>
                  <a:pt x="74637" y="543188"/>
                </a:cubicBezTo>
                <a:cubicBezTo>
                  <a:pt x="73050" y="381794"/>
                  <a:pt x="73844" y="170394"/>
                  <a:pt x="72257" y="9000"/>
                </a:cubicBezTo>
                <a:cubicBezTo>
                  <a:pt x="72257" y="4029"/>
                  <a:pt x="96434" y="0"/>
                  <a:pt x="126257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6" name="Egyenes összekötő nyíllal 141">
            <a:extLst>
              <a:ext uri="{FF2B5EF4-FFF2-40B4-BE49-F238E27FC236}">
                <a16:creationId xmlns:a16="http://schemas.microsoft.com/office/drawing/2014/main" id="{D2B3BB9F-8A23-4D65-B8E2-288FE972C2BC}"/>
              </a:ext>
            </a:extLst>
          </p:cNvPr>
          <p:cNvCxnSpPr>
            <a:cxnSpLocks/>
          </p:cNvCxnSpPr>
          <p:nvPr/>
        </p:nvCxnSpPr>
        <p:spPr>
          <a:xfrm>
            <a:off x="6702803" y="1789587"/>
            <a:ext cx="144722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Egyenes összekötő nyíllal 143">
            <a:extLst>
              <a:ext uri="{FF2B5EF4-FFF2-40B4-BE49-F238E27FC236}">
                <a16:creationId xmlns:a16="http://schemas.microsoft.com/office/drawing/2014/main" id="{8913EFA2-26A3-481D-B5C5-B9DE4DF8613E}"/>
              </a:ext>
            </a:extLst>
          </p:cNvPr>
          <p:cNvCxnSpPr>
            <a:cxnSpLocks/>
          </p:cNvCxnSpPr>
          <p:nvPr/>
        </p:nvCxnSpPr>
        <p:spPr>
          <a:xfrm>
            <a:off x="7542013" y="1789892"/>
            <a:ext cx="144722" cy="15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Egyenes összekötő nyíllal 145">
            <a:extLst>
              <a:ext uri="{FF2B5EF4-FFF2-40B4-BE49-F238E27FC236}">
                <a16:creationId xmlns:a16="http://schemas.microsoft.com/office/drawing/2014/main" id="{BE974B0C-35E8-4859-85A7-3D71B9DF7243}"/>
              </a:ext>
            </a:extLst>
          </p:cNvPr>
          <p:cNvCxnSpPr>
            <a:cxnSpLocks/>
          </p:cNvCxnSpPr>
          <p:nvPr/>
        </p:nvCxnSpPr>
        <p:spPr>
          <a:xfrm flipH="1">
            <a:off x="8329581" y="1790151"/>
            <a:ext cx="88394" cy="2012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Szövegdoboz 54">
            <a:extLst>
              <a:ext uri="{FF2B5EF4-FFF2-40B4-BE49-F238E27FC236}">
                <a16:creationId xmlns:a16="http://schemas.microsoft.com/office/drawing/2014/main" id="{E2E184C0-0E6B-4EEF-B3BB-C85E2DE661A6}"/>
              </a:ext>
            </a:extLst>
          </p:cNvPr>
          <p:cNvSpPr txBox="1"/>
          <p:nvPr/>
        </p:nvSpPr>
        <p:spPr>
          <a:xfrm>
            <a:off x="8359016" y="1770422"/>
            <a:ext cx="583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Perseus</a:t>
            </a:r>
            <a:endParaRPr kumimoji="0" lang="hu-H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7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9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09" name="Rounded Rectangle 108"/>
          <p:cNvSpPr/>
          <p:nvPr/>
        </p:nvSpPr>
        <p:spPr bwMode="auto">
          <a:xfrm>
            <a:off x="5816182" y="1385985"/>
            <a:ext cx="3301323" cy="972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2.2.3.1 The Cascade Lake-SP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(8)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645" t="15721" r="17709" b="19973"/>
          <a:stretch/>
        </p:blipFill>
        <p:spPr>
          <a:xfrm>
            <a:off x="742950" y="1249679"/>
            <a:ext cx="7740650" cy="5491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481263"/>
            <a:ext cx="786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Typical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configuration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Lake-SP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lang="hu-HU" sz="1400" b="1" dirty="0" smtClean="0">
                <a:latin typeface="Verdana" pitchFamily="34" charset="0"/>
                <a:cs typeface="Times New Roman" pitchFamily="18" charset="0"/>
              </a:rPr>
              <a:t>117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  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2.2.3.1 The Cascade Lake-SP line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(9)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96525" y="865924"/>
            <a:ext cx="874168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the VNNI (</a:t>
            </a:r>
            <a:r>
              <a:rPr lang="en-GB" sz="1400" i="1" spc="-30" dirty="0">
                <a:solidFill>
                  <a:srgbClr val="0070C0"/>
                </a:solidFill>
              </a:rPr>
              <a:t>Vector Neural Network </a:t>
            </a:r>
            <a:r>
              <a:rPr lang="en-GB" sz="1400" i="1" spc="-30" dirty="0" smtClean="0">
                <a:solidFill>
                  <a:srgbClr val="0070C0"/>
                </a:solidFill>
              </a:rPr>
              <a:t>Instruction) </a:t>
            </a:r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ISA extension for supporting DL (Deep Learning)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Optane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persistent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memory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security mitigations,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673805"/>
            <a:ext cx="292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not discussed in this Lecture.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05" y="548680"/>
            <a:ext cx="765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chemeClr val="accent6"/>
                </a:solidFill>
                <a:latin typeface="Verdana" pitchFamily="34" charset="0"/>
                <a:cs typeface="Times New Roman" pitchFamily="18" charset="0"/>
              </a:rPr>
              <a:t>Key </a:t>
            </a:r>
            <a:r>
              <a:rPr lang="en-US" sz="1400" b="1" dirty="0">
                <a:solidFill>
                  <a:schemeClr val="accent6"/>
                </a:solidFill>
                <a:latin typeface="Verdana" pitchFamily="34" charset="0"/>
                <a:cs typeface="Times New Roman" pitchFamily="18" charset="0"/>
              </a:rPr>
              <a:t>improvements of the 14 nm Cascade Lake </a:t>
            </a:r>
            <a:r>
              <a:rPr lang="en-US" sz="1400" b="1" dirty="0" smtClean="0">
                <a:solidFill>
                  <a:schemeClr val="accent6"/>
                </a:solidFill>
                <a:latin typeface="Verdana" pitchFamily="34" charset="0"/>
                <a:cs typeface="Times New Roman" pitchFamily="18" charset="0"/>
              </a:rPr>
              <a:t>line</a:t>
            </a:r>
            <a:endParaRPr lang="en-US" sz="1400" b="1" dirty="0">
              <a:solidFill>
                <a:schemeClr val="accent6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7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3"/>
          <p:cNvSpPr>
            <a:spLocks noChangeArrowheads="1"/>
          </p:cNvSpPr>
          <p:nvPr/>
        </p:nvSpPr>
        <p:spPr bwMode="auto">
          <a:xfrm>
            <a:off x="701570" y="193406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2.2.3.2 The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Lake-AP line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1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2.2.3.2 The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</a:rPr>
              <a:t>Cascade Lake-AP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line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629" y="500512"/>
            <a:ext cx="3645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2.2.3.2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Lake-AP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line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675" y="1896182"/>
            <a:ext cx="7231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Accordingly,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Lake-AP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line has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56 cores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is targeting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019" y="2146441"/>
            <a:ext cx="496321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demanding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high-performance computing (HPC),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artificial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intelligence 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AI/DL)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infrastructure-as-a-service (IaaS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891" y="2894895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workloads.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424" y="4240694"/>
            <a:ext cx="882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 roadmap from 08/2018 shows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shipping date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2018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but subsequently, the final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shipping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date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slipped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04/2019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175" y="3185974"/>
            <a:ext cx="9044784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Lake-AP processors are packaged in surface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mounted 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BGA 5903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(Ball Grid Array)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packages, i.e.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sockets need to be soldered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Note that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does not sell Cascade Lake-AP chips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OEMs. instead they are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selling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complete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boards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two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BGA packages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 it.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550" y="797700"/>
            <a:ext cx="8935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means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Advanced Processor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These processors have the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model designations: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Platinum 92xx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Cascade Lake-AP is manufactured 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14++ nm technology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and is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MCM design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including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two dies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each with up to 28 cores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08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lvl="0" eaLnBrk="1" hangingPunct="1">
              <a:defRPr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2.2.3.2 The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</a:rPr>
              <a:t>Cascade Lake-AP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line (2)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4338" name="Picture 2" descr="https://images.anandtech.com/doci/14182/AP7_678x4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0" t="39118" r="5827" b="23440"/>
          <a:stretch/>
        </p:blipFill>
        <p:spPr bwMode="auto">
          <a:xfrm>
            <a:off x="3570972" y="1289791"/>
            <a:ext cx="2002055" cy="179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mages.anandtech.com/doci/14182/AP6_575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307086"/>
            <a:ext cx="64579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481264"/>
            <a:ext cx="6782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Physical implementation of the Cascade Lake-AP processor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2910" y="2050188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BGA 5903 package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1" y="4899264"/>
            <a:ext cx="85083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Package size: 76.0 mm x 72.5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By contrast the Pentium Pro measures 67.6 x 62.5 mm or AMD’s EPYC: 75.4 x 58.5 mm.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4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2.2.3.2 the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</a:rPr>
              <a:t>Cascade Lake-AP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(3)</a:t>
            </a:r>
            <a:endParaRPr lang="en-US" sz="1600" dirty="0"/>
          </a:p>
        </p:txBody>
      </p:sp>
      <p:pic>
        <p:nvPicPr>
          <p:cNvPr id="11266" name="Picture 2" descr="https://images.anandtech.com/doci/14182/D3Qk3-xW4AAfqF__575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" y="1270267"/>
            <a:ext cx="443865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mages.anandtech.com/doci/14182/AP5_575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262"/>
          <a:stretch/>
        </p:blipFill>
        <p:spPr bwMode="auto">
          <a:xfrm>
            <a:off x="4463760" y="1376142"/>
            <a:ext cx="4574366" cy="406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481263"/>
            <a:ext cx="6274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Top and bottom view of the Cascade Lake-AP package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" y="5768975"/>
            <a:ext cx="3087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Top view: master and slave dies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3405" y="5776997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Bottom view: BGA 5903 contacts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1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2.2.3.2 The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</a:rPr>
              <a:t>Cascade Lake-AP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(4)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515836"/>
              </p:ext>
            </p:extLst>
          </p:nvPr>
        </p:nvGraphicFramePr>
        <p:xfrm>
          <a:off x="160221" y="1193534"/>
          <a:ext cx="8820152" cy="4979817"/>
        </p:xfrm>
        <a:graphic>
          <a:graphicData uri="http://schemas.openxmlformats.org/drawingml/2006/table">
            <a:tbl>
              <a:tblPr/>
              <a:tblGrid>
                <a:gridCol w="3324078">
                  <a:extLst>
                    <a:ext uri="{9D8B030D-6E8A-4147-A177-3AD203B41FA5}">
                      <a16:colId xmlns:a16="http://schemas.microsoft.com/office/drawing/2014/main" val="3593368251"/>
                    </a:ext>
                  </a:extLst>
                </a:gridCol>
                <a:gridCol w="2158445">
                  <a:extLst>
                    <a:ext uri="{9D8B030D-6E8A-4147-A177-3AD203B41FA5}">
                      <a16:colId xmlns:a16="http://schemas.microsoft.com/office/drawing/2014/main" val="1982513854"/>
                    </a:ext>
                  </a:extLst>
                </a:gridCol>
                <a:gridCol w="3337629">
                  <a:extLst>
                    <a:ext uri="{9D8B030D-6E8A-4147-A177-3AD203B41FA5}">
                      <a16:colId xmlns:a16="http://schemas.microsoft.com/office/drawing/2014/main" val="3613555068"/>
                    </a:ext>
                  </a:extLst>
                </a:gridCol>
              </a:tblGrid>
              <a:tr h="388681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Intel Xeon Scalable</a:t>
                      </a:r>
                    </a:p>
                  </a:txBody>
                  <a:tcPr marL="56695" marR="56695" marT="31497" marB="3149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203661"/>
                  </a:ext>
                </a:extLst>
              </a:tr>
              <a:tr h="38741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2nd Gen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Cascade Lake</a:t>
                      </a:r>
                    </a:p>
                  </a:txBody>
                  <a:tcPr marL="23623" marR="23623" marT="23623" marB="2362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23623" marR="23623" marT="23623" marB="2362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1st Gen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Skylake-SP</a:t>
                      </a:r>
                    </a:p>
                  </a:txBody>
                  <a:tcPr marL="23623" marR="23623" marT="23623" marB="2362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977953"/>
                  </a:ext>
                </a:extLst>
              </a:tr>
              <a:tr h="2267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April 2019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Released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July 2017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408368"/>
                  </a:ext>
                </a:extLst>
              </a:tr>
              <a:tr h="3952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SP line: [8200</a:t>
                      </a: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] Up to 28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AP line: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[9200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] Up to 56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Cores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[8100] Up to 28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480208"/>
                  </a:ext>
                </a:extLst>
              </a:tr>
              <a:tr h="5653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 MB L2 per core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38.5 MB Shared L3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Cache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 MB L2 per core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38.5 MB Shared L3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435426"/>
                  </a:ext>
                </a:extLst>
              </a:tr>
              <a:tr h="2267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48 Lanes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PCIe 3.0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48 Lanes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829882"/>
                  </a:ext>
                </a:extLst>
              </a:tr>
              <a:tr h="5653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Six Channels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 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DDR4-2933</a:t>
                      </a: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/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1.5 TB Standard</a:t>
                      </a:r>
                      <a:endParaRPr lang="en-US" sz="14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DRAM Support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Six Channels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 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DDR4-2666</a:t>
                      </a: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/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768 GB Standard</a:t>
                      </a:r>
                      <a:endParaRPr lang="en-US" sz="14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343652"/>
                  </a:ext>
                </a:extLst>
              </a:tr>
              <a:tr h="3952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Up to 4.5 TB Per Processor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Optane Support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84762"/>
                  </a:ext>
                </a:extLst>
              </a:tr>
              <a:tr h="3952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AVX-512 VNNI with INT8</a:t>
                      </a:r>
                      <a:endParaRPr lang="en-US" sz="14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Vector Compute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AVX-512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376502"/>
                  </a:ext>
                </a:extLst>
              </a:tr>
              <a:tr h="5653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Variant 2, 3, 3a, 4,</a:t>
                      </a:r>
                      <a:b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and L1TF</a:t>
                      </a:r>
                      <a:endParaRPr lang="en-US" sz="14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Spectre/Meltdown</a:t>
                      </a:r>
                      <a:b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Fixes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76608"/>
                  </a:ext>
                </a:extLst>
              </a:tr>
              <a:tr h="3952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[8200] Up to 205 W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[9200] Up to 400 W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TDP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205 W</a:t>
                      </a:r>
                    </a:p>
                  </a:txBody>
                  <a:tcPr marL="27560" marR="27560" marT="27560" marB="2756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6018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450" y="481264"/>
            <a:ext cx="846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Contrasting key features of the Cascade Lake-SP/AP and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lines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15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9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2.2.3.2 The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</a:rPr>
              <a:t>Cascade Lake-AP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(5)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4698" y="1193523"/>
          <a:ext cx="8933050" cy="3093720"/>
        </p:xfrm>
        <a:graphic>
          <a:graphicData uri="http://schemas.openxmlformats.org/drawingml/2006/table">
            <a:tbl>
              <a:tblPr/>
              <a:tblGrid>
                <a:gridCol w="1276150">
                  <a:extLst>
                    <a:ext uri="{9D8B030D-6E8A-4147-A177-3AD203B41FA5}">
                      <a16:colId xmlns:a16="http://schemas.microsoft.com/office/drawing/2014/main" val="2569833044"/>
                    </a:ext>
                  </a:extLst>
                </a:gridCol>
                <a:gridCol w="1276150">
                  <a:extLst>
                    <a:ext uri="{9D8B030D-6E8A-4147-A177-3AD203B41FA5}">
                      <a16:colId xmlns:a16="http://schemas.microsoft.com/office/drawing/2014/main" val="1587568214"/>
                    </a:ext>
                  </a:extLst>
                </a:gridCol>
                <a:gridCol w="1276150">
                  <a:extLst>
                    <a:ext uri="{9D8B030D-6E8A-4147-A177-3AD203B41FA5}">
                      <a16:colId xmlns:a16="http://schemas.microsoft.com/office/drawing/2014/main" val="3618792231"/>
                    </a:ext>
                  </a:extLst>
                </a:gridCol>
                <a:gridCol w="1276150">
                  <a:extLst>
                    <a:ext uri="{9D8B030D-6E8A-4147-A177-3AD203B41FA5}">
                      <a16:colId xmlns:a16="http://schemas.microsoft.com/office/drawing/2014/main" val="2121478436"/>
                    </a:ext>
                  </a:extLst>
                </a:gridCol>
                <a:gridCol w="1276150">
                  <a:extLst>
                    <a:ext uri="{9D8B030D-6E8A-4147-A177-3AD203B41FA5}">
                      <a16:colId xmlns:a16="http://schemas.microsoft.com/office/drawing/2014/main" val="2076444542"/>
                    </a:ext>
                  </a:extLst>
                </a:gridCol>
                <a:gridCol w="1276150">
                  <a:extLst>
                    <a:ext uri="{9D8B030D-6E8A-4147-A177-3AD203B41FA5}">
                      <a16:colId xmlns:a16="http://schemas.microsoft.com/office/drawing/2014/main" val="170324907"/>
                    </a:ext>
                  </a:extLst>
                </a:gridCol>
                <a:gridCol w="1276150">
                  <a:extLst>
                    <a:ext uri="{9D8B030D-6E8A-4147-A177-3AD203B41FA5}">
                      <a16:colId xmlns:a16="http://schemas.microsoft.com/office/drawing/2014/main" val="1354767475"/>
                    </a:ext>
                  </a:extLst>
                </a:gridCol>
              </a:tblGrid>
              <a:tr h="292100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Intel Xeon Platinum 9200 Family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(Cascade Lake AP)</a:t>
                      </a:r>
                    </a:p>
                  </a:txBody>
                  <a:tcPr marT="50800" marB="508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68854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i="1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AnandTech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Base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Freq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Turbo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Freq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L3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Cache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TDP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Price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90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Platinum 9282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56 C / 112 T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2.6 GHz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3.8 GHz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77.0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400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20530 $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008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Platinum 9242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48 C / 96 T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2.3 GHz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3.8 GHz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71.5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350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15493 $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515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Platinum 9222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32 C / 64 T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2.3 GHz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3.7 GHz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71.5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10280 $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453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Platinum 9221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32 C / 64 T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2.1 GHz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3.7 GHz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71.5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9342 $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42702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481262"/>
            <a:ext cx="4512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Introduced Cascade Lake-AP models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15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2.2.3.2 The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</a:rPr>
              <a:t>Cascade Lake-AP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(6)</a:t>
            </a:r>
            <a:endParaRPr lang="en-US" sz="1600" dirty="0"/>
          </a:p>
        </p:txBody>
      </p:sp>
      <p:pic>
        <p:nvPicPr>
          <p:cNvPr id="2052" name="Picture 4" descr="https://images.anandtech.com/doci/14146/5-Xeon%20Scalable%209200_Kartik%20Ananth-page-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r="996" b="7210"/>
          <a:stretch/>
        </p:blipFill>
        <p:spPr bwMode="auto">
          <a:xfrm>
            <a:off x="110940" y="842504"/>
            <a:ext cx="8888678" cy="47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940" y="481263"/>
            <a:ext cx="7747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Use of a two socket Cascade Lake-AP node as a 4-processor server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15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1988" y="4689140"/>
            <a:ext cx="139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LBG: Lewisburg</a:t>
            </a:r>
          </a:p>
        </p:txBody>
      </p:sp>
    </p:spTree>
    <p:extLst>
      <p:ext uri="{BB962C8B-B14F-4D97-AF65-F5344CB8AC3E}">
        <p14:creationId xmlns:p14="http://schemas.microsoft.com/office/powerpoint/2010/main" val="37416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2.2.3.2 The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</a:rPr>
              <a:t>Cascade Lake-AP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</a:rPr>
              <a:t>(7)</a:t>
            </a:r>
            <a:endParaRPr lang="en-US" sz="1600" dirty="0"/>
          </a:p>
        </p:txBody>
      </p:sp>
      <p:pic>
        <p:nvPicPr>
          <p:cNvPr id="15362" name="Picture 2" descr="Intel Server System 9200WK 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84637"/>
            <a:ext cx="9144000" cy="47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487680"/>
            <a:ext cx="8037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S9200WK Compute Modules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product family with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dual Cascade Lake-AP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4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505" y="787180"/>
            <a:ext cx="8520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Built on ARM’s N1 </a:t>
            </a:r>
            <a:r>
              <a:rPr lang="en-US" sz="1400" dirty="0" err="1" smtClean="0"/>
              <a:t>Neoverse</a:t>
            </a:r>
            <a:r>
              <a:rPr lang="en-US" sz="1400" dirty="0" smtClean="0"/>
              <a:t> processor design, r</a:t>
            </a:r>
            <a:r>
              <a:rPr lang="en-US" sz="1400" dirty="0" smtClean="0">
                <a:latin typeface="+mj-lt"/>
              </a:rPr>
              <a:t>ecently, two firms have unveiled powerful,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ARM ISA-based server processors, as follows: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512" y="1268760"/>
            <a:ext cx="862357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Ampere </a:t>
            </a:r>
            <a:r>
              <a:rPr lang="en-US" sz="1400" dirty="0" smtClean="0">
                <a:latin typeface="+mj-lt"/>
              </a:rPr>
              <a:t>introduced two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Altra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processors </a:t>
            </a:r>
            <a:r>
              <a:rPr lang="en-US" sz="1400" dirty="0" smtClean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AWS </a:t>
            </a:r>
            <a:r>
              <a:rPr lang="en-US" sz="1400" dirty="0" smtClean="0">
                <a:latin typeface="+mj-lt"/>
              </a:rPr>
              <a:t>(Amazon Web Services) introduced their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Graviton</a:t>
            </a:r>
            <a:r>
              <a:rPr lang="en-US" sz="1400" dirty="0" smtClean="0">
                <a:latin typeface="+mj-lt"/>
              </a:rPr>
              <a:t> processor line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(here we note that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AWS does not sell their processors but uses them in-house </a:t>
            </a:r>
            <a:r>
              <a:rPr lang="en-US" sz="1400" dirty="0" smtClean="0">
                <a:latin typeface="+mj-lt"/>
              </a:rPr>
              <a:t>to provide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on-demand cloud services</a:t>
            </a:r>
            <a:r>
              <a:rPr lang="en-US" sz="1400" dirty="0" smtClean="0">
                <a:latin typeface="+mj-lt"/>
              </a:rPr>
              <a:t>),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75" y="2224375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as indicated in the next Figure.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875" y="481265"/>
            <a:ext cx="5287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Emergence of ARM ISA based server processors -2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10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646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AutoShape 3"/>
          <p:cNvSpPr>
            <a:spLocks noChangeArrowheads="1"/>
          </p:cNvSpPr>
          <p:nvPr/>
        </p:nvSpPr>
        <p:spPr bwMode="auto">
          <a:xfrm>
            <a:off x="431540" y="1491118"/>
            <a:ext cx="8325925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spc="-4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2.3 </a:t>
            </a:r>
            <a:r>
              <a:rPr lang="en-US" altLang="en-US" sz="1800" spc="-4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scalable </a:t>
            </a:r>
            <a:r>
              <a:rPr lang="en-US" altLang="en-US" sz="1800" spc="-4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Whitley platform </a:t>
            </a:r>
            <a:r>
              <a:rPr lang="en-US" altLang="en-US" sz="1800" spc="-4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with </a:t>
            </a:r>
            <a:r>
              <a:rPr lang="en-US" altLang="en-US" sz="1800" spc="-4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10 nm Ice </a:t>
            </a:r>
            <a:r>
              <a:rPr lang="en-US" altLang="en-US" sz="1800" spc="-4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Lake server processors </a:t>
            </a:r>
            <a:endParaRPr kumimoji="0" lang="en-US" altLang="en-US" sz="1800" b="0" i="0" u="none" strike="noStrike" kern="1200" cap="none" spc="-4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221188" name="Group 4"/>
          <p:cNvGrpSpPr>
            <a:grpSpLocks/>
          </p:cNvGrpSpPr>
          <p:nvPr/>
        </p:nvGrpSpPr>
        <p:grpSpPr bwMode="auto">
          <a:xfrm>
            <a:off x="1062431" y="2663915"/>
            <a:ext cx="7695034" cy="463550"/>
            <a:chOff x="707" y="1638"/>
            <a:chExt cx="4440" cy="292"/>
          </a:xfrm>
        </p:grpSpPr>
        <p:sp>
          <p:nvSpPr>
            <p:cNvPr id="22119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2.3.1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Overview of the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scalable Whitley platform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1199" name="Text Box 6"/>
            <p:cNvSpPr txBox="1">
              <a:spLocks noChangeArrowheads="1"/>
            </p:cNvSpPr>
            <p:nvPr/>
          </p:nvSpPr>
          <p:spPr bwMode="auto">
            <a:xfrm>
              <a:off x="707" y="1648"/>
              <a:ext cx="22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21189" name="Group 7"/>
          <p:cNvGrpSpPr>
            <a:grpSpLocks/>
          </p:cNvGrpSpPr>
          <p:nvPr/>
        </p:nvGrpSpPr>
        <p:grpSpPr bwMode="auto">
          <a:xfrm>
            <a:off x="1057740" y="3235480"/>
            <a:ext cx="7699725" cy="463550"/>
            <a:chOff x="707" y="1638"/>
            <a:chExt cx="4440" cy="292"/>
          </a:xfrm>
        </p:grpSpPr>
        <p:sp>
          <p:nvSpPr>
            <p:cNvPr id="22119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2.3.2</a:t>
              </a:r>
              <a:r>
                <a:rPr kumimoji="0" lang="hu-HU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The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Ice Lake (Xeon x3xx) processor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line</a:t>
              </a:r>
            </a:p>
          </p:txBody>
        </p:sp>
        <p:sp>
          <p:nvSpPr>
            <p:cNvPr id="221197" name="Text Box 9"/>
            <p:cNvSpPr txBox="1">
              <a:spLocks noChangeArrowheads="1"/>
            </p:cNvSpPr>
            <p:nvPr/>
          </p:nvSpPr>
          <p:spPr bwMode="auto">
            <a:xfrm>
              <a:off x="707" y="1648"/>
              <a:ext cx="22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66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</a:t>
            </a:r>
            <a:r>
              <a:rPr lang="hu-HU" sz="1600" dirty="0" smtClean="0"/>
              <a:t>1 </a:t>
            </a:r>
            <a:r>
              <a:rPr lang="en-US" sz="1600" dirty="0"/>
              <a:t>Overview of </a:t>
            </a:r>
            <a:r>
              <a:rPr lang="en-US" sz="1600" dirty="0" smtClean="0"/>
              <a:t>the scalable Whitley platform </a:t>
            </a:r>
            <a:r>
              <a:rPr lang="hu-HU" sz="1600" dirty="0" smtClean="0"/>
              <a:t>(</a:t>
            </a:r>
            <a:r>
              <a:rPr lang="en-US" sz="1600" dirty="0" smtClean="0"/>
              <a:t>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117597" y="506228"/>
            <a:ext cx="8214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 The scalable Whitley server platform with the 10 nm Ice Lake processors -2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7" name="Line 10"/>
          <p:cNvSpPr>
            <a:spLocks noChangeShapeType="1"/>
          </p:cNvSpPr>
          <p:nvPr/>
        </p:nvSpPr>
        <p:spPr bwMode="auto">
          <a:xfrm>
            <a:off x="1689340" y="3253624"/>
            <a:ext cx="5256000" cy="127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4" name="Oval 7"/>
          <p:cNvSpPr>
            <a:spLocks noChangeArrowheads="1"/>
          </p:cNvSpPr>
          <p:nvPr/>
        </p:nvSpPr>
        <p:spPr bwMode="auto">
          <a:xfrm>
            <a:off x="6916290" y="159158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5" name="Line 11"/>
          <p:cNvSpPr>
            <a:spLocks noChangeShapeType="1"/>
          </p:cNvSpPr>
          <p:nvPr/>
        </p:nvSpPr>
        <p:spPr bwMode="auto">
          <a:xfrm flipH="1">
            <a:off x="6954390" y="1403775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48" name="Straight Connector 147"/>
          <p:cNvCxnSpPr>
            <a:stCxn id="54" idx="0"/>
          </p:cNvCxnSpPr>
          <p:nvPr/>
        </p:nvCxnSpPr>
        <p:spPr bwMode="auto">
          <a:xfrm flipH="1">
            <a:off x="1698025" y="5236363"/>
            <a:ext cx="242080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9" name="Text Box 4"/>
          <p:cNvSpPr txBox="1">
            <a:spLocks noChangeArrowheads="1"/>
          </p:cNvSpPr>
          <p:nvPr/>
        </p:nvSpPr>
        <p:spPr bwMode="auto">
          <a:xfrm>
            <a:off x="2512829" y="3572714"/>
            <a:ext cx="304616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-SP/Cascade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Gold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0" name="Line 13"/>
          <p:cNvSpPr>
            <a:spLocks noChangeShapeType="1"/>
          </p:cNvSpPr>
          <p:nvPr/>
        </p:nvSpPr>
        <p:spPr bwMode="auto">
          <a:xfrm>
            <a:off x="4031861" y="326568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1" name="Text Box 23"/>
          <p:cNvSpPr txBox="1">
            <a:spLocks noChangeArrowheads="1"/>
          </p:cNvSpPr>
          <p:nvPr/>
        </p:nvSpPr>
        <p:spPr bwMode="auto">
          <a:xfrm>
            <a:off x="3398750" y="4290601"/>
            <a:ext cx="12330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610568" y="48443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43720" y="2932951"/>
            <a:ext cx="5330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                          Efficient Performance/Mainstream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7" name="Line 11"/>
          <p:cNvSpPr>
            <a:spLocks noChangeShapeType="1"/>
          </p:cNvSpPr>
          <p:nvPr/>
        </p:nvSpPr>
        <p:spPr bwMode="auto">
          <a:xfrm flipH="1">
            <a:off x="4086741" y="141342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0" name="Line 10"/>
          <p:cNvSpPr>
            <a:spLocks noChangeShapeType="1"/>
          </p:cNvSpPr>
          <p:nvPr/>
        </p:nvSpPr>
        <p:spPr bwMode="auto">
          <a:xfrm>
            <a:off x="1698025" y="1412125"/>
            <a:ext cx="525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251520" y="1088740"/>
            <a:ext cx="4857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                                           High-performance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62" name="Straight Connector 161"/>
          <p:cNvCxnSpPr/>
          <p:nvPr/>
        </p:nvCxnSpPr>
        <p:spPr bwMode="auto">
          <a:xfrm>
            <a:off x="1679034" y="1410156"/>
            <a:ext cx="9526" cy="3816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" name="TextBox 162"/>
          <p:cNvSpPr txBox="1"/>
          <p:nvPr/>
        </p:nvSpPr>
        <p:spPr>
          <a:xfrm>
            <a:off x="1184213" y="2043221"/>
            <a:ext cx="369332" cy="25689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scalable platforms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340270" y="4526136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3" name="Oval 12"/>
          <p:cNvSpPr>
            <a:spLocks noChangeArrowheads="1"/>
          </p:cNvSpPr>
          <p:nvPr/>
        </p:nvSpPr>
        <p:spPr bwMode="auto">
          <a:xfrm>
            <a:off x="3996373" y="347111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5" name="Oval 7"/>
          <p:cNvSpPr>
            <a:spLocks noChangeArrowheads="1"/>
          </p:cNvSpPr>
          <p:nvPr/>
        </p:nvSpPr>
        <p:spPr bwMode="auto">
          <a:xfrm>
            <a:off x="4053778" y="160037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4" name="Straight Connector 183"/>
          <p:cNvCxnSpPr/>
          <p:nvPr/>
        </p:nvCxnSpPr>
        <p:spPr bwMode="auto">
          <a:xfrm>
            <a:off x="4085380" y="1412126"/>
            <a:ext cx="0" cy="665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2549895" y="5480439"/>
            <a:ext cx="319223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 with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Silver/Bronze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>
            <a:off x="4118830" y="52363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5" name="Text Box 23"/>
          <p:cNvSpPr txBox="1">
            <a:spLocks noChangeArrowheads="1"/>
          </p:cNvSpPr>
          <p:nvPr/>
        </p:nvSpPr>
        <p:spPr bwMode="auto">
          <a:xfrm>
            <a:off x="3527957" y="6209376"/>
            <a:ext cx="1178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43755" y="6437366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8" name="Oval 12"/>
          <p:cNvSpPr>
            <a:spLocks noChangeArrowheads="1"/>
          </p:cNvSpPr>
          <p:nvPr/>
        </p:nvSpPr>
        <p:spPr bwMode="auto">
          <a:xfrm>
            <a:off x="4079070" y="539424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H="1" flipV="1">
            <a:off x="6468396" y="1285673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5732600" y="1681683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>
            <a:off x="6611722" y="2397775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82474" y="2622704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2671090" y="1655014"/>
            <a:ext cx="284601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 with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-SP/Cascade 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Platinum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3437947" y="2389881"/>
            <a:ext cx="1178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353745" y="2614906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6913590" y="345797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H="1">
            <a:off x="6951690" y="3270166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flipH="1" flipV="1">
            <a:off x="6465696" y="3175883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5729900" y="3571893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Gold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6609022" y="4288198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79774" y="4558538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" name="Oval 7"/>
          <p:cNvSpPr>
            <a:spLocks noChangeArrowheads="1"/>
          </p:cNvSpPr>
          <p:nvPr/>
        </p:nvSpPr>
        <p:spPr bwMode="auto">
          <a:xfrm>
            <a:off x="6922700" y="541700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 flipH="1">
            <a:off x="6960800" y="5229200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flipH="1" flipV="1">
            <a:off x="6474806" y="5111098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5739010" y="5507108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Silver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6618132" y="6219310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88884" y="6433572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841250" y="1043735"/>
            <a:ext cx="2429595" cy="571563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4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98450" y="1934890"/>
            <a:ext cx="855345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2.3.1 Overview of the scalable Whitley platform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30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2.3.1 </a:t>
            </a:r>
            <a:r>
              <a:rPr lang="en-GB" sz="1600" dirty="0"/>
              <a:t>Overview of the scalable Whitley</a:t>
            </a:r>
            <a:r>
              <a:rPr lang="en-US" sz="1600" dirty="0"/>
              <a:t> platform </a:t>
            </a:r>
            <a:r>
              <a:rPr lang="en-US" sz="1600" dirty="0" smtClean="0"/>
              <a:t>(2)</a:t>
            </a: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115888" y="513300"/>
            <a:ext cx="5392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2.3.1 Overview of the scalable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Whitley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  -2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530" y="863715"/>
            <a:ext cx="8909362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details presented in the Hot Chips conference in 08/2020.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in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04/2021.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smtClean="0">
                <a:latin typeface="Verdana"/>
              </a:rPr>
              <a:t>Based on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10 nm Ice Lake-SP server processors.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designates their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Whitley 1S/2S platform with Ice Lake processors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3.-gen.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Xeon scalable platform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nevertheless, they call their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4S/8S Cedar Island server platform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with Cooper Lake processors also as the 3. gen. Xeon scalable platform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in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next Figure.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24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anandtech.com/doci/15862/3rd%20Gen%20Xeon_Cooper%20Lake%20Press%20Slides_EMBARGO%206-18-20_0600PT-page-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15787" r="8896" b="-1973"/>
          <a:stretch/>
        </p:blipFill>
        <p:spPr bwMode="auto">
          <a:xfrm>
            <a:off x="313635" y="1407729"/>
            <a:ext cx="8528050" cy="508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GB" sz="1600" dirty="0" smtClean="0"/>
              <a:t>2.3.1 </a:t>
            </a:r>
            <a:r>
              <a:rPr lang="en-GB" sz="1600" dirty="0"/>
              <a:t>Overview of the scalable Whitley</a:t>
            </a:r>
            <a:r>
              <a:rPr lang="en-US" sz="1600" dirty="0"/>
              <a:t> platform </a:t>
            </a:r>
            <a:r>
              <a:rPr lang="en-US" sz="1600" dirty="0" smtClean="0"/>
              <a:t>(3)</a:t>
            </a:r>
            <a:endParaRPr lang="en-US" altLang="en-US" sz="15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505" y="513300"/>
            <a:ext cx="6436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Roadmap of Intel’s Xeon Scalable server lines from 2020 </a:t>
            </a:r>
            <a:r>
              <a:rPr lang="en-US" sz="1400" b="1" dirty="0">
                <a:latin typeface="Verdana" pitchFamily="34" charset="0"/>
                <a:cs typeface="Times New Roman" pitchFamily="18" charset="0"/>
              </a:rPr>
              <a:t>[65]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401870" y="4329100"/>
            <a:ext cx="2250250" cy="12601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9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2.3.1 </a:t>
            </a:r>
            <a:r>
              <a:rPr lang="en-GB" sz="1600" dirty="0"/>
              <a:t>Overview of the scalable Whitley</a:t>
            </a:r>
            <a:r>
              <a:rPr lang="en-US" sz="1600" dirty="0"/>
              <a:t> platform </a:t>
            </a:r>
            <a:r>
              <a:rPr lang="en-US" sz="1600" dirty="0" smtClean="0"/>
              <a:t>(4)</a:t>
            </a:r>
            <a:endParaRPr lang="en-US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115887" y="513561"/>
            <a:ext cx="6751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2S Whitley platform with Ice Lake-SP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[62]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6545" y="998730"/>
            <a:ext cx="8235916" cy="4635515"/>
            <a:chOff x="476545" y="998730"/>
            <a:chExt cx="8235916" cy="46355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738" t="40375" r="4227" b="24188"/>
            <a:stretch/>
          </p:blipFill>
          <p:spPr>
            <a:xfrm>
              <a:off x="476545" y="998730"/>
              <a:ext cx="8235916" cy="364540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0738" t="75812" r="4227" b="15438"/>
            <a:stretch/>
          </p:blipFill>
          <p:spPr>
            <a:xfrm>
              <a:off x="656565" y="4886621"/>
              <a:ext cx="6840760" cy="74762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6505" y="5724255"/>
            <a:ext cx="864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</a:rPr>
              <a:t>Note that Ice Lake-SP has </a:t>
            </a: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8 DDR4 memory channels </a:t>
            </a:r>
            <a:r>
              <a:rPr lang="en-GB" sz="1400" dirty="0" smtClean="0">
                <a:latin typeface="+mj-lt"/>
              </a:rPr>
              <a:t>whereas processors of the previous</a:t>
            </a:r>
          </a:p>
          <a:p>
            <a:r>
              <a:rPr lang="en-GB" sz="1400" dirty="0" smtClean="0">
                <a:latin typeface="+mj-lt"/>
              </a:rPr>
              <a:t>  </a:t>
            </a:r>
            <a:r>
              <a:rPr lang="en-GB" sz="1400" dirty="0" err="1" smtClean="0">
                <a:solidFill>
                  <a:srgbClr val="0070C0"/>
                </a:solidFill>
                <a:latin typeface="+mj-lt"/>
              </a:rPr>
              <a:t>Purley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 platform </a:t>
            </a:r>
            <a:r>
              <a:rPr lang="en-GB" sz="1400" dirty="0" smtClean="0">
                <a:latin typeface="+mj-lt"/>
              </a:rPr>
              <a:t>(Sky Lake-SP/ Cascade Lake-SP) 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only 6, to support up to 40 cores vs. 28.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66555" y="1583795"/>
            <a:ext cx="1620180" cy="20702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9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98450" y="1943835"/>
            <a:ext cx="855345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2.3.2 The Ice Lake (Xeon x3xx) processor line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(1)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086" t="11063" r="37203" b="31188"/>
          <a:stretch/>
        </p:blipFill>
        <p:spPr>
          <a:xfrm>
            <a:off x="1826695" y="1539565"/>
            <a:ext cx="5026417" cy="3284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888" y="510933"/>
            <a:ext cx="5671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smtClean="0">
                <a:solidFill>
                  <a:srgbClr val="2D2D8A"/>
                </a:solidFill>
                <a:latin typeface="Verdana"/>
              </a:rPr>
              <a:t>2.3.2 </a:t>
            </a:r>
            <a:r>
              <a:rPr lang="en-GB" sz="1400" b="1" dirty="0">
                <a:solidFill>
                  <a:srgbClr val="2D2D8A"/>
                </a:solidFill>
                <a:latin typeface="Verdana"/>
              </a:rPr>
              <a:t>The Ice Lake (Xeon x3xx) processor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</a:rPr>
              <a:t>line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[63]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  </a:t>
            </a:r>
          </a:p>
        </p:txBody>
      </p:sp>
    </p:spTree>
    <p:extLst>
      <p:ext uri="{BB962C8B-B14F-4D97-AF65-F5344CB8AC3E}">
        <p14:creationId xmlns:p14="http://schemas.microsoft.com/office/powerpoint/2010/main" val="20965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13300"/>
            <a:ext cx="5051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400" b="1" dirty="0">
                <a:solidFill>
                  <a:srgbClr val="2D2D8A"/>
                </a:solidFill>
                <a:latin typeface="Verdana"/>
              </a:rPr>
              <a:t>The Ice Lake (Xeon x3xx) processor line </a:t>
            </a:r>
            <a:r>
              <a:rPr lang="en-US" sz="1400" b="1" dirty="0">
                <a:latin typeface="Verdana"/>
              </a:rPr>
              <a:t>[63]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08720"/>
            <a:ext cx="7930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built upon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 nm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 rather than on the previous 14 nm technology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Sunny Cove cores,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in the next Figure. 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135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8879" y="1253000"/>
          <a:ext cx="9043621" cy="4786294"/>
        </p:xfrm>
        <a:graphic>
          <a:graphicData uri="http://schemas.openxmlformats.org/drawingml/2006/table">
            <a:tbl>
              <a:tblPr/>
              <a:tblGrid>
                <a:gridCol w="732679">
                  <a:extLst>
                    <a:ext uri="{9D8B030D-6E8A-4147-A177-3AD203B41FA5}">
                      <a16:colId xmlns:a16="http://schemas.microsoft.com/office/drawing/2014/main" val="2892145220"/>
                    </a:ext>
                  </a:extLst>
                </a:gridCol>
                <a:gridCol w="1080837">
                  <a:extLst>
                    <a:ext uri="{9D8B030D-6E8A-4147-A177-3AD203B41FA5}">
                      <a16:colId xmlns:a16="http://schemas.microsoft.com/office/drawing/2014/main" val="1188608003"/>
                    </a:ext>
                  </a:extLst>
                </a:gridCol>
                <a:gridCol w="1340238">
                  <a:extLst>
                    <a:ext uri="{9D8B030D-6E8A-4147-A177-3AD203B41FA5}">
                      <a16:colId xmlns:a16="http://schemas.microsoft.com/office/drawing/2014/main" val="397699742"/>
                    </a:ext>
                  </a:extLst>
                </a:gridCol>
                <a:gridCol w="1167303">
                  <a:extLst>
                    <a:ext uri="{9D8B030D-6E8A-4147-A177-3AD203B41FA5}">
                      <a16:colId xmlns:a16="http://schemas.microsoft.com/office/drawing/2014/main" val="1956622838"/>
                    </a:ext>
                  </a:extLst>
                </a:gridCol>
                <a:gridCol w="1302184">
                  <a:extLst>
                    <a:ext uri="{9D8B030D-6E8A-4147-A177-3AD203B41FA5}">
                      <a16:colId xmlns:a16="http://schemas.microsoft.com/office/drawing/2014/main" val="2143943031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1986630694"/>
                    </a:ext>
                  </a:extLst>
                </a:gridCol>
                <a:gridCol w="1035115">
                  <a:extLst>
                    <a:ext uri="{9D8B030D-6E8A-4147-A177-3AD203B41FA5}">
                      <a16:colId xmlns:a16="http://schemas.microsoft.com/office/drawing/2014/main" val="1834439293"/>
                    </a:ext>
                  </a:extLst>
                </a:gridCol>
                <a:gridCol w="1215135">
                  <a:extLst>
                    <a:ext uri="{9D8B030D-6E8A-4147-A177-3AD203B41FA5}">
                      <a16:colId xmlns:a16="http://schemas.microsoft.com/office/drawing/2014/main" val="540583156"/>
                    </a:ext>
                  </a:extLst>
                </a:gridCol>
              </a:tblGrid>
              <a:tr h="363061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j-lt"/>
                        </a:rPr>
                        <a:t>Node </a:t>
                      </a:r>
                      <a:endParaRPr lang="en-US" sz="1200" b="1" i="1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latin typeface="+mj-lt"/>
                        </a:rPr>
                        <a:t>Process</a:t>
                      </a:r>
                      <a:br>
                        <a:rPr lang="en-US" sz="1200" b="1" i="1" dirty="0">
                          <a:latin typeface="+mj-lt"/>
                        </a:rPr>
                      </a:br>
                      <a:r>
                        <a:rPr lang="en-US" sz="1200" b="1" i="1" dirty="0">
                          <a:latin typeface="+mj-lt"/>
                        </a:rPr>
                        <a:t>(shrink)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j-lt"/>
                        </a:rPr>
                        <a:t>New architecture</a:t>
                      </a:r>
                      <a:endParaRPr lang="en-US" sz="1200" b="1" i="1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sz="1200" b="1" i="1" dirty="0" smtClean="0">
                          <a:latin typeface="+mj-lt"/>
                        </a:rPr>
                        <a:t>                                   Optimizations </a:t>
                      </a:r>
                      <a:endParaRPr lang="en-US" sz="1200" b="1" i="1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885987"/>
                  </a:ext>
                </a:extLst>
              </a:tr>
              <a:tr h="1267054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j-lt"/>
                        </a:rPr>
                        <a:t>14 </a:t>
                      </a:r>
                      <a:r>
                        <a:rPr lang="en-US" sz="1200" b="1" dirty="0">
                          <a:latin typeface="+mj-lt"/>
                        </a:rPr>
                        <a:t>nm 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2014: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 err="1">
                          <a:latin typeface="+mj-lt"/>
                        </a:rPr>
                        <a:t>Broadwell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(5th 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gen.)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endParaRPr lang="en-US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endParaRPr lang="en-US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2015: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 err="1">
                          <a:latin typeface="+mj-lt"/>
                        </a:rPr>
                        <a:t>Skylake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(6th </a:t>
                      </a:r>
                      <a:r>
                        <a:rPr lang="en-US" sz="1200" dirty="0" smtClean="0">
                          <a:latin typeface="+mj-lt"/>
                        </a:rPr>
                        <a:t>gen.) 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2016: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 err="1">
                          <a:latin typeface="+mj-lt"/>
                        </a:rPr>
                        <a:t>Kaby</a:t>
                      </a:r>
                      <a:r>
                        <a:rPr lang="en-US" sz="1200" dirty="0">
                          <a:latin typeface="+mj-lt"/>
                        </a:rPr>
                        <a:t> </a:t>
                      </a:r>
                      <a:r>
                        <a:rPr lang="en-US" sz="1200" dirty="0" smtClean="0">
                          <a:latin typeface="+mj-lt"/>
                        </a:rPr>
                        <a:t>Lake</a:t>
                      </a:r>
                    </a:p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US" sz="1200" dirty="0" smtClean="0">
                          <a:latin typeface="+mj-lt"/>
                        </a:rPr>
                        <a:t>mobile, DT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(</a:t>
                      </a:r>
                      <a:r>
                        <a:rPr lang="en-US" sz="1200" dirty="0">
                          <a:latin typeface="+mj-lt"/>
                        </a:rPr>
                        <a:t>7th </a:t>
                      </a:r>
                      <a:r>
                        <a:rPr lang="en-US" sz="1200" dirty="0" smtClean="0">
                          <a:latin typeface="+mj-lt"/>
                        </a:rPr>
                        <a:t>gen.) </a:t>
                      </a:r>
                    </a:p>
                    <a:p>
                      <a:pPr algn="ctr">
                        <a:spcBef>
                          <a:spcPts val="200"/>
                        </a:spcBef>
                      </a:pPr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2017: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Coffee </a:t>
                      </a:r>
                      <a:r>
                        <a:rPr lang="en-US" sz="1200" dirty="0" smtClean="0">
                          <a:latin typeface="+mj-lt"/>
                        </a:rPr>
                        <a:t>Lake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mobile, DT (</a:t>
                      </a:r>
                      <a:r>
                        <a:rPr lang="en-US" sz="1200" dirty="0">
                          <a:latin typeface="+mj-lt"/>
                        </a:rPr>
                        <a:t>8th </a:t>
                      </a:r>
                      <a:r>
                        <a:rPr lang="en-US" sz="1200" dirty="0" smtClean="0">
                          <a:latin typeface="+mj-lt"/>
                        </a:rPr>
                        <a:t>gen.)</a:t>
                      </a:r>
                    </a:p>
                    <a:p>
                      <a:pPr algn="ctr"/>
                      <a:endParaRPr lang="en-US" sz="1200" dirty="0" smtClean="0">
                        <a:latin typeface="+mj-lt"/>
                      </a:endParaRPr>
                    </a:p>
                    <a:p>
                      <a:pPr algn="ctr"/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2018: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Coffee </a:t>
                      </a:r>
                      <a:r>
                        <a:rPr lang="en-US" sz="1200" dirty="0" smtClean="0">
                          <a:latin typeface="+mj-lt"/>
                        </a:rPr>
                        <a:t>Lake  Refresh</a:t>
                      </a:r>
                    </a:p>
                    <a:p>
                      <a:pPr algn="ctr">
                        <a:spcAft>
                          <a:spcPts val="13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DT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(9th </a:t>
                      </a:r>
                      <a:r>
                        <a:rPr lang="en-US" sz="1200" dirty="0" smtClean="0">
                          <a:latin typeface="+mj-lt"/>
                        </a:rPr>
                        <a:t>gen.)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2019: </a:t>
                      </a:r>
                      <a:endParaRPr lang="en-US" sz="12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Comet Lake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mobile, DT 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(10th </a:t>
                      </a:r>
                      <a:r>
                        <a:rPr lang="en-US" sz="1200" dirty="0" smtClean="0">
                          <a:latin typeface="+mj-lt"/>
                        </a:rPr>
                        <a:t>gen.)</a:t>
                      </a:r>
                    </a:p>
                    <a:p>
                      <a:pPr algn="ctr"/>
                      <a:endParaRPr lang="en-US" sz="1200" dirty="0" smtClean="0">
                        <a:latin typeface="+mj-lt"/>
                      </a:endParaRPr>
                    </a:p>
                    <a:p>
                      <a:pPr algn="ctr"/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2021: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Rocket Lake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DT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(11. gen.</a:t>
                      </a:r>
                    </a:p>
                    <a:p>
                      <a:pPr algn="ctr"/>
                      <a:r>
                        <a:rPr lang="en-US" sz="1250" dirty="0" smtClean="0">
                          <a:latin typeface="+mn-lt"/>
                        </a:rPr>
                        <a:t>Cypress Cove)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(backported)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292780"/>
                  </a:ext>
                </a:extLst>
              </a:tr>
              <a:tr h="207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3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216745"/>
                  </a:ext>
                </a:extLst>
              </a:tr>
              <a:tr h="1520566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j-lt"/>
                        </a:rPr>
                        <a:t>10 nm</a:t>
                      </a:r>
                      <a:endParaRPr lang="en-US" sz="1200" b="1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2018</a:t>
                      </a:r>
                      <a:r>
                        <a:rPr lang="en-US" sz="1200" dirty="0" smtClean="0">
                          <a:latin typeface="+mj-lt"/>
                        </a:rPr>
                        <a:t>: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Cannon </a:t>
                      </a:r>
                      <a:r>
                        <a:rPr lang="en-US" sz="1200" dirty="0" smtClean="0">
                          <a:latin typeface="+mj-lt"/>
                        </a:rPr>
                        <a:t>Lake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mobile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(8th </a:t>
                      </a:r>
                      <a:r>
                        <a:rPr lang="en-US" sz="1200" dirty="0" smtClean="0">
                          <a:latin typeface="+mj-lt"/>
                        </a:rPr>
                        <a:t>gen. 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Palm </a:t>
                      </a:r>
                      <a:r>
                        <a:rPr lang="en-US" sz="1200" dirty="0">
                          <a:latin typeface="+mj-lt"/>
                        </a:rPr>
                        <a:t>Cove</a:t>
                      </a:r>
                      <a:r>
                        <a:rPr lang="en-US" sz="1200" dirty="0" smtClean="0">
                          <a:latin typeface="+mj-lt"/>
                        </a:rPr>
                        <a:t>)</a:t>
                      </a:r>
                    </a:p>
                    <a:p>
                      <a:pPr algn="ctr">
                        <a:spcAft>
                          <a:spcPts val="9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2019: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Ice </a:t>
                      </a:r>
                      <a:r>
                        <a:rPr lang="en-US" sz="1200" dirty="0" smtClean="0">
                          <a:latin typeface="+mj-lt"/>
                        </a:rPr>
                        <a:t>Lake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mobile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(10th gen, Sunny Cove</a:t>
                      </a:r>
                      <a:r>
                        <a:rPr lang="en-US" sz="1200" dirty="0" smtClean="0">
                          <a:latin typeface="+mj-lt"/>
                        </a:rPr>
                        <a:t>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+Lakefield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mobile  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2020: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Tiger </a:t>
                      </a:r>
                      <a:r>
                        <a:rPr lang="en-US" sz="1200" dirty="0" smtClean="0">
                          <a:latin typeface="+mj-lt"/>
                        </a:rPr>
                        <a:t>Lake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mobile</a:t>
                      </a:r>
                      <a:r>
                        <a:rPr lang="en-US" sz="1200" dirty="0">
                          <a:latin typeface="+mj-lt"/>
                        </a:rPr>
                        <a:t/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(11th gen, Willow </a:t>
                      </a:r>
                      <a:r>
                        <a:rPr lang="en-US" sz="1200" dirty="0" smtClean="0">
                          <a:latin typeface="+mj-lt"/>
                        </a:rPr>
                        <a:t>Cove)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2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2021: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 smtClean="0">
                          <a:latin typeface="+mj-lt"/>
                        </a:rPr>
                        <a:t>Ice Lake-SP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2S server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(Sunny Cove)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endParaRPr lang="en-US" sz="1200" dirty="0" smtClean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2021:</a:t>
                      </a:r>
                      <a:br>
                        <a:rPr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Alder Lake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Mobile, DT</a:t>
                      </a:r>
                    </a:p>
                    <a:p>
                      <a:pPr algn="ctr">
                        <a:spcAft>
                          <a:spcPts val="140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(12th gen. Golden Cove)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endParaRPr lang="en-US" sz="1200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955010"/>
                  </a:ext>
                </a:extLst>
              </a:tr>
              <a:tr h="207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 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3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94234"/>
                  </a:ext>
                </a:extLst>
              </a:tr>
              <a:tr h="108611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j-lt"/>
                        </a:rPr>
                        <a:t>7 </a:t>
                      </a:r>
                      <a:r>
                        <a:rPr lang="en-US" sz="1200" b="1" dirty="0">
                          <a:latin typeface="+mj-lt"/>
                        </a:rPr>
                        <a:t>nm 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200" dirty="0">
                          <a:latin typeface="+mj-lt"/>
                        </a:rPr>
                        <a:t>2022: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Meteor Lake</a:t>
                      </a:r>
                      <a:br>
                        <a:rPr lang="en-US" sz="1200" dirty="0">
                          <a:latin typeface="+mj-lt"/>
                        </a:rPr>
                      </a:br>
                      <a:r>
                        <a:rPr lang="en-US" sz="1200" dirty="0">
                          <a:latin typeface="+mj-lt"/>
                        </a:rPr>
                        <a:t>(13th gen, Redwood Cove) </a:t>
                      </a: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 marL="60346" marR="60346" marT="30173" marB="301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41269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2874" y="490891"/>
            <a:ext cx="942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Positioning of the Ice Lake server processor and its Sunny Cove core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among Intel’s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13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processors (based 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[66]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95165" y="2931462"/>
            <a:ext cx="5940660" cy="225025"/>
            <a:chOff x="2595165" y="3152837"/>
            <a:chExt cx="5940660" cy="225025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2595165" y="3287852"/>
              <a:ext cx="5940660" cy="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2595165" y="3287852"/>
              <a:ext cx="0" cy="9001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8535825" y="3152837"/>
              <a:ext cx="0" cy="135015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Rounded Rectangle 10"/>
          <p:cNvSpPr/>
          <p:nvPr/>
        </p:nvSpPr>
        <p:spPr bwMode="auto">
          <a:xfrm>
            <a:off x="1871700" y="3203974"/>
            <a:ext cx="1350150" cy="10351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391980" y="3203975"/>
            <a:ext cx="1170130" cy="99011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1501541" y="1763815"/>
            <a:ext cx="10119" cy="723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2406316" y="1665171"/>
            <a:ext cx="5444" cy="8634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0" y="1665171"/>
            <a:ext cx="9115123" cy="863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3896925" y="5139190"/>
            <a:ext cx="5086287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Figure we omitted Intel’s 8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gen. Amber Lake and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Whiskey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Lake mobile lines due to lack of space.</a:t>
            </a:r>
          </a:p>
        </p:txBody>
      </p:sp>
      <p:sp>
        <p:nvSpPr>
          <p:cNvPr id="1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774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52"/>
          <p:cNvSpPr txBox="1"/>
          <p:nvPr/>
        </p:nvSpPr>
        <p:spPr>
          <a:xfrm>
            <a:off x="142875" y="481263"/>
            <a:ext cx="8117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</a:rPr>
              <a:t>ARM-ISA-based server processor </a:t>
            </a:r>
            <a:r>
              <a:rPr lang="en-US" sz="1400" b="1" dirty="0">
                <a:solidFill>
                  <a:srgbClr val="2D2D8A"/>
                </a:solidFill>
                <a:latin typeface="+mj-lt"/>
              </a:rPr>
              <a:t>lines introduced by 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ARM, Ampere </a:t>
            </a:r>
            <a:r>
              <a:rPr lang="en-US" sz="1400" b="1" dirty="0">
                <a:solidFill>
                  <a:srgbClr val="2D2D8A"/>
                </a:solidFill>
                <a:latin typeface="+mj-lt"/>
              </a:rPr>
              <a:t>and 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AWS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49" name="Téglalap 5">
            <a:extLst>
              <a:ext uri="{FF2B5EF4-FFF2-40B4-BE49-F238E27FC236}">
                <a16:creationId xmlns:a16="http://schemas.microsoft.com/office/drawing/2014/main" id="{310DA2A7-6815-479D-B4EA-E5EEEC16233F}"/>
              </a:ext>
            </a:extLst>
          </p:cNvPr>
          <p:cNvSpPr/>
          <p:nvPr/>
        </p:nvSpPr>
        <p:spPr>
          <a:xfrm>
            <a:off x="2481114" y="5213020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</a:t>
            </a:r>
          </a:p>
        </p:txBody>
      </p:sp>
      <p:sp>
        <p:nvSpPr>
          <p:cNvPr id="350" name="Téglalap 6">
            <a:extLst>
              <a:ext uri="{FF2B5EF4-FFF2-40B4-BE49-F238E27FC236}">
                <a16:creationId xmlns:a16="http://schemas.microsoft.com/office/drawing/2014/main" id="{A17A13CD-EAB9-4CE3-97C5-8DDD7823AA74}"/>
              </a:ext>
            </a:extLst>
          </p:cNvPr>
          <p:cNvSpPr/>
          <p:nvPr/>
        </p:nvSpPr>
        <p:spPr>
          <a:xfrm>
            <a:off x="3210114" y="5213339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</a:p>
        </p:txBody>
      </p:sp>
      <p:sp>
        <p:nvSpPr>
          <p:cNvPr id="351" name="Téglalap 7">
            <a:extLst>
              <a:ext uri="{FF2B5EF4-FFF2-40B4-BE49-F238E27FC236}">
                <a16:creationId xmlns:a16="http://schemas.microsoft.com/office/drawing/2014/main" id="{FDBC93AF-31A4-489D-9913-FEBCB79667F2}"/>
              </a:ext>
            </a:extLst>
          </p:cNvPr>
          <p:cNvSpPr/>
          <p:nvPr/>
        </p:nvSpPr>
        <p:spPr>
          <a:xfrm>
            <a:off x="3939114" y="5213214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</a:p>
        </p:txBody>
      </p:sp>
      <p:sp>
        <p:nvSpPr>
          <p:cNvPr id="352" name="Téglalap 8">
            <a:extLst>
              <a:ext uri="{FF2B5EF4-FFF2-40B4-BE49-F238E27FC236}">
                <a16:creationId xmlns:a16="http://schemas.microsoft.com/office/drawing/2014/main" id="{21B9E524-D412-4E46-ABD7-116D69BB4CC8}"/>
              </a:ext>
            </a:extLst>
          </p:cNvPr>
          <p:cNvSpPr/>
          <p:nvPr/>
        </p:nvSpPr>
        <p:spPr>
          <a:xfrm>
            <a:off x="4668114" y="5213519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</a:p>
        </p:txBody>
      </p:sp>
      <p:sp>
        <p:nvSpPr>
          <p:cNvPr id="353" name="Téglalap 9">
            <a:extLst>
              <a:ext uri="{FF2B5EF4-FFF2-40B4-BE49-F238E27FC236}">
                <a16:creationId xmlns:a16="http://schemas.microsoft.com/office/drawing/2014/main" id="{D73F83DD-F9E3-41E7-A88C-F9F7D9E50C7A}"/>
              </a:ext>
            </a:extLst>
          </p:cNvPr>
          <p:cNvSpPr/>
          <p:nvPr/>
        </p:nvSpPr>
        <p:spPr>
          <a:xfrm>
            <a:off x="5397114" y="5206422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</a:p>
        </p:txBody>
      </p:sp>
      <p:sp>
        <p:nvSpPr>
          <p:cNvPr id="354" name="Téglalap 14">
            <a:extLst>
              <a:ext uri="{FF2B5EF4-FFF2-40B4-BE49-F238E27FC236}">
                <a16:creationId xmlns:a16="http://schemas.microsoft.com/office/drawing/2014/main" id="{F3BEB992-728F-4AD0-811E-7B24E82850E1}"/>
              </a:ext>
            </a:extLst>
          </p:cNvPr>
          <p:cNvSpPr/>
          <p:nvPr/>
        </p:nvSpPr>
        <p:spPr>
          <a:xfrm>
            <a:off x="1752372" y="5213363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2012</a:t>
            </a:r>
          </a:p>
        </p:txBody>
      </p:sp>
      <p:sp>
        <p:nvSpPr>
          <p:cNvPr id="355" name="Téglalap 15">
            <a:extLst>
              <a:ext uri="{FF2B5EF4-FFF2-40B4-BE49-F238E27FC236}">
                <a16:creationId xmlns:a16="http://schemas.microsoft.com/office/drawing/2014/main" id="{5A22EB8E-B72B-4446-AD6B-FAC22EEC036C}"/>
              </a:ext>
            </a:extLst>
          </p:cNvPr>
          <p:cNvSpPr/>
          <p:nvPr/>
        </p:nvSpPr>
        <p:spPr>
          <a:xfrm>
            <a:off x="1023114" y="5213020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</a:t>
            </a:r>
          </a:p>
        </p:txBody>
      </p:sp>
      <p:cxnSp>
        <p:nvCxnSpPr>
          <p:cNvPr id="356" name="Egyenes összekötő nyíllal 17">
            <a:extLst>
              <a:ext uri="{FF2B5EF4-FFF2-40B4-BE49-F238E27FC236}">
                <a16:creationId xmlns:a16="http://schemas.microsoft.com/office/drawing/2014/main" id="{88421B7C-2498-4782-9AA8-36A8A4385905}"/>
              </a:ext>
            </a:extLst>
          </p:cNvPr>
          <p:cNvCxnSpPr>
            <a:cxnSpLocks/>
          </p:cNvCxnSpPr>
          <p:nvPr/>
        </p:nvCxnSpPr>
        <p:spPr>
          <a:xfrm>
            <a:off x="1022855" y="5207367"/>
            <a:ext cx="757235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Téglalap 18">
            <a:extLst>
              <a:ext uri="{FF2B5EF4-FFF2-40B4-BE49-F238E27FC236}">
                <a16:creationId xmlns:a16="http://schemas.microsoft.com/office/drawing/2014/main" id="{A3460E91-7B76-4344-94FF-EAD20B4FD09D}"/>
              </a:ext>
            </a:extLst>
          </p:cNvPr>
          <p:cNvSpPr/>
          <p:nvPr/>
        </p:nvSpPr>
        <p:spPr>
          <a:xfrm>
            <a:off x="3413397" y="4811541"/>
            <a:ext cx="621000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A53</a:t>
            </a:r>
          </a:p>
        </p:txBody>
      </p:sp>
      <p:sp>
        <p:nvSpPr>
          <p:cNvPr id="358" name="Téglalap 19">
            <a:extLst>
              <a:ext uri="{FF2B5EF4-FFF2-40B4-BE49-F238E27FC236}">
                <a16:creationId xmlns:a16="http://schemas.microsoft.com/office/drawing/2014/main" id="{70CB3192-3EBF-4C22-9B3F-A78316E8C78C}"/>
              </a:ext>
            </a:extLst>
          </p:cNvPr>
          <p:cNvSpPr/>
          <p:nvPr/>
        </p:nvSpPr>
        <p:spPr>
          <a:xfrm>
            <a:off x="5397114" y="4811189"/>
            <a:ext cx="621000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A55</a:t>
            </a:r>
          </a:p>
        </p:txBody>
      </p:sp>
      <p:sp>
        <p:nvSpPr>
          <p:cNvPr id="359" name="Szövegdoboz 21">
            <a:extLst>
              <a:ext uri="{FF2B5EF4-FFF2-40B4-BE49-F238E27FC236}">
                <a16:creationId xmlns:a16="http://schemas.microsoft.com/office/drawing/2014/main" id="{9D7B1A6D-2629-452F-B482-C162913CAA7F}"/>
              </a:ext>
            </a:extLst>
          </p:cNvPr>
          <p:cNvSpPr txBox="1"/>
          <p:nvPr/>
        </p:nvSpPr>
        <p:spPr>
          <a:xfrm>
            <a:off x="3440598" y="4586858"/>
            <a:ext cx="5405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Apollo</a:t>
            </a:r>
          </a:p>
        </p:txBody>
      </p:sp>
      <p:sp>
        <p:nvSpPr>
          <p:cNvPr id="360" name="Szövegdoboz 22">
            <a:extLst>
              <a:ext uri="{FF2B5EF4-FFF2-40B4-BE49-F238E27FC236}">
                <a16:creationId xmlns:a16="http://schemas.microsoft.com/office/drawing/2014/main" id="{C6198AF4-D2D7-4839-AE1A-EB9BF31B0A8B}"/>
              </a:ext>
            </a:extLst>
          </p:cNvPr>
          <p:cNvSpPr txBox="1"/>
          <p:nvPr/>
        </p:nvSpPr>
        <p:spPr>
          <a:xfrm>
            <a:off x="5425259" y="4584999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Ananke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1" name="Nyíl: jobbra mutató 24">
            <a:extLst>
              <a:ext uri="{FF2B5EF4-FFF2-40B4-BE49-F238E27FC236}">
                <a16:creationId xmlns:a16="http://schemas.microsoft.com/office/drawing/2014/main" id="{D6DEBD80-2E00-41B3-BC8D-988CE54C9B30}"/>
              </a:ext>
            </a:extLst>
          </p:cNvPr>
          <p:cNvSpPr/>
          <p:nvPr/>
        </p:nvSpPr>
        <p:spPr>
          <a:xfrm>
            <a:off x="4035825" y="4880224"/>
            <a:ext cx="1350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2" name="Téglalap 26">
            <a:extLst>
              <a:ext uri="{FF2B5EF4-FFF2-40B4-BE49-F238E27FC236}">
                <a16:creationId xmlns:a16="http://schemas.microsoft.com/office/drawing/2014/main" id="{3BA5420E-CB42-4955-BA2B-36D11385F58F}"/>
              </a:ext>
            </a:extLst>
          </p:cNvPr>
          <p:cNvSpPr/>
          <p:nvPr/>
        </p:nvSpPr>
        <p:spPr>
          <a:xfrm>
            <a:off x="3936027" y="4232791"/>
            <a:ext cx="493406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A72</a:t>
            </a:r>
          </a:p>
        </p:txBody>
      </p:sp>
      <p:sp>
        <p:nvSpPr>
          <p:cNvPr id="363" name="Téglalap 27">
            <a:extLst>
              <a:ext uri="{FF2B5EF4-FFF2-40B4-BE49-F238E27FC236}">
                <a16:creationId xmlns:a16="http://schemas.microsoft.com/office/drawing/2014/main" id="{705417B3-03A0-468C-B2C9-35B3B1692B1B}"/>
              </a:ext>
            </a:extLst>
          </p:cNvPr>
          <p:cNvSpPr/>
          <p:nvPr/>
        </p:nvSpPr>
        <p:spPr>
          <a:xfrm>
            <a:off x="4668114" y="4232616"/>
            <a:ext cx="582090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A73</a:t>
            </a:r>
          </a:p>
        </p:txBody>
      </p:sp>
      <p:sp>
        <p:nvSpPr>
          <p:cNvPr id="364" name="Téglalap 28">
            <a:extLst>
              <a:ext uri="{FF2B5EF4-FFF2-40B4-BE49-F238E27FC236}">
                <a16:creationId xmlns:a16="http://schemas.microsoft.com/office/drawing/2014/main" id="{C41B7FDF-2BDE-4B3F-BB77-7E01F654FEBE}"/>
              </a:ext>
            </a:extLst>
          </p:cNvPr>
          <p:cNvSpPr/>
          <p:nvPr/>
        </p:nvSpPr>
        <p:spPr>
          <a:xfrm>
            <a:off x="5397114" y="4232616"/>
            <a:ext cx="582090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A75</a:t>
            </a:r>
          </a:p>
        </p:txBody>
      </p:sp>
      <p:sp>
        <p:nvSpPr>
          <p:cNvPr id="365" name="Nyíl: jobbra mutató 34">
            <a:extLst>
              <a:ext uri="{FF2B5EF4-FFF2-40B4-BE49-F238E27FC236}">
                <a16:creationId xmlns:a16="http://schemas.microsoft.com/office/drawing/2014/main" id="{DB229542-CB08-4F77-B659-A96ABE0C4182}"/>
              </a:ext>
            </a:extLst>
          </p:cNvPr>
          <p:cNvSpPr/>
          <p:nvPr/>
        </p:nvSpPr>
        <p:spPr>
          <a:xfrm>
            <a:off x="4430130" y="4296100"/>
            <a:ext cx="243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Nyíl: jobbra mutató 35">
            <a:extLst>
              <a:ext uri="{FF2B5EF4-FFF2-40B4-BE49-F238E27FC236}">
                <a16:creationId xmlns:a16="http://schemas.microsoft.com/office/drawing/2014/main" id="{67C0EF7D-C26D-4148-AF04-A65815D3ECC0}"/>
              </a:ext>
            </a:extLst>
          </p:cNvPr>
          <p:cNvSpPr/>
          <p:nvPr/>
        </p:nvSpPr>
        <p:spPr>
          <a:xfrm>
            <a:off x="5250825" y="4296100"/>
            <a:ext cx="135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Bal oldali kapcsos zárójel 39">
            <a:extLst>
              <a:ext uri="{FF2B5EF4-FFF2-40B4-BE49-F238E27FC236}">
                <a16:creationId xmlns:a16="http://schemas.microsoft.com/office/drawing/2014/main" id="{09B7A89D-64EA-4FB8-B7B7-03D5909FDD9E}"/>
              </a:ext>
            </a:extLst>
          </p:cNvPr>
          <p:cNvSpPr/>
          <p:nvPr/>
        </p:nvSpPr>
        <p:spPr>
          <a:xfrm>
            <a:off x="1959826" y="4180805"/>
            <a:ext cx="185151" cy="914276"/>
          </a:xfrm>
          <a:custGeom>
            <a:avLst/>
            <a:gdLst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7" fmla="*/ 108000 w 108000"/>
              <a:gd name="connsiteY7" fmla="*/ 115200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0" fmla="*/ 196900 w 196900"/>
              <a:gd name="connsiteY0" fmla="*/ 1152000 h 1152000"/>
              <a:gd name="connsiteX1" fmla="*/ 142900 w 196900"/>
              <a:gd name="connsiteY1" fmla="*/ 1143000 h 1152000"/>
              <a:gd name="connsiteX2" fmla="*/ 142900 w 196900"/>
              <a:gd name="connsiteY2" fmla="*/ 585000 h 1152000"/>
              <a:gd name="connsiteX3" fmla="*/ 88900 w 196900"/>
              <a:gd name="connsiteY3" fmla="*/ 576000 h 1152000"/>
              <a:gd name="connsiteX4" fmla="*/ 142900 w 196900"/>
              <a:gd name="connsiteY4" fmla="*/ 567000 h 1152000"/>
              <a:gd name="connsiteX5" fmla="*/ 142900 w 196900"/>
              <a:gd name="connsiteY5" fmla="*/ 9000 h 1152000"/>
              <a:gd name="connsiteX6" fmla="*/ 196900 w 196900"/>
              <a:gd name="connsiteY6" fmla="*/ 0 h 1152000"/>
              <a:gd name="connsiteX7" fmla="*/ 196900 w 196900"/>
              <a:gd name="connsiteY7" fmla="*/ 1152000 h 1152000"/>
              <a:gd name="connsiteX0" fmla="*/ 196900 w 196900"/>
              <a:gd name="connsiteY0" fmla="*/ 1152000 h 1152000"/>
              <a:gd name="connsiteX1" fmla="*/ 142900 w 196900"/>
              <a:gd name="connsiteY1" fmla="*/ 1143000 h 1152000"/>
              <a:gd name="connsiteX2" fmla="*/ 142900 w 196900"/>
              <a:gd name="connsiteY2" fmla="*/ 585000 h 1152000"/>
              <a:gd name="connsiteX3" fmla="*/ 0 w 196900"/>
              <a:gd name="connsiteY3" fmla="*/ 741100 h 1152000"/>
              <a:gd name="connsiteX4" fmla="*/ 142900 w 196900"/>
              <a:gd name="connsiteY4" fmla="*/ 567000 h 1152000"/>
              <a:gd name="connsiteX5" fmla="*/ 142900 w 196900"/>
              <a:gd name="connsiteY5" fmla="*/ 9000 h 1152000"/>
              <a:gd name="connsiteX6" fmla="*/ 196900 w 196900"/>
              <a:gd name="connsiteY6" fmla="*/ 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7" fmla="*/ 108000 w 108000"/>
              <a:gd name="connsiteY7" fmla="*/ 115200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50800 w 108000"/>
              <a:gd name="connsiteY3" fmla="*/ 60775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0" fmla="*/ 69900 w 69900"/>
              <a:gd name="connsiteY0" fmla="*/ 1152000 h 1152000"/>
              <a:gd name="connsiteX1" fmla="*/ 15900 w 69900"/>
              <a:gd name="connsiteY1" fmla="*/ 1143000 h 1152000"/>
              <a:gd name="connsiteX2" fmla="*/ 15900 w 69900"/>
              <a:gd name="connsiteY2" fmla="*/ 585000 h 1152000"/>
              <a:gd name="connsiteX3" fmla="*/ 0 w 69900"/>
              <a:gd name="connsiteY3" fmla="*/ 566475 h 1152000"/>
              <a:gd name="connsiteX4" fmla="*/ 15900 w 69900"/>
              <a:gd name="connsiteY4" fmla="*/ 567000 h 1152000"/>
              <a:gd name="connsiteX5" fmla="*/ 15900 w 69900"/>
              <a:gd name="connsiteY5" fmla="*/ 9000 h 1152000"/>
              <a:gd name="connsiteX6" fmla="*/ 69900 w 69900"/>
              <a:gd name="connsiteY6" fmla="*/ 0 h 1152000"/>
              <a:gd name="connsiteX7" fmla="*/ 69900 w 69900"/>
              <a:gd name="connsiteY7" fmla="*/ 1152000 h 1152000"/>
              <a:gd name="connsiteX0" fmla="*/ 69900 w 69900"/>
              <a:gd name="connsiteY0" fmla="*/ 1152000 h 1152000"/>
              <a:gd name="connsiteX1" fmla="*/ 15900 w 69900"/>
              <a:gd name="connsiteY1" fmla="*/ 1143000 h 1152000"/>
              <a:gd name="connsiteX2" fmla="*/ 15900 w 69900"/>
              <a:gd name="connsiteY2" fmla="*/ 585000 h 1152000"/>
              <a:gd name="connsiteX3" fmla="*/ 12700 w 69900"/>
              <a:gd name="connsiteY3" fmla="*/ 607750 h 1152000"/>
              <a:gd name="connsiteX4" fmla="*/ 15900 w 69900"/>
              <a:gd name="connsiteY4" fmla="*/ 567000 h 1152000"/>
              <a:gd name="connsiteX5" fmla="*/ 15900 w 69900"/>
              <a:gd name="connsiteY5" fmla="*/ 9000 h 1152000"/>
              <a:gd name="connsiteX6" fmla="*/ 69900 w 69900"/>
              <a:gd name="connsiteY6" fmla="*/ 0 h 1152000"/>
              <a:gd name="connsiteX0" fmla="*/ 117525 w 117525"/>
              <a:gd name="connsiteY0" fmla="*/ 1152000 h 1152000"/>
              <a:gd name="connsiteX1" fmla="*/ 63525 w 117525"/>
              <a:gd name="connsiteY1" fmla="*/ 1143000 h 1152000"/>
              <a:gd name="connsiteX2" fmla="*/ 63525 w 117525"/>
              <a:gd name="connsiteY2" fmla="*/ 585000 h 1152000"/>
              <a:gd name="connsiteX3" fmla="*/ 0 w 117525"/>
              <a:gd name="connsiteY3" fmla="*/ 509325 h 1152000"/>
              <a:gd name="connsiteX4" fmla="*/ 63525 w 117525"/>
              <a:gd name="connsiteY4" fmla="*/ 567000 h 1152000"/>
              <a:gd name="connsiteX5" fmla="*/ 63525 w 117525"/>
              <a:gd name="connsiteY5" fmla="*/ 9000 h 1152000"/>
              <a:gd name="connsiteX6" fmla="*/ 117525 w 117525"/>
              <a:gd name="connsiteY6" fmla="*/ 0 h 1152000"/>
              <a:gd name="connsiteX7" fmla="*/ 117525 w 117525"/>
              <a:gd name="connsiteY7" fmla="*/ 1152000 h 1152000"/>
              <a:gd name="connsiteX0" fmla="*/ 117525 w 117525"/>
              <a:gd name="connsiteY0" fmla="*/ 1152000 h 1152000"/>
              <a:gd name="connsiteX1" fmla="*/ 63525 w 117525"/>
              <a:gd name="connsiteY1" fmla="*/ 1143000 h 1152000"/>
              <a:gd name="connsiteX2" fmla="*/ 63525 w 117525"/>
              <a:gd name="connsiteY2" fmla="*/ 585000 h 1152000"/>
              <a:gd name="connsiteX3" fmla="*/ 60325 w 117525"/>
              <a:gd name="connsiteY3" fmla="*/ 607750 h 1152000"/>
              <a:gd name="connsiteX4" fmla="*/ 63525 w 117525"/>
              <a:gd name="connsiteY4" fmla="*/ 567000 h 1152000"/>
              <a:gd name="connsiteX5" fmla="*/ 63525 w 117525"/>
              <a:gd name="connsiteY5" fmla="*/ 9000 h 1152000"/>
              <a:gd name="connsiteX6" fmla="*/ 117525 w 117525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15081 w 72281"/>
              <a:gd name="connsiteY3" fmla="*/ 607750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19844 w 72281"/>
              <a:gd name="connsiteY3" fmla="*/ 643469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43657 w 72281"/>
              <a:gd name="connsiteY3" fmla="*/ 593462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43657 w 72281"/>
              <a:gd name="connsiteY3" fmla="*/ 593462 h 1152000"/>
              <a:gd name="connsiteX4" fmla="*/ 18281 w 72281"/>
              <a:gd name="connsiteY4" fmla="*/ 557475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20662 w 72281"/>
              <a:gd name="connsiteY2" fmla="*/ 646913 h 1152000"/>
              <a:gd name="connsiteX3" fmla="*/ 43657 w 72281"/>
              <a:gd name="connsiteY3" fmla="*/ 593462 h 1152000"/>
              <a:gd name="connsiteX4" fmla="*/ 18281 w 72281"/>
              <a:gd name="connsiteY4" fmla="*/ 557475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115913 w 115913"/>
              <a:gd name="connsiteY0" fmla="*/ 1152000 h 1152000"/>
              <a:gd name="connsiteX1" fmla="*/ 61913 w 115913"/>
              <a:gd name="connsiteY1" fmla="*/ 1143000 h 1152000"/>
              <a:gd name="connsiteX2" fmla="*/ 61913 w 115913"/>
              <a:gd name="connsiteY2" fmla="*/ 585000 h 1152000"/>
              <a:gd name="connsiteX3" fmla="*/ 43632 w 115913"/>
              <a:gd name="connsiteY3" fmla="*/ 568856 h 1152000"/>
              <a:gd name="connsiteX4" fmla="*/ 0 w 115913"/>
              <a:gd name="connsiteY4" fmla="*/ 469368 h 1152000"/>
              <a:gd name="connsiteX5" fmla="*/ 61913 w 115913"/>
              <a:gd name="connsiteY5" fmla="*/ 9000 h 1152000"/>
              <a:gd name="connsiteX6" fmla="*/ 115913 w 115913"/>
              <a:gd name="connsiteY6" fmla="*/ 0 h 1152000"/>
              <a:gd name="connsiteX7" fmla="*/ 115913 w 115913"/>
              <a:gd name="connsiteY7" fmla="*/ 1152000 h 1152000"/>
              <a:gd name="connsiteX0" fmla="*/ 115913 w 115913"/>
              <a:gd name="connsiteY0" fmla="*/ 1152000 h 1152000"/>
              <a:gd name="connsiteX1" fmla="*/ 61913 w 115913"/>
              <a:gd name="connsiteY1" fmla="*/ 1143000 h 1152000"/>
              <a:gd name="connsiteX2" fmla="*/ 64294 w 115913"/>
              <a:gd name="connsiteY2" fmla="*/ 646913 h 1152000"/>
              <a:gd name="connsiteX3" fmla="*/ 87289 w 115913"/>
              <a:gd name="connsiteY3" fmla="*/ 593462 h 1152000"/>
              <a:gd name="connsiteX4" fmla="*/ 61913 w 115913"/>
              <a:gd name="connsiteY4" fmla="*/ 557475 h 1152000"/>
              <a:gd name="connsiteX5" fmla="*/ 61913 w 115913"/>
              <a:gd name="connsiteY5" fmla="*/ 9000 h 1152000"/>
              <a:gd name="connsiteX6" fmla="*/ 115913 w 115913"/>
              <a:gd name="connsiteY6" fmla="*/ 0 h 1152000"/>
              <a:gd name="connsiteX0" fmla="*/ 209599 w 209599"/>
              <a:gd name="connsiteY0" fmla="*/ 1152000 h 1152000"/>
              <a:gd name="connsiteX1" fmla="*/ 155599 w 209599"/>
              <a:gd name="connsiteY1" fmla="*/ 1143000 h 1152000"/>
              <a:gd name="connsiteX2" fmla="*/ 155599 w 209599"/>
              <a:gd name="connsiteY2" fmla="*/ 585000 h 1152000"/>
              <a:gd name="connsiteX3" fmla="*/ 137318 w 209599"/>
              <a:gd name="connsiteY3" fmla="*/ 568856 h 1152000"/>
              <a:gd name="connsiteX4" fmla="*/ 93686 w 209599"/>
              <a:gd name="connsiteY4" fmla="*/ 469368 h 1152000"/>
              <a:gd name="connsiteX5" fmla="*/ 155599 w 209599"/>
              <a:gd name="connsiteY5" fmla="*/ 9000 h 1152000"/>
              <a:gd name="connsiteX6" fmla="*/ 209599 w 209599"/>
              <a:gd name="connsiteY6" fmla="*/ 0 h 1152000"/>
              <a:gd name="connsiteX7" fmla="*/ 209599 w 209599"/>
              <a:gd name="connsiteY7" fmla="*/ 1152000 h 1152000"/>
              <a:gd name="connsiteX0" fmla="*/ 209599 w 209599"/>
              <a:gd name="connsiteY0" fmla="*/ 1152000 h 1152000"/>
              <a:gd name="connsiteX1" fmla="*/ 155599 w 209599"/>
              <a:gd name="connsiteY1" fmla="*/ 1143000 h 1152000"/>
              <a:gd name="connsiteX2" fmla="*/ 157980 w 209599"/>
              <a:gd name="connsiteY2" fmla="*/ 646913 h 1152000"/>
              <a:gd name="connsiteX3" fmla="*/ 0 w 209599"/>
              <a:gd name="connsiteY3" fmla="*/ 648231 h 1152000"/>
              <a:gd name="connsiteX4" fmla="*/ 155599 w 209599"/>
              <a:gd name="connsiteY4" fmla="*/ 557475 h 1152000"/>
              <a:gd name="connsiteX5" fmla="*/ 155599 w 209599"/>
              <a:gd name="connsiteY5" fmla="*/ 9000 h 1152000"/>
              <a:gd name="connsiteX6" fmla="*/ 209599 w 20959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7539 w 231539"/>
              <a:gd name="connsiteY2" fmla="*/ 585000 h 1152000"/>
              <a:gd name="connsiteX3" fmla="*/ 159258 w 231539"/>
              <a:gd name="connsiteY3" fmla="*/ 568856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59258 w 231539"/>
              <a:gd name="connsiteY3" fmla="*/ 568856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83071 w 231539"/>
              <a:gd name="connsiteY3" fmla="*/ 573619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83071 w 231539"/>
              <a:gd name="connsiteY3" fmla="*/ 573619 h 1152000"/>
              <a:gd name="connsiteX4" fmla="*/ 170394 w 231539"/>
              <a:gd name="connsiteY4" fmla="*/ 481274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73546 w 231539"/>
              <a:gd name="connsiteY3" fmla="*/ 573619 h 1152000"/>
              <a:gd name="connsiteX4" fmla="*/ 170394 w 231539"/>
              <a:gd name="connsiteY4" fmla="*/ 481274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09600 w 209600"/>
              <a:gd name="connsiteY0" fmla="*/ 1152000 h 1152000"/>
              <a:gd name="connsiteX1" fmla="*/ 155600 w 209600"/>
              <a:gd name="connsiteY1" fmla="*/ 1143000 h 1152000"/>
              <a:gd name="connsiteX2" fmla="*/ 157981 w 209600"/>
              <a:gd name="connsiteY2" fmla="*/ 585000 h 1152000"/>
              <a:gd name="connsiteX3" fmla="*/ 151607 w 209600"/>
              <a:gd name="connsiteY3" fmla="*/ 573619 h 1152000"/>
              <a:gd name="connsiteX4" fmla="*/ 148455 w 209600"/>
              <a:gd name="connsiteY4" fmla="*/ 481274 h 1152000"/>
              <a:gd name="connsiteX5" fmla="*/ 155600 w 209600"/>
              <a:gd name="connsiteY5" fmla="*/ 9000 h 1152000"/>
              <a:gd name="connsiteX6" fmla="*/ 209600 w 209600"/>
              <a:gd name="connsiteY6" fmla="*/ 0 h 1152000"/>
              <a:gd name="connsiteX7" fmla="*/ 209600 w 209600"/>
              <a:gd name="connsiteY7" fmla="*/ 1152000 h 1152000"/>
              <a:gd name="connsiteX0" fmla="*/ 209600 w 209600"/>
              <a:gd name="connsiteY0" fmla="*/ 1152000 h 1152000"/>
              <a:gd name="connsiteX1" fmla="*/ 155600 w 209600"/>
              <a:gd name="connsiteY1" fmla="*/ 1143000 h 1152000"/>
              <a:gd name="connsiteX2" fmla="*/ 157981 w 209600"/>
              <a:gd name="connsiteY2" fmla="*/ 646913 h 1152000"/>
              <a:gd name="connsiteX3" fmla="*/ 1 w 209600"/>
              <a:gd name="connsiteY3" fmla="*/ 648231 h 1152000"/>
              <a:gd name="connsiteX4" fmla="*/ 155600 w 209600"/>
              <a:gd name="connsiteY4" fmla="*/ 581287 h 1152000"/>
              <a:gd name="connsiteX5" fmla="*/ 155600 w 209600"/>
              <a:gd name="connsiteY5" fmla="*/ 9000 h 1152000"/>
              <a:gd name="connsiteX6" fmla="*/ 209600 w 209600"/>
              <a:gd name="connsiteY6" fmla="*/ 0 h 1152000"/>
              <a:gd name="connsiteX0" fmla="*/ 133401 w 133401"/>
              <a:gd name="connsiteY0" fmla="*/ 1152000 h 1152000"/>
              <a:gd name="connsiteX1" fmla="*/ 79401 w 133401"/>
              <a:gd name="connsiteY1" fmla="*/ 1143000 h 1152000"/>
              <a:gd name="connsiteX2" fmla="*/ 81782 w 133401"/>
              <a:gd name="connsiteY2" fmla="*/ 585000 h 1152000"/>
              <a:gd name="connsiteX3" fmla="*/ 75408 w 133401"/>
              <a:gd name="connsiteY3" fmla="*/ 573619 h 1152000"/>
              <a:gd name="connsiteX4" fmla="*/ 72256 w 133401"/>
              <a:gd name="connsiteY4" fmla="*/ 481274 h 1152000"/>
              <a:gd name="connsiteX5" fmla="*/ 79401 w 133401"/>
              <a:gd name="connsiteY5" fmla="*/ 9000 h 1152000"/>
              <a:gd name="connsiteX6" fmla="*/ 133401 w 133401"/>
              <a:gd name="connsiteY6" fmla="*/ 0 h 1152000"/>
              <a:gd name="connsiteX7" fmla="*/ 133401 w 133401"/>
              <a:gd name="connsiteY7" fmla="*/ 1152000 h 1152000"/>
              <a:gd name="connsiteX0" fmla="*/ 133401 w 133401"/>
              <a:gd name="connsiteY0" fmla="*/ 1152000 h 1152000"/>
              <a:gd name="connsiteX1" fmla="*/ 79401 w 133401"/>
              <a:gd name="connsiteY1" fmla="*/ 1143000 h 1152000"/>
              <a:gd name="connsiteX2" fmla="*/ 81782 w 133401"/>
              <a:gd name="connsiteY2" fmla="*/ 646913 h 1152000"/>
              <a:gd name="connsiteX3" fmla="*/ 2 w 133401"/>
              <a:gd name="connsiteY3" fmla="*/ 550600 h 1152000"/>
              <a:gd name="connsiteX4" fmla="*/ 79401 w 133401"/>
              <a:gd name="connsiteY4" fmla="*/ 581287 h 1152000"/>
              <a:gd name="connsiteX5" fmla="*/ 79401 w 133401"/>
              <a:gd name="connsiteY5" fmla="*/ 9000 h 1152000"/>
              <a:gd name="connsiteX6" fmla="*/ 133401 w 133401"/>
              <a:gd name="connsiteY6" fmla="*/ 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585000 h 1152000"/>
              <a:gd name="connsiteX3" fmla="*/ 254002 w 254012"/>
              <a:gd name="connsiteY3" fmla="*/ 490276 h 1152000"/>
              <a:gd name="connsiteX4" fmla="*/ 72256 w 254012"/>
              <a:gd name="connsiteY4" fmla="*/ 481274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7" fmla="*/ 133401 w 254012"/>
              <a:gd name="connsiteY7" fmla="*/ 115200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646913 h 1152000"/>
              <a:gd name="connsiteX3" fmla="*/ 2 w 254012"/>
              <a:gd name="connsiteY3" fmla="*/ 550600 h 1152000"/>
              <a:gd name="connsiteX4" fmla="*/ 79401 w 254012"/>
              <a:gd name="connsiteY4" fmla="*/ 581287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0" fmla="*/ 135880 w 256491"/>
              <a:gd name="connsiteY0" fmla="*/ 1152000 h 1152000"/>
              <a:gd name="connsiteX1" fmla="*/ 81880 w 256491"/>
              <a:gd name="connsiteY1" fmla="*/ 1143000 h 1152000"/>
              <a:gd name="connsiteX2" fmla="*/ 84261 w 256491"/>
              <a:gd name="connsiteY2" fmla="*/ 585000 h 1152000"/>
              <a:gd name="connsiteX3" fmla="*/ 256481 w 256491"/>
              <a:gd name="connsiteY3" fmla="*/ 490276 h 1152000"/>
              <a:gd name="connsiteX4" fmla="*/ 74735 w 256491"/>
              <a:gd name="connsiteY4" fmla="*/ 481274 h 1152000"/>
              <a:gd name="connsiteX5" fmla="*/ 81880 w 256491"/>
              <a:gd name="connsiteY5" fmla="*/ 9000 h 1152000"/>
              <a:gd name="connsiteX6" fmla="*/ 135880 w 256491"/>
              <a:gd name="connsiteY6" fmla="*/ 0 h 1152000"/>
              <a:gd name="connsiteX7" fmla="*/ 135880 w 256491"/>
              <a:gd name="connsiteY7" fmla="*/ 1152000 h 1152000"/>
              <a:gd name="connsiteX0" fmla="*/ 135880 w 256491"/>
              <a:gd name="connsiteY0" fmla="*/ 1152000 h 1152000"/>
              <a:gd name="connsiteX1" fmla="*/ 81880 w 256491"/>
              <a:gd name="connsiteY1" fmla="*/ 1143000 h 1152000"/>
              <a:gd name="connsiteX2" fmla="*/ 84261 w 256491"/>
              <a:gd name="connsiteY2" fmla="*/ 646913 h 1152000"/>
              <a:gd name="connsiteX3" fmla="*/ 2481 w 256491"/>
              <a:gd name="connsiteY3" fmla="*/ 550600 h 1152000"/>
              <a:gd name="connsiteX4" fmla="*/ 200942 w 256491"/>
              <a:gd name="connsiteY4" fmla="*/ 536044 h 1152000"/>
              <a:gd name="connsiteX5" fmla="*/ 81880 w 256491"/>
              <a:gd name="connsiteY5" fmla="*/ 9000 h 1152000"/>
              <a:gd name="connsiteX6" fmla="*/ 135880 w 256491"/>
              <a:gd name="connsiteY6" fmla="*/ 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585000 h 1152000"/>
              <a:gd name="connsiteX3" fmla="*/ 254002 w 254012"/>
              <a:gd name="connsiteY3" fmla="*/ 490276 h 1152000"/>
              <a:gd name="connsiteX4" fmla="*/ 72256 w 254012"/>
              <a:gd name="connsiteY4" fmla="*/ 481274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7" fmla="*/ 133401 w 254012"/>
              <a:gd name="connsiteY7" fmla="*/ 115200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646913 h 1152000"/>
              <a:gd name="connsiteX3" fmla="*/ 2 w 254012"/>
              <a:gd name="connsiteY3" fmla="*/ 550600 h 1152000"/>
              <a:gd name="connsiteX4" fmla="*/ 84163 w 254012"/>
              <a:gd name="connsiteY4" fmla="*/ 493182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0" fmla="*/ 133404 w 254015"/>
              <a:gd name="connsiteY0" fmla="*/ 1152000 h 1152000"/>
              <a:gd name="connsiteX1" fmla="*/ 79404 w 254015"/>
              <a:gd name="connsiteY1" fmla="*/ 1143000 h 1152000"/>
              <a:gd name="connsiteX2" fmla="*/ 81785 w 254015"/>
              <a:gd name="connsiteY2" fmla="*/ 585000 h 1152000"/>
              <a:gd name="connsiteX3" fmla="*/ 254005 w 254015"/>
              <a:gd name="connsiteY3" fmla="*/ 490276 h 1152000"/>
              <a:gd name="connsiteX4" fmla="*/ 72259 w 254015"/>
              <a:gd name="connsiteY4" fmla="*/ 481274 h 1152000"/>
              <a:gd name="connsiteX5" fmla="*/ 79404 w 254015"/>
              <a:gd name="connsiteY5" fmla="*/ 9000 h 1152000"/>
              <a:gd name="connsiteX6" fmla="*/ 133404 w 254015"/>
              <a:gd name="connsiteY6" fmla="*/ 0 h 1152000"/>
              <a:gd name="connsiteX7" fmla="*/ 133404 w 254015"/>
              <a:gd name="connsiteY7" fmla="*/ 1152000 h 1152000"/>
              <a:gd name="connsiteX0" fmla="*/ 133404 w 254015"/>
              <a:gd name="connsiteY0" fmla="*/ 1152000 h 1152000"/>
              <a:gd name="connsiteX1" fmla="*/ 79404 w 254015"/>
              <a:gd name="connsiteY1" fmla="*/ 1143000 h 1152000"/>
              <a:gd name="connsiteX2" fmla="*/ 79404 w 254015"/>
              <a:gd name="connsiteY2" fmla="*/ 596906 h 1152000"/>
              <a:gd name="connsiteX3" fmla="*/ 5 w 254015"/>
              <a:gd name="connsiteY3" fmla="*/ 550600 h 1152000"/>
              <a:gd name="connsiteX4" fmla="*/ 84166 w 254015"/>
              <a:gd name="connsiteY4" fmla="*/ 493182 h 1152000"/>
              <a:gd name="connsiteX5" fmla="*/ 79404 w 254015"/>
              <a:gd name="connsiteY5" fmla="*/ 9000 h 1152000"/>
              <a:gd name="connsiteX6" fmla="*/ 133404 w 254015"/>
              <a:gd name="connsiteY6" fmla="*/ 0 h 1152000"/>
              <a:gd name="connsiteX0" fmla="*/ 133412 w 254023"/>
              <a:gd name="connsiteY0" fmla="*/ 1152000 h 1152000"/>
              <a:gd name="connsiteX1" fmla="*/ 79412 w 254023"/>
              <a:gd name="connsiteY1" fmla="*/ 1143000 h 1152000"/>
              <a:gd name="connsiteX2" fmla="*/ 81793 w 254023"/>
              <a:gd name="connsiteY2" fmla="*/ 585000 h 1152000"/>
              <a:gd name="connsiteX3" fmla="*/ 254013 w 254023"/>
              <a:gd name="connsiteY3" fmla="*/ 490276 h 1152000"/>
              <a:gd name="connsiteX4" fmla="*/ 72267 w 254023"/>
              <a:gd name="connsiteY4" fmla="*/ 481274 h 1152000"/>
              <a:gd name="connsiteX5" fmla="*/ 79412 w 254023"/>
              <a:gd name="connsiteY5" fmla="*/ 9000 h 1152000"/>
              <a:gd name="connsiteX6" fmla="*/ 133412 w 254023"/>
              <a:gd name="connsiteY6" fmla="*/ 0 h 1152000"/>
              <a:gd name="connsiteX7" fmla="*/ 133412 w 254023"/>
              <a:gd name="connsiteY7" fmla="*/ 1152000 h 1152000"/>
              <a:gd name="connsiteX0" fmla="*/ 133412 w 254023"/>
              <a:gd name="connsiteY0" fmla="*/ 1152000 h 1152000"/>
              <a:gd name="connsiteX1" fmla="*/ 79412 w 254023"/>
              <a:gd name="connsiteY1" fmla="*/ 1143000 h 1152000"/>
              <a:gd name="connsiteX2" fmla="*/ 79412 w 254023"/>
              <a:gd name="connsiteY2" fmla="*/ 596906 h 1152000"/>
              <a:gd name="connsiteX3" fmla="*/ 13 w 254023"/>
              <a:gd name="connsiteY3" fmla="*/ 550600 h 1152000"/>
              <a:gd name="connsiteX4" fmla="*/ 86555 w 254023"/>
              <a:gd name="connsiteY4" fmla="*/ 531282 h 1152000"/>
              <a:gd name="connsiteX5" fmla="*/ 79412 w 254023"/>
              <a:gd name="connsiteY5" fmla="*/ 9000 h 1152000"/>
              <a:gd name="connsiteX6" fmla="*/ 133412 w 254023"/>
              <a:gd name="connsiteY6" fmla="*/ 0 h 1152000"/>
              <a:gd name="connsiteX0" fmla="*/ 126270 w 246881"/>
              <a:gd name="connsiteY0" fmla="*/ 1152000 h 1152000"/>
              <a:gd name="connsiteX1" fmla="*/ 72270 w 246881"/>
              <a:gd name="connsiteY1" fmla="*/ 1143000 h 1152000"/>
              <a:gd name="connsiteX2" fmla="*/ 74651 w 246881"/>
              <a:gd name="connsiteY2" fmla="*/ 585000 h 1152000"/>
              <a:gd name="connsiteX3" fmla="*/ 246871 w 246881"/>
              <a:gd name="connsiteY3" fmla="*/ 490276 h 1152000"/>
              <a:gd name="connsiteX4" fmla="*/ 65125 w 246881"/>
              <a:gd name="connsiteY4" fmla="*/ 481274 h 1152000"/>
              <a:gd name="connsiteX5" fmla="*/ 72270 w 246881"/>
              <a:gd name="connsiteY5" fmla="*/ 9000 h 1152000"/>
              <a:gd name="connsiteX6" fmla="*/ 126270 w 246881"/>
              <a:gd name="connsiteY6" fmla="*/ 0 h 1152000"/>
              <a:gd name="connsiteX7" fmla="*/ 126270 w 246881"/>
              <a:gd name="connsiteY7" fmla="*/ 1152000 h 1152000"/>
              <a:gd name="connsiteX0" fmla="*/ 126270 w 246881"/>
              <a:gd name="connsiteY0" fmla="*/ 1152000 h 1152000"/>
              <a:gd name="connsiteX1" fmla="*/ 72270 w 246881"/>
              <a:gd name="connsiteY1" fmla="*/ 1143000 h 1152000"/>
              <a:gd name="connsiteX2" fmla="*/ 72270 w 246881"/>
              <a:gd name="connsiteY2" fmla="*/ 596906 h 1152000"/>
              <a:gd name="connsiteX3" fmla="*/ 15 w 246881"/>
              <a:gd name="connsiteY3" fmla="*/ 569650 h 1152000"/>
              <a:gd name="connsiteX4" fmla="*/ 79413 w 246881"/>
              <a:gd name="connsiteY4" fmla="*/ 531282 h 1152000"/>
              <a:gd name="connsiteX5" fmla="*/ 72270 w 246881"/>
              <a:gd name="connsiteY5" fmla="*/ 9000 h 1152000"/>
              <a:gd name="connsiteX6" fmla="*/ 126270 w 246881"/>
              <a:gd name="connsiteY6" fmla="*/ 0 h 1152000"/>
              <a:gd name="connsiteX0" fmla="*/ 126257 w 246868"/>
              <a:gd name="connsiteY0" fmla="*/ 1152000 h 1152000"/>
              <a:gd name="connsiteX1" fmla="*/ 72257 w 246868"/>
              <a:gd name="connsiteY1" fmla="*/ 1143000 h 1152000"/>
              <a:gd name="connsiteX2" fmla="*/ 74638 w 246868"/>
              <a:gd name="connsiteY2" fmla="*/ 585000 h 1152000"/>
              <a:gd name="connsiteX3" fmla="*/ 246858 w 246868"/>
              <a:gd name="connsiteY3" fmla="*/ 490276 h 1152000"/>
              <a:gd name="connsiteX4" fmla="*/ 65112 w 246868"/>
              <a:gd name="connsiteY4" fmla="*/ 481274 h 1152000"/>
              <a:gd name="connsiteX5" fmla="*/ 72257 w 246868"/>
              <a:gd name="connsiteY5" fmla="*/ 9000 h 1152000"/>
              <a:gd name="connsiteX6" fmla="*/ 126257 w 246868"/>
              <a:gd name="connsiteY6" fmla="*/ 0 h 1152000"/>
              <a:gd name="connsiteX7" fmla="*/ 126257 w 246868"/>
              <a:gd name="connsiteY7" fmla="*/ 1152000 h 1152000"/>
              <a:gd name="connsiteX0" fmla="*/ 126257 w 246868"/>
              <a:gd name="connsiteY0" fmla="*/ 1152000 h 1152000"/>
              <a:gd name="connsiteX1" fmla="*/ 72257 w 246868"/>
              <a:gd name="connsiteY1" fmla="*/ 1143000 h 1152000"/>
              <a:gd name="connsiteX2" fmla="*/ 72257 w 246868"/>
              <a:gd name="connsiteY2" fmla="*/ 596906 h 1152000"/>
              <a:gd name="connsiteX3" fmla="*/ 2 w 246868"/>
              <a:gd name="connsiteY3" fmla="*/ 569650 h 1152000"/>
              <a:gd name="connsiteX4" fmla="*/ 74637 w 246868"/>
              <a:gd name="connsiteY4" fmla="*/ 543188 h 1152000"/>
              <a:gd name="connsiteX5" fmla="*/ 72257 w 246868"/>
              <a:gd name="connsiteY5" fmla="*/ 9000 h 1152000"/>
              <a:gd name="connsiteX6" fmla="*/ 126257 w 246868"/>
              <a:gd name="connsiteY6" fmla="*/ 0 h 11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868" h="1152000" stroke="0" extrusionOk="0">
                <a:moveTo>
                  <a:pt x="126257" y="1152000"/>
                </a:moveTo>
                <a:cubicBezTo>
                  <a:pt x="96434" y="1152000"/>
                  <a:pt x="72257" y="1147971"/>
                  <a:pt x="72257" y="1143000"/>
                </a:cubicBezTo>
                <a:cubicBezTo>
                  <a:pt x="73051" y="957000"/>
                  <a:pt x="73844" y="771000"/>
                  <a:pt x="74638" y="585000"/>
                </a:cubicBezTo>
                <a:cubicBezTo>
                  <a:pt x="74638" y="580029"/>
                  <a:pt x="248446" y="507564"/>
                  <a:pt x="246858" y="490276"/>
                </a:cubicBezTo>
                <a:cubicBezTo>
                  <a:pt x="245270" y="472988"/>
                  <a:pt x="65112" y="486245"/>
                  <a:pt x="65112" y="481274"/>
                </a:cubicBezTo>
                <a:lnTo>
                  <a:pt x="72257" y="9000"/>
                </a:lnTo>
                <a:cubicBezTo>
                  <a:pt x="72257" y="4029"/>
                  <a:pt x="96434" y="0"/>
                  <a:pt x="126257" y="0"/>
                </a:cubicBezTo>
                <a:lnTo>
                  <a:pt x="126257" y="1152000"/>
                </a:lnTo>
                <a:close/>
              </a:path>
              <a:path w="246868" h="1152000" fill="none">
                <a:moveTo>
                  <a:pt x="126257" y="1152000"/>
                </a:moveTo>
                <a:cubicBezTo>
                  <a:pt x="96434" y="1152000"/>
                  <a:pt x="72257" y="1147971"/>
                  <a:pt x="72257" y="1143000"/>
                </a:cubicBezTo>
                <a:cubicBezTo>
                  <a:pt x="73051" y="977638"/>
                  <a:pt x="71463" y="762268"/>
                  <a:pt x="72257" y="596906"/>
                </a:cubicBezTo>
                <a:cubicBezTo>
                  <a:pt x="72257" y="591935"/>
                  <a:pt x="-395" y="578603"/>
                  <a:pt x="2" y="569650"/>
                </a:cubicBezTo>
                <a:cubicBezTo>
                  <a:pt x="399" y="560697"/>
                  <a:pt x="74637" y="548159"/>
                  <a:pt x="74637" y="543188"/>
                </a:cubicBezTo>
                <a:cubicBezTo>
                  <a:pt x="73050" y="381794"/>
                  <a:pt x="73844" y="170394"/>
                  <a:pt x="72257" y="9000"/>
                </a:cubicBezTo>
                <a:cubicBezTo>
                  <a:pt x="72257" y="4029"/>
                  <a:pt x="96434" y="0"/>
                  <a:pt x="126257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Szövegdoboz 42">
            <a:extLst>
              <a:ext uri="{FF2B5EF4-FFF2-40B4-BE49-F238E27FC236}">
                <a16:creationId xmlns:a16="http://schemas.microsoft.com/office/drawing/2014/main" id="{9E88EAB4-3AFF-4301-BDA7-D0A31F53BA18}"/>
              </a:ext>
            </a:extLst>
          </p:cNvPr>
          <p:cNvSpPr txBox="1"/>
          <p:nvPr/>
        </p:nvSpPr>
        <p:spPr>
          <a:xfrm>
            <a:off x="3948461" y="3990964"/>
            <a:ext cx="489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Maya</a:t>
            </a:r>
          </a:p>
        </p:txBody>
      </p:sp>
      <p:sp>
        <p:nvSpPr>
          <p:cNvPr id="369" name="Szövegdoboz 43">
            <a:extLst>
              <a:ext uri="{FF2B5EF4-FFF2-40B4-BE49-F238E27FC236}">
                <a16:creationId xmlns:a16="http://schemas.microsoft.com/office/drawing/2014/main" id="{F4118F0F-D64C-4D0D-BEA6-456DE8A6C7D6}"/>
              </a:ext>
            </a:extLst>
          </p:cNvPr>
          <p:cNvSpPr txBox="1"/>
          <p:nvPr/>
        </p:nvSpPr>
        <p:spPr>
          <a:xfrm>
            <a:off x="4677603" y="3993324"/>
            <a:ext cx="631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Artemis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0" name="Szövegdoboz 44">
            <a:extLst>
              <a:ext uri="{FF2B5EF4-FFF2-40B4-BE49-F238E27FC236}">
                <a16:creationId xmlns:a16="http://schemas.microsoft.com/office/drawing/2014/main" id="{15260D12-A0BD-42EA-9F55-7E29A4CB2573}"/>
              </a:ext>
            </a:extLst>
          </p:cNvPr>
          <p:cNvSpPr txBox="1"/>
          <p:nvPr/>
        </p:nvSpPr>
        <p:spPr>
          <a:xfrm>
            <a:off x="5280566" y="3991449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Prometheus</a:t>
            </a:r>
          </a:p>
        </p:txBody>
      </p:sp>
      <p:sp>
        <p:nvSpPr>
          <p:cNvPr id="371" name="Téglalap 56">
            <a:extLst>
              <a:ext uri="{FF2B5EF4-FFF2-40B4-BE49-F238E27FC236}">
                <a16:creationId xmlns:a16="http://schemas.microsoft.com/office/drawing/2014/main" id="{4C062BE1-914E-4C5F-8AEF-B276CA641847}"/>
              </a:ext>
            </a:extLst>
          </p:cNvPr>
          <p:cNvSpPr/>
          <p:nvPr/>
        </p:nvSpPr>
        <p:spPr>
          <a:xfrm>
            <a:off x="103878" y="4236719"/>
            <a:ext cx="810000" cy="348280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</a:t>
            </a: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CPUs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5" name="Téglalap 68">
            <a:extLst>
              <a:ext uri="{FF2B5EF4-FFF2-40B4-BE49-F238E27FC236}">
                <a16:creationId xmlns:a16="http://schemas.microsoft.com/office/drawing/2014/main" id="{0DE9F799-EED1-41C3-9ED0-CCA7B58F58D1}"/>
              </a:ext>
            </a:extLst>
          </p:cNvPr>
          <p:cNvSpPr/>
          <p:nvPr/>
        </p:nvSpPr>
        <p:spPr>
          <a:xfrm>
            <a:off x="111642" y="1606647"/>
            <a:ext cx="810000" cy="285711"/>
          </a:xfrm>
          <a:prstGeom prst="rect">
            <a:avLst/>
          </a:prstGeom>
          <a:solidFill>
            <a:srgbClr val="F2E4FC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Ampere</a:t>
            </a:r>
          </a:p>
        </p:txBody>
      </p:sp>
      <p:sp>
        <p:nvSpPr>
          <p:cNvPr id="377" name="Szövegdoboz 70">
            <a:extLst>
              <a:ext uri="{FF2B5EF4-FFF2-40B4-BE49-F238E27FC236}">
                <a16:creationId xmlns:a16="http://schemas.microsoft.com/office/drawing/2014/main" id="{07B33E52-0ABA-481E-8B8B-91252E3DA460}"/>
              </a:ext>
            </a:extLst>
          </p:cNvPr>
          <p:cNvSpPr txBox="1"/>
          <p:nvPr/>
        </p:nvSpPr>
        <p:spPr>
          <a:xfrm>
            <a:off x="-16331" y="2364824"/>
            <a:ext cx="1069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Applied</a:t>
            </a: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 3" panose="05040102010807070707" pitchFamily="18" charset="2"/>
              </a:rPr>
              <a:t> Micro</a:t>
            </a: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)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8" name="Szövegdoboz 90">
            <a:extLst>
              <a:ext uri="{FF2B5EF4-FFF2-40B4-BE49-F238E27FC236}">
                <a16:creationId xmlns:a16="http://schemas.microsoft.com/office/drawing/2014/main" id="{91BA5EF6-73AB-40AB-9A1A-06EF1C79FADE}"/>
              </a:ext>
            </a:extLst>
          </p:cNvPr>
          <p:cNvSpPr txBox="1"/>
          <p:nvPr/>
        </p:nvSpPr>
        <p:spPr>
          <a:xfrm>
            <a:off x="1315689" y="4406965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Cortex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64-bit</a:t>
            </a:r>
          </a:p>
        </p:txBody>
      </p:sp>
      <p:cxnSp>
        <p:nvCxnSpPr>
          <p:cNvPr id="379" name="Egyenes összekötő nyíllal 101">
            <a:extLst>
              <a:ext uri="{FF2B5EF4-FFF2-40B4-BE49-F238E27FC236}">
                <a16:creationId xmlns:a16="http://schemas.microsoft.com/office/drawing/2014/main" id="{92761F18-BA4E-4262-9BA3-E030125F5693}"/>
              </a:ext>
            </a:extLst>
          </p:cNvPr>
          <p:cNvCxnSpPr>
            <a:cxnSpLocks/>
          </p:cNvCxnSpPr>
          <p:nvPr/>
        </p:nvCxnSpPr>
        <p:spPr>
          <a:xfrm rot="16200000">
            <a:off x="-1273660" y="3212720"/>
            <a:ext cx="460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Nyíl: jobbra mutató 117">
            <a:extLst>
              <a:ext uri="{FF2B5EF4-FFF2-40B4-BE49-F238E27FC236}">
                <a16:creationId xmlns:a16="http://schemas.microsoft.com/office/drawing/2014/main" id="{F23F6F18-EB17-4741-A790-B8BF6AA9664B}"/>
              </a:ext>
            </a:extLst>
          </p:cNvPr>
          <p:cNvSpPr/>
          <p:nvPr/>
        </p:nvSpPr>
        <p:spPr>
          <a:xfrm>
            <a:off x="3281832" y="4880109"/>
            <a:ext cx="135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Téglalap 98">
            <a:extLst>
              <a:ext uri="{FF2B5EF4-FFF2-40B4-BE49-F238E27FC236}">
                <a16:creationId xmlns:a16="http://schemas.microsoft.com/office/drawing/2014/main" id="{39ED33DD-3687-4DA1-8EF8-57E2EA1374FE}"/>
              </a:ext>
            </a:extLst>
          </p:cNvPr>
          <p:cNvSpPr/>
          <p:nvPr/>
        </p:nvSpPr>
        <p:spPr>
          <a:xfrm>
            <a:off x="111642" y="2615822"/>
            <a:ext cx="810000" cy="285711"/>
          </a:xfrm>
          <a:prstGeom prst="rect">
            <a:avLst/>
          </a:prstGeom>
          <a:solidFill>
            <a:srgbClr val="DBDDF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Amazon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AWS</a:t>
            </a:r>
          </a:p>
        </p:txBody>
      </p:sp>
      <p:sp>
        <p:nvSpPr>
          <p:cNvPr id="384" name="Szövegdoboz 118">
            <a:extLst>
              <a:ext uri="{FF2B5EF4-FFF2-40B4-BE49-F238E27FC236}">
                <a16:creationId xmlns:a16="http://schemas.microsoft.com/office/drawing/2014/main" id="{74B213AF-A55D-4211-B718-9469976C363F}"/>
              </a:ext>
            </a:extLst>
          </p:cNvPr>
          <p:cNvSpPr txBox="1"/>
          <p:nvPr/>
        </p:nvSpPr>
        <p:spPr>
          <a:xfrm>
            <a:off x="3464223" y="2589603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Amazon b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Anapura </a:t>
            </a: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5" name="Téglalap 125">
            <a:extLst>
              <a:ext uri="{FF2B5EF4-FFF2-40B4-BE49-F238E27FC236}">
                <a16:creationId xmlns:a16="http://schemas.microsoft.com/office/drawing/2014/main" id="{0C52C4D1-7183-4AA2-B213-AA26CDB75920}"/>
              </a:ext>
            </a:extLst>
          </p:cNvPr>
          <p:cNvSpPr/>
          <p:nvPr/>
        </p:nvSpPr>
        <p:spPr>
          <a:xfrm>
            <a:off x="2120187" y="4241393"/>
            <a:ext cx="493406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A57</a:t>
            </a:r>
          </a:p>
        </p:txBody>
      </p:sp>
      <p:sp>
        <p:nvSpPr>
          <p:cNvPr id="386" name="Szövegdoboz 126">
            <a:extLst>
              <a:ext uri="{FF2B5EF4-FFF2-40B4-BE49-F238E27FC236}">
                <a16:creationId xmlns:a16="http://schemas.microsoft.com/office/drawing/2014/main" id="{C91BB7C9-235E-4073-9B85-6D3224FD1FEC}"/>
              </a:ext>
            </a:extLst>
          </p:cNvPr>
          <p:cNvSpPr txBox="1"/>
          <p:nvPr/>
        </p:nvSpPr>
        <p:spPr>
          <a:xfrm>
            <a:off x="2147622" y="4000771"/>
            <a:ext cx="470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Atlas</a:t>
            </a:r>
          </a:p>
        </p:txBody>
      </p:sp>
      <p:sp>
        <p:nvSpPr>
          <p:cNvPr id="387" name="Nyíl: jobbra mutató 116">
            <a:extLst>
              <a:ext uri="{FF2B5EF4-FFF2-40B4-BE49-F238E27FC236}">
                <a16:creationId xmlns:a16="http://schemas.microsoft.com/office/drawing/2014/main" id="{B523C40E-7812-4AFE-9C96-E9A66D2C8497}"/>
              </a:ext>
            </a:extLst>
          </p:cNvPr>
          <p:cNvSpPr/>
          <p:nvPr/>
        </p:nvSpPr>
        <p:spPr>
          <a:xfrm>
            <a:off x="2619872" y="4293993"/>
            <a:ext cx="1323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Téglalap 10">
            <a:extLst>
              <a:ext uri="{FF2B5EF4-FFF2-40B4-BE49-F238E27FC236}">
                <a16:creationId xmlns:a16="http://schemas.microsoft.com/office/drawing/2014/main" id="{A6BB4FF6-6FE0-4587-B388-FEDFBA31F1C7}"/>
              </a:ext>
            </a:extLst>
          </p:cNvPr>
          <p:cNvSpPr/>
          <p:nvPr/>
        </p:nvSpPr>
        <p:spPr>
          <a:xfrm>
            <a:off x="6126114" y="5206709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sp>
        <p:nvSpPr>
          <p:cNvPr id="389" name="Téglalap 11">
            <a:extLst>
              <a:ext uri="{FF2B5EF4-FFF2-40B4-BE49-F238E27FC236}">
                <a16:creationId xmlns:a16="http://schemas.microsoft.com/office/drawing/2014/main" id="{A78BB795-5DB4-4B84-A70B-9B98E1130DD6}"/>
              </a:ext>
            </a:extLst>
          </p:cNvPr>
          <p:cNvSpPr/>
          <p:nvPr/>
        </p:nvSpPr>
        <p:spPr>
          <a:xfrm>
            <a:off x="6855114" y="5213339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</a:p>
        </p:txBody>
      </p:sp>
      <p:sp>
        <p:nvSpPr>
          <p:cNvPr id="390" name="Téglalap 12">
            <a:extLst>
              <a:ext uri="{FF2B5EF4-FFF2-40B4-BE49-F238E27FC236}">
                <a16:creationId xmlns:a16="http://schemas.microsoft.com/office/drawing/2014/main" id="{E45247D8-A161-4647-A403-9EE2032C283B}"/>
              </a:ext>
            </a:extLst>
          </p:cNvPr>
          <p:cNvSpPr/>
          <p:nvPr/>
        </p:nvSpPr>
        <p:spPr>
          <a:xfrm>
            <a:off x="7584114" y="5213339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</a:t>
            </a:r>
          </a:p>
        </p:txBody>
      </p:sp>
      <p:sp>
        <p:nvSpPr>
          <p:cNvPr id="391" name="Téglalap 13">
            <a:extLst>
              <a:ext uri="{FF2B5EF4-FFF2-40B4-BE49-F238E27FC236}">
                <a16:creationId xmlns:a16="http://schemas.microsoft.com/office/drawing/2014/main" id="{04563564-96E2-478F-AF2C-F32AB4A22D99}"/>
              </a:ext>
            </a:extLst>
          </p:cNvPr>
          <p:cNvSpPr/>
          <p:nvPr/>
        </p:nvSpPr>
        <p:spPr>
          <a:xfrm>
            <a:off x="8313114" y="5213036"/>
            <a:ext cx="729000" cy="2857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sp>
        <p:nvSpPr>
          <p:cNvPr id="392" name="Téglalap 20">
            <a:extLst>
              <a:ext uri="{FF2B5EF4-FFF2-40B4-BE49-F238E27FC236}">
                <a16:creationId xmlns:a16="http://schemas.microsoft.com/office/drawing/2014/main" id="{4CC64E43-2CEF-42C1-96DB-BABF395E63E2}"/>
              </a:ext>
            </a:extLst>
          </p:cNvPr>
          <p:cNvSpPr/>
          <p:nvPr/>
        </p:nvSpPr>
        <p:spPr>
          <a:xfrm>
            <a:off x="6846691" y="4812791"/>
            <a:ext cx="547174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A65-AE</a:t>
            </a:r>
          </a:p>
        </p:txBody>
      </p:sp>
      <p:sp>
        <p:nvSpPr>
          <p:cNvPr id="393" name="Szövegdoboz 23">
            <a:extLst>
              <a:ext uri="{FF2B5EF4-FFF2-40B4-BE49-F238E27FC236}">
                <a16:creationId xmlns:a16="http://schemas.microsoft.com/office/drawing/2014/main" id="{02F3C7B3-94FE-45D5-89C6-AE0B7F2D0011}"/>
              </a:ext>
            </a:extLst>
          </p:cNvPr>
          <p:cNvSpPr txBox="1"/>
          <p:nvPr/>
        </p:nvSpPr>
        <p:spPr>
          <a:xfrm>
            <a:off x="6868581" y="4591093"/>
            <a:ext cx="5357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Hellos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4" name="Nyíl: jobbra mutató 25">
            <a:extLst>
              <a:ext uri="{FF2B5EF4-FFF2-40B4-BE49-F238E27FC236}">
                <a16:creationId xmlns:a16="http://schemas.microsoft.com/office/drawing/2014/main" id="{5B43E5FB-FE6F-4D4F-8B39-1302A076649B}"/>
              </a:ext>
            </a:extLst>
          </p:cNvPr>
          <p:cNvSpPr/>
          <p:nvPr/>
        </p:nvSpPr>
        <p:spPr>
          <a:xfrm>
            <a:off x="6018114" y="4870531"/>
            <a:ext cx="837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5" name="Téglalap 29">
            <a:extLst>
              <a:ext uri="{FF2B5EF4-FFF2-40B4-BE49-F238E27FC236}">
                <a16:creationId xmlns:a16="http://schemas.microsoft.com/office/drawing/2014/main" id="{CC8BDBDE-E265-4FA3-8E85-AF1F447F36AD}"/>
              </a:ext>
            </a:extLst>
          </p:cNvPr>
          <p:cNvSpPr/>
          <p:nvPr/>
        </p:nvSpPr>
        <p:spPr>
          <a:xfrm>
            <a:off x="6130636" y="4229778"/>
            <a:ext cx="523016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A76</a:t>
            </a:r>
          </a:p>
        </p:txBody>
      </p:sp>
      <p:sp>
        <p:nvSpPr>
          <p:cNvPr id="396" name="Téglalap 30">
            <a:extLst>
              <a:ext uri="{FF2B5EF4-FFF2-40B4-BE49-F238E27FC236}">
                <a16:creationId xmlns:a16="http://schemas.microsoft.com/office/drawing/2014/main" id="{4E6B5850-2046-4AA0-8EED-B8014407EFD3}"/>
              </a:ext>
            </a:extLst>
          </p:cNvPr>
          <p:cNvSpPr/>
          <p:nvPr/>
        </p:nvSpPr>
        <p:spPr>
          <a:xfrm>
            <a:off x="6855113" y="4232300"/>
            <a:ext cx="620303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A77</a:t>
            </a:r>
          </a:p>
        </p:txBody>
      </p:sp>
      <p:sp>
        <p:nvSpPr>
          <p:cNvPr id="397" name="Téglalap 31">
            <a:extLst>
              <a:ext uri="{FF2B5EF4-FFF2-40B4-BE49-F238E27FC236}">
                <a16:creationId xmlns:a16="http://schemas.microsoft.com/office/drawing/2014/main" id="{80A7F2E1-8FED-4A41-86F1-76130B3A83F2}"/>
              </a:ext>
            </a:extLst>
          </p:cNvPr>
          <p:cNvSpPr/>
          <p:nvPr/>
        </p:nvSpPr>
        <p:spPr>
          <a:xfrm>
            <a:off x="7584114" y="4236719"/>
            <a:ext cx="786109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A78</a:t>
            </a:r>
          </a:p>
        </p:txBody>
      </p:sp>
      <p:sp>
        <p:nvSpPr>
          <p:cNvPr id="398" name="Nyíl: jobbra mutató 36">
            <a:extLst>
              <a:ext uri="{FF2B5EF4-FFF2-40B4-BE49-F238E27FC236}">
                <a16:creationId xmlns:a16="http://schemas.microsoft.com/office/drawing/2014/main" id="{00BCC882-602A-4E8D-88C2-BA06B242CB59}"/>
              </a:ext>
            </a:extLst>
          </p:cNvPr>
          <p:cNvSpPr/>
          <p:nvPr/>
        </p:nvSpPr>
        <p:spPr>
          <a:xfrm>
            <a:off x="5978506" y="4293861"/>
            <a:ext cx="135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Nyíl: jobbra mutató 37">
            <a:extLst>
              <a:ext uri="{FF2B5EF4-FFF2-40B4-BE49-F238E27FC236}">
                <a16:creationId xmlns:a16="http://schemas.microsoft.com/office/drawing/2014/main" id="{11809E5D-3486-4B15-A257-8723C0F609C0}"/>
              </a:ext>
            </a:extLst>
          </p:cNvPr>
          <p:cNvSpPr/>
          <p:nvPr/>
        </p:nvSpPr>
        <p:spPr>
          <a:xfrm>
            <a:off x="6653491" y="4296100"/>
            <a:ext cx="189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Nyíl: jobbra mutató 38">
            <a:extLst>
              <a:ext uri="{FF2B5EF4-FFF2-40B4-BE49-F238E27FC236}">
                <a16:creationId xmlns:a16="http://schemas.microsoft.com/office/drawing/2014/main" id="{ECA64138-13A6-4324-BCCE-B2BF19544CE5}"/>
              </a:ext>
            </a:extLst>
          </p:cNvPr>
          <p:cNvSpPr/>
          <p:nvPr/>
        </p:nvSpPr>
        <p:spPr>
          <a:xfrm>
            <a:off x="7475416" y="4293861"/>
            <a:ext cx="108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Szövegdoboz 45">
            <a:extLst>
              <a:ext uri="{FF2B5EF4-FFF2-40B4-BE49-F238E27FC236}">
                <a16:creationId xmlns:a16="http://schemas.microsoft.com/office/drawing/2014/main" id="{3ADF4DF2-9065-49DA-AAC0-F76F46C7D73E}"/>
              </a:ext>
            </a:extLst>
          </p:cNvPr>
          <p:cNvSpPr txBox="1"/>
          <p:nvPr/>
        </p:nvSpPr>
        <p:spPr>
          <a:xfrm>
            <a:off x="6157373" y="3987940"/>
            <a:ext cx="4716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Enyo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2" name="Szövegdoboz 46">
            <a:extLst>
              <a:ext uri="{FF2B5EF4-FFF2-40B4-BE49-F238E27FC236}">
                <a16:creationId xmlns:a16="http://schemas.microsoft.com/office/drawing/2014/main" id="{87C0B553-4E8E-49BA-94FE-799688E9CF6F}"/>
              </a:ext>
            </a:extLst>
          </p:cNvPr>
          <p:cNvSpPr txBox="1"/>
          <p:nvPr/>
        </p:nvSpPr>
        <p:spPr>
          <a:xfrm>
            <a:off x="6868581" y="3992834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Deimos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3" name="Szövegdoboz 47">
            <a:extLst>
              <a:ext uri="{FF2B5EF4-FFF2-40B4-BE49-F238E27FC236}">
                <a16:creationId xmlns:a16="http://schemas.microsoft.com/office/drawing/2014/main" id="{F32737B2-D076-43A6-8FFC-E5C99DC65036}"/>
              </a:ext>
            </a:extLst>
          </p:cNvPr>
          <p:cNvSpPr txBox="1"/>
          <p:nvPr/>
        </p:nvSpPr>
        <p:spPr>
          <a:xfrm>
            <a:off x="7664725" y="3995771"/>
            <a:ext cx="6864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Hercules</a:t>
            </a:r>
          </a:p>
        </p:txBody>
      </p:sp>
      <p:sp>
        <p:nvSpPr>
          <p:cNvPr id="404" name="Téglalap: lekerekített 140">
            <a:extLst>
              <a:ext uri="{FF2B5EF4-FFF2-40B4-BE49-F238E27FC236}">
                <a16:creationId xmlns:a16="http://schemas.microsoft.com/office/drawing/2014/main" id="{D45726BD-4D59-45DE-8F7A-6C4B5B4499C3}"/>
              </a:ext>
            </a:extLst>
          </p:cNvPr>
          <p:cNvSpPr/>
          <p:nvPr/>
        </p:nvSpPr>
        <p:spPr>
          <a:xfrm>
            <a:off x="6349531" y="3213990"/>
            <a:ext cx="706543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 nm</a:t>
            </a:r>
          </a:p>
        </p:txBody>
      </p:sp>
      <p:sp>
        <p:nvSpPr>
          <p:cNvPr id="405" name="Téglalap: lekerekített 142">
            <a:extLst>
              <a:ext uri="{FF2B5EF4-FFF2-40B4-BE49-F238E27FC236}">
                <a16:creationId xmlns:a16="http://schemas.microsoft.com/office/drawing/2014/main" id="{E96C63E7-B98D-4B7A-8B9E-8D474B2D6CBF}"/>
              </a:ext>
            </a:extLst>
          </p:cNvPr>
          <p:cNvSpPr/>
          <p:nvPr/>
        </p:nvSpPr>
        <p:spPr>
          <a:xfrm>
            <a:off x="7188741" y="3214296"/>
            <a:ext cx="706543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 nm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+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Téglalap: lekerekített 144">
            <a:extLst>
              <a:ext uri="{FF2B5EF4-FFF2-40B4-BE49-F238E27FC236}">
                <a16:creationId xmlns:a16="http://schemas.microsoft.com/office/drawing/2014/main" id="{E9A371E2-0B93-49F4-85F7-CCAE488EADA8}"/>
              </a:ext>
            </a:extLst>
          </p:cNvPr>
          <p:cNvSpPr/>
          <p:nvPr/>
        </p:nvSpPr>
        <p:spPr>
          <a:xfrm>
            <a:off x="8064703" y="3214555"/>
            <a:ext cx="706543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nm</a:t>
            </a:r>
          </a:p>
        </p:txBody>
      </p:sp>
      <p:sp>
        <p:nvSpPr>
          <p:cNvPr id="408" name="Téglalap 74">
            <a:extLst>
              <a:ext uri="{FF2B5EF4-FFF2-40B4-BE49-F238E27FC236}">
                <a16:creationId xmlns:a16="http://schemas.microsoft.com/office/drawing/2014/main" id="{C5AE9CA1-1D1A-46B6-B09E-1CE28785F36C}"/>
              </a:ext>
            </a:extLst>
          </p:cNvPr>
          <p:cNvSpPr/>
          <p:nvPr/>
        </p:nvSpPr>
        <p:spPr>
          <a:xfrm>
            <a:off x="5867700" y="2155045"/>
            <a:ext cx="810000" cy="285711"/>
          </a:xfrm>
          <a:prstGeom prst="rect">
            <a:avLst/>
          </a:prstGeom>
          <a:solidFill>
            <a:srgbClr val="FFF0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9" name="Téglalap 77">
            <a:extLst>
              <a:ext uri="{FF2B5EF4-FFF2-40B4-BE49-F238E27FC236}">
                <a16:creationId xmlns:a16="http://schemas.microsoft.com/office/drawing/2014/main" id="{5E911457-AFB0-435E-ADB8-292F5075CB48}"/>
              </a:ext>
            </a:extLst>
          </p:cNvPr>
          <p:cNvSpPr/>
          <p:nvPr/>
        </p:nvSpPr>
        <p:spPr>
          <a:xfrm>
            <a:off x="1543931" y="2123652"/>
            <a:ext cx="810000" cy="285711"/>
          </a:xfrm>
          <a:prstGeom prst="rect">
            <a:avLst/>
          </a:prstGeom>
          <a:solidFill>
            <a:srgbClr val="FFF0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X-Gene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0" name="Téglalap 78">
            <a:extLst>
              <a:ext uri="{FF2B5EF4-FFF2-40B4-BE49-F238E27FC236}">
                <a16:creationId xmlns:a16="http://schemas.microsoft.com/office/drawing/2014/main" id="{78F36957-3D57-4DFC-9ADD-1460A857732B}"/>
              </a:ext>
            </a:extLst>
          </p:cNvPr>
          <p:cNvSpPr/>
          <p:nvPr/>
        </p:nvSpPr>
        <p:spPr>
          <a:xfrm>
            <a:off x="6120158" y="1593444"/>
            <a:ext cx="864000" cy="285711"/>
          </a:xfrm>
          <a:prstGeom prst="rect">
            <a:avLst/>
          </a:prstGeom>
          <a:solidFill>
            <a:srgbClr val="FFE1F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eMAG</a:t>
            </a: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8180</a:t>
            </a:r>
          </a:p>
        </p:txBody>
      </p:sp>
      <p:sp>
        <p:nvSpPr>
          <p:cNvPr id="412" name="Nyíl: jobbra mutató 80">
            <a:extLst>
              <a:ext uri="{FF2B5EF4-FFF2-40B4-BE49-F238E27FC236}">
                <a16:creationId xmlns:a16="http://schemas.microsoft.com/office/drawing/2014/main" id="{500A58D4-05BB-4DD0-B42D-FA77386EFCF2}"/>
              </a:ext>
            </a:extLst>
          </p:cNvPr>
          <p:cNvSpPr/>
          <p:nvPr/>
        </p:nvSpPr>
        <p:spPr>
          <a:xfrm>
            <a:off x="7001233" y="1651212"/>
            <a:ext cx="468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3" name="Egyenes összekötő 88">
            <a:extLst>
              <a:ext uri="{FF2B5EF4-FFF2-40B4-BE49-F238E27FC236}">
                <a16:creationId xmlns:a16="http://schemas.microsoft.com/office/drawing/2014/main" id="{6B1BBD0A-FA98-4B4C-90BA-718E1C041C66}"/>
              </a:ext>
            </a:extLst>
          </p:cNvPr>
          <p:cNvCxnSpPr>
            <a:cxnSpLocks/>
          </p:cNvCxnSpPr>
          <p:nvPr/>
        </p:nvCxnSpPr>
        <p:spPr>
          <a:xfrm>
            <a:off x="5949616" y="2192266"/>
            <a:ext cx="655088" cy="2237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Egyenes összekötő 89">
            <a:extLst>
              <a:ext uri="{FF2B5EF4-FFF2-40B4-BE49-F238E27FC236}">
                <a16:creationId xmlns:a16="http://schemas.microsoft.com/office/drawing/2014/main" id="{A718D350-4732-471E-9EE0-D55DD5DA9DDC}"/>
              </a:ext>
            </a:extLst>
          </p:cNvPr>
          <p:cNvCxnSpPr>
            <a:cxnSpLocks/>
          </p:cNvCxnSpPr>
          <p:nvPr/>
        </p:nvCxnSpPr>
        <p:spPr>
          <a:xfrm flipV="1">
            <a:off x="5943500" y="2184811"/>
            <a:ext cx="655088" cy="2281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" name="Nyíl: jobbra mutató 92">
            <a:extLst>
              <a:ext uri="{FF2B5EF4-FFF2-40B4-BE49-F238E27FC236}">
                <a16:creationId xmlns:a16="http://schemas.microsoft.com/office/drawing/2014/main" id="{934C2598-6D01-4A62-ADCB-C69DA2B418F4}"/>
              </a:ext>
            </a:extLst>
          </p:cNvPr>
          <p:cNvSpPr/>
          <p:nvPr/>
        </p:nvSpPr>
        <p:spPr>
          <a:xfrm>
            <a:off x="2399721" y="2174725"/>
            <a:ext cx="1620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" name="Szövegdoboz 94">
            <a:extLst>
              <a:ext uri="{FF2B5EF4-FFF2-40B4-BE49-F238E27FC236}">
                <a16:creationId xmlns:a16="http://schemas.microsoft.com/office/drawing/2014/main" id="{0326D1C8-A145-4BA6-AFEC-7673E2784925}"/>
              </a:ext>
            </a:extLst>
          </p:cNvPr>
          <p:cNvSpPr txBox="1"/>
          <p:nvPr/>
        </p:nvSpPr>
        <p:spPr>
          <a:xfrm>
            <a:off x="4219578" y="1590375"/>
            <a:ext cx="176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APM a</a:t>
            </a: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cquired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Macom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 bought </a:t>
            </a: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Ampere</a:t>
            </a:r>
          </a:p>
        </p:txBody>
      </p:sp>
      <p:sp>
        <p:nvSpPr>
          <p:cNvPr id="417" name="Szövegdoboz 95">
            <a:extLst>
              <a:ext uri="{FF2B5EF4-FFF2-40B4-BE49-F238E27FC236}">
                <a16:creationId xmlns:a16="http://schemas.microsoft.com/office/drawing/2014/main" id="{DFC678DF-0852-42EA-A3EF-E4D1D4A32E85}"/>
              </a:ext>
            </a:extLst>
          </p:cNvPr>
          <p:cNvSpPr txBox="1"/>
          <p:nvPr/>
        </p:nvSpPr>
        <p:spPr>
          <a:xfrm>
            <a:off x="6223643" y="1353736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Skylark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0" name="Nyíl: jobbra mutató 93">
            <a:extLst>
              <a:ext uri="{FF2B5EF4-FFF2-40B4-BE49-F238E27FC236}">
                <a16:creationId xmlns:a16="http://schemas.microsoft.com/office/drawing/2014/main" id="{9FA6A9A1-5931-4BB8-AC07-950A68E28C81}"/>
              </a:ext>
            </a:extLst>
          </p:cNvPr>
          <p:cNvSpPr/>
          <p:nvPr/>
        </p:nvSpPr>
        <p:spPr>
          <a:xfrm rot="19182256">
            <a:off x="5364107" y="1895783"/>
            <a:ext cx="828000" cy="18780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Téglalap 76">
            <a:extLst>
              <a:ext uri="{FF2B5EF4-FFF2-40B4-BE49-F238E27FC236}">
                <a16:creationId xmlns:a16="http://schemas.microsoft.com/office/drawing/2014/main" id="{488FB64C-5E29-4B08-9DBE-82B9F602EF84}"/>
              </a:ext>
            </a:extLst>
          </p:cNvPr>
          <p:cNvSpPr/>
          <p:nvPr/>
        </p:nvSpPr>
        <p:spPr>
          <a:xfrm>
            <a:off x="4024433" y="2152525"/>
            <a:ext cx="810000" cy="285711"/>
          </a:xfrm>
          <a:prstGeom prst="rect">
            <a:avLst/>
          </a:prstGeom>
          <a:solidFill>
            <a:srgbClr val="FFF0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X-Gene2</a:t>
            </a:r>
          </a:p>
        </p:txBody>
      </p:sp>
      <p:sp>
        <p:nvSpPr>
          <p:cNvPr id="422" name="Nyíl: jobbra mutató 75">
            <a:extLst>
              <a:ext uri="{FF2B5EF4-FFF2-40B4-BE49-F238E27FC236}">
                <a16:creationId xmlns:a16="http://schemas.microsoft.com/office/drawing/2014/main" id="{CBFEDB5E-3595-4A35-9BF2-952452F9E498}"/>
              </a:ext>
            </a:extLst>
          </p:cNvPr>
          <p:cNvSpPr/>
          <p:nvPr/>
        </p:nvSpPr>
        <p:spPr>
          <a:xfrm>
            <a:off x="4836309" y="2174725"/>
            <a:ext cx="1026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4" name="Téglalap: lekerekített 132">
            <a:extLst>
              <a:ext uri="{FF2B5EF4-FFF2-40B4-BE49-F238E27FC236}">
                <a16:creationId xmlns:a16="http://schemas.microsoft.com/office/drawing/2014/main" id="{64B417E4-5D4C-4D4E-A0BC-E068F94A29B9}"/>
              </a:ext>
            </a:extLst>
          </p:cNvPr>
          <p:cNvSpPr/>
          <p:nvPr/>
        </p:nvSpPr>
        <p:spPr>
          <a:xfrm>
            <a:off x="2131606" y="1692336"/>
            <a:ext cx="706543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8C/</a:t>
            </a: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40 nm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25" name="Egyenes összekötő nyíllal 133">
            <a:extLst>
              <a:ext uri="{FF2B5EF4-FFF2-40B4-BE49-F238E27FC236}">
                <a16:creationId xmlns:a16="http://schemas.microsoft.com/office/drawing/2014/main" id="{15B8CCC2-4A9C-4856-8649-E8CC89460441}"/>
              </a:ext>
            </a:extLst>
          </p:cNvPr>
          <p:cNvCxnSpPr>
            <a:stCxn id="424" idx="2"/>
          </p:cNvCxnSpPr>
          <p:nvPr/>
        </p:nvCxnSpPr>
        <p:spPr>
          <a:xfrm flipH="1">
            <a:off x="2338003" y="1872336"/>
            <a:ext cx="146875" cy="2299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Egyenes összekötő nyíllal 135">
            <a:extLst>
              <a:ext uri="{FF2B5EF4-FFF2-40B4-BE49-F238E27FC236}">
                <a16:creationId xmlns:a16="http://schemas.microsoft.com/office/drawing/2014/main" id="{664D5680-B044-4781-9BC5-5448ED5DDDBD}"/>
              </a:ext>
            </a:extLst>
          </p:cNvPr>
          <p:cNvCxnSpPr>
            <a:cxnSpLocks/>
            <a:stCxn id="433" idx="2"/>
          </p:cNvCxnSpPr>
          <p:nvPr/>
        </p:nvCxnSpPr>
        <p:spPr>
          <a:xfrm>
            <a:off x="3761652" y="1868952"/>
            <a:ext cx="253174" cy="255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Téglalap: lekerekített 136">
            <a:extLst>
              <a:ext uri="{FF2B5EF4-FFF2-40B4-BE49-F238E27FC236}">
                <a16:creationId xmlns:a16="http://schemas.microsoft.com/office/drawing/2014/main" id="{F3EFADA7-A19A-4EF6-AA26-32FEDB84295A}"/>
              </a:ext>
            </a:extLst>
          </p:cNvPr>
          <p:cNvSpPr/>
          <p:nvPr/>
        </p:nvSpPr>
        <p:spPr>
          <a:xfrm>
            <a:off x="5119499" y="1364948"/>
            <a:ext cx="792000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32C/</a:t>
            </a: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nm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28" name="Egyenes összekötő nyíllal 137">
            <a:extLst>
              <a:ext uri="{FF2B5EF4-FFF2-40B4-BE49-F238E27FC236}">
                <a16:creationId xmlns:a16="http://schemas.microsoft.com/office/drawing/2014/main" id="{8FDEC5E3-94CB-4711-94A8-8B3BAC1DBBFA}"/>
              </a:ext>
            </a:extLst>
          </p:cNvPr>
          <p:cNvCxnSpPr>
            <a:cxnSpLocks/>
            <a:stCxn id="427" idx="3"/>
          </p:cNvCxnSpPr>
          <p:nvPr/>
        </p:nvCxnSpPr>
        <p:spPr>
          <a:xfrm>
            <a:off x="5911499" y="1454948"/>
            <a:ext cx="223614" cy="119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Szövegdoboz 53">
            <a:extLst>
              <a:ext uri="{FF2B5EF4-FFF2-40B4-BE49-F238E27FC236}">
                <a16:creationId xmlns:a16="http://schemas.microsoft.com/office/drawing/2014/main" id="{B3381D7F-6889-48D4-9AFC-E9C4873237C7}"/>
              </a:ext>
            </a:extLst>
          </p:cNvPr>
          <p:cNvSpPr txBox="1"/>
          <p:nvPr/>
        </p:nvSpPr>
        <p:spPr>
          <a:xfrm>
            <a:off x="5976871" y="1932920"/>
            <a:ext cx="6194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Skylark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0" name="Rectangle 429"/>
          <p:cNvSpPr/>
          <p:nvPr/>
        </p:nvSpPr>
        <p:spPr>
          <a:xfrm>
            <a:off x="5872104" y="2164856"/>
            <a:ext cx="800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X-Gene3</a:t>
            </a:r>
          </a:p>
        </p:txBody>
      </p:sp>
      <p:sp>
        <p:nvSpPr>
          <p:cNvPr id="431" name="Szövegdoboz 53">
            <a:extLst>
              <a:ext uri="{FF2B5EF4-FFF2-40B4-BE49-F238E27FC236}">
                <a16:creationId xmlns:a16="http://schemas.microsoft.com/office/drawing/2014/main" id="{B3381D7F-6889-48D4-9AFC-E9C4873237C7}"/>
              </a:ext>
            </a:extLst>
          </p:cNvPr>
          <p:cNvSpPr txBox="1"/>
          <p:nvPr/>
        </p:nvSpPr>
        <p:spPr>
          <a:xfrm>
            <a:off x="4010802" y="1905581"/>
            <a:ext cx="8583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Shadowcat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2" name="Szövegdoboz 53">
            <a:extLst>
              <a:ext uri="{FF2B5EF4-FFF2-40B4-BE49-F238E27FC236}">
                <a16:creationId xmlns:a16="http://schemas.microsoft.com/office/drawing/2014/main" id="{B3381D7F-6889-48D4-9AFC-E9C4873237C7}"/>
              </a:ext>
            </a:extLst>
          </p:cNvPr>
          <p:cNvSpPr txBox="1"/>
          <p:nvPr/>
        </p:nvSpPr>
        <p:spPr>
          <a:xfrm>
            <a:off x="1688780" y="1888073"/>
            <a:ext cx="8583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Storm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3" name="Téglalap: lekerekített 132">
            <a:extLst>
              <a:ext uri="{FF2B5EF4-FFF2-40B4-BE49-F238E27FC236}">
                <a16:creationId xmlns:a16="http://schemas.microsoft.com/office/drawing/2014/main" id="{64B417E4-5D4C-4D4E-A0BC-E068F94A29B9}"/>
              </a:ext>
            </a:extLst>
          </p:cNvPr>
          <p:cNvSpPr/>
          <p:nvPr/>
        </p:nvSpPr>
        <p:spPr>
          <a:xfrm>
            <a:off x="3408380" y="1688952"/>
            <a:ext cx="706543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8C/28</a:t>
            </a: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nm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5" name="Téglalap 102">
            <a:extLst>
              <a:ext uri="{FF2B5EF4-FFF2-40B4-BE49-F238E27FC236}">
                <a16:creationId xmlns:a16="http://schemas.microsoft.com/office/drawing/2014/main" id="{5C568B9C-355C-4F29-A221-FE5C08A5452D}"/>
              </a:ext>
            </a:extLst>
          </p:cNvPr>
          <p:cNvSpPr/>
          <p:nvPr/>
        </p:nvSpPr>
        <p:spPr>
          <a:xfrm>
            <a:off x="7268186" y="2609044"/>
            <a:ext cx="810000" cy="285711"/>
          </a:xfrm>
          <a:prstGeom prst="rect">
            <a:avLst/>
          </a:prstGeom>
          <a:solidFill>
            <a:srgbClr val="DBDDF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Gravition2</a:t>
            </a:r>
          </a:p>
        </p:txBody>
      </p:sp>
      <p:sp>
        <p:nvSpPr>
          <p:cNvPr id="476" name="Téglalap 104">
            <a:extLst>
              <a:ext uri="{FF2B5EF4-FFF2-40B4-BE49-F238E27FC236}">
                <a16:creationId xmlns:a16="http://schemas.microsoft.com/office/drawing/2014/main" id="{7A9D42E2-2EEC-46FB-9311-149CD9BD2127}"/>
              </a:ext>
            </a:extLst>
          </p:cNvPr>
          <p:cNvSpPr/>
          <p:nvPr/>
        </p:nvSpPr>
        <p:spPr>
          <a:xfrm>
            <a:off x="6248491" y="2604885"/>
            <a:ext cx="810000" cy="285711"/>
          </a:xfrm>
          <a:prstGeom prst="rect">
            <a:avLst/>
          </a:prstGeom>
          <a:solidFill>
            <a:srgbClr val="DBDDF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Gravition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9" name="Téglalap: lekerekített 1">
            <a:extLst>
              <a:ext uri="{FF2B5EF4-FFF2-40B4-BE49-F238E27FC236}">
                <a16:creationId xmlns:a16="http://schemas.microsoft.com/office/drawing/2014/main" id="{083B6F9F-8D86-4DE0-A807-DE4507E1C57E}"/>
              </a:ext>
            </a:extLst>
          </p:cNvPr>
          <p:cNvSpPr/>
          <p:nvPr/>
        </p:nvSpPr>
        <p:spPr>
          <a:xfrm>
            <a:off x="6847238" y="2222506"/>
            <a:ext cx="792000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16C/</a:t>
            </a: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 nm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80" name="Egyenes összekötő nyíllal 3">
            <a:extLst>
              <a:ext uri="{FF2B5EF4-FFF2-40B4-BE49-F238E27FC236}">
                <a16:creationId xmlns:a16="http://schemas.microsoft.com/office/drawing/2014/main" id="{BEC78690-CBC8-4416-AB19-6796AB0083B7}"/>
              </a:ext>
            </a:extLst>
          </p:cNvPr>
          <p:cNvCxnSpPr>
            <a:stCxn id="479" idx="2"/>
          </p:cNvCxnSpPr>
          <p:nvPr/>
        </p:nvCxnSpPr>
        <p:spPr>
          <a:xfrm flipH="1">
            <a:off x="7043448" y="2402506"/>
            <a:ext cx="199790" cy="182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Téglalap: lekerekített 128">
            <a:extLst>
              <a:ext uri="{FF2B5EF4-FFF2-40B4-BE49-F238E27FC236}">
                <a16:creationId xmlns:a16="http://schemas.microsoft.com/office/drawing/2014/main" id="{E91E3D56-AAD0-4E0F-9414-13F9AE09C8C8}"/>
              </a:ext>
            </a:extLst>
          </p:cNvPr>
          <p:cNvSpPr/>
          <p:nvPr/>
        </p:nvSpPr>
        <p:spPr>
          <a:xfrm>
            <a:off x="7933061" y="2220392"/>
            <a:ext cx="706543" cy="180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64C/</a:t>
            </a: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 nm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82" name="Egyenes összekötő nyíllal 129">
            <a:extLst>
              <a:ext uri="{FF2B5EF4-FFF2-40B4-BE49-F238E27FC236}">
                <a16:creationId xmlns:a16="http://schemas.microsoft.com/office/drawing/2014/main" id="{A488525E-F1D1-44B8-8F28-8F8209C964A2}"/>
              </a:ext>
            </a:extLst>
          </p:cNvPr>
          <p:cNvCxnSpPr>
            <a:stCxn id="481" idx="2"/>
          </p:cNvCxnSpPr>
          <p:nvPr/>
        </p:nvCxnSpPr>
        <p:spPr>
          <a:xfrm flipH="1">
            <a:off x="8078186" y="2400392"/>
            <a:ext cx="208147" cy="2115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3" name="Szövegdoboz 97">
            <a:extLst>
              <a:ext uri="{FF2B5EF4-FFF2-40B4-BE49-F238E27FC236}">
                <a16:creationId xmlns:a16="http://schemas.microsoft.com/office/drawing/2014/main" id="{8523F926-F49E-47B6-8FCA-2B29BCE784AE}"/>
              </a:ext>
            </a:extLst>
          </p:cNvPr>
          <p:cNvSpPr txBox="1"/>
          <p:nvPr/>
        </p:nvSpPr>
        <p:spPr>
          <a:xfrm>
            <a:off x="8092503" y="2632397"/>
            <a:ext cx="8899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Ares</a:t>
            </a: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hu-H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cores</a:t>
            </a: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484" name="Téglalap: lekerekített 1">
            <a:extLst>
              <a:ext uri="{FF2B5EF4-FFF2-40B4-BE49-F238E27FC236}">
                <a16:creationId xmlns:a16="http://schemas.microsoft.com/office/drawing/2014/main" id="{083B6F9F-8D86-4DE0-A807-DE4507E1C57E}"/>
              </a:ext>
            </a:extLst>
          </p:cNvPr>
          <p:cNvSpPr/>
          <p:nvPr/>
        </p:nvSpPr>
        <p:spPr>
          <a:xfrm>
            <a:off x="3563379" y="1361804"/>
            <a:ext cx="779844" cy="182065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8C/28</a:t>
            </a:r>
            <a:r>
              <a:rPr kumimoji="0" lang="hu-HU" sz="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nm</a:t>
            </a: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5" name="Téglalap 67">
            <a:extLst>
              <a:ext uri="{FF2B5EF4-FFF2-40B4-BE49-F238E27FC236}">
                <a16:creationId xmlns:a16="http://schemas.microsoft.com/office/drawing/2014/main" id="{9AFFA8D1-E8E3-4B42-A2B2-D488EFD2DD95}"/>
              </a:ext>
            </a:extLst>
          </p:cNvPr>
          <p:cNvSpPr/>
          <p:nvPr/>
        </p:nvSpPr>
        <p:spPr>
          <a:xfrm>
            <a:off x="111642" y="2104950"/>
            <a:ext cx="810000" cy="285711"/>
          </a:xfrm>
          <a:prstGeom prst="rect">
            <a:avLst/>
          </a:prstGeom>
          <a:solidFill>
            <a:srgbClr val="FFF0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APM</a:t>
            </a:r>
          </a:p>
        </p:txBody>
      </p:sp>
      <p:sp>
        <p:nvSpPr>
          <p:cNvPr id="486" name="Rounded Rectangle 485"/>
          <p:cNvSpPr/>
          <p:nvPr/>
        </p:nvSpPr>
        <p:spPr bwMode="auto">
          <a:xfrm>
            <a:off x="-16332" y="1086214"/>
            <a:ext cx="9160331" cy="187433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87" name="Téglalap 48">
            <a:extLst>
              <a:ext uri="{FF2B5EF4-FFF2-40B4-BE49-F238E27FC236}">
                <a16:creationId xmlns:a16="http://schemas.microsoft.com/office/drawing/2014/main" id="{BF7FFED4-90B6-452B-A50F-FA5B713F99E8}"/>
              </a:ext>
            </a:extLst>
          </p:cNvPr>
          <p:cNvSpPr/>
          <p:nvPr/>
        </p:nvSpPr>
        <p:spPr>
          <a:xfrm>
            <a:off x="6845587" y="3623852"/>
            <a:ext cx="523016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N1</a:t>
            </a:r>
          </a:p>
        </p:txBody>
      </p:sp>
      <p:sp>
        <p:nvSpPr>
          <p:cNvPr id="488" name="Téglalap 49">
            <a:extLst>
              <a:ext uri="{FF2B5EF4-FFF2-40B4-BE49-F238E27FC236}">
                <a16:creationId xmlns:a16="http://schemas.microsoft.com/office/drawing/2014/main" id="{7D80B398-A0FE-4D74-AC32-B0D72CF32018}"/>
              </a:ext>
            </a:extLst>
          </p:cNvPr>
          <p:cNvSpPr/>
          <p:nvPr/>
        </p:nvSpPr>
        <p:spPr>
          <a:xfrm>
            <a:off x="7576734" y="3626118"/>
            <a:ext cx="620303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V1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9" name="Téglalap 50">
            <a:extLst>
              <a:ext uri="{FF2B5EF4-FFF2-40B4-BE49-F238E27FC236}">
                <a16:creationId xmlns:a16="http://schemas.microsoft.com/office/drawing/2014/main" id="{0EBC998D-FE98-4E39-978A-6239CC3C37F3}"/>
              </a:ext>
            </a:extLst>
          </p:cNvPr>
          <p:cNvSpPr/>
          <p:nvPr/>
        </p:nvSpPr>
        <p:spPr>
          <a:xfrm>
            <a:off x="8313114" y="3621721"/>
            <a:ext cx="725012" cy="285711"/>
          </a:xfrm>
          <a:prstGeom prst="rect">
            <a:avLst/>
          </a:prstGeom>
          <a:solidFill>
            <a:srgbClr val="FFD9D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N2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0" name="Nyíl: jobbra mutató 51">
            <a:extLst>
              <a:ext uri="{FF2B5EF4-FFF2-40B4-BE49-F238E27FC236}">
                <a16:creationId xmlns:a16="http://schemas.microsoft.com/office/drawing/2014/main" id="{DAC3EDDD-8D6E-44E4-88DA-A94E34B771A3}"/>
              </a:ext>
            </a:extLst>
          </p:cNvPr>
          <p:cNvSpPr/>
          <p:nvPr/>
        </p:nvSpPr>
        <p:spPr>
          <a:xfrm>
            <a:off x="7369438" y="3691793"/>
            <a:ext cx="189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1" name="Nyíl: jobbra mutató 52">
            <a:extLst>
              <a:ext uri="{FF2B5EF4-FFF2-40B4-BE49-F238E27FC236}">
                <a16:creationId xmlns:a16="http://schemas.microsoft.com/office/drawing/2014/main" id="{C7599333-4622-4A43-A7E0-388D0A9A787A}"/>
              </a:ext>
            </a:extLst>
          </p:cNvPr>
          <p:cNvSpPr/>
          <p:nvPr/>
        </p:nvSpPr>
        <p:spPr>
          <a:xfrm>
            <a:off x="8200567" y="3691729"/>
            <a:ext cx="108000" cy="17142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2" name="Szövegdoboz 53">
            <a:extLst>
              <a:ext uri="{FF2B5EF4-FFF2-40B4-BE49-F238E27FC236}">
                <a16:creationId xmlns:a16="http://schemas.microsoft.com/office/drawing/2014/main" id="{B3381D7F-6889-48D4-9AFC-E9C4873237C7}"/>
              </a:ext>
            </a:extLst>
          </p:cNvPr>
          <p:cNvSpPr txBox="1"/>
          <p:nvPr/>
        </p:nvSpPr>
        <p:spPr>
          <a:xfrm>
            <a:off x="6907324" y="3420772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Ares</a:t>
            </a:r>
          </a:p>
        </p:txBody>
      </p:sp>
      <p:sp>
        <p:nvSpPr>
          <p:cNvPr id="493" name="Szövegdoboz 54">
            <a:extLst>
              <a:ext uri="{FF2B5EF4-FFF2-40B4-BE49-F238E27FC236}">
                <a16:creationId xmlns:a16="http://schemas.microsoft.com/office/drawing/2014/main" id="{E2E184C0-0E6B-4EEF-B3BB-C85E2DE661A6}"/>
              </a:ext>
            </a:extLst>
          </p:cNvPr>
          <p:cNvSpPr txBox="1"/>
          <p:nvPr/>
        </p:nvSpPr>
        <p:spPr>
          <a:xfrm>
            <a:off x="7692841" y="3415017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Zeus</a:t>
            </a:r>
            <a:endParaRPr kumimoji="0" lang="hu-H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4" name="Szövegdoboz 91">
            <a:extLst>
              <a:ext uri="{FF2B5EF4-FFF2-40B4-BE49-F238E27FC236}">
                <a16:creationId xmlns:a16="http://schemas.microsoft.com/office/drawing/2014/main" id="{831FBB4D-E390-4522-872E-DB4FFF043A59}"/>
              </a:ext>
            </a:extLst>
          </p:cNvPr>
          <p:cNvSpPr txBox="1"/>
          <p:nvPr/>
        </p:nvSpPr>
        <p:spPr>
          <a:xfrm>
            <a:off x="5840498" y="3629395"/>
            <a:ext cx="859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Neoverse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5" name="Bal oldali kapcsos zárójel 39">
            <a:extLst>
              <a:ext uri="{FF2B5EF4-FFF2-40B4-BE49-F238E27FC236}">
                <a16:creationId xmlns:a16="http://schemas.microsoft.com/office/drawing/2014/main" id="{CC64BC3F-EFC9-49FC-A691-3860E669A2DC}"/>
              </a:ext>
            </a:extLst>
          </p:cNvPr>
          <p:cNvSpPr/>
          <p:nvPr/>
        </p:nvSpPr>
        <p:spPr>
          <a:xfrm>
            <a:off x="6655980" y="3623852"/>
            <a:ext cx="185151" cy="285711"/>
          </a:xfrm>
          <a:custGeom>
            <a:avLst/>
            <a:gdLst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7" fmla="*/ 108000 w 108000"/>
              <a:gd name="connsiteY7" fmla="*/ 115200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0" fmla="*/ 196900 w 196900"/>
              <a:gd name="connsiteY0" fmla="*/ 1152000 h 1152000"/>
              <a:gd name="connsiteX1" fmla="*/ 142900 w 196900"/>
              <a:gd name="connsiteY1" fmla="*/ 1143000 h 1152000"/>
              <a:gd name="connsiteX2" fmla="*/ 142900 w 196900"/>
              <a:gd name="connsiteY2" fmla="*/ 585000 h 1152000"/>
              <a:gd name="connsiteX3" fmla="*/ 88900 w 196900"/>
              <a:gd name="connsiteY3" fmla="*/ 576000 h 1152000"/>
              <a:gd name="connsiteX4" fmla="*/ 142900 w 196900"/>
              <a:gd name="connsiteY4" fmla="*/ 567000 h 1152000"/>
              <a:gd name="connsiteX5" fmla="*/ 142900 w 196900"/>
              <a:gd name="connsiteY5" fmla="*/ 9000 h 1152000"/>
              <a:gd name="connsiteX6" fmla="*/ 196900 w 196900"/>
              <a:gd name="connsiteY6" fmla="*/ 0 h 1152000"/>
              <a:gd name="connsiteX7" fmla="*/ 196900 w 196900"/>
              <a:gd name="connsiteY7" fmla="*/ 1152000 h 1152000"/>
              <a:gd name="connsiteX0" fmla="*/ 196900 w 196900"/>
              <a:gd name="connsiteY0" fmla="*/ 1152000 h 1152000"/>
              <a:gd name="connsiteX1" fmla="*/ 142900 w 196900"/>
              <a:gd name="connsiteY1" fmla="*/ 1143000 h 1152000"/>
              <a:gd name="connsiteX2" fmla="*/ 142900 w 196900"/>
              <a:gd name="connsiteY2" fmla="*/ 585000 h 1152000"/>
              <a:gd name="connsiteX3" fmla="*/ 0 w 196900"/>
              <a:gd name="connsiteY3" fmla="*/ 741100 h 1152000"/>
              <a:gd name="connsiteX4" fmla="*/ 142900 w 196900"/>
              <a:gd name="connsiteY4" fmla="*/ 567000 h 1152000"/>
              <a:gd name="connsiteX5" fmla="*/ 142900 w 196900"/>
              <a:gd name="connsiteY5" fmla="*/ 9000 h 1152000"/>
              <a:gd name="connsiteX6" fmla="*/ 196900 w 196900"/>
              <a:gd name="connsiteY6" fmla="*/ 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0 w 108000"/>
              <a:gd name="connsiteY3" fmla="*/ 57600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7" fmla="*/ 108000 w 108000"/>
              <a:gd name="connsiteY7" fmla="*/ 1152000 h 1152000"/>
              <a:gd name="connsiteX0" fmla="*/ 108000 w 108000"/>
              <a:gd name="connsiteY0" fmla="*/ 1152000 h 1152000"/>
              <a:gd name="connsiteX1" fmla="*/ 54000 w 108000"/>
              <a:gd name="connsiteY1" fmla="*/ 1143000 h 1152000"/>
              <a:gd name="connsiteX2" fmla="*/ 54000 w 108000"/>
              <a:gd name="connsiteY2" fmla="*/ 585000 h 1152000"/>
              <a:gd name="connsiteX3" fmla="*/ 50800 w 108000"/>
              <a:gd name="connsiteY3" fmla="*/ 607750 h 1152000"/>
              <a:gd name="connsiteX4" fmla="*/ 54000 w 108000"/>
              <a:gd name="connsiteY4" fmla="*/ 567000 h 1152000"/>
              <a:gd name="connsiteX5" fmla="*/ 54000 w 108000"/>
              <a:gd name="connsiteY5" fmla="*/ 9000 h 1152000"/>
              <a:gd name="connsiteX6" fmla="*/ 108000 w 108000"/>
              <a:gd name="connsiteY6" fmla="*/ 0 h 1152000"/>
              <a:gd name="connsiteX0" fmla="*/ 69900 w 69900"/>
              <a:gd name="connsiteY0" fmla="*/ 1152000 h 1152000"/>
              <a:gd name="connsiteX1" fmla="*/ 15900 w 69900"/>
              <a:gd name="connsiteY1" fmla="*/ 1143000 h 1152000"/>
              <a:gd name="connsiteX2" fmla="*/ 15900 w 69900"/>
              <a:gd name="connsiteY2" fmla="*/ 585000 h 1152000"/>
              <a:gd name="connsiteX3" fmla="*/ 0 w 69900"/>
              <a:gd name="connsiteY3" fmla="*/ 566475 h 1152000"/>
              <a:gd name="connsiteX4" fmla="*/ 15900 w 69900"/>
              <a:gd name="connsiteY4" fmla="*/ 567000 h 1152000"/>
              <a:gd name="connsiteX5" fmla="*/ 15900 w 69900"/>
              <a:gd name="connsiteY5" fmla="*/ 9000 h 1152000"/>
              <a:gd name="connsiteX6" fmla="*/ 69900 w 69900"/>
              <a:gd name="connsiteY6" fmla="*/ 0 h 1152000"/>
              <a:gd name="connsiteX7" fmla="*/ 69900 w 69900"/>
              <a:gd name="connsiteY7" fmla="*/ 1152000 h 1152000"/>
              <a:gd name="connsiteX0" fmla="*/ 69900 w 69900"/>
              <a:gd name="connsiteY0" fmla="*/ 1152000 h 1152000"/>
              <a:gd name="connsiteX1" fmla="*/ 15900 w 69900"/>
              <a:gd name="connsiteY1" fmla="*/ 1143000 h 1152000"/>
              <a:gd name="connsiteX2" fmla="*/ 15900 w 69900"/>
              <a:gd name="connsiteY2" fmla="*/ 585000 h 1152000"/>
              <a:gd name="connsiteX3" fmla="*/ 12700 w 69900"/>
              <a:gd name="connsiteY3" fmla="*/ 607750 h 1152000"/>
              <a:gd name="connsiteX4" fmla="*/ 15900 w 69900"/>
              <a:gd name="connsiteY4" fmla="*/ 567000 h 1152000"/>
              <a:gd name="connsiteX5" fmla="*/ 15900 w 69900"/>
              <a:gd name="connsiteY5" fmla="*/ 9000 h 1152000"/>
              <a:gd name="connsiteX6" fmla="*/ 69900 w 69900"/>
              <a:gd name="connsiteY6" fmla="*/ 0 h 1152000"/>
              <a:gd name="connsiteX0" fmla="*/ 117525 w 117525"/>
              <a:gd name="connsiteY0" fmla="*/ 1152000 h 1152000"/>
              <a:gd name="connsiteX1" fmla="*/ 63525 w 117525"/>
              <a:gd name="connsiteY1" fmla="*/ 1143000 h 1152000"/>
              <a:gd name="connsiteX2" fmla="*/ 63525 w 117525"/>
              <a:gd name="connsiteY2" fmla="*/ 585000 h 1152000"/>
              <a:gd name="connsiteX3" fmla="*/ 0 w 117525"/>
              <a:gd name="connsiteY3" fmla="*/ 509325 h 1152000"/>
              <a:gd name="connsiteX4" fmla="*/ 63525 w 117525"/>
              <a:gd name="connsiteY4" fmla="*/ 567000 h 1152000"/>
              <a:gd name="connsiteX5" fmla="*/ 63525 w 117525"/>
              <a:gd name="connsiteY5" fmla="*/ 9000 h 1152000"/>
              <a:gd name="connsiteX6" fmla="*/ 117525 w 117525"/>
              <a:gd name="connsiteY6" fmla="*/ 0 h 1152000"/>
              <a:gd name="connsiteX7" fmla="*/ 117525 w 117525"/>
              <a:gd name="connsiteY7" fmla="*/ 1152000 h 1152000"/>
              <a:gd name="connsiteX0" fmla="*/ 117525 w 117525"/>
              <a:gd name="connsiteY0" fmla="*/ 1152000 h 1152000"/>
              <a:gd name="connsiteX1" fmla="*/ 63525 w 117525"/>
              <a:gd name="connsiteY1" fmla="*/ 1143000 h 1152000"/>
              <a:gd name="connsiteX2" fmla="*/ 63525 w 117525"/>
              <a:gd name="connsiteY2" fmla="*/ 585000 h 1152000"/>
              <a:gd name="connsiteX3" fmla="*/ 60325 w 117525"/>
              <a:gd name="connsiteY3" fmla="*/ 607750 h 1152000"/>
              <a:gd name="connsiteX4" fmla="*/ 63525 w 117525"/>
              <a:gd name="connsiteY4" fmla="*/ 567000 h 1152000"/>
              <a:gd name="connsiteX5" fmla="*/ 63525 w 117525"/>
              <a:gd name="connsiteY5" fmla="*/ 9000 h 1152000"/>
              <a:gd name="connsiteX6" fmla="*/ 117525 w 117525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15081 w 72281"/>
              <a:gd name="connsiteY3" fmla="*/ 607750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19844 w 72281"/>
              <a:gd name="connsiteY3" fmla="*/ 643469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43657 w 72281"/>
              <a:gd name="connsiteY3" fmla="*/ 593462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43657 w 72281"/>
              <a:gd name="connsiteY3" fmla="*/ 593462 h 1152000"/>
              <a:gd name="connsiteX4" fmla="*/ 18281 w 72281"/>
              <a:gd name="connsiteY4" fmla="*/ 557475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18281 w 72281"/>
              <a:gd name="connsiteY2" fmla="*/ 585000 h 1152000"/>
              <a:gd name="connsiteX3" fmla="*/ 0 w 72281"/>
              <a:gd name="connsiteY3" fmla="*/ 568856 h 1152000"/>
              <a:gd name="connsiteX4" fmla="*/ 18281 w 72281"/>
              <a:gd name="connsiteY4" fmla="*/ 567000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7" fmla="*/ 72281 w 72281"/>
              <a:gd name="connsiteY7" fmla="*/ 1152000 h 1152000"/>
              <a:gd name="connsiteX0" fmla="*/ 72281 w 72281"/>
              <a:gd name="connsiteY0" fmla="*/ 1152000 h 1152000"/>
              <a:gd name="connsiteX1" fmla="*/ 18281 w 72281"/>
              <a:gd name="connsiteY1" fmla="*/ 1143000 h 1152000"/>
              <a:gd name="connsiteX2" fmla="*/ 20662 w 72281"/>
              <a:gd name="connsiteY2" fmla="*/ 646913 h 1152000"/>
              <a:gd name="connsiteX3" fmla="*/ 43657 w 72281"/>
              <a:gd name="connsiteY3" fmla="*/ 593462 h 1152000"/>
              <a:gd name="connsiteX4" fmla="*/ 18281 w 72281"/>
              <a:gd name="connsiteY4" fmla="*/ 557475 h 1152000"/>
              <a:gd name="connsiteX5" fmla="*/ 18281 w 72281"/>
              <a:gd name="connsiteY5" fmla="*/ 9000 h 1152000"/>
              <a:gd name="connsiteX6" fmla="*/ 72281 w 72281"/>
              <a:gd name="connsiteY6" fmla="*/ 0 h 1152000"/>
              <a:gd name="connsiteX0" fmla="*/ 115913 w 115913"/>
              <a:gd name="connsiteY0" fmla="*/ 1152000 h 1152000"/>
              <a:gd name="connsiteX1" fmla="*/ 61913 w 115913"/>
              <a:gd name="connsiteY1" fmla="*/ 1143000 h 1152000"/>
              <a:gd name="connsiteX2" fmla="*/ 61913 w 115913"/>
              <a:gd name="connsiteY2" fmla="*/ 585000 h 1152000"/>
              <a:gd name="connsiteX3" fmla="*/ 43632 w 115913"/>
              <a:gd name="connsiteY3" fmla="*/ 568856 h 1152000"/>
              <a:gd name="connsiteX4" fmla="*/ 0 w 115913"/>
              <a:gd name="connsiteY4" fmla="*/ 469368 h 1152000"/>
              <a:gd name="connsiteX5" fmla="*/ 61913 w 115913"/>
              <a:gd name="connsiteY5" fmla="*/ 9000 h 1152000"/>
              <a:gd name="connsiteX6" fmla="*/ 115913 w 115913"/>
              <a:gd name="connsiteY6" fmla="*/ 0 h 1152000"/>
              <a:gd name="connsiteX7" fmla="*/ 115913 w 115913"/>
              <a:gd name="connsiteY7" fmla="*/ 1152000 h 1152000"/>
              <a:gd name="connsiteX0" fmla="*/ 115913 w 115913"/>
              <a:gd name="connsiteY0" fmla="*/ 1152000 h 1152000"/>
              <a:gd name="connsiteX1" fmla="*/ 61913 w 115913"/>
              <a:gd name="connsiteY1" fmla="*/ 1143000 h 1152000"/>
              <a:gd name="connsiteX2" fmla="*/ 64294 w 115913"/>
              <a:gd name="connsiteY2" fmla="*/ 646913 h 1152000"/>
              <a:gd name="connsiteX3" fmla="*/ 87289 w 115913"/>
              <a:gd name="connsiteY3" fmla="*/ 593462 h 1152000"/>
              <a:gd name="connsiteX4" fmla="*/ 61913 w 115913"/>
              <a:gd name="connsiteY4" fmla="*/ 557475 h 1152000"/>
              <a:gd name="connsiteX5" fmla="*/ 61913 w 115913"/>
              <a:gd name="connsiteY5" fmla="*/ 9000 h 1152000"/>
              <a:gd name="connsiteX6" fmla="*/ 115913 w 115913"/>
              <a:gd name="connsiteY6" fmla="*/ 0 h 1152000"/>
              <a:gd name="connsiteX0" fmla="*/ 209599 w 209599"/>
              <a:gd name="connsiteY0" fmla="*/ 1152000 h 1152000"/>
              <a:gd name="connsiteX1" fmla="*/ 155599 w 209599"/>
              <a:gd name="connsiteY1" fmla="*/ 1143000 h 1152000"/>
              <a:gd name="connsiteX2" fmla="*/ 155599 w 209599"/>
              <a:gd name="connsiteY2" fmla="*/ 585000 h 1152000"/>
              <a:gd name="connsiteX3" fmla="*/ 137318 w 209599"/>
              <a:gd name="connsiteY3" fmla="*/ 568856 h 1152000"/>
              <a:gd name="connsiteX4" fmla="*/ 93686 w 209599"/>
              <a:gd name="connsiteY4" fmla="*/ 469368 h 1152000"/>
              <a:gd name="connsiteX5" fmla="*/ 155599 w 209599"/>
              <a:gd name="connsiteY5" fmla="*/ 9000 h 1152000"/>
              <a:gd name="connsiteX6" fmla="*/ 209599 w 209599"/>
              <a:gd name="connsiteY6" fmla="*/ 0 h 1152000"/>
              <a:gd name="connsiteX7" fmla="*/ 209599 w 209599"/>
              <a:gd name="connsiteY7" fmla="*/ 1152000 h 1152000"/>
              <a:gd name="connsiteX0" fmla="*/ 209599 w 209599"/>
              <a:gd name="connsiteY0" fmla="*/ 1152000 h 1152000"/>
              <a:gd name="connsiteX1" fmla="*/ 155599 w 209599"/>
              <a:gd name="connsiteY1" fmla="*/ 1143000 h 1152000"/>
              <a:gd name="connsiteX2" fmla="*/ 157980 w 209599"/>
              <a:gd name="connsiteY2" fmla="*/ 646913 h 1152000"/>
              <a:gd name="connsiteX3" fmla="*/ 0 w 209599"/>
              <a:gd name="connsiteY3" fmla="*/ 648231 h 1152000"/>
              <a:gd name="connsiteX4" fmla="*/ 155599 w 209599"/>
              <a:gd name="connsiteY4" fmla="*/ 557475 h 1152000"/>
              <a:gd name="connsiteX5" fmla="*/ 155599 w 209599"/>
              <a:gd name="connsiteY5" fmla="*/ 9000 h 1152000"/>
              <a:gd name="connsiteX6" fmla="*/ 209599 w 20959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7539 w 231539"/>
              <a:gd name="connsiteY2" fmla="*/ 585000 h 1152000"/>
              <a:gd name="connsiteX3" fmla="*/ 159258 w 231539"/>
              <a:gd name="connsiteY3" fmla="*/ 568856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59258 w 231539"/>
              <a:gd name="connsiteY3" fmla="*/ 568856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83071 w 231539"/>
              <a:gd name="connsiteY3" fmla="*/ 573619 h 1152000"/>
              <a:gd name="connsiteX4" fmla="*/ 115626 w 231539"/>
              <a:gd name="connsiteY4" fmla="*/ 469368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83071 w 231539"/>
              <a:gd name="connsiteY3" fmla="*/ 573619 h 1152000"/>
              <a:gd name="connsiteX4" fmla="*/ 170394 w 231539"/>
              <a:gd name="connsiteY4" fmla="*/ 481274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585000 h 1152000"/>
              <a:gd name="connsiteX3" fmla="*/ 173546 w 231539"/>
              <a:gd name="connsiteY3" fmla="*/ 573619 h 1152000"/>
              <a:gd name="connsiteX4" fmla="*/ 170394 w 231539"/>
              <a:gd name="connsiteY4" fmla="*/ 481274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7" fmla="*/ 231539 w 231539"/>
              <a:gd name="connsiteY7" fmla="*/ 1152000 h 1152000"/>
              <a:gd name="connsiteX0" fmla="*/ 231539 w 231539"/>
              <a:gd name="connsiteY0" fmla="*/ 1152000 h 1152000"/>
              <a:gd name="connsiteX1" fmla="*/ 177539 w 231539"/>
              <a:gd name="connsiteY1" fmla="*/ 1143000 h 1152000"/>
              <a:gd name="connsiteX2" fmla="*/ 179920 w 231539"/>
              <a:gd name="connsiteY2" fmla="*/ 646913 h 1152000"/>
              <a:gd name="connsiteX3" fmla="*/ 21940 w 231539"/>
              <a:gd name="connsiteY3" fmla="*/ 648231 h 1152000"/>
              <a:gd name="connsiteX4" fmla="*/ 1326 w 231539"/>
              <a:gd name="connsiteY4" fmla="*/ 505087 h 1152000"/>
              <a:gd name="connsiteX5" fmla="*/ 177539 w 231539"/>
              <a:gd name="connsiteY5" fmla="*/ 9000 h 1152000"/>
              <a:gd name="connsiteX6" fmla="*/ 231539 w 231539"/>
              <a:gd name="connsiteY6" fmla="*/ 0 h 1152000"/>
              <a:gd name="connsiteX0" fmla="*/ 209600 w 209600"/>
              <a:gd name="connsiteY0" fmla="*/ 1152000 h 1152000"/>
              <a:gd name="connsiteX1" fmla="*/ 155600 w 209600"/>
              <a:gd name="connsiteY1" fmla="*/ 1143000 h 1152000"/>
              <a:gd name="connsiteX2" fmla="*/ 157981 w 209600"/>
              <a:gd name="connsiteY2" fmla="*/ 585000 h 1152000"/>
              <a:gd name="connsiteX3" fmla="*/ 151607 w 209600"/>
              <a:gd name="connsiteY3" fmla="*/ 573619 h 1152000"/>
              <a:gd name="connsiteX4" fmla="*/ 148455 w 209600"/>
              <a:gd name="connsiteY4" fmla="*/ 481274 h 1152000"/>
              <a:gd name="connsiteX5" fmla="*/ 155600 w 209600"/>
              <a:gd name="connsiteY5" fmla="*/ 9000 h 1152000"/>
              <a:gd name="connsiteX6" fmla="*/ 209600 w 209600"/>
              <a:gd name="connsiteY6" fmla="*/ 0 h 1152000"/>
              <a:gd name="connsiteX7" fmla="*/ 209600 w 209600"/>
              <a:gd name="connsiteY7" fmla="*/ 1152000 h 1152000"/>
              <a:gd name="connsiteX0" fmla="*/ 209600 w 209600"/>
              <a:gd name="connsiteY0" fmla="*/ 1152000 h 1152000"/>
              <a:gd name="connsiteX1" fmla="*/ 155600 w 209600"/>
              <a:gd name="connsiteY1" fmla="*/ 1143000 h 1152000"/>
              <a:gd name="connsiteX2" fmla="*/ 157981 w 209600"/>
              <a:gd name="connsiteY2" fmla="*/ 646913 h 1152000"/>
              <a:gd name="connsiteX3" fmla="*/ 1 w 209600"/>
              <a:gd name="connsiteY3" fmla="*/ 648231 h 1152000"/>
              <a:gd name="connsiteX4" fmla="*/ 155600 w 209600"/>
              <a:gd name="connsiteY4" fmla="*/ 581287 h 1152000"/>
              <a:gd name="connsiteX5" fmla="*/ 155600 w 209600"/>
              <a:gd name="connsiteY5" fmla="*/ 9000 h 1152000"/>
              <a:gd name="connsiteX6" fmla="*/ 209600 w 209600"/>
              <a:gd name="connsiteY6" fmla="*/ 0 h 1152000"/>
              <a:gd name="connsiteX0" fmla="*/ 133401 w 133401"/>
              <a:gd name="connsiteY0" fmla="*/ 1152000 h 1152000"/>
              <a:gd name="connsiteX1" fmla="*/ 79401 w 133401"/>
              <a:gd name="connsiteY1" fmla="*/ 1143000 h 1152000"/>
              <a:gd name="connsiteX2" fmla="*/ 81782 w 133401"/>
              <a:gd name="connsiteY2" fmla="*/ 585000 h 1152000"/>
              <a:gd name="connsiteX3" fmla="*/ 75408 w 133401"/>
              <a:gd name="connsiteY3" fmla="*/ 573619 h 1152000"/>
              <a:gd name="connsiteX4" fmla="*/ 72256 w 133401"/>
              <a:gd name="connsiteY4" fmla="*/ 481274 h 1152000"/>
              <a:gd name="connsiteX5" fmla="*/ 79401 w 133401"/>
              <a:gd name="connsiteY5" fmla="*/ 9000 h 1152000"/>
              <a:gd name="connsiteX6" fmla="*/ 133401 w 133401"/>
              <a:gd name="connsiteY6" fmla="*/ 0 h 1152000"/>
              <a:gd name="connsiteX7" fmla="*/ 133401 w 133401"/>
              <a:gd name="connsiteY7" fmla="*/ 1152000 h 1152000"/>
              <a:gd name="connsiteX0" fmla="*/ 133401 w 133401"/>
              <a:gd name="connsiteY0" fmla="*/ 1152000 h 1152000"/>
              <a:gd name="connsiteX1" fmla="*/ 79401 w 133401"/>
              <a:gd name="connsiteY1" fmla="*/ 1143000 h 1152000"/>
              <a:gd name="connsiteX2" fmla="*/ 81782 w 133401"/>
              <a:gd name="connsiteY2" fmla="*/ 646913 h 1152000"/>
              <a:gd name="connsiteX3" fmla="*/ 2 w 133401"/>
              <a:gd name="connsiteY3" fmla="*/ 550600 h 1152000"/>
              <a:gd name="connsiteX4" fmla="*/ 79401 w 133401"/>
              <a:gd name="connsiteY4" fmla="*/ 581287 h 1152000"/>
              <a:gd name="connsiteX5" fmla="*/ 79401 w 133401"/>
              <a:gd name="connsiteY5" fmla="*/ 9000 h 1152000"/>
              <a:gd name="connsiteX6" fmla="*/ 133401 w 133401"/>
              <a:gd name="connsiteY6" fmla="*/ 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585000 h 1152000"/>
              <a:gd name="connsiteX3" fmla="*/ 254002 w 254012"/>
              <a:gd name="connsiteY3" fmla="*/ 490276 h 1152000"/>
              <a:gd name="connsiteX4" fmla="*/ 72256 w 254012"/>
              <a:gd name="connsiteY4" fmla="*/ 481274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7" fmla="*/ 133401 w 254012"/>
              <a:gd name="connsiteY7" fmla="*/ 115200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646913 h 1152000"/>
              <a:gd name="connsiteX3" fmla="*/ 2 w 254012"/>
              <a:gd name="connsiteY3" fmla="*/ 550600 h 1152000"/>
              <a:gd name="connsiteX4" fmla="*/ 79401 w 254012"/>
              <a:gd name="connsiteY4" fmla="*/ 581287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0" fmla="*/ 135880 w 256491"/>
              <a:gd name="connsiteY0" fmla="*/ 1152000 h 1152000"/>
              <a:gd name="connsiteX1" fmla="*/ 81880 w 256491"/>
              <a:gd name="connsiteY1" fmla="*/ 1143000 h 1152000"/>
              <a:gd name="connsiteX2" fmla="*/ 84261 w 256491"/>
              <a:gd name="connsiteY2" fmla="*/ 585000 h 1152000"/>
              <a:gd name="connsiteX3" fmla="*/ 256481 w 256491"/>
              <a:gd name="connsiteY3" fmla="*/ 490276 h 1152000"/>
              <a:gd name="connsiteX4" fmla="*/ 74735 w 256491"/>
              <a:gd name="connsiteY4" fmla="*/ 481274 h 1152000"/>
              <a:gd name="connsiteX5" fmla="*/ 81880 w 256491"/>
              <a:gd name="connsiteY5" fmla="*/ 9000 h 1152000"/>
              <a:gd name="connsiteX6" fmla="*/ 135880 w 256491"/>
              <a:gd name="connsiteY6" fmla="*/ 0 h 1152000"/>
              <a:gd name="connsiteX7" fmla="*/ 135880 w 256491"/>
              <a:gd name="connsiteY7" fmla="*/ 1152000 h 1152000"/>
              <a:gd name="connsiteX0" fmla="*/ 135880 w 256491"/>
              <a:gd name="connsiteY0" fmla="*/ 1152000 h 1152000"/>
              <a:gd name="connsiteX1" fmla="*/ 81880 w 256491"/>
              <a:gd name="connsiteY1" fmla="*/ 1143000 h 1152000"/>
              <a:gd name="connsiteX2" fmla="*/ 84261 w 256491"/>
              <a:gd name="connsiteY2" fmla="*/ 646913 h 1152000"/>
              <a:gd name="connsiteX3" fmla="*/ 2481 w 256491"/>
              <a:gd name="connsiteY3" fmla="*/ 550600 h 1152000"/>
              <a:gd name="connsiteX4" fmla="*/ 200942 w 256491"/>
              <a:gd name="connsiteY4" fmla="*/ 536044 h 1152000"/>
              <a:gd name="connsiteX5" fmla="*/ 81880 w 256491"/>
              <a:gd name="connsiteY5" fmla="*/ 9000 h 1152000"/>
              <a:gd name="connsiteX6" fmla="*/ 135880 w 256491"/>
              <a:gd name="connsiteY6" fmla="*/ 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585000 h 1152000"/>
              <a:gd name="connsiteX3" fmla="*/ 254002 w 254012"/>
              <a:gd name="connsiteY3" fmla="*/ 490276 h 1152000"/>
              <a:gd name="connsiteX4" fmla="*/ 72256 w 254012"/>
              <a:gd name="connsiteY4" fmla="*/ 481274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7" fmla="*/ 133401 w 254012"/>
              <a:gd name="connsiteY7" fmla="*/ 1152000 h 1152000"/>
              <a:gd name="connsiteX0" fmla="*/ 133401 w 254012"/>
              <a:gd name="connsiteY0" fmla="*/ 1152000 h 1152000"/>
              <a:gd name="connsiteX1" fmla="*/ 79401 w 254012"/>
              <a:gd name="connsiteY1" fmla="*/ 1143000 h 1152000"/>
              <a:gd name="connsiteX2" fmla="*/ 81782 w 254012"/>
              <a:gd name="connsiteY2" fmla="*/ 646913 h 1152000"/>
              <a:gd name="connsiteX3" fmla="*/ 2 w 254012"/>
              <a:gd name="connsiteY3" fmla="*/ 550600 h 1152000"/>
              <a:gd name="connsiteX4" fmla="*/ 84163 w 254012"/>
              <a:gd name="connsiteY4" fmla="*/ 493182 h 1152000"/>
              <a:gd name="connsiteX5" fmla="*/ 79401 w 254012"/>
              <a:gd name="connsiteY5" fmla="*/ 9000 h 1152000"/>
              <a:gd name="connsiteX6" fmla="*/ 133401 w 254012"/>
              <a:gd name="connsiteY6" fmla="*/ 0 h 1152000"/>
              <a:gd name="connsiteX0" fmla="*/ 133404 w 254015"/>
              <a:gd name="connsiteY0" fmla="*/ 1152000 h 1152000"/>
              <a:gd name="connsiteX1" fmla="*/ 79404 w 254015"/>
              <a:gd name="connsiteY1" fmla="*/ 1143000 h 1152000"/>
              <a:gd name="connsiteX2" fmla="*/ 81785 w 254015"/>
              <a:gd name="connsiteY2" fmla="*/ 585000 h 1152000"/>
              <a:gd name="connsiteX3" fmla="*/ 254005 w 254015"/>
              <a:gd name="connsiteY3" fmla="*/ 490276 h 1152000"/>
              <a:gd name="connsiteX4" fmla="*/ 72259 w 254015"/>
              <a:gd name="connsiteY4" fmla="*/ 481274 h 1152000"/>
              <a:gd name="connsiteX5" fmla="*/ 79404 w 254015"/>
              <a:gd name="connsiteY5" fmla="*/ 9000 h 1152000"/>
              <a:gd name="connsiteX6" fmla="*/ 133404 w 254015"/>
              <a:gd name="connsiteY6" fmla="*/ 0 h 1152000"/>
              <a:gd name="connsiteX7" fmla="*/ 133404 w 254015"/>
              <a:gd name="connsiteY7" fmla="*/ 1152000 h 1152000"/>
              <a:gd name="connsiteX0" fmla="*/ 133404 w 254015"/>
              <a:gd name="connsiteY0" fmla="*/ 1152000 h 1152000"/>
              <a:gd name="connsiteX1" fmla="*/ 79404 w 254015"/>
              <a:gd name="connsiteY1" fmla="*/ 1143000 h 1152000"/>
              <a:gd name="connsiteX2" fmla="*/ 79404 w 254015"/>
              <a:gd name="connsiteY2" fmla="*/ 596906 h 1152000"/>
              <a:gd name="connsiteX3" fmla="*/ 5 w 254015"/>
              <a:gd name="connsiteY3" fmla="*/ 550600 h 1152000"/>
              <a:gd name="connsiteX4" fmla="*/ 84166 w 254015"/>
              <a:gd name="connsiteY4" fmla="*/ 493182 h 1152000"/>
              <a:gd name="connsiteX5" fmla="*/ 79404 w 254015"/>
              <a:gd name="connsiteY5" fmla="*/ 9000 h 1152000"/>
              <a:gd name="connsiteX6" fmla="*/ 133404 w 254015"/>
              <a:gd name="connsiteY6" fmla="*/ 0 h 1152000"/>
              <a:gd name="connsiteX0" fmla="*/ 133412 w 254023"/>
              <a:gd name="connsiteY0" fmla="*/ 1152000 h 1152000"/>
              <a:gd name="connsiteX1" fmla="*/ 79412 w 254023"/>
              <a:gd name="connsiteY1" fmla="*/ 1143000 h 1152000"/>
              <a:gd name="connsiteX2" fmla="*/ 81793 w 254023"/>
              <a:gd name="connsiteY2" fmla="*/ 585000 h 1152000"/>
              <a:gd name="connsiteX3" fmla="*/ 254013 w 254023"/>
              <a:gd name="connsiteY3" fmla="*/ 490276 h 1152000"/>
              <a:gd name="connsiteX4" fmla="*/ 72267 w 254023"/>
              <a:gd name="connsiteY4" fmla="*/ 481274 h 1152000"/>
              <a:gd name="connsiteX5" fmla="*/ 79412 w 254023"/>
              <a:gd name="connsiteY5" fmla="*/ 9000 h 1152000"/>
              <a:gd name="connsiteX6" fmla="*/ 133412 w 254023"/>
              <a:gd name="connsiteY6" fmla="*/ 0 h 1152000"/>
              <a:gd name="connsiteX7" fmla="*/ 133412 w 254023"/>
              <a:gd name="connsiteY7" fmla="*/ 1152000 h 1152000"/>
              <a:gd name="connsiteX0" fmla="*/ 133412 w 254023"/>
              <a:gd name="connsiteY0" fmla="*/ 1152000 h 1152000"/>
              <a:gd name="connsiteX1" fmla="*/ 79412 w 254023"/>
              <a:gd name="connsiteY1" fmla="*/ 1143000 h 1152000"/>
              <a:gd name="connsiteX2" fmla="*/ 79412 w 254023"/>
              <a:gd name="connsiteY2" fmla="*/ 596906 h 1152000"/>
              <a:gd name="connsiteX3" fmla="*/ 13 w 254023"/>
              <a:gd name="connsiteY3" fmla="*/ 550600 h 1152000"/>
              <a:gd name="connsiteX4" fmla="*/ 86555 w 254023"/>
              <a:gd name="connsiteY4" fmla="*/ 531282 h 1152000"/>
              <a:gd name="connsiteX5" fmla="*/ 79412 w 254023"/>
              <a:gd name="connsiteY5" fmla="*/ 9000 h 1152000"/>
              <a:gd name="connsiteX6" fmla="*/ 133412 w 254023"/>
              <a:gd name="connsiteY6" fmla="*/ 0 h 1152000"/>
              <a:gd name="connsiteX0" fmla="*/ 126270 w 246881"/>
              <a:gd name="connsiteY0" fmla="*/ 1152000 h 1152000"/>
              <a:gd name="connsiteX1" fmla="*/ 72270 w 246881"/>
              <a:gd name="connsiteY1" fmla="*/ 1143000 h 1152000"/>
              <a:gd name="connsiteX2" fmla="*/ 74651 w 246881"/>
              <a:gd name="connsiteY2" fmla="*/ 585000 h 1152000"/>
              <a:gd name="connsiteX3" fmla="*/ 246871 w 246881"/>
              <a:gd name="connsiteY3" fmla="*/ 490276 h 1152000"/>
              <a:gd name="connsiteX4" fmla="*/ 65125 w 246881"/>
              <a:gd name="connsiteY4" fmla="*/ 481274 h 1152000"/>
              <a:gd name="connsiteX5" fmla="*/ 72270 w 246881"/>
              <a:gd name="connsiteY5" fmla="*/ 9000 h 1152000"/>
              <a:gd name="connsiteX6" fmla="*/ 126270 w 246881"/>
              <a:gd name="connsiteY6" fmla="*/ 0 h 1152000"/>
              <a:gd name="connsiteX7" fmla="*/ 126270 w 246881"/>
              <a:gd name="connsiteY7" fmla="*/ 1152000 h 1152000"/>
              <a:gd name="connsiteX0" fmla="*/ 126270 w 246881"/>
              <a:gd name="connsiteY0" fmla="*/ 1152000 h 1152000"/>
              <a:gd name="connsiteX1" fmla="*/ 72270 w 246881"/>
              <a:gd name="connsiteY1" fmla="*/ 1143000 h 1152000"/>
              <a:gd name="connsiteX2" fmla="*/ 72270 w 246881"/>
              <a:gd name="connsiteY2" fmla="*/ 596906 h 1152000"/>
              <a:gd name="connsiteX3" fmla="*/ 15 w 246881"/>
              <a:gd name="connsiteY3" fmla="*/ 569650 h 1152000"/>
              <a:gd name="connsiteX4" fmla="*/ 79413 w 246881"/>
              <a:gd name="connsiteY4" fmla="*/ 531282 h 1152000"/>
              <a:gd name="connsiteX5" fmla="*/ 72270 w 246881"/>
              <a:gd name="connsiteY5" fmla="*/ 9000 h 1152000"/>
              <a:gd name="connsiteX6" fmla="*/ 126270 w 246881"/>
              <a:gd name="connsiteY6" fmla="*/ 0 h 1152000"/>
              <a:gd name="connsiteX0" fmla="*/ 126257 w 246868"/>
              <a:gd name="connsiteY0" fmla="*/ 1152000 h 1152000"/>
              <a:gd name="connsiteX1" fmla="*/ 72257 w 246868"/>
              <a:gd name="connsiteY1" fmla="*/ 1143000 h 1152000"/>
              <a:gd name="connsiteX2" fmla="*/ 74638 w 246868"/>
              <a:gd name="connsiteY2" fmla="*/ 585000 h 1152000"/>
              <a:gd name="connsiteX3" fmla="*/ 246858 w 246868"/>
              <a:gd name="connsiteY3" fmla="*/ 490276 h 1152000"/>
              <a:gd name="connsiteX4" fmla="*/ 65112 w 246868"/>
              <a:gd name="connsiteY4" fmla="*/ 481274 h 1152000"/>
              <a:gd name="connsiteX5" fmla="*/ 72257 w 246868"/>
              <a:gd name="connsiteY5" fmla="*/ 9000 h 1152000"/>
              <a:gd name="connsiteX6" fmla="*/ 126257 w 246868"/>
              <a:gd name="connsiteY6" fmla="*/ 0 h 1152000"/>
              <a:gd name="connsiteX7" fmla="*/ 126257 w 246868"/>
              <a:gd name="connsiteY7" fmla="*/ 1152000 h 1152000"/>
              <a:gd name="connsiteX0" fmla="*/ 126257 w 246868"/>
              <a:gd name="connsiteY0" fmla="*/ 1152000 h 1152000"/>
              <a:gd name="connsiteX1" fmla="*/ 72257 w 246868"/>
              <a:gd name="connsiteY1" fmla="*/ 1143000 h 1152000"/>
              <a:gd name="connsiteX2" fmla="*/ 72257 w 246868"/>
              <a:gd name="connsiteY2" fmla="*/ 596906 h 1152000"/>
              <a:gd name="connsiteX3" fmla="*/ 2 w 246868"/>
              <a:gd name="connsiteY3" fmla="*/ 569650 h 1152000"/>
              <a:gd name="connsiteX4" fmla="*/ 74637 w 246868"/>
              <a:gd name="connsiteY4" fmla="*/ 543188 h 1152000"/>
              <a:gd name="connsiteX5" fmla="*/ 72257 w 246868"/>
              <a:gd name="connsiteY5" fmla="*/ 9000 h 1152000"/>
              <a:gd name="connsiteX6" fmla="*/ 126257 w 246868"/>
              <a:gd name="connsiteY6" fmla="*/ 0 h 11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868" h="1152000" stroke="0" extrusionOk="0">
                <a:moveTo>
                  <a:pt x="126257" y="1152000"/>
                </a:moveTo>
                <a:cubicBezTo>
                  <a:pt x="96434" y="1152000"/>
                  <a:pt x="72257" y="1147971"/>
                  <a:pt x="72257" y="1143000"/>
                </a:cubicBezTo>
                <a:cubicBezTo>
                  <a:pt x="73051" y="957000"/>
                  <a:pt x="73844" y="771000"/>
                  <a:pt x="74638" y="585000"/>
                </a:cubicBezTo>
                <a:cubicBezTo>
                  <a:pt x="74638" y="580029"/>
                  <a:pt x="248446" y="507564"/>
                  <a:pt x="246858" y="490276"/>
                </a:cubicBezTo>
                <a:cubicBezTo>
                  <a:pt x="245270" y="472988"/>
                  <a:pt x="65112" y="486245"/>
                  <a:pt x="65112" y="481274"/>
                </a:cubicBezTo>
                <a:lnTo>
                  <a:pt x="72257" y="9000"/>
                </a:lnTo>
                <a:cubicBezTo>
                  <a:pt x="72257" y="4029"/>
                  <a:pt x="96434" y="0"/>
                  <a:pt x="126257" y="0"/>
                </a:cubicBezTo>
                <a:lnTo>
                  <a:pt x="126257" y="1152000"/>
                </a:lnTo>
                <a:close/>
              </a:path>
              <a:path w="246868" h="1152000" fill="none">
                <a:moveTo>
                  <a:pt x="126257" y="1152000"/>
                </a:moveTo>
                <a:cubicBezTo>
                  <a:pt x="96434" y="1152000"/>
                  <a:pt x="72257" y="1147971"/>
                  <a:pt x="72257" y="1143000"/>
                </a:cubicBezTo>
                <a:cubicBezTo>
                  <a:pt x="73051" y="977638"/>
                  <a:pt x="71463" y="762268"/>
                  <a:pt x="72257" y="596906"/>
                </a:cubicBezTo>
                <a:cubicBezTo>
                  <a:pt x="72257" y="591935"/>
                  <a:pt x="-395" y="578603"/>
                  <a:pt x="2" y="569650"/>
                </a:cubicBezTo>
                <a:cubicBezTo>
                  <a:pt x="399" y="560697"/>
                  <a:pt x="74637" y="548159"/>
                  <a:pt x="74637" y="543188"/>
                </a:cubicBezTo>
                <a:cubicBezTo>
                  <a:pt x="73050" y="381794"/>
                  <a:pt x="73844" y="170394"/>
                  <a:pt x="72257" y="9000"/>
                </a:cubicBezTo>
                <a:cubicBezTo>
                  <a:pt x="72257" y="4029"/>
                  <a:pt x="96434" y="0"/>
                  <a:pt x="126257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6" name="Egyenes összekötő nyíllal 141">
            <a:extLst>
              <a:ext uri="{FF2B5EF4-FFF2-40B4-BE49-F238E27FC236}">
                <a16:creationId xmlns:a16="http://schemas.microsoft.com/office/drawing/2014/main" id="{D2B3BB9F-8A23-4D65-B8E2-288FE972C2BC}"/>
              </a:ext>
            </a:extLst>
          </p:cNvPr>
          <p:cNvCxnSpPr>
            <a:cxnSpLocks/>
          </p:cNvCxnSpPr>
          <p:nvPr/>
        </p:nvCxnSpPr>
        <p:spPr>
          <a:xfrm>
            <a:off x="6702803" y="3427557"/>
            <a:ext cx="144722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Egyenes összekötő nyíllal 143">
            <a:extLst>
              <a:ext uri="{FF2B5EF4-FFF2-40B4-BE49-F238E27FC236}">
                <a16:creationId xmlns:a16="http://schemas.microsoft.com/office/drawing/2014/main" id="{8913EFA2-26A3-481D-B5C5-B9DE4DF8613E}"/>
              </a:ext>
            </a:extLst>
          </p:cNvPr>
          <p:cNvCxnSpPr>
            <a:cxnSpLocks/>
          </p:cNvCxnSpPr>
          <p:nvPr/>
        </p:nvCxnSpPr>
        <p:spPr>
          <a:xfrm>
            <a:off x="7542013" y="3427862"/>
            <a:ext cx="144722" cy="15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Egyenes összekötő nyíllal 145">
            <a:extLst>
              <a:ext uri="{FF2B5EF4-FFF2-40B4-BE49-F238E27FC236}">
                <a16:creationId xmlns:a16="http://schemas.microsoft.com/office/drawing/2014/main" id="{BE974B0C-35E8-4859-85A7-3D71B9DF7243}"/>
              </a:ext>
            </a:extLst>
          </p:cNvPr>
          <p:cNvCxnSpPr>
            <a:cxnSpLocks/>
          </p:cNvCxnSpPr>
          <p:nvPr/>
        </p:nvCxnSpPr>
        <p:spPr>
          <a:xfrm flipH="1">
            <a:off x="8329581" y="3428121"/>
            <a:ext cx="88394" cy="2012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Szövegdoboz 54">
            <a:extLst>
              <a:ext uri="{FF2B5EF4-FFF2-40B4-BE49-F238E27FC236}">
                <a16:creationId xmlns:a16="http://schemas.microsoft.com/office/drawing/2014/main" id="{E2E184C0-0E6B-4EEF-B3BB-C85E2DE661A6}"/>
              </a:ext>
            </a:extLst>
          </p:cNvPr>
          <p:cNvSpPr txBox="1"/>
          <p:nvPr/>
        </p:nvSpPr>
        <p:spPr>
          <a:xfrm>
            <a:off x="8359016" y="3408392"/>
            <a:ext cx="583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Perseus</a:t>
            </a:r>
            <a:endParaRPr kumimoji="0" lang="hu-H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7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11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09" name="Rounded Rectangle 108"/>
          <p:cNvSpPr/>
          <p:nvPr/>
        </p:nvSpPr>
        <p:spPr bwMode="auto">
          <a:xfrm>
            <a:off x="5816182" y="3023955"/>
            <a:ext cx="3301323" cy="972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7460845" y="1179277"/>
            <a:ext cx="1704538" cy="930611"/>
            <a:chOff x="7461453" y="1358438"/>
            <a:chExt cx="1704538" cy="930611"/>
          </a:xfrm>
        </p:grpSpPr>
        <p:sp>
          <p:nvSpPr>
            <p:cNvPr id="110" name="Téglalap: lekerekített 130">
              <a:extLst>
                <a:ext uri="{FF2B5EF4-FFF2-40B4-BE49-F238E27FC236}">
                  <a16:creationId xmlns:a16="http://schemas.microsoft.com/office/drawing/2014/main" id="{54E03BDD-02DE-44A9-8390-5DEA11571895}"/>
                </a:ext>
              </a:extLst>
            </p:cNvPr>
            <p:cNvSpPr/>
            <p:nvPr/>
          </p:nvSpPr>
          <p:spPr>
            <a:xfrm>
              <a:off x="7525212" y="1362077"/>
              <a:ext cx="755667" cy="180000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80C/</a:t>
              </a:r>
              <a:r>
                <a:rPr kumimoji="0" lang="hu-H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7 nm</a:t>
              </a: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églalap 79">
              <a:extLst>
                <a:ext uri="{FF2B5EF4-FFF2-40B4-BE49-F238E27FC236}">
                  <a16:creationId xmlns:a16="http://schemas.microsoft.com/office/drawing/2014/main" id="{EB2D6595-70EA-49C5-B745-3B15A64F22BA}"/>
                </a:ext>
              </a:extLst>
            </p:cNvPr>
            <p:cNvSpPr/>
            <p:nvPr/>
          </p:nvSpPr>
          <p:spPr>
            <a:xfrm>
              <a:off x="7483354" y="1770399"/>
              <a:ext cx="817118" cy="285711"/>
            </a:xfrm>
            <a:prstGeom prst="rect">
              <a:avLst/>
            </a:prstGeom>
            <a:solidFill>
              <a:srgbClr val="FFE1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Altra</a:t>
              </a:r>
            </a:p>
          </p:txBody>
        </p:sp>
        <p:sp>
          <p:nvSpPr>
            <p:cNvPr id="112" name="Szövegdoboz 96">
              <a:extLst>
                <a:ext uri="{FF2B5EF4-FFF2-40B4-BE49-F238E27FC236}">
                  <a16:creationId xmlns:a16="http://schemas.microsoft.com/office/drawing/2014/main" id="{174A92AB-F542-4350-BE1A-CDC4F1B0E391}"/>
                </a:ext>
              </a:extLst>
            </p:cNvPr>
            <p:cNvSpPr txBox="1"/>
            <p:nvPr/>
          </p:nvSpPr>
          <p:spPr>
            <a:xfrm>
              <a:off x="7463724" y="1545311"/>
              <a:ext cx="84189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QuickSilver</a:t>
              </a:r>
            </a:p>
          </p:txBody>
        </p:sp>
        <p:sp>
          <p:nvSpPr>
            <p:cNvPr id="113" name="Szövegdoboz 97">
              <a:extLst>
                <a:ext uri="{FF2B5EF4-FFF2-40B4-BE49-F238E27FC236}">
                  <a16:creationId xmlns:a16="http://schemas.microsoft.com/office/drawing/2014/main" id="{8523F926-F49E-47B6-8FCA-2B29BCE784AE}"/>
                </a:ext>
              </a:extLst>
            </p:cNvPr>
            <p:cNvSpPr txBox="1"/>
            <p:nvPr/>
          </p:nvSpPr>
          <p:spPr>
            <a:xfrm>
              <a:off x="7461453" y="2058217"/>
              <a:ext cx="8899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Ares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cores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</p:txBody>
        </p:sp>
        <p:sp>
          <p:nvSpPr>
            <p:cNvPr id="114" name="Téglalap 79">
              <a:extLst>
                <a:ext uri="{FF2B5EF4-FFF2-40B4-BE49-F238E27FC236}">
                  <a16:creationId xmlns:a16="http://schemas.microsoft.com/office/drawing/2014/main" id="{EB2D6595-70EA-49C5-B745-3B15A64F22BA}"/>
                </a:ext>
              </a:extLst>
            </p:cNvPr>
            <p:cNvSpPr/>
            <p:nvPr/>
          </p:nvSpPr>
          <p:spPr>
            <a:xfrm>
              <a:off x="8311118" y="1770853"/>
              <a:ext cx="817118" cy="285711"/>
            </a:xfrm>
            <a:prstGeom prst="rect">
              <a:avLst/>
            </a:prstGeom>
            <a:solidFill>
              <a:srgbClr val="FFE1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Altra</a:t>
              </a:r>
              <a:r>
                <a:rPr kumimoji="0" lang="en-GB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Max</a:t>
              </a:r>
              <a:endPara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5" name="Szövegdoboz 96">
              <a:extLst>
                <a:ext uri="{FF2B5EF4-FFF2-40B4-BE49-F238E27FC236}">
                  <a16:creationId xmlns:a16="http://schemas.microsoft.com/office/drawing/2014/main" id="{174A92AB-F542-4350-BE1A-CDC4F1B0E391}"/>
                </a:ext>
              </a:extLst>
            </p:cNvPr>
            <p:cNvSpPr txBox="1"/>
            <p:nvPr/>
          </p:nvSpPr>
          <p:spPr>
            <a:xfrm>
              <a:off x="8343920" y="1542406"/>
              <a:ext cx="7040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Mystique</a:t>
              </a: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6" name="Téglalap: lekerekített 130">
              <a:extLst>
                <a:ext uri="{FF2B5EF4-FFF2-40B4-BE49-F238E27FC236}">
                  <a16:creationId xmlns:a16="http://schemas.microsoft.com/office/drawing/2014/main" id="{54E03BDD-02DE-44A9-8390-5DEA11571895}"/>
                </a:ext>
              </a:extLst>
            </p:cNvPr>
            <p:cNvSpPr/>
            <p:nvPr/>
          </p:nvSpPr>
          <p:spPr>
            <a:xfrm>
              <a:off x="8304897" y="1358438"/>
              <a:ext cx="781817" cy="180000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128C/</a:t>
              </a:r>
              <a:r>
                <a:rPr kumimoji="0" lang="hu-H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7 nm</a:t>
              </a: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Szövegdoboz 97">
              <a:extLst>
                <a:ext uri="{FF2B5EF4-FFF2-40B4-BE49-F238E27FC236}">
                  <a16:creationId xmlns:a16="http://schemas.microsoft.com/office/drawing/2014/main" id="{8523F926-F49E-47B6-8FCA-2B29BCE784AE}"/>
                </a:ext>
              </a:extLst>
            </p:cNvPr>
            <p:cNvSpPr txBox="1"/>
            <p:nvPr/>
          </p:nvSpPr>
          <p:spPr>
            <a:xfrm>
              <a:off x="8276004" y="2052963"/>
              <a:ext cx="8899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Ares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hu-HU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cores</a:t>
              </a:r>
              <a:r>
                <a:rPr kumimoji="0" lang="hu-H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7460845" y="1357947"/>
            <a:ext cx="1625261" cy="930611"/>
            <a:chOff x="7461453" y="1358438"/>
            <a:chExt cx="1625261" cy="930611"/>
          </a:xfrm>
        </p:grpSpPr>
        <p:sp>
          <p:nvSpPr>
            <p:cNvPr id="119" name="Téglalap: lekerekített 130">
              <a:extLst>
                <a:ext uri="{FF2B5EF4-FFF2-40B4-BE49-F238E27FC236}">
                  <a16:creationId xmlns:a16="http://schemas.microsoft.com/office/drawing/2014/main" id="{54E03BDD-02DE-44A9-8390-5DEA11571895}"/>
                </a:ext>
              </a:extLst>
            </p:cNvPr>
            <p:cNvSpPr/>
            <p:nvPr/>
          </p:nvSpPr>
          <p:spPr>
            <a:xfrm>
              <a:off x="7525212" y="1362077"/>
              <a:ext cx="755667" cy="180000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Szövegdoboz 96">
              <a:extLst>
                <a:ext uri="{FF2B5EF4-FFF2-40B4-BE49-F238E27FC236}">
                  <a16:creationId xmlns:a16="http://schemas.microsoft.com/office/drawing/2014/main" id="{174A92AB-F542-4350-BE1A-CDC4F1B0E391}"/>
                </a:ext>
              </a:extLst>
            </p:cNvPr>
            <p:cNvSpPr txBox="1"/>
            <p:nvPr/>
          </p:nvSpPr>
          <p:spPr>
            <a:xfrm>
              <a:off x="7463724" y="1545311"/>
              <a:ext cx="1847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2" name="Szövegdoboz 97">
              <a:extLst>
                <a:ext uri="{FF2B5EF4-FFF2-40B4-BE49-F238E27FC236}">
                  <a16:creationId xmlns:a16="http://schemas.microsoft.com/office/drawing/2014/main" id="{8523F926-F49E-47B6-8FCA-2B29BCE784AE}"/>
                </a:ext>
              </a:extLst>
            </p:cNvPr>
            <p:cNvSpPr txBox="1"/>
            <p:nvPr/>
          </p:nvSpPr>
          <p:spPr>
            <a:xfrm>
              <a:off x="7461453" y="2058217"/>
              <a:ext cx="1847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4" name="Szövegdoboz 96">
              <a:extLst>
                <a:ext uri="{FF2B5EF4-FFF2-40B4-BE49-F238E27FC236}">
                  <a16:creationId xmlns:a16="http://schemas.microsoft.com/office/drawing/2014/main" id="{174A92AB-F542-4350-BE1A-CDC4F1B0E391}"/>
                </a:ext>
              </a:extLst>
            </p:cNvPr>
            <p:cNvSpPr txBox="1"/>
            <p:nvPr/>
          </p:nvSpPr>
          <p:spPr>
            <a:xfrm>
              <a:off x="8343920" y="1542406"/>
              <a:ext cx="1847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5" name="Téglalap: lekerekített 130">
              <a:extLst>
                <a:ext uri="{FF2B5EF4-FFF2-40B4-BE49-F238E27FC236}">
                  <a16:creationId xmlns:a16="http://schemas.microsoft.com/office/drawing/2014/main" id="{54E03BDD-02DE-44A9-8390-5DEA11571895}"/>
                </a:ext>
              </a:extLst>
            </p:cNvPr>
            <p:cNvSpPr/>
            <p:nvPr/>
          </p:nvSpPr>
          <p:spPr>
            <a:xfrm>
              <a:off x="8304897" y="1358438"/>
              <a:ext cx="781817" cy="180000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05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15888" y="513563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Sunny Cove core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863715"/>
            <a:ext cx="876714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Sunny Cove core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already been used in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Ice Lake client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and also in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 Field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big-little MCM processor, as seen in the above Figure.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variant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larger L2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(ML$) caches (1.25 MB vs. 0.5 MB)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815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74" t="27336" r="38093" b="23934"/>
          <a:stretch/>
        </p:blipFill>
        <p:spPr>
          <a:xfrm>
            <a:off x="12921" y="1223755"/>
            <a:ext cx="9059579" cy="4095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888" y="516770"/>
            <a:ext cx="623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Microarchitecture of the Sunny Cove core (mobile/server)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88" y="5724255"/>
            <a:ext cx="8942769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ML $ (Middle Level $) = L2 $: 512 KB in the Ice Lake mobile and 1.25 MB in the Ice Lake-SP server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(whereas Cascade Lake processors have 1 MB L2 caches).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DCU (Data Cache Unit) = L1D $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888" y="6489340"/>
            <a:ext cx="6898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j-lt"/>
              </a:rPr>
              <a:t>Clearing idiom: A kind of code optimization for clearing register contents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825" y="1156392"/>
            <a:ext cx="11112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1" dirty="0" smtClean="0">
                <a:latin typeface="+mj-lt"/>
              </a:rPr>
              <a:t>Front-end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5341857"/>
            <a:ext cx="10583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1" dirty="0" smtClean="0">
                <a:latin typeface="+mj-lt"/>
              </a:rPr>
              <a:t>Back-end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02931" y="2788656"/>
            <a:ext cx="8924564" cy="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15888" y="1411033"/>
            <a:ext cx="2757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j-lt"/>
              </a:rPr>
              <a:t>(Microcode Sequencer ROM)</a:t>
            </a:r>
          </a:p>
        </p:txBody>
      </p:sp>
    </p:spTree>
    <p:extLst>
      <p:ext uri="{BB962C8B-B14F-4D97-AF65-F5344CB8AC3E}">
        <p14:creationId xmlns:p14="http://schemas.microsoft.com/office/powerpoint/2010/main" val="20515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907" t="27174" r="2013" b="23936"/>
          <a:stretch/>
        </p:blipFill>
        <p:spPr>
          <a:xfrm>
            <a:off x="2141730" y="1358770"/>
            <a:ext cx="4860540" cy="3704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888" y="507060"/>
            <a:ext cx="7574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Enhancing core features vs. the previous Cascade Lake-SP processor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62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184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(24)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98591"/>
              </p:ext>
            </p:extLst>
          </p:nvPr>
        </p:nvGraphicFramePr>
        <p:xfrm>
          <a:off x="115889" y="1223755"/>
          <a:ext cx="8911606" cy="4046321"/>
        </p:xfrm>
        <a:graphic>
          <a:graphicData uri="http://schemas.openxmlformats.org/drawingml/2006/table">
            <a:tbl>
              <a:tblPr/>
              <a:tblGrid>
                <a:gridCol w="810146">
                  <a:extLst>
                    <a:ext uri="{9D8B030D-6E8A-4147-A177-3AD203B41FA5}">
                      <a16:colId xmlns:a16="http://schemas.microsoft.com/office/drawing/2014/main" val="2663773942"/>
                    </a:ext>
                  </a:extLst>
                </a:gridCol>
                <a:gridCol w="810146">
                  <a:extLst>
                    <a:ext uri="{9D8B030D-6E8A-4147-A177-3AD203B41FA5}">
                      <a16:colId xmlns:a16="http://schemas.microsoft.com/office/drawing/2014/main" val="3994978860"/>
                    </a:ext>
                  </a:extLst>
                </a:gridCol>
                <a:gridCol w="810146">
                  <a:extLst>
                    <a:ext uri="{9D8B030D-6E8A-4147-A177-3AD203B41FA5}">
                      <a16:colId xmlns:a16="http://schemas.microsoft.com/office/drawing/2014/main" val="1769179139"/>
                    </a:ext>
                  </a:extLst>
                </a:gridCol>
                <a:gridCol w="810146">
                  <a:extLst>
                    <a:ext uri="{9D8B030D-6E8A-4147-A177-3AD203B41FA5}">
                      <a16:colId xmlns:a16="http://schemas.microsoft.com/office/drawing/2014/main" val="1373648594"/>
                    </a:ext>
                  </a:extLst>
                </a:gridCol>
                <a:gridCol w="810146">
                  <a:extLst>
                    <a:ext uri="{9D8B030D-6E8A-4147-A177-3AD203B41FA5}">
                      <a16:colId xmlns:a16="http://schemas.microsoft.com/office/drawing/2014/main" val="917252141"/>
                    </a:ext>
                  </a:extLst>
                </a:gridCol>
                <a:gridCol w="810146">
                  <a:extLst>
                    <a:ext uri="{9D8B030D-6E8A-4147-A177-3AD203B41FA5}">
                      <a16:colId xmlns:a16="http://schemas.microsoft.com/office/drawing/2014/main" val="3445865992"/>
                    </a:ext>
                  </a:extLst>
                </a:gridCol>
                <a:gridCol w="810146">
                  <a:extLst>
                    <a:ext uri="{9D8B030D-6E8A-4147-A177-3AD203B41FA5}">
                      <a16:colId xmlns:a16="http://schemas.microsoft.com/office/drawing/2014/main" val="4080226271"/>
                    </a:ext>
                  </a:extLst>
                </a:gridCol>
                <a:gridCol w="810146">
                  <a:extLst>
                    <a:ext uri="{9D8B030D-6E8A-4147-A177-3AD203B41FA5}">
                      <a16:colId xmlns:a16="http://schemas.microsoft.com/office/drawing/2014/main" val="76775892"/>
                    </a:ext>
                  </a:extLst>
                </a:gridCol>
                <a:gridCol w="810146">
                  <a:extLst>
                    <a:ext uri="{9D8B030D-6E8A-4147-A177-3AD203B41FA5}">
                      <a16:colId xmlns:a16="http://schemas.microsoft.com/office/drawing/2014/main" val="2373438968"/>
                    </a:ext>
                  </a:extLst>
                </a:gridCol>
                <a:gridCol w="810146">
                  <a:extLst>
                    <a:ext uri="{9D8B030D-6E8A-4147-A177-3AD203B41FA5}">
                      <a16:colId xmlns:a16="http://schemas.microsoft.com/office/drawing/2014/main" val="777511881"/>
                    </a:ext>
                  </a:extLst>
                </a:gridCol>
                <a:gridCol w="810146">
                  <a:extLst>
                    <a:ext uri="{9D8B030D-6E8A-4147-A177-3AD203B41FA5}">
                      <a16:colId xmlns:a16="http://schemas.microsoft.com/office/drawing/2014/main" val="881208612"/>
                    </a:ext>
                  </a:extLst>
                </a:gridCol>
              </a:tblGrid>
              <a:tr h="42554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200" i="1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AnandTech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Cores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w/HT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Base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1T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nT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L3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MB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TDP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W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SGX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GB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RCP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1ku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Optane</a:t>
                      </a:r>
                      <a:endParaRPr lang="en-US" sz="1200" dirty="0" smtClean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en-US" sz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DC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07975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8380</a:t>
                      </a:r>
                      <a:endParaRPr lang="en-US" sz="12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2300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270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512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$8099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6765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8368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3700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3300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57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270</a:t>
                      </a:r>
                      <a:endParaRPr lang="en-US" sz="12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512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$6743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41599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8368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57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270</a:t>
                      </a:r>
                      <a:endParaRPr lang="en-US" sz="12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512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$6302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81135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8362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$5488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92250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8360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3100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$4702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75189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8358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$3950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97607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8358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3300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$3950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12135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8352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2200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$3450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98383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8352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2100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2500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195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$3450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04241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8352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2200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512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$4046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00304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8352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2300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$3864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83758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8351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3100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225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$3027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56684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888" y="513562"/>
            <a:ext cx="7640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 features of Xeon Platinum 83xx series of the Ice Lake-SP line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[63]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5445355"/>
            <a:ext cx="9361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 = Liquid Cooled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SKU</a:t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Supports Intel SST-PP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444444"/>
                </a:solidFill>
                <a:latin typeface="Arial"/>
              </a:rPr>
              <a:t>      Speed Selection Performance Profile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 = IaaS Cloud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Specialised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Processor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= SaaS Cloud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Specialised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Processor</a:t>
            </a:r>
          </a:p>
          <a:p>
            <a:pPr lvl="0">
              <a:defRPr/>
            </a:pPr>
            <a:r>
              <a:rPr lang="en-US" sz="1400" b="1" spc="-40" dirty="0" smtClean="0">
                <a:solidFill>
                  <a:srgbClr val="FF0000"/>
                </a:solidFill>
                <a:latin typeface="Arial"/>
              </a:rPr>
              <a:t>SGX</a:t>
            </a:r>
            <a:r>
              <a:rPr lang="en-US" sz="1400" b="1" spc="-40" dirty="0" smtClean="0">
                <a:solidFill>
                  <a:srgbClr val="444444"/>
                </a:solidFill>
                <a:latin typeface="Arial"/>
              </a:rPr>
              <a:t>: </a:t>
            </a:r>
            <a:r>
              <a:rPr lang="en-GB" sz="1400" b="1" spc="-40" dirty="0"/>
              <a:t>Software Guard </a:t>
            </a:r>
            <a:r>
              <a:rPr lang="en-GB" sz="1400" b="1" spc="-40" dirty="0" smtClean="0"/>
              <a:t>Extensions (hardware-based </a:t>
            </a:r>
            <a:r>
              <a:rPr lang="en-GB" sz="1400" b="1" spc="-40" dirty="0"/>
              <a:t>memory encryption that isolates </a:t>
            </a:r>
            <a:r>
              <a:rPr lang="en-GB" sz="1400" b="1" spc="-40" dirty="0" smtClean="0"/>
              <a:t>code </a:t>
            </a:r>
            <a:r>
              <a:rPr lang="en-GB" sz="1400" b="1" spc="-40" dirty="0"/>
              <a:t>and data in </a:t>
            </a:r>
            <a:r>
              <a:rPr lang="en-GB" sz="1400" b="1" spc="-40" dirty="0" smtClean="0"/>
              <a:t>memory</a:t>
            </a:r>
            <a:r>
              <a:rPr lang="en-GB" sz="1400" spc="-40" dirty="0"/>
              <a:t>)</a:t>
            </a:r>
            <a:endParaRPr kumimoji="0" lang="en-US" sz="1400" b="1" i="0" u="none" strike="noStrike" kern="1200" cap="none" spc="-4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1990" y="5526363"/>
            <a:ext cx="4455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Networking/NFV Optimized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= Media Processing Optimized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512 GB SGX Enclave per CPU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Guaranteed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444444"/>
                </a:solidFill>
                <a:latin typeface="Arial"/>
              </a:rPr>
              <a:t>RCP: Recommended Customer Price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22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(25)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079941"/>
              </p:ext>
            </p:extLst>
          </p:nvPr>
        </p:nvGraphicFramePr>
        <p:xfrm>
          <a:off x="115892" y="1223755"/>
          <a:ext cx="8956607" cy="4806519"/>
        </p:xfrm>
        <a:graphic>
          <a:graphicData uri="http://schemas.openxmlformats.org/drawingml/2006/table">
            <a:tbl>
              <a:tblPr/>
              <a:tblGrid>
                <a:gridCol w="814237">
                  <a:extLst>
                    <a:ext uri="{9D8B030D-6E8A-4147-A177-3AD203B41FA5}">
                      <a16:colId xmlns:a16="http://schemas.microsoft.com/office/drawing/2014/main" val="3682152971"/>
                    </a:ext>
                  </a:extLst>
                </a:gridCol>
                <a:gridCol w="814237">
                  <a:extLst>
                    <a:ext uri="{9D8B030D-6E8A-4147-A177-3AD203B41FA5}">
                      <a16:colId xmlns:a16="http://schemas.microsoft.com/office/drawing/2014/main" val="3268232017"/>
                    </a:ext>
                  </a:extLst>
                </a:gridCol>
                <a:gridCol w="814237">
                  <a:extLst>
                    <a:ext uri="{9D8B030D-6E8A-4147-A177-3AD203B41FA5}">
                      <a16:colId xmlns:a16="http://schemas.microsoft.com/office/drawing/2014/main" val="4029476524"/>
                    </a:ext>
                  </a:extLst>
                </a:gridCol>
                <a:gridCol w="814237">
                  <a:extLst>
                    <a:ext uri="{9D8B030D-6E8A-4147-A177-3AD203B41FA5}">
                      <a16:colId xmlns:a16="http://schemas.microsoft.com/office/drawing/2014/main" val="3062735199"/>
                    </a:ext>
                  </a:extLst>
                </a:gridCol>
                <a:gridCol w="814237">
                  <a:extLst>
                    <a:ext uri="{9D8B030D-6E8A-4147-A177-3AD203B41FA5}">
                      <a16:colId xmlns:a16="http://schemas.microsoft.com/office/drawing/2014/main" val="2172999752"/>
                    </a:ext>
                  </a:extLst>
                </a:gridCol>
                <a:gridCol w="814237">
                  <a:extLst>
                    <a:ext uri="{9D8B030D-6E8A-4147-A177-3AD203B41FA5}">
                      <a16:colId xmlns:a16="http://schemas.microsoft.com/office/drawing/2014/main" val="4058201312"/>
                    </a:ext>
                  </a:extLst>
                </a:gridCol>
                <a:gridCol w="814237">
                  <a:extLst>
                    <a:ext uri="{9D8B030D-6E8A-4147-A177-3AD203B41FA5}">
                      <a16:colId xmlns:a16="http://schemas.microsoft.com/office/drawing/2014/main" val="3882708425"/>
                    </a:ext>
                  </a:extLst>
                </a:gridCol>
                <a:gridCol w="814237">
                  <a:extLst>
                    <a:ext uri="{9D8B030D-6E8A-4147-A177-3AD203B41FA5}">
                      <a16:colId xmlns:a16="http://schemas.microsoft.com/office/drawing/2014/main" val="3828031886"/>
                    </a:ext>
                  </a:extLst>
                </a:gridCol>
                <a:gridCol w="814237">
                  <a:extLst>
                    <a:ext uri="{9D8B030D-6E8A-4147-A177-3AD203B41FA5}">
                      <a16:colId xmlns:a16="http://schemas.microsoft.com/office/drawing/2014/main" val="2946559436"/>
                    </a:ext>
                  </a:extLst>
                </a:gridCol>
                <a:gridCol w="814237">
                  <a:extLst>
                    <a:ext uri="{9D8B030D-6E8A-4147-A177-3AD203B41FA5}">
                      <a16:colId xmlns:a16="http://schemas.microsoft.com/office/drawing/2014/main" val="3564108452"/>
                    </a:ext>
                  </a:extLst>
                </a:gridCol>
                <a:gridCol w="814237">
                  <a:extLst>
                    <a:ext uri="{9D8B030D-6E8A-4147-A177-3AD203B41FA5}">
                      <a16:colId xmlns:a16="http://schemas.microsoft.com/office/drawing/2014/main" val="3608154313"/>
                    </a:ext>
                  </a:extLst>
                </a:gridCol>
              </a:tblGrid>
              <a:tr h="457531">
                <a:tc gridSpan="2">
                  <a:txBody>
                    <a:bodyPr/>
                    <a:lstStyle/>
                    <a:p>
                      <a:pPr algn="ctr" fontAlgn="t"/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Cores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w/HT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Base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1T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nT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L3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MB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TDP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W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SGX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GB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RCP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1ku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Optane</a:t>
                      </a:r>
                      <a:endParaRPr lang="en-US" sz="1200" dirty="0" smtClean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en-US" sz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DC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54334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6354</a:t>
                      </a:r>
                      <a:endParaRPr lang="en-US" sz="12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3600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$2445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32560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6348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42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235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$3072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78210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6346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3100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3600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</a:t>
                      </a:r>
                      <a:endParaRPr lang="en-US" sz="12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$2300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902563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6342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3300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230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$2529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3269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6338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2100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2700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$2742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524160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6338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2200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2700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$2795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552154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6338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$2612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44228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6336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$1977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173099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6334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3700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  <a:endParaRPr lang="en-US" sz="12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$2214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00550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6330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2200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42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$2029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832006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6330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3100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42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$1894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564155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6326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2900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3300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$1300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569337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6314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2300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2900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996769"/>
                  </a:ext>
                </a:extLst>
              </a:tr>
              <a:tr h="3106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6312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</a:t>
                      </a:r>
                      <a:endParaRPr lang="en-US" sz="12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3100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185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$1450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658" marR="21658" marT="21658" marB="2165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02917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888" y="513562"/>
            <a:ext cx="7127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 features of Xeon Gold 63xx series of the Ice Lake-SP line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[63]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545" y="5949280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= Long-Life and Extended Thermal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Supports Intel SST-PP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2.0 (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PP:Performance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Profile)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7115" y="6185456"/>
            <a:ext cx="342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Networking/NFV Optimized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Uniprocessor (1P Only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3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(26)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488266"/>
              </p:ext>
            </p:extLst>
          </p:nvPr>
        </p:nvGraphicFramePr>
        <p:xfrm>
          <a:off x="71500" y="1279269"/>
          <a:ext cx="9009242" cy="5435096"/>
        </p:xfrm>
        <a:graphic>
          <a:graphicData uri="http://schemas.openxmlformats.org/drawingml/2006/table">
            <a:tbl>
              <a:tblPr/>
              <a:tblGrid>
                <a:gridCol w="819022">
                  <a:extLst>
                    <a:ext uri="{9D8B030D-6E8A-4147-A177-3AD203B41FA5}">
                      <a16:colId xmlns:a16="http://schemas.microsoft.com/office/drawing/2014/main" val="611501639"/>
                    </a:ext>
                  </a:extLst>
                </a:gridCol>
                <a:gridCol w="819022">
                  <a:extLst>
                    <a:ext uri="{9D8B030D-6E8A-4147-A177-3AD203B41FA5}">
                      <a16:colId xmlns:a16="http://schemas.microsoft.com/office/drawing/2014/main" val="1834975668"/>
                    </a:ext>
                  </a:extLst>
                </a:gridCol>
                <a:gridCol w="819022">
                  <a:extLst>
                    <a:ext uri="{9D8B030D-6E8A-4147-A177-3AD203B41FA5}">
                      <a16:colId xmlns:a16="http://schemas.microsoft.com/office/drawing/2014/main" val="3670252638"/>
                    </a:ext>
                  </a:extLst>
                </a:gridCol>
                <a:gridCol w="819022">
                  <a:extLst>
                    <a:ext uri="{9D8B030D-6E8A-4147-A177-3AD203B41FA5}">
                      <a16:colId xmlns:a16="http://schemas.microsoft.com/office/drawing/2014/main" val="1487170395"/>
                    </a:ext>
                  </a:extLst>
                </a:gridCol>
                <a:gridCol w="819022">
                  <a:extLst>
                    <a:ext uri="{9D8B030D-6E8A-4147-A177-3AD203B41FA5}">
                      <a16:colId xmlns:a16="http://schemas.microsoft.com/office/drawing/2014/main" val="931075032"/>
                    </a:ext>
                  </a:extLst>
                </a:gridCol>
                <a:gridCol w="819022">
                  <a:extLst>
                    <a:ext uri="{9D8B030D-6E8A-4147-A177-3AD203B41FA5}">
                      <a16:colId xmlns:a16="http://schemas.microsoft.com/office/drawing/2014/main" val="1686571508"/>
                    </a:ext>
                  </a:extLst>
                </a:gridCol>
                <a:gridCol w="819022">
                  <a:extLst>
                    <a:ext uri="{9D8B030D-6E8A-4147-A177-3AD203B41FA5}">
                      <a16:colId xmlns:a16="http://schemas.microsoft.com/office/drawing/2014/main" val="826469578"/>
                    </a:ext>
                  </a:extLst>
                </a:gridCol>
                <a:gridCol w="819022">
                  <a:extLst>
                    <a:ext uri="{9D8B030D-6E8A-4147-A177-3AD203B41FA5}">
                      <a16:colId xmlns:a16="http://schemas.microsoft.com/office/drawing/2014/main" val="1604371412"/>
                    </a:ext>
                  </a:extLst>
                </a:gridCol>
                <a:gridCol w="819022">
                  <a:extLst>
                    <a:ext uri="{9D8B030D-6E8A-4147-A177-3AD203B41FA5}">
                      <a16:colId xmlns:a16="http://schemas.microsoft.com/office/drawing/2014/main" val="1981721875"/>
                    </a:ext>
                  </a:extLst>
                </a:gridCol>
                <a:gridCol w="819022">
                  <a:extLst>
                    <a:ext uri="{9D8B030D-6E8A-4147-A177-3AD203B41FA5}">
                      <a16:colId xmlns:a16="http://schemas.microsoft.com/office/drawing/2014/main" val="1870817790"/>
                    </a:ext>
                  </a:extLst>
                </a:gridCol>
                <a:gridCol w="819022">
                  <a:extLst>
                    <a:ext uri="{9D8B030D-6E8A-4147-A177-3AD203B41FA5}">
                      <a16:colId xmlns:a16="http://schemas.microsoft.com/office/drawing/2014/main" val="1085668028"/>
                    </a:ext>
                  </a:extLst>
                </a:gridCol>
              </a:tblGrid>
              <a:tr h="402462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200" i="1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AnandTech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Cores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w/HT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Base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1T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nT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L3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MB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TDP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W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SGX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GB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RCP</a:t>
                      </a:r>
                      <a:b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1ku</a:t>
                      </a: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Optane</a:t>
                      </a:r>
                      <a:endParaRPr lang="en-US" sz="1200" dirty="0" smtClean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en-US" sz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DC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032" marR="18032" marT="18032" marB="1803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308744"/>
                  </a:ext>
                </a:extLst>
              </a:tr>
              <a:tr h="302210"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en-US" sz="1200" b="1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Xeon Gold 53xx series</a:t>
                      </a:r>
                      <a:endParaRPr lang="en-US" sz="12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9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9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9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9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9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9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9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9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9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9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199296"/>
                  </a:ext>
                </a:extLst>
              </a:tr>
              <a:tr h="3022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5320</a:t>
                      </a:r>
                      <a:endParaRPr lang="en-US" sz="12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en-US" sz="12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2300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2900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$1727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533745"/>
                  </a:ext>
                </a:extLst>
              </a:tr>
              <a:tr h="3022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5320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2200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39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$1555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875864"/>
                  </a:ext>
                </a:extLst>
              </a:tr>
              <a:tr h="3022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5318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2100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$1273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712337"/>
                  </a:ext>
                </a:extLst>
              </a:tr>
              <a:tr h="3022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5318</a:t>
                      </a:r>
                      <a:endParaRPr lang="en-US" sz="12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2100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512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$1667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444828"/>
                  </a:ext>
                </a:extLst>
              </a:tr>
              <a:tr h="3022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5318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2100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2700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$1375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971282"/>
                  </a:ext>
                </a:extLst>
              </a:tr>
              <a:tr h="1795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5317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$950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071292"/>
                  </a:ext>
                </a:extLst>
              </a:tr>
              <a:tr h="1795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5315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$895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Yes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077918"/>
                  </a:ext>
                </a:extLst>
              </a:tr>
              <a:tr h="179519"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Xeon Silver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43xx series</a:t>
                      </a:r>
                      <a:endParaRPr lang="en-US" sz="12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234193"/>
                  </a:ext>
                </a:extLst>
              </a:tr>
              <a:tr h="3022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4316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2300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150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$1002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832214"/>
                  </a:ext>
                </a:extLst>
              </a:tr>
              <a:tr h="1795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4314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2900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135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$694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Yes</a:t>
                      </a:r>
                      <a:endParaRPr lang="en-US" sz="12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74660"/>
                  </a:ext>
                </a:extLst>
              </a:tr>
              <a:tr h="1795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4310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2300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2900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$555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56195"/>
                  </a:ext>
                </a:extLst>
              </a:tr>
              <a:tr h="1795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4310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2100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3300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2700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$501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249855"/>
                  </a:ext>
                </a:extLst>
              </a:tr>
              <a:tr h="1795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4309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2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3600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3400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105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$501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21637"/>
                  </a:ext>
                </a:extLst>
              </a:tr>
              <a:tr h="1342486">
                <a:tc gridSpan="11">
                  <a:txBody>
                    <a:bodyPr/>
                    <a:lstStyle/>
                    <a:p>
                      <a:pPr algn="ctr" fontAlgn="t"/>
                      <a:endParaRPr lang="en-US" sz="12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037" marR="21037" marT="21037" marB="2103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3434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888" y="513562"/>
            <a:ext cx="889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 features of the Xeon Gold 53xx and Silver 43xx series of the Ice Lake-SP line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[63]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661" y="5984743"/>
            <a:ext cx="369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Supports Intel SST-PP 2.0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SaaS Cloud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Specialised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Processor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2238" y="5859309"/>
            <a:ext cx="4256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Networking/NFV Optimized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Long-Life and Extended Thermal Support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512 GB SGX Enclave per CPU Guaranteed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(27)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36587" y="1371236"/>
          <a:ext cx="7335813" cy="4938084"/>
        </p:xfrm>
        <a:graphic>
          <a:graphicData uri="http://schemas.openxmlformats.org/drawingml/2006/table">
            <a:tbl>
              <a:tblPr/>
              <a:tblGrid>
                <a:gridCol w="1478649">
                  <a:extLst>
                    <a:ext uri="{9D8B030D-6E8A-4147-A177-3AD203B41FA5}">
                      <a16:colId xmlns:a16="http://schemas.microsoft.com/office/drawing/2014/main" val="41661775"/>
                    </a:ext>
                  </a:extLst>
                </a:gridCol>
                <a:gridCol w="1464291">
                  <a:extLst>
                    <a:ext uri="{9D8B030D-6E8A-4147-A177-3AD203B41FA5}">
                      <a16:colId xmlns:a16="http://schemas.microsoft.com/office/drawing/2014/main" val="1853348025"/>
                    </a:ext>
                  </a:extLst>
                </a:gridCol>
                <a:gridCol w="1464291">
                  <a:extLst>
                    <a:ext uri="{9D8B030D-6E8A-4147-A177-3AD203B41FA5}">
                      <a16:colId xmlns:a16="http://schemas.microsoft.com/office/drawing/2014/main" val="23797769"/>
                    </a:ext>
                  </a:extLst>
                </a:gridCol>
                <a:gridCol w="1464291">
                  <a:extLst>
                    <a:ext uri="{9D8B030D-6E8A-4147-A177-3AD203B41FA5}">
                      <a16:colId xmlns:a16="http://schemas.microsoft.com/office/drawing/2014/main" val="2984145249"/>
                    </a:ext>
                  </a:extLst>
                </a:gridCol>
                <a:gridCol w="1464291">
                  <a:extLst>
                    <a:ext uri="{9D8B030D-6E8A-4147-A177-3AD203B41FA5}">
                      <a16:colId xmlns:a16="http://schemas.microsoft.com/office/drawing/2014/main" val="1633944058"/>
                    </a:ext>
                  </a:extLst>
                </a:gridCol>
              </a:tblGrid>
              <a:tr h="339412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Top-of-Stack Competition</a:t>
                      </a:r>
                    </a:p>
                  </a:txBody>
                  <a:tcPr marL="32438" marR="32438" marT="18021" marB="1802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343040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 fontAlgn="t"/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3516" marR="13516" marT="13516" marB="135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EPYC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7003</a:t>
                      </a:r>
                    </a:p>
                  </a:txBody>
                  <a:tcPr marL="13516" marR="13516" marT="13516" marB="135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Amazon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Graviton2</a:t>
                      </a:r>
                    </a:p>
                  </a:txBody>
                  <a:tcPr marL="13516" marR="13516" marT="13516" marB="135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Ampere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Altra</a:t>
                      </a:r>
                    </a:p>
                  </a:txBody>
                  <a:tcPr marL="13516" marR="13516" marT="13516" marB="135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Intel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Xeon</a:t>
                      </a:r>
                    </a:p>
                  </a:txBody>
                  <a:tcPr marL="13516" marR="13516" marT="13516" marB="135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784331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Platform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Milan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Graviton2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QuickSilver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Ice Lake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007285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Processor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7763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Graviton2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Q80-33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8380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691454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uArch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Zen 3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N1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N1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Sunny Cove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112683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Cores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64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64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62962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TDP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280 W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?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 W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270 W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437546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Base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Freq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2450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3300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2300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66063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Turbo Freq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3500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3300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3400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071624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All-Core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~3200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3300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3000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569172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L3 Cache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256 MB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32 MB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32 MB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60 MB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51346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PCIe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4.0 x128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?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4.0 x128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4.0 x64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615923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Chipset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On CPU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?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On CPU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External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325492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DDR4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x 3200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x 3200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x 3200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x 3200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70000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DRAM Cap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 TB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?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 TB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 TB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325501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Optane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421179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Price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$7890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N/A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$4050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$8099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32862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888" y="513563"/>
            <a:ext cx="8326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x86 and ARM ISA-based 2S server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[63]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761910" y="1718810"/>
            <a:ext cx="2925325" cy="45905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>
                <a:solidFill>
                  <a:srgbClr val="FFFFFF"/>
                </a:solidFill>
              </a:rPr>
              <a:t>2.3.2 The Ice Lake (Xeon x3xx) processor line </a:t>
            </a:r>
            <a:r>
              <a:rPr lang="en-US" sz="1600" dirty="0" smtClean="0">
                <a:solidFill>
                  <a:srgbClr val="FFFFFF"/>
                </a:solidFill>
              </a:rPr>
              <a:t>(28)</a:t>
            </a:r>
            <a:endParaRPr lang="en-GB" sz="1600" dirty="0"/>
          </a:p>
        </p:txBody>
      </p:sp>
      <p:pic>
        <p:nvPicPr>
          <p:cNvPr id="14338" name="Picture 2" descr="http://3s81si1s5ygj3mzby34dq6qf-wpengine.netdna-ssl.com/wp-content/uploads/2021/04/intel-ice-lake-ipc-over-ti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5" y="1329867"/>
            <a:ext cx="7021590" cy="542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888" y="503675"/>
            <a:ext cx="898226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spc="-30" dirty="0" smtClean="0">
                <a:solidFill>
                  <a:schemeClr val="accent6"/>
                </a:solidFill>
                <a:latin typeface="+mj-lt"/>
              </a:rPr>
              <a:t>IPC improvements of Intel’s processors from the Pentium M (Dothan) to the Ice Lake [70]</a:t>
            </a:r>
          </a:p>
          <a:p>
            <a:pPr>
              <a:spcAft>
                <a:spcPts val="600"/>
              </a:spcAft>
            </a:pPr>
            <a:r>
              <a:rPr lang="en-GB" sz="1400" dirty="0" smtClean="0">
                <a:latin typeface="+mj-lt"/>
              </a:rPr>
              <a:t>The reference processor is Intel’s Pentium M (codename Dothan) processor (2003)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7445" y="6325434"/>
            <a:ext cx="6671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latin typeface="Arial Rounded MT Bold" panose="020F0704030504030204" pitchFamily="34" charset="0"/>
              </a:rPr>
              <a:t>(Core 2</a:t>
            </a:r>
          </a:p>
          <a:p>
            <a:pPr algn="ctr"/>
            <a:r>
              <a:rPr lang="en-GB" sz="1050" i="1" dirty="0" smtClean="0">
                <a:latin typeface="Arial Rounded MT Bold" panose="020F0704030504030204" pitchFamily="34" charset="0"/>
              </a:rPr>
              <a:t>(2006))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3585" y="6325434"/>
            <a:ext cx="8739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i="1" dirty="0" smtClean="0"/>
              <a:t>(Pentium M</a:t>
            </a:r>
          </a:p>
          <a:p>
            <a:pPr algn="ctr"/>
            <a:r>
              <a:rPr lang="en-GB" sz="1050" i="1" dirty="0" smtClean="0"/>
              <a:t>(2004))</a:t>
            </a:r>
          </a:p>
        </p:txBody>
      </p:sp>
    </p:spTree>
    <p:extLst>
      <p:ext uri="{BB962C8B-B14F-4D97-AF65-F5344CB8AC3E}">
        <p14:creationId xmlns:p14="http://schemas.microsoft.com/office/powerpoint/2010/main" val="282658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(29)</a:t>
            </a:r>
            <a:endParaRPr lang="en-US" sz="1600" dirty="0"/>
          </a:p>
        </p:txBody>
      </p:sp>
      <p:pic>
        <p:nvPicPr>
          <p:cNvPr id="31746" name="Picture 2" descr="Package Idle P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403775"/>
            <a:ext cx="7416827" cy="399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888" y="513563"/>
            <a:ext cx="2659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idle power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[63]</a:t>
            </a:r>
          </a:p>
        </p:txBody>
      </p:sp>
    </p:spTree>
    <p:extLst>
      <p:ext uri="{BB962C8B-B14F-4D97-AF65-F5344CB8AC3E}">
        <p14:creationId xmlns:p14="http://schemas.microsoft.com/office/powerpoint/2010/main" val="36476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(30)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60" y="1313765"/>
            <a:ext cx="6390710" cy="5625625"/>
            <a:chOff x="1736685" y="1673804"/>
            <a:chExt cx="6101867" cy="5130571"/>
          </a:xfrm>
        </p:grpSpPr>
        <p:pic>
          <p:nvPicPr>
            <p:cNvPr id="32770" name="Picture 2" descr="SPECint2017 Base Rate-N Estimated Perform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" b="45248"/>
            <a:stretch/>
          </p:blipFill>
          <p:spPr bwMode="auto">
            <a:xfrm>
              <a:off x="1736685" y="1673804"/>
              <a:ext cx="6101867" cy="4769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SPECint2017 Base Rate-N Estimated Perform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242"/>
            <a:stretch/>
          </p:blipFill>
          <p:spPr bwMode="auto">
            <a:xfrm>
              <a:off x="1736685" y="6437793"/>
              <a:ext cx="6101867" cy="366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15888" y="513563"/>
            <a:ext cx="6199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SPECint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2017 Base Rate N results of server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[63]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7145" y="4586977"/>
            <a:ext cx="3057119" cy="1956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NPS: </a:t>
            </a:r>
            <a:r>
              <a:rPr lang="en-GB" sz="1400" dirty="0" smtClean="0">
                <a:latin typeface="+mj-lt"/>
              </a:rPr>
              <a:t>NUMA domains per socket</a:t>
            </a:r>
          </a:p>
          <a:p>
            <a:pPr>
              <a:spcAft>
                <a:spcPts val="400"/>
              </a:spcAft>
            </a:pPr>
            <a:r>
              <a:rPr lang="en-GB" sz="1400" dirty="0" smtClean="0">
                <a:latin typeface="+mj-lt"/>
              </a:rPr>
              <a:t>         (for tuning)</a:t>
            </a:r>
          </a:p>
          <a:p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NPS!</a:t>
            </a:r>
            <a:r>
              <a:rPr lang="en-GB" sz="1400" dirty="0" smtClean="0">
                <a:latin typeface="+mj-lt"/>
              </a:rPr>
              <a:t>: CPU is partitioned</a:t>
            </a:r>
          </a:p>
          <a:p>
            <a:r>
              <a:rPr lang="en-GB" sz="1400" dirty="0" smtClean="0">
                <a:latin typeface="+mj-lt"/>
              </a:rPr>
              <a:t>into 4 NUMA domains, </a:t>
            </a:r>
          </a:p>
          <a:p>
            <a:r>
              <a:rPr lang="en-GB" sz="1400" dirty="0" smtClean="0">
                <a:latin typeface="+mj-lt"/>
              </a:rPr>
              <a:t>Memory is interleaved</a:t>
            </a:r>
          </a:p>
          <a:p>
            <a:r>
              <a:rPr lang="en-GB" sz="1400" dirty="0" smtClean="0">
                <a:latin typeface="+mj-lt"/>
              </a:rPr>
              <a:t>over tű2 mem. channels</a:t>
            </a:r>
          </a:p>
          <a:p>
            <a:pPr>
              <a:spcAft>
                <a:spcPts val="300"/>
              </a:spcAft>
            </a:pPr>
            <a:r>
              <a:rPr lang="en-GB" sz="1400" dirty="0" smtClean="0">
                <a:latin typeface="+mj-lt"/>
              </a:rPr>
              <a:t>in each quadrant.</a:t>
            </a:r>
          </a:p>
          <a:p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SNC1</a:t>
            </a:r>
            <a:r>
              <a:rPr lang="en-GB" sz="1400" dirty="0" smtClean="0">
                <a:latin typeface="+mj-lt"/>
              </a:rPr>
              <a:t>: One NUMA node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971600" y="3969060"/>
            <a:ext cx="4815535" cy="2700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>
                <a:solidFill>
                  <a:srgbClr val="FFFFFF"/>
                </a:solidFill>
              </a:rPr>
              <a:t>1.1 </a:t>
            </a:r>
            <a:r>
              <a:rPr lang="en-US" altLang="en-US" sz="160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dirty="0">
                <a:solidFill>
                  <a:srgbClr val="FFFFFF"/>
                </a:solidFill>
              </a:rPr>
              <a:t>(</a:t>
            </a:r>
            <a:r>
              <a:rPr lang="en-GB" altLang="en-US" sz="1600" dirty="0" smtClean="0">
                <a:solidFill>
                  <a:srgbClr val="FFFFFF"/>
                </a:solidFill>
              </a:rPr>
              <a:t>12</a:t>
            </a:r>
            <a:r>
              <a:rPr lang="hu-HU" altLang="en-US" sz="1600" dirty="0" smtClean="0">
                <a:solidFill>
                  <a:srgbClr val="FFFFFF"/>
                </a:solidFill>
              </a:rPr>
              <a:t>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36587" y="1371236"/>
          <a:ext cx="7335813" cy="4938084"/>
        </p:xfrm>
        <a:graphic>
          <a:graphicData uri="http://schemas.openxmlformats.org/drawingml/2006/table">
            <a:tbl>
              <a:tblPr/>
              <a:tblGrid>
                <a:gridCol w="1478649">
                  <a:extLst>
                    <a:ext uri="{9D8B030D-6E8A-4147-A177-3AD203B41FA5}">
                      <a16:colId xmlns:a16="http://schemas.microsoft.com/office/drawing/2014/main" val="41661775"/>
                    </a:ext>
                  </a:extLst>
                </a:gridCol>
                <a:gridCol w="1464291">
                  <a:extLst>
                    <a:ext uri="{9D8B030D-6E8A-4147-A177-3AD203B41FA5}">
                      <a16:colId xmlns:a16="http://schemas.microsoft.com/office/drawing/2014/main" val="1853348025"/>
                    </a:ext>
                  </a:extLst>
                </a:gridCol>
                <a:gridCol w="1464291">
                  <a:extLst>
                    <a:ext uri="{9D8B030D-6E8A-4147-A177-3AD203B41FA5}">
                      <a16:colId xmlns:a16="http://schemas.microsoft.com/office/drawing/2014/main" val="23797769"/>
                    </a:ext>
                  </a:extLst>
                </a:gridCol>
                <a:gridCol w="1464291">
                  <a:extLst>
                    <a:ext uri="{9D8B030D-6E8A-4147-A177-3AD203B41FA5}">
                      <a16:colId xmlns:a16="http://schemas.microsoft.com/office/drawing/2014/main" val="2984145249"/>
                    </a:ext>
                  </a:extLst>
                </a:gridCol>
                <a:gridCol w="1464291">
                  <a:extLst>
                    <a:ext uri="{9D8B030D-6E8A-4147-A177-3AD203B41FA5}">
                      <a16:colId xmlns:a16="http://schemas.microsoft.com/office/drawing/2014/main" val="1633944058"/>
                    </a:ext>
                  </a:extLst>
                </a:gridCol>
              </a:tblGrid>
              <a:tr h="339412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Top-of-Stack Competition</a:t>
                      </a:r>
                    </a:p>
                  </a:txBody>
                  <a:tcPr marL="32438" marR="32438" marT="18021" marB="1802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343040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 fontAlgn="t"/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3516" marR="13516" marT="13516" marB="135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EPYC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7003</a:t>
                      </a:r>
                    </a:p>
                  </a:txBody>
                  <a:tcPr marL="13516" marR="13516" marT="13516" marB="135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Amazon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Graviton2</a:t>
                      </a:r>
                    </a:p>
                  </a:txBody>
                  <a:tcPr marL="13516" marR="13516" marT="13516" marB="135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Ampere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Altra</a:t>
                      </a:r>
                    </a:p>
                  </a:txBody>
                  <a:tcPr marL="13516" marR="13516" marT="13516" marB="135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Intel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Xeon</a:t>
                      </a:r>
                    </a:p>
                  </a:txBody>
                  <a:tcPr marL="13516" marR="13516" marT="13516" marB="135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784331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Platform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Milan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Graviton2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QuickSilver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Ice Lake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007285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Processor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7763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Graviton2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Q80-33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8380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691454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uArch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Zen 3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N1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N1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Sunny Cove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112683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Cores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64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64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62962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TDP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280 W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?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 W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270 W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437546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Base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Freq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2450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3300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2300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66063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Turbo Freq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3500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3300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3400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071624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All-Core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~3200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3300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3000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569172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L3 Cache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256 MB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32 MB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32 MB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60 MB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51346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PCIe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4.0 x128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?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4.0 x128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4.0 x64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615923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Chipset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On CPU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?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On CPU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External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325492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DDR4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x 3200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x 3200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x 3200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x 3200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70000"/>
                  </a:ext>
                </a:extLst>
              </a:tr>
              <a:tr h="3234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DRAM Cap</a:t>
                      </a:r>
                      <a:endParaRPr lang="en-US" sz="1400" b="1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 TB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?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 TB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 TB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325501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Optane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421179"/>
                  </a:ext>
                </a:extLst>
              </a:tr>
              <a:tr h="2261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Price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$7890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N/A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$4050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$8099</a:t>
                      </a:r>
                    </a:p>
                  </a:txBody>
                  <a:tcPr marL="15768" marR="15768" marT="15768" marB="1576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32862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888" y="513563"/>
            <a:ext cx="8326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Comparing x86 and ARM ISA-based 2S server processors </a:t>
            </a:r>
            <a:r>
              <a:rPr lang="en-US" sz="1400" b="1" dirty="0" smtClean="0">
                <a:latin typeface="+mj-lt"/>
              </a:rPr>
              <a:t>[63]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3790957" y="1721732"/>
            <a:ext cx="2941283" cy="458758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2.3.2 The Ice Lake (Xeon x3xx) processor line </a:t>
            </a:r>
            <a:r>
              <a:rPr lang="en-US" sz="1600" dirty="0" smtClean="0"/>
              <a:t>(31)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826695" y="1159500"/>
            <a:ext cx="5806005" cy="5580620"/>
            <a:chOff x="1961709" y="1178750"/>
            <a:chExt cx="5265585" cy="5115488"/>
          </a:xfrm>
        </p:grpSpPr>
        <p:pic>
          <p:nvPicPr>
            <p:cNvPr id="33794" name="Picture 2" descr="SPECfp2017 Base Rate-N Estimated Perform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40" b="45300"/>
            <a:stretch/>
          </p:blipFill>
          <p:spPr bwMode="auto">
            <a:xfrm>
              <a:off x="1961709" y="1178750"/>
              <a:ext cx="5265585" cy="477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SPECfp2017 Base Rate-N Estimated Perform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43"/>
            <a:stretch/>
          </p:blipFill>
          <p:spPr bwMode="auto">
            <a:xfrm>
              <a:off x="1961709" y="5898110"/>
              <a:ext cx="5265585" cy="396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15888" y="513563"/>
            <a:ext cx="6128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SPECfp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2017 Base Rate N results of server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[63]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141729" y="4353085"/>
            <a:ext cx="4716000" cy="2700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5" name="AutoShape 3"/>
          <p:cNvSpPr>
            <a:spLocks noChangeArrowheads="1"/>
          </p:cNvSpPr>
          <p:nvPr/>
        </p:nvSpPr>
        <p:spPr bwMode="auto">
          <a:xfrm>
            <a:off x="791580" y="193406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9666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8661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[1]: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Radhakrisnan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Sundaram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C. and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Cheng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K., „The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Blackford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Northbridge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Chipset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Intel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5000”, IEEE Micro,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2007, pp. 22-33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252330"/>
            <a:ext cx="89182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[2]: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Supermicro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Motherboards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Super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X7DB8+,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Super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X7DBE+,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User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’s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Manual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Rev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1.1a,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http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www.supermicro.com/manuals/motherboard/5000P/MNL-0830.pdf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3</a:t>
            </a:r>
            <a:r>
              <a:rPr lang="en-US" altLang="en-US" sz="1600" dirty="0" smtClean="0"/>
              <a:t>. References</a:t>
            </a:r>
            <a:r>
              <a:rPr lang="hu-HU" altLang="en-US" sz="1600" dirty="0" smtClean="0"/>
              <a:t> (</a:t>
            </a:r>
            <a:r>
              <a:rPr lang="en-GB" altLang="en-US" sz="1600" dirty="0" smtClean="0"/>
              <a:t>1</a:t>
            </a:r>
            <a:r>
              <a:rPr lang="hu-HU" altLang="en-US" sz="1600" dirty="0" smtClean="0"/>
              <a:t>)</a:t>
            </a:r>
            <a:endParaRPr lang="en-US" altLang="en-US" sz="1600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7940" y="1853825"/>
            <a:ext cx="62068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Goto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H., IDF 2007 Spring, PC Watch, April 26 2007,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http://pc.watch.impress.co.jp/docs/2007/0426/hot481.htm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457940"/>
            <a:ext cx="824931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Bryant D., </a:t>
            </a:r>
            <a:r>
              <a:rPr lang="en-US" altLang="en-US" sz="1400" dirty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“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 Hitting on All Cylinders,</a:t>
            </a:r>
            <a:r>
              <a:rPr lang="en-US" altLang="en-US" sz="1400" dirty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”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UBS Conf., Nov. 2007,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http://files.shareholder.com/downloads/INTC/0x0x191011/e2b3bcc5-0a37-4d06-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aa5a-0c46e8a1a76d/UBSConfNov2007Bryant.pdf 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77800" y="3277555"/>
            <a:ext cx="65082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Goto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H., IDF, Aug. 26 2005,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://pc.watch.impress.co.jp/docs/2005/0826/kaigai207.htm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77800" y="3883980"/>
            <a:ext cx="79706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TechChannel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http://www.tecchannel.de/_misc/img/detail1000.cfm?pk=342850&amp;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fk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=432919&amp;id=il-74145482909021379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4500061"/>
            <a:ext cx="836357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quadcore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Xeon 5300 review, Nov. 13 2006,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Hardware.Info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www.hardware.info/en-US/articles/amdnY2ppZGWa/Intel_quadcore_Xeon_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5300_review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1035" y="5319210"/>
            <a:ext cx="8951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Wasson S., Intel's Woodcrest processor previewed, 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Bensley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server platform debuts,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y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23, 2006, The Tech Report,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://techreport.com/articles.x/10021/1 </a:t>
            </a:r>
          </a:p>
        </p:txBody>
      </p:sp>
    </p:spTree>
    <p:extLst>
      <p:ext uri="{BB962C8B-B14F-4D97-AF65-F5344CB8AC3E}">
        <p14:creationId xmlns:p14="http://schemas.microsoft.com/office/powerpoint/2010/main" val="21143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758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hu-HU" altLang="en-US" sz="1500" dirty="0"/>
              <a:t>3</a:t>
            </a:r>
            <a:r>
              <a:rPr lang="hu-HU" altLang="en-US" sz="1500" dirty="0" smtClean="0"/>
              <a:t>. </a:t>
            </a:r>
            <a:r>
              <a:rPr lang="en-US" altLang="en-US" sz="1500" dirty="0" smtClean="0"/>
              <a:t>References</a:t>
            </a:r>
            <a:r>
              <a:rPr lang="hu-HU" altLang="en-US" sz="1500" dirty="0" smtClean="0"/>
              <a:t> (2)</a:t>
            </a:r>
            <a:endParaRPr lang="en-US" altLang="en-US" sz="1500" dirty="0"/>
          </a:p>
        </p:txBody>
      </p:sp>
      <p:sp>
        <p:nvSpPr>
          <p:cNvPr id="1354759" name="Text Box 7"/>
          <p:cNvSpPr txBox="1">
            <a:spLocks noChangeArrowheads="1"/>
          </p:cNvSpPr>
          <p:nvPr/>
        </p:nvSpPr>
        <p:spPr bwMode="auto">
          <a:xfrm>
            <a:off x="171035" y="648215"/>
            <a:ext cx="86034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9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 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Kottapalli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S., Baxter J., “Nehalem-EX CPU Architecture”, Hot Chips 21, 2009,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://www.hotchips.org/archives/hc21/2_mon/HC21.24.100.ServerSystemsI-Epub/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HC21.24.122-Kottapalli-Intel-NHM-EX.pdf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54764" name="Text Box 12"/>
          <p:cNvSpPr txBox="1">
            <a:spLocks noChangeArrowheads="1"/>
          </p:cNvSpPr>
          <p:nvPr/>
        </p:nvSpPr>
        <p:spPr bwMode="auto">
          <a:xfrm>
            <a:off x="171035" y="1477355"/>
            <a:ext cx="8730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Tempest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i5000VF S5370, 2-way Intel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Dempsey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Woodcrest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CPU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Bensley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 Platform,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://www.tyan.com/tempest/training/s5370.pdf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1035" y="2704985"/>
            <a:ext cx="87060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12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Neiger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G.,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Santoni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A.,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Leung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F.,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Rodgers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D.,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Uhlig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R., Intel®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Virtualization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Technology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Hardware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support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efficient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virtualization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Aug. 10 2006,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Vol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10,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Issue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3,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http://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www.intel.com/technology/itj/2006/v10i3/1-hardware/1-abstract.htm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1035" y="3530485"/>
            <a:ext cx="68193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13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Software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Networks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Forums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http://software.intel.com/en-us/forums/showthread.php?t=56802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71035" y="4133735"/>
            <a:ext cx="80154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Wikipedia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x86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virtualization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2011,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http://en.wikipedia.org/wiki/X86_virtualization#Intel_virtualization_.28VT-x.29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74210" y="2095385"/>
            <a:ext cx="90395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5520 Chipset and Intel 5500 Chipset,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Datasheet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March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2009,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http://www.intel.com/content/www/us/en/chipsets/5520-5500-chipset-ioh-datasheet.html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77385" y="4730635"/>
            <a:ext cx="877695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15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Sharma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D. D.,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5520 Chipset: An I/O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Hub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Chipset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Server, Workstation, and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High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End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Desktop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Hot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hips 2009,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http://www.hotchips.org/archives/hc21/2_mon/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HC21.24.200.I-O-Epub/HC21.24.230.DasSharma-Intel-5520-Chipset.pdf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77385" y="5547720"/>
            <a:ext cx="90218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16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Morgan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T. 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.,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Intel's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future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Sandy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Bridge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exposed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May 30 2011, The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Register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http://www.theregister.co.uk/2011/05/30/intel_sandy_bridge_xeon_platforms/page2.html</a:t>
            </a:r>
          </a:p>
        </p:txBody>
      </p:sp>
    </p:spTree>
    <p:extLst>
      <p:ext uri="{BB962C8B-B14F-4D97-AF65-F5344CB8AC3E}">
        <p14:creationId xmlns:p14="http://schemas.microsoft.com/office/powerpoint/2010/main" val="21685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Text Box 2"/>
          <p:cNvSpPr txBox="1">
            <a:spLocks noChangeArrowheads="1"/>
          </p:cNvSpPr>
          <p:nvPr/>
        </p:nvSpPr>
        <p:spPr bwMode="auto">
          <a:xfrm>
            <a:off x="136704" y="1260475"/>
            <a:ext cx="81111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Intel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E7-8800/4800/2800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Product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Families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Datasheet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Vol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1 of 2,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April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2011,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http://www.intel.com/Assets/PDF/datasheet/325119.pdf</a:t>
            </a:r>
          </a:p>
        </p:txBody>
      </p:sp>
      <p:sp>
        <p:nvSpPr>
          <p:cNvPr id="1378309" name="Text Box 5"/>
          <p:cNvSpPr txBox="1">
            <a:spLocks noChangeArrowheads="1"/>
          </p:cNvSpPr>
          <p:nvPr/>
        </p:nvSpPr>
        <p:spPr bwMode="auto">
          <a:xfrm>
            <a:off x="130354" y="650875"/>
            <a:ext cx="91251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17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Nagaraj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D.,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Kottapalli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Westmere-EX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A 20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thread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 CPU, Hot Chips 2010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://www.hotchips.org/uploads/archive22/HC22.24.610-Nagara-Intel-6-Westmere-EX.pdf</a:t>
            </a:r>
          </a:p>
        </p:txBody>
      </p:sp>
      <p:sp>
        <p:nvSpPr>
          <p:cNvPr id="1378310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hu-HU" altLang="en-US" sz="1500" dirty="0"/>
              <a:t>3</a:t>
            </a:r>
            <a:r>
              <a:rPr lang="hu-HU" altLang="en-US" sz="1500" dirty="0" smtClean="0"/>
              <a:t>. </a:t>
            </a:r>
            <a:r>
              <a:rPr lang="en-US" altLang="en-US" sz="1500" dirty="0" smtClean="0"/>
              <a:t>References</a:t>
            </a:r>
            <a:r>
              <a:rPr lang="hu-HU" altLang="en-US" sz="1500" dirty="0" smtClean="0"/>
              <a:t> (3)</a:t>
            </a:r>
            <a:endParaRPr lang="en-US" altLang="en-US" sz="1500" dirty="0"/>
          </a:p>
        </p:txBody>
      </p:sp>
      <p:sp>
        <p:nvSpPr>
          <p:cNvPr id="1378317" name="Text Box 13"/>
          <p:cNvSpPr txBox="1">
            <a:spLocks noChangeArrowheads="1"/>
          </p:cNvSpPr>
          <p:nvPr/>
        </p:nvSpPr>
        <p:spPr bwMode="auto">
          <a:xfrm>
            <a:off x="129939" y="1870255"/>
            <a:ext cx="81158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19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7500/6500 Series, Public Gold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Presentation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March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30 2010,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http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://cache-www.intel.com/cd/00/00/44/64/446456_446456.pdf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78324" name="Text Box 9"/>
          <p:cNvSpPr txBox="1">
            <a:spLocks noChangeArrowheads="1"/>
          </p:cNvSpPr>
          <p:nvPr/>
        </p:nvSpPr>
        <p:spPr bwMode="auto">
          <a:xfrm>
            <a:off x="136844" y="2462225"/>
            <a:ext cx="8787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Jafarjead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B., “Intel Core Duo Processor,” Intel, 2006,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://masih0111.persiangig.com/document/peresentation/behrooz%20jafarnejad.ppt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34224" y="3069370"/>
            <a:ext cx="75362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Sommefeldt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R., Intel Xeon 3.4GHz ['Nocona' core],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Hexus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Aug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18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2004, </a:t>
            </a:r>
            <a:b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http://www.hexus.net/content/item.php?item=822&amp;page=1&amp;search=reas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29939" y="3670865"/>
            <a:ext cx="8697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3.6GHz 2MB 800MHz Intel Xeon Processor SL7ZC C8511, http://store.flagshiptech.com/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products/3.6GHz-2MB-800MHz-Intel-Xeon-Processor-SL7ZC-C8511.html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29939" y="4272360"/>
            <a:ext cx="86911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23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Gavrichenkov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I., Workstation Processors Duel: AMD Opteron against Intel Xeon, Page 5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Xbit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Labs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Dec. 21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2005,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http://www.xbitlabs.com/articles/cpu/display/opteron-xeon-workstation_5.html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36844" y="5097271"/>
            <a:ext cx="8339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24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Glaskowsky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Investigating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Intel's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Lynnfield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mysteries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cnet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News,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Sept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21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2009,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http://news.cnet.com/8301-13512_3-10357328-23.html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36844" y="5698766"/>
            <a:ext cx="85265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25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Kurd &amp; al.,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A Family of 32 nm IA Processors, Proc. ISSCC 2010, pp. 96-98 </a:t>
            </a:r>
          </a:p>
        </p:txBody>
      </p:sp>
    </p:spTree>
    <p:extLst>
      <p:ext uri="{BB962C8B-B14F-4D97-AF65-F5344CB8AC3E}">
        <p14:creationId xmlns:p14="http://schemas.microsoft.com/office/powerpoint/2010/main" val="33780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Text Box 2"/>
          <p:cNvSpPr txBox="1">
            <a:spLocks noChangeArrowheads="1"/>
          </p:cNvSpPr>
          <p:nvPr/>
        </p:nvSpPr>
        <p:spPr bwMode="auto">
          <a:xfrm>
            <a:off x="126430" y="1464426"/>
            <a:ext cx="86690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27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Hill D., Chowdhury M.,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Xeon-56xx “Tick” CPU, Hot Chips 22, 2010,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://www.hotchips.org/uploads/archive22/HC22.24.620-Hill-Intel-WSM-EP-print.pdf </a:t>
            </a:r>
          </a:p>
        </p:txBody>
      </p:sp>
      <p:sp>
        <p:nvSpPr>
          <p:cNvPr id="1378309" name="Text Box 5"/>
          <p:cNvSpPr txBox="1">
            <a:spLocks noChangeArrowheads="1"/>
          </p:cNvSpPr>
          <p:nvPr/>
        </p:nvSpPr>
        <p:spPr bwMode="auto">
          <a:xfrm>
            <a:off x="120080" y="648964"/>
            <a:ext cx="841307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26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Miller M. J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.,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Previews ISSCC: 6-Core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Gulftown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Processor,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Forward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Thinking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Feb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3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2010, http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://forwardthinking.pcmag.com/chips/282694-intel-previews-isscc-</a:t>
            </a:r>
            <a:endParaRPr kumimoji="0" lang="hu-HU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6-core-gulftown-processor     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78310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hu-HU" altLang="en-US" sz="1500" dirty="0"/>
              <a:t>3</a:t>
            </a:r>
            <a:r>
              <a:rPr lang="hu-HU" altLang="en-US" sz="1500" dirty="0" smtClean="0"/>
              <a:t>. </a:t>
            </a:r>
            <a:r>
              <a:rPr lang="en-US" altLang="en-US" sz="1500" dirty="0" smtClean="0"/>
              <a:t>References</a:t>
            </a:r>
            <a:r>
              <a:rPr lang="hu-HU" altLang="en-US" sz="1500" dirty="0" smtClean="0"/>
              <a:t> (4)</a:t>
            </a:r>
            <a:endParaRPr lang="en-US" altLang="en-US" sz="1500" dirty="0"/>
          </a:p>
        </p:txBody>
      </p:sp>
      <p:sp>
        <p:nvSpPr>
          <p:cNvPr id="1378317" name="Text Box 13"/>
          <p:cNvSpPr txBox="1">
            <a:spLocks noChangeArrowheads="1"/>
          </p:cNvSpPr>
          <p:nvPr/>
        </p:nvSpPr>
        <p:spPr bwMode="auto">
          <a:xfrm>
            <a:off x="119665" y="2074206"/>
            <a:ext cx="85629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Pawlowski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Intelligent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and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Expandable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High-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End Intel Server Platform,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Codenamed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IDF 2009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78324" name="Text Box 9"/>
          <p:cNvSpPr txBox="1">
            <a:spLocks noChangeArrowheads="1"/>
          </p:cNvSpPr>
          <p:nvPr/>
        </p:nvSpPr>
        <p:spPr bwMode="auto">
          <a:xfrm>
            <a:off x="126570" y="2666176"/>
            <a:ext cx="8397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29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Inkley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B.,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Tetrick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S.: Intel Multi-core Architecture and Implementations, IDF, Session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MATS002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March 7 2006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23950" y="3273321"/>
            <a:ext cx="88609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Smith S. L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Roadmap Overview, IDF Fall, Aug. 20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2008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</a:t>
            </a:r>
            <a:r>
              <a:rPr kumimoji="0" lang="en-US" altLang="en-US" sz="14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://download.intel.com/pressroom/kits/events/idffall_2008/SSmith_briefing_roadmap.pdf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19665" y="3874816"/>
            <a:ext cx="8697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Gelsinger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P., IA: The Intelligent Architecture Investment, IDF Spring 2009,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://download.intel.com/pressroom/kits/events/idfspr_2009/2009IDF_Gelsinger.pdf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19665" y="4476311"/>
            <a:ext cx="8164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32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Douglas J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.,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8xx series and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Paxville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Xeon-MP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Microprocessors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http://www.hotchips.org/wp-content/uploads/hc_archives/hc17/3_Tue/HC17.S8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HC17.S8T1.pdf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26570" y="5301222"/>
            <a:ext cx="896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33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Gilbert J.,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Rowland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M., The Intel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E5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;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Architecture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Power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Efficiency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Performance, HC24, Aug. 2012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26570" y="5902717"/>
            <a:ext cx="7691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34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Kanter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.,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Quick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Path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Evolved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Real World Technologies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20 2011,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://www.realworldtech.com/qpi-evolved/3/</a:t>
            </a:r>
          </a:p>
        </p:txBody>
      </p:sp>
    </p:spTree>
    <p:extLst>
      <p:ext uri="{BB962C8B-B14F-4D97-AF65-F5344CB8AC3E}">
        <p14:creationId xmlns:p14="http://schemas.microsoft.com/office/powerpoint/2010/main" val="18121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Text Box 2"/>
          <p:cNvSpPr txBox="1">
            <a:spLocks noChangeArrowheads="1"/>
          </p:cNvSpPr>
          <p:nvPr/>
        </p:nvSpPr>
        <p:spPr bwMode="auto">
          <a:xfrm>
            <a:off x="177800" y="1466337"/>
            <a:ext cx="85268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36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E5-1600/E5-2600/E5-4600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v2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Product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Families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Datasheet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Vol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One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of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Two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March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2014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http://www.intel.com/content/dam/www/public/us/en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endParaRPr kumimoji="0" lang="hu-HU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documents/datasheets/xeon-e5-v2-datasheet-vol-1.pdf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78309" name="Text Box 5"/>
          <p:cNvSpPr txBox="1">
            <a:spLocks noChangeArrowheads="1"/>
          </p:cNvSpPr>
          <p:nvPr/>
        </p:nvSpPr>
        <p:spPr bwMode="auto">
          <a:xfrm>
            <a:off x="171450" y="650875"/>
            <a:ext cx="894552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35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E5-1600/E5-2600/E5-4600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Product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Families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Datasheet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Vol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One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May 2012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http://www.intel.com/content/dam/www/public/us/en/documents/datasheets/</a:t>
            </a:r>
            <a:endParaRPr kumimoji="0" lang="hu-HU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xeon-e5-1600-2600-vol-1-datasheet.pdf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78310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hu-HU" altLang="en-US" sz="1500" dirty="0" smtClean="0"/>
              <a:t>3. </a:t>
            </a:r>
            <a:r>
              <a:rPr lang="en-US" altLang="en-US" sz="1500" dirty="0" smtClean="0"/>
              <a:t>References</a:t>
            </a:r>
            <a:r>
              <a:rPr lang="hu-HU" altLang="en-US" sz="1500" dirty="0" smtClean="0"/>
              <a:t> (5)</a:t>
            </a:r>
            <a:endParaRPr lang="en-US" altLang="en-US" sz="1500" dirty="0"/>
          </a:p>
        </p:txBody>
      </p:sp>
      <p:sp>
        <p:nvSpPr>
          <p:cNvPr id="1378324" name="Text Box 9"/>
          <p:cNvSpPr txBox="1">
            <a:spLocks noChangeArrowheads="1"/>
          </p:cNvSpPr>
          <p:nvPr/>
        </p:nvSpPr>
        <p:spPr bwMode="auto">
          <a:xfrm>
            <a:off x="177940" y="2275300"/>
            <a:ext cx="91357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37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Bach M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Primer: Intel E5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CPUs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(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Sandy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Bridge-EP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Puget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Systems,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March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6 2012,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www.pugetsystems.com/labs/articles/Tech-Primer-Intel-E5-Xeon-CPUs-Sandy-</a:t>
            </a:r>
            <a:endParaRPr kumimoji="0" lang="hu-HU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Bridge-EP-130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5320" y="3097535"/>
            <a:ext cx="857580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Ulvr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P., Fait F.,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Built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Scale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Introducing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Intel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E5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Family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2012,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http://www-05.ibm.com/cz/events/truck2012/bp/pdf/system_x_cast/Intel_Xeon_E5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_</a:t>
            </a:r>
            <a:endParaRPr kumimoji="0" lang="hu-HU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obchodni.pdf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1035" y="3914827"/>
            <a:ext cx="85186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39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Data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Direct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I/O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Technology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(Intel DDIO): A Primer,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Technical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Brief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Febr. 2012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http://www.intel.com/content/dam/www/public/us/en/documents/technology-briefs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endParaRPr kumimoji="0" lang="hu-HU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data-direct-i-o-technology-brief.pdf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77940" y="4734145"/>
            <a:ext cx="92920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-3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Rotem</a:t>
            </a:r>
            <a:r>
              <a:rPr kumimoji="0" lang="hu-HU" alt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E., </a:t>
            </a:r>
            <a:r>
              <a:rPr kumimoji="0" lang="hu-HU" altLang="en-US" sz="1400" b="0" i="0" u="none" strike="noStrike" kern="1200" cap="none" spc="-3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Power</a:t>
            </a:r>
            <a:r>
              <a:rPr kumimoji="0" lang="hu-HU" alt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management </a:t>
            </a:r>
            <a:r>
              <a:rPr kumimoji="0" lang="hu-HU" altLang="en-US" sz="1400" b="0" i="0" u="none" strike="noStrike" kern="1200" cap="none" spc="-3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architecture</a:t>
            </a:r>
            <a:r>
              <a:rPr kumimoji="0" lang="hu-HU" alt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of </a:t>
            </a:r>
            <a:r>
              <a:rPr kumimoji="0" lang="hu-HU" altLang="en-US" sz="1400" b="0" i="0" u="none" strike="noStrike" kern="1200" cap="none" spc="-3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</a:t>
            </a:r>
            <a:r>
              <a:rPr kumimoji="0" lang="hu-HU" alt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2nd </a:t>
            </a:r>
            <a:r>
              <a:rPr kumimoji="0" lang="hu-HU" altLang="en-US" sz="1400" b="0" i="0" u="none" strike="noStrike" kern="1200" cap="none" spc="-3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generation</a:t>
            </a:r>
            <a:r>
              <a:rPr kumimoji="0" lang="hu-HU" alt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Intel </a:t>
            </a:r>
            <a:r>
              <a:rPr kumimoji="0" lang="hu-HU" altLang="en-US" sz="1400" b="0" i="0" u="none" strike="noStrike" kern="1200" cap="none" spc="-3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Core</a:t>
            </a:r>
            <a:r>
              <a:rPr kumimoji="0" lang="hu-HU" alt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-3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microarchitecture</a:t>
            </a:r>
            <a:r>
              <a:rPr kumimoji="0" lang="hu-HU" alt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hu-HU" altLang="en-US" sz="1400" b="0" i="0" u="none" strike="noStrike" kern="1200" cap="none" spc="-3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formerly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codenamed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Sandy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Bridge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Hot Chips, Aug. 2011,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http://www.hotchips.org/wp-content/uploads/hc_archives/hc23/HC23.19.9-Desktop-CPUs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HC23.19.921.SandyBridge_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Power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_10-Rotem-Intel.pdf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77940" y="5776165"/>
            <a:ext cx="866121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41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Morgan T.P.,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 carves up Xeon E5-2600 v2 chips for two-socket boxes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The </a:t>
            </a:r>
            <a:r>
              <a:rPr kumimoji="0" lang="hu-HU" alt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Register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Sept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 10 2013, http://www.theregister.co.uk/2013/09/10/intel_ivy_bridge_xeon_e5_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2600_v2_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launch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endParaRPr kumimoji="0" lang="en-US" alt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1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Text Box 2"/>
          <p:cNvSpPr txBox="1">
            <a:spLocks noChangeArrowheads="1"/>
          </p:cNvSpPr>
          <p:nvPr/>
        </p:nvSpPr>
        <p:spPr bwMode="auto">
          <a:xfrm>
            <a:off x="177800" y="1466337"/>
            <a:ext cx="86880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43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Gelas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J.,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Westmere-EX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Intel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Improves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their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Flagship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AnandTech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Apr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6 2011,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http://www.anandtech.com/show/4259/westmereex-intels-flagship-improves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78309" name="Text Box 5"/>
          <p:cNvSpPr txBox="1">
            <a:spLocks noChangeArrowheads="1"/>
          </p:cNvSpPr>
          <p:nvPr/>
        </p:nvSpPr>
        <p:spPr bwMode="auto">
          <a:xfrm>
            <a:off x="171450" y="650875"/>
            <a:ext cx="87846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42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Gelas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J.,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Intel's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E5-2600 V2: 12-core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Ivy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Bridge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EP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Servers,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AnandTech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Sept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17 2013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http://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www.anandtech.com/show/7285/intel-xeon-e5-2600-v2-12-core-</a:t>
            </a:r>
            <a:endParaRPr kumimoji="0" lang="hu-HU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ivy-bridge-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ep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78310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hu-HU" altLang="en-US" sz="1500" dirty="0" smtClean="0"/>
              <a:t>3. </a:t>
            </a:r>
            <a:r>
              <a:rPr lang="en-US" altLang="en-US" sz="1500" dirty="0" smtClean="0"/>
              <a:t>References</a:t>
            </a:r>
            <a:r>
              <a:rPr lang="hu-HU" altLang="en-US" sz="1500" dirty="0" smtClean="0"/>
              <a:t> (6)</a:t>
            </a:r>
            <a:endParaRPr lang="en-US" altLang="en-US" sz="1500" dirty="0"/>
          </a:p>
        </p:txBody>
      </p:sp>
      <p:sp>
        <p:nvSpPr>
          <p:cNvPr id="1378324" name="Text Box 9"/>
          <p:cNvSpPr txBox="1">
            <a:spLocks noChangeArrowheads="1"/>
          </p:cNvSpPr>
          <p:nvPr/>
        </p:nvSpPr>
        <p:spPr bwMode="auto">
          <a:xfrm>
            <a:off x="177940" y="2078850"/>
            <a:ext cx="88905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44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Foundation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Better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Business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Intelligence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Intel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E7-8800/4800/2800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v2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Product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Families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Product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Brief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2014, http://www.intel.eu/content/dam/www/public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/en/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documents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product-briefs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/xeon-e7-v2-family-brief.pdf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5320" y="2901085"/>
            <a:ext cx="88565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45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Rißka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V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.,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„Ivy Bridge-EX“ mit 15 Kernen als Intel Xeon E7 v2 nun offiziell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Computer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Base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Febr.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 2014, http://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www.computerbase.de/2014-02/ivy-bridge-ex-mit-15-kernen-als-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intel-xeon-e7-v2-nun-offiziell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1035" y="3718377"/>
            <a:ext cx="797526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46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C600 Series Chipset and Intel X79 Express Chipset,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Datasheet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April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2013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http://www.intel.com/content/dam/www/public/us/en/documents/datasheets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endParaRPr kumimoji="0" lang="hu-HU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c600-series-chipset-datasheet.pdf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77940" y="4537695"/>
            <a:ext cx="88863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47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E7 v2 2800/4800/8800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Product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Family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Datasheet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Vol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Two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hu-HU" altLang="en-US" sz="1400" b="0" i="0" u="none" strike="noStrike" kern="1200" cap="none" spc="-2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March</a:t>
            </a:r>
            <a:r>
              <a:rPr kumimoji="0" lang="hu-HU" altLang="en-US" sz="14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2014</a:t>
            </a:r>
            <a:r>
              <a:rPr kumimoji="0" lang="hu-HU" altLang="en-US" sz="14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http://www.intel.com/content/dam/www/public/us/en/documents/datasheets</a:t>
            </a:r>
            <a:r>
              <a:rPr kumimoji="0" lang="hu-HU" altLang="en-US" sz="14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xeon-e7-v2-datasheet-vol-2.pdf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77940" y="5364215"/>
            <a:ext cx="8589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48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Rusu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S.,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Muljono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H.,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Ayers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D.,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Tam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S. et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al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.,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Ivytown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: A 22nm 15-core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Enterprise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Xeon</a:t>
            </a:r>
            <a:endParaRPr kumimoji="0" lang="hu-HU" alt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Family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ISSCC 2014, Febr. 9-13. 2014</a:t>
            </a:r>
            <a:endParaRPr kumimoji="0" lang="en-US" alt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71035" y="5975645"/>
            <a:ext cx="788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49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Xeon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E5-2600 v2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Product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Family</a:t>
            </a:r>
            <a:r>
              <a:rPr kumimoji="0" lang="hu-HU" alt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2013,</a:t>
            </a:r>
            <a:endParaRPr kumimoji="0" lang="hu-HU" alt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http://media.wix.com/ugd/e53cc7_d9d115bb3548496481e893af130cf943.pdf</a:t>
            </a:r>
            <a:endParaRPr kumimoji="0" lang="en-US" alt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9" name="Text Box 5"/>
          <p:cNvSpPr txBox="1">
            <a:spLocks noChangeArrowheads="1"/>
          </p:cNvSpPr>
          <p:nvPr/>
        </p:nvSpPr>
        <p:spPr bwMode="auto">
          <a:xfrm>
            <a:off x="98588" y="650875"/>
            <a:ext cx="870270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50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Shvets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G.,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Specifications of Xeon E7 v2 processors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CPU World, Febr. 2 2014,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http://www.cpu-world.com/news_2014/2014020201_Specifications_of_Xeon_E7_v2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processors.html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78310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hu-HU" altLang="en-US" sz="1500" dirty="0" smtClean="0"/>
              <a:t>3. </a:t>
            </a:r>
            <a:r>
              <a:rPr lang="en-US" altLang="en-US" sz="1500" dirty="0" smtClean="0"/>
              <a:t>References</a:t>
            </a:r>
            <a:r>
              <a:rPr lang="hu-HU" altLang="en-US" sz="1500" dirty="0" smtClean="0"/>
              <a:t> (7)</a:t>
            </a:r>
            <a:endParaRPr lang="en-US" altLang="en-US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99157" y="1403775"/>
            <a:ext cx="9170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[51]: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Intel® Xeon® Processor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E5-2600 Guide, Silicon Mechanics, 03/2012,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www.slideshare.net/waltermoss123/intel-xeon-processor-e5-2600-guide-silicon-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mechanics?from_action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=save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587" y="2168860"/>
            <a:ext cx="9036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[52]: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Gelas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J., Intel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E5 Version 3: Up to 18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EP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Sept.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www.anandtech.com/print/8423/intel-xeon-e5-version-3-up-to-18-haswell-ep-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cores-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587" y="2933945"/>
            <a:ext cx="90169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LRDIMM System-Level Validation Results on Intel® Xeon®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E5-2600, Intel, 2013,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www.intel.la/content/dam/www/public/us/en/documents/platform-memory/ddr3-lrdimm-e5-family-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memory-list.pdf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587" y="3699030"/>
            <a:ext cx="886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[54]: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Gelas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J., LRDIMMs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RDIMMs,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Supermicro's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Latest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Twin,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2012,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www.anandtech.com/show/6068/lrdimms-rdimms-supermicros-latest-twin/2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93" y="4329100"/>
            <a:ext cx="90722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[55]: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Valentine B., Intel Next Generation Microarchitecture Codename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New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Innovations, 2012, http://ftp.software-sources.co.il/Processor_Architecture_Update-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Bob_Valentine.pdf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193" y="5139190"/>
            <a:ext cx="89840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[56]: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Supermicro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X10DRC-T4+ X10DRC-LN4+ X10DRi-T4+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X10DRi-LN4+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User’s  Manual Version 1.2a,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Supermicro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31,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https://www.supermicro.com/manuals/motherboard/C600/MNL-1560.pdf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93" y="5949280"/>
            <a:ext cx="94595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[57]: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Gao Y., HPC Workload Performance Tuning on POWER8 with IBM XL Compilers and Libraries,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SPXXL/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Scicomp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Summer Workshop 2014, http://spscicomp.org/wordpress/wp-content/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uploads/2014/05/gao-IBM-XL-compilers-for-POWER8-Scicomp-2014.pdf</a:t>
            </a:r>
          </a:p>
        </p:txBody>
      </p:sp>
    </p:spTree>
    <p:extLst>
      <p:ext uri="{BB962C8B-B14F-4D97-AF65-F5344CB8AC3E}">
        <p14:creationId xmlns:p14="http://schemas.microsoft.com/office/powerpoint/2010/main" val="40635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500" dirty="0" smtClean="0"/>
              <a:t>3. </a:t>
            </a:r>
            <a:r>
              <a:rPr lang="en-US" altLang="en-US" sz="1500" dirty="0" smtClean="0"/>
              <a:t>References</a:t>
            </a:r>
            <a:r>
              <a:rPr lang="hu-HU" altLang="en-US" sz="1500" dirty="0" smtClean="0"/>
              <a:t> (</a:t>
            </a:r>
            <a:r>
              <a:rPr lang="en-US" altLang="en-US" sz="1500" dirty="0" smtClean="0"/>
              <a:t>8</a:t>
            </a:r>
            <a:r>
              <a:rPr lang="hu-HU" altLang="en-US" sz="1500" dirty="0" smtClean="0"/>
              <a:t>)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108177" y="643248"/>
            <a:ext cx="6910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[58]: Tucker G., Intel Xeon Processor Update, Intel, 2010,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://docplayer.net/24981098-Intel-xeon-processor-update.html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83" y="1237938"/>
            <a:ext cx="9195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[59]: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Esmer I., Ivybridge Server Architecture: A Converged Server, Aug. 2014, Hot Chips 2014,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http://www.hotchips.org/wp-content/uploads/hc_archives/hc26/HC26-12-day2-epub/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HC26.12-8-Big-Iron-Servers-epub/HC26.13.832-IvyBridge-Esmer-Intel-IVB%20Server%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20Hotchips2014.pdf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683" y="2244888"/>
            <a:ext cx="9249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[60]: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Kumar A., Trivedi M., Intel Xeon Scalable Processor Architecture Deep Dive, June 12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https://www.primeline-solutions.de/files/intel-xeon-scalable-architecture-deep-dive_1.pdf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683" y="2884539"/>
            <a:ext cx="91010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[61]: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Xeon Processor E5-1600/E5-2600/E5-4600 Product Families, Datasheet, Vol. One,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May 2012, https://www.intel.com/content/dam/www/public/us/en/documents/datasheets/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xeon-e5-1600-2600-vol-1-datasheet.pdf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83" y="3713213"/>
            <a:ext cx="8865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[62]: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Papazian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E., New 3rd Gen Intel® Xeon® Scalable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Codename: Ice Lake-SP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Hot Chips,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https://www.hotchips.org/assets/program/conference/day1/HotChips2020_Server_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Processors_ Intel_Irma_ICX-CPU-final3.pdf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44" y="4703323"/>
            <a:ext cx="85312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[63]: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Intel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3rd Gen Xeon Scalable (Ice Lake SP) Review: Generationally Big,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Competitively Small,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April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://www.anandtech.com/show/16594/intel-3rd-gen-xeon-scalable-review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802" y="5693433"/>
            <a:ext cx="88121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[64]: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Trader T., Intel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Launches 10nm ‘Ice Lake’ Datacenter CPU with Up to 40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Cores, HPC Wire,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April 6,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www.hpcwire.com/2021/04/06/intel-launches-10nm-ice-lake-datacenter-cpu-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with-up-to-40-cores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500" dirty="0" smtClean="0"/>
              <a:t>Foreword (1)</a:t>
            </a:r>
            <a:endParaRPr lang="en-US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76356" y="510055"/>
            <a:ext cx="1279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Foreword -1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63032" y="1136402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V="1">
            <a:off x="2305607" y="1319452"/>
            <a:ext cx="435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2297670" y="1319452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18418" y="863715"/>
            <a:ext cx="4123812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Intel's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multiprocessor server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families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10800000" flipH="1" flipV="1">
            <a:off x="1540266" y="1584059"/>
            <a:ext cx="1501564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servers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6655357" y="1314690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 rot="10800000" flipH="1" flipV="1">
            <a:off x="5787135" y="1593284"/>
            <a:ext cx="1727974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Itanium servers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7015" y="1809885"/>
            <a:ext cx="8515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x86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ISA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0719" y="1814368"/>
            <a:ext cx="1660198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IA-64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(VLIW) ISA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(2001 - 2017)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515" y="4400526"/>
            <a:ext cx="86035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Intel's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first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64-bit 2S server processor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(called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Nocona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was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based on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3. core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(called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Prescott) of the Pentium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it was yet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single core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processor, introduced in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2004,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seen in the next Figure.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2264332" y="14811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6622020" y="147639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48360" y="2111107"/>
            <a:ext cx="2251468" cy="422224"/>
            <a:chOff x="-115972" y="3463829"/>
            <a:chExt cx="4501647" cy="422224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2212855" y="3463829"/>
              <a:ext cx="0" cy="1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V="1">
              <a:off x="-44569" y="3652354"/>
              <a:ext cx="4356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>
              <a:off x="-52506" y="3652354"/>
              <a:ext cx="0" cy="1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4305180" y="3647592"/>
              <a:ext cx="0" cy="1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-115972" y="3814053"/>
              <a:ext cx="143959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4241716" y="3809291"/>
              <a:ext cx="143959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 rot="10800000" flipH="1" flipV="1">
            <a:off x="383371" y="2544991"/>
            <a:ext cx="1599436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32-bit servers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 rot="10800000" flipH="1" flipV="1">
            <a:off x="2560326" y="2555537"/>
            <a:ext cx="1653718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64-bit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7106" y="2844009"/>
            <a:ext cx="12250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1998 - 2004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27261" y="2865611"/>
            <a:ext cx="215475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2S: 2004 – recently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4S/8S: 2005 - recently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427261" y="2876157"/>
            <a:ext cx="1859805" cy="2602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414" y="3635441"/>
            <a:ext cx="8801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material presented in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this Chapter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restricted to Intel’s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64-bit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x86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platforms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and processors,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accordingly, previous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32-bit 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IA64 (Itanium) based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and processors are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not covered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 animBg="1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hu-HU" altLang="en-US" sz="1600" dirty="0">
                <a:solidFill>
                  <a:srgbClr val="FFFFFF"/>
                </a:solidFill>
              </a:rPr>
              <a:t>1.1 </a:t>
            </a:r>
            <a:r>
              <a:rPr lang="en-US" altLang="en-US" sz="160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dirty="0" smtClean="0">
                <a:solidFill>
                  <a:srgbClr val="FFFFFF"/>
                </a:solidFill>
              </a:rPr>
              <a:t>(</a:t>
            </a:r>
            <a:r>
              <a:rPr lang="en-GB" altLang="en-US" sz="1600" dirty="0" smtClean="0">
                <a:solidFill>
                  <a:srgbClr val="FFFFFF"/>
                </a:solidFill>
              </a:rPr>
              <a:t>13</a:t>
            </a:r>
            <a:r>
              <a:rPr lang="hu-HU" altLang="en-US" sz="1600" dirty="0" smtClean="0">
                <a:solidFill>
                  <a:srgbClr val="FFFFFF"/>
                </a:solidFill>
              </a:rPr>
              <a:t>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5" y="481780"/>
            <a:ext cx="8284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SPECint2017 rate per socket and per-thread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performance results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(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2021)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[78]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9880" y="1024925"/>
            <a:ext cx="8271840" cy="5491318"/>
            <a:chOff x="547696" y="1199535"/>
            <a:chExt cx="8271840" cy="54913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735" b="5752"/>
            <a:stretch/>
          </p:blipFill>
          <p:spPr>
            <a:xfrm>
              <a:off x="547696" y="5659974"/>
              <a:ext cx="8271840" cy="66216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80" b="31756"/>
            <a:stretch/>
          </p:blipFill>
          <p:spPr>
            <a:xfrm>
              <a:off x="547696" y="1199535"/>
              <a:ext cx="8271840" cy="41816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54" b="-1"/>
            <a:stretch/>
          </p:blipFill>
          <p:spPr>
            <a:xfrm>
              <a:off x="764005" y="6351641"/>
              <a:ext cx="7615990" cy="339212"/>
            </a:xfrm>
            <a:prstGeom prst="rect">
              <a:avLst/>
            </a:prstGeom>
          </p:spPr>
        </p:pic>
      </p:grpSp>
      <p:sp>
        <p:nvSpPr>
          <p:cNvPr id="5" name="Oval 4"/>
          <p:cNvSpPr/>
          <p:nvPr/>
        </p:nvSpPr>
        <p:spPr bwMode="auto">
          <a:xfrm>
            <a:off x="5139892" y="1428063"/>
            <a:ext cx="3642978" cy="2339975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500" dirty="0" smtClean="0"/>
              <a:t>3. </a:t>
            </a:r>
            <a:r>
              <a:rPr lang="en-US" altLang="en-US" sz="1500" dirty="0" smtClean="0"/>
              <a:t>References</a:t>
            </a:r>
            <a:r>
              <a:rPr lang="hu-HU" altLang="en-US" sz="1500" dirty="0" smtClean="0"/>
              <a:t> (</a:t>
            </a:r>
            <a:r>
              <a:rPr lang="en-US" altLang="en-US" sz="1500" dirty="0" smtClean="0"/>
              <a:t>9</a:t>
            </a:r>
            <a:r>
              <a:rPr lang="hu-HU" altLang="en-US" sz="1500" dirty="0" smtClean="0"/>
              <a:t>)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105152" y="642599"/>
            <a:ext cx="91094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Intel Launches Cooper Lake: 3rd Generation Xeon Scalable for 4P/8P Servers,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June 18,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https://www.anandtech.com/print/15862/intel-launches-cooper-lake-3rd-generation-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xeon-scalable-for-4p8p-servers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582" y="1632709"/>
            <a:ext cx="90508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[66]: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Process–architecture–optimization model, Wikipedia, visited on 10/03/2021,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://en.wikipedia.org/wiki/Process%E2%80%93architecture%E2%80%93optimization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_model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52" y="2436559"/>
            <a:ext cx="90655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DiGiglio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J. et al. Intel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Select Technology – Base Frequency - Enhancing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Application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338928-002US, Intel, 2019,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builders.intel.com/docs/networkbuilders/intel-speed-select-technology-base-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frequency-enhancing-performance.pdf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957" y="3477914"/>
            <a:ext cx="873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[68]: Intel(R) Speed Select Technology User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Guide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 kernel development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community,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://www.kernel.org/doc/html/latest/admin-guide/pm/intel-speed-select.html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432" y="4152989"/>
            <a:ext cx="88294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[69]: Alcorn P., Intel Ice Lake Xeon Platinum 8380 Review: 10nm Debuts for the Data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Center,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April 7,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www.tomshardware.com/news/intel-ice-lake-xeon-platinum-8380-review-10nm-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debuts-for-the-data-center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487" y="5122079"/>
            <a:ext cx="84049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[70]: Morgan t. P.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Deep dive into Intel’s “Ice Lake” Xeon SP architecture, The next platform,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April 19,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https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www.nextplatform.com/2021/04/19/deep-dive-into-intels-ice-lake-xeon-sp-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architecture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3.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(10)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9668" y="642599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[71]: Kennedy P.,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3rd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Generation Intel Xeon Scalable Cooper Lake Launched for 4P and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8P,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STH, June 18,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https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://www.servethehome.com/3rd-generation-intel-xeon-scalable-cooper-lake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668" y="1383427"/>
            <a:ext cx="91193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[72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Mellor C., Hmm, there's something fishy about this graph charting AMD's push into Intel's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server turf, The Register, Aug. 6,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GB" sz="14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GB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https://www.theregister.com/2018/08/06/amd_epyc_intel_xeon_x86_server_revenue_share/</a:t>
            </a:r>
            <a:endParaRPr kumimoji="0" lang="en-GB" sz="1400" b="0" i="0" u="none" strike="noStrike" kern="1200" cap="none" spc="-2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683" y="2127764"/>
            <a:ext cx="859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[73]: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Secretly Firefighting a Major CPU Bug Affecting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Datacenters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?,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Jan. 3, 2018,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https://www.techpowerup.com/240174/intel-secretly-firefighting-a-major-cpu-bug-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affecting-datacenters#g240174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108" y="3072869"/>
            <a:ext cx="870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[74]: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 New Day for the Datacenter,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Presentation at AMD Financial Analyst Day, May 16 2017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://ir.amd.com/phoenix.zhtml?c=74093&amp;p=irol-analystday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066" y="4252580"/>
            <a:ext cx="88411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[76]: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AMD, Intel server market trends,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XbitLabs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Aug. 2011,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http://www.xbitlabs.com/picture/?src=/images/news/2011-08/amd_intc_server_mkt_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trends.png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698" y="3866119"/>
            <a:ext cx="184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782" y="3686099"/>
            <a:ext cx="8252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[75]: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 Gelas J.,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Intel Xeon E7-8800 v3 Review: The POWER8 Killer?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AnandTech,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May 8 2015, http://www.anandtech.com/show/9193/the-xeon-e78800-v3-review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354" y="4999082"/>
            <a:ext cx="83262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[77]: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Hibben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Will IBM Sell Its Mainframe Business? Seeking Alpha, Jul. 20, 2016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http://seekingalpha.com/article/3989959-will-ibm-sell-mainframe-business?auth_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param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=djq9a:1bovpmu:2be6695ecca2e22ac60039ce2a123ea7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180" y="5773169"/>
            <a:ext cx="8863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[78]: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A., Arm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Neoverse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V1, N2 Platforms &amp; CPUs, CMN-700 Mesh: More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Performance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More Cores, More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Flexibility,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April 27,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www.anandtech.com/print/16640/arm-announces-neoverse-v1-n2-platforms-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cpus-cmn700-mesh</a:t>
            </a:r>
          </a:p>
        </p:txBody>
      </p:sp>
    </p:spTree>
    <p:extLst>
      <p:ext uri="{BB962C8B-B14F-4D97-AF65-F5344CB8AC3E}">
        <p14:creationId xmlns:p14="http://schemas.microsoft.com/office/powerpoint/2010/main" val="33017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3.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(11)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15888" y="642599"/>
            <a:ext cx="87618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[79]: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Cascade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Lake, 2nd Generation Intel® Xeon® Scalable Processors with Intel® C620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Series Chipsets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Purley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Refresh), Intel,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https://www.intel.com/content/www/us/en/design/products-and-solutions/processors-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and-chipsets/cascade-lake/2nd-gen-intel-xeon-scalable-processors.html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505" y="1632709"/>
            <a:ext cx="8735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[80]: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Kennedy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P., Intel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DC Persistent Memory Sampling Today Revenue Delivery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ServeTheHome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May 30,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https://www.servethehome.com/intel-optane-dc-persistent-memory-sampling-today-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revenue-delivery-2018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05" y="2622819"/>
            <a:ext cx="87546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[81]: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Molka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D.,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Hackenberg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D.,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Schöne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R., Müller M. S., Memory Performance and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Coherency Effects on an Intel Nehalem multiprocessor System, Proc. 18th Int. Conf.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on Parallel Architectures and Compilation, Techniques, PACT 2009,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http://doi.ieeecomputersociety.org/10.1109/PACT.2009.22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505" y="3612929"/>
            <a:ext cx="793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[82]: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Williams R., Intel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32nm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Roadmap,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Techgage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10, 2009,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Intel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32nm Roadmap –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Techgage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5" y="4197994"/>
            <a:ext cx="8939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[83]: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Esmer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I., Ivybridge Server Architecture: A Converged Server, Aug. 2014, Hot Chips 2014,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http://www.hotchips.org/wp-content/uploads/hc_archives/hc26/HC26-12-day2-epub/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HC26.12-8-Big-Iron-Servers-epub/HC26.13.832-IvyBridge-Esmer-Intel-IVB%20Server%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20Hotchips2014.pdf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505" y="5204944"/>
            <a:ext cx="9036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[84]: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Kumar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A., Trivedi M., Intel Xeon Scalable Processor Architecture Deep Dive, June 12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www.primeline-solutions.de/files/intel-xeon-scalable-architecture-deep-dive_1.pdf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505" y="5818174"/>
            <a:ext cx="89602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400">
                <a:solidFill>
                  <a:srgbClr val="000000"/>
                </a:solidFill>
                <a:latin typeface="Verdana"/>
              </a:rPr>
              <a:t>[85]: De Gelas J., Cutress I., Sizing Up Servers: Intel's Skylake-SP Xeon versus AMD's EPYC </a:t>
            </a:r>
          </a:p>
          <a:p>
            <a:pPr lvl="0">
              <a:defRPr/>
            </a:pPr>
            <a:r>
              <a:rPr lang="en-GB" sz="1400">
                <a:solidFill>
                  <a:srgbClr val="000000"/>
                </a:solidFill>
                <a:latin typeface="Verdana"/>
              </a:rPr>
              <a:t>           7000 - The Server CPU Battle of the Decade?, AnandTech, July 11 2017,</a:t>
            </a:r>
          </a:p>
          <a:p>
            <a:pPr lvl="0">
              <a:defRPr/>
            </a:pPr>
            <a:r>
              <a:rPr lang="en-GB" sz="1400">
                <a:solidFill>
                  <a:srgbClr val="000000"/>
                </a:solidFill>
                <a:latin typeface="Verdana"/>
              </a:rPr>
              <a:t>           http://www.anandtech.com/show/11544/intel-skylake-ep-vs-amd-epyc-7000-cpu-battle-</a:t>
            </a:r>
          </a:p>
          <a:p>
            <a:pPr lvl="0">
              <a:defRPr/>
            </a:pPr>
            <a:r>
              <a:rPr lang="en-GB" sz="1400">
                <a:solidFill>
                  <a:srgbClr val="000000"/>
                </a:solidFill>
                <a:latin typeface="Verdana"/>
              </a:rPr>
              <a:t>           of-the-decade/7 </a:t>
            </a:r>
            <a:endParaRPr lang="en-GB" sz="14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514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3.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(12)</a:t>
            </a:r>
            <a:endParaRPr lang="en-GB" dirty="0"/>
          </a:p>
        </p:txBody>
      </p:sp>
      <p:sp>
        <p:nvSpPr>
          <p:cNvPr id="6" name="TextBox 6"/>
          <p:cNvSpPr txBox="1"/>
          <p:nvPr/>
        </p:nvSpPr>
        <p:spPr>
          <a:xfrm>
            <a:off x="109696" y="646508"/>
            <a:ext cx="8641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Danowitz A.  &amp; al. CPU DB: Recording Microprocessor History, Communications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ACM, Vol. 55 No. 4, Pages 55-63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9696" y="1192663"/>
            <a:ext cx="8737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87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Niederste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-Berg M.,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28 core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Skylake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EP/EX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plattform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comes into view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Hardware LUXX,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26 May 2015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http://www.hardwareluxx.com/index.php/news/hardware/cpu/35474-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28-core-skylake-epex-plattform-comes-into-view.html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69827" y="1906648"/>
            <a:ext cx="8907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[88]: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Kumar A., Trivedi M., Intel Xeon Scalable Processor Architecture Deep Dive, June 12 2017,</a:t>
            </a:r>
          </a:p>
          <a:p>
            <a:pPr lvl="0"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www.primeline-solutions.com/media/wysiwyg/news-presse/intel-xeon-scalable-</a:t>
            </a:r>
            <a:endParaRPr lang="en-GB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lvl="0">
              <a:defRPr/>
            </a:pP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architecture-deep-dive_1.pdf </a:t>
            </a:r>
            <a:endParaRPr lang="en-GB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81868" y="2664105"/>
            <a:ext cx="88569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[89]: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Kennedy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Xeon Scalable Processor Family Platform Level Overview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11 2017,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STH,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https://www.servethehome.com/intel-xeon-scalable-processor-family-platform-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level-overview/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109696" y="3423705"/>
            <a:ext cx="88196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[90]: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Shrout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R.,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Xeon Scalable Processor Launch - New Architecture, New Platform for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Data Center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PC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Perspective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11 2017, https://www.pcper.com/reviews/Processors/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Intel-Xeon-Scalable-Processor-Launch-New-Architecture-New-Platform-Data-Center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93399" y="4185299"/>
            <a:ext cx="86875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[91]: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Chiappetta M.,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Xeon Scalable Debuts: Dual Xeon Platinum 8176 With 112 Threads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Tested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Hot Hardware, July 11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https://hothardware.com/reviews/intel-xeon-scalable-processor-family-review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65676" y="4966988"/>
            <a:ext cx="85738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[92]: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Hruska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J.,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Epyc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Faces Off With 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Xeon in Massive Server Battle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ExtremeTech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12 2017, https://www.extremetech.com/computing/252262-amd-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epyc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faces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off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massive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-server-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battle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866" y="5777078"/>
            <a:ext cx="8893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[93]: De Gelas J., Cutress I.,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Sizing Up Servers: Intel's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-SP Xeon versus AMD's EPYC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7000 - The Server CPU Battle of the Decade?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AnandTech,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July 11 2017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http://www.anandtech.com/show/11544/intel-skylake-ep-vs-amd-epyc-7000-cpu-battle-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of-the-decade/7</a:t>
            </a:r>
          </a:p>
        </p:txBody>
      </p:sp>
    </p:spTree>
    <p:extLst>
      <p:ext uri="{BB962C8B-B14F-4D97-AF65-F5344CB8AC3E}">
        <p14:creationId xmlns:p14="http://schemas.microsoft.com/office/powerpoint/2010/main" val="40110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3.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(13)</a:t>
            </a:r>
            <a:endParaRPr lang="en-GB" dirty="0"/>
          </a:p>
        </p:txBody>
      </p:sp>
      <p:sp>
        <p:nvSpPr>
          <p:cNvPr id="14" name="TextBox 4"/>
          <p:cNvSpPr txBox="1"/>
          <p:nvPr/>
        </p:nvSpPr>
        <p:spPr>
          <a:xfrm>
            <a:off x="103539" y="646508"/>
            <a:ext cx="85074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[94]: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Product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Brief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Intel,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https://newsroom.intel.com/newsroom/wp-content/uploads/sites/11/2017/07/intel-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xeon-scalable-processors-product-brief.pdf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112775" y="1365764"/>
            <a:ext cx="8807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[95]: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Morgan T.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Big Iron Xeons Get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Broadwell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Compute And Memory Boost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The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Next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Platform,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June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6 2016, https://www.nextplatform.com/2016/06/06/big-iron-xeons-get-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broadwell-compute-memory-boost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</p:txBody>
      </p:sp>
      <p:sp>
        <p:nvSpPr>
          <p:cNvPr id="16" name="TextBox 3"/>
          <p:cNvSpPr txBox="1"/>
          <p:nvPr/>
        </p:nvSpPr>
        <p:spPr>
          <a:xfrm>
            <a:off x="112775" y="2124282"/>
            <a:ext cx="88963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[96]: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Mulnix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Xeon Processor Scalable Family Technical Overview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June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22 2017,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https://software.intel.com/en-us/articles/intel-xeon-processor-scalable-family-technical-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overview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112775" y="2840515"/>
            <a:ext cx="8766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[97]: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Cutress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-X Review: Core i9 7900X, i7 7820X and i7 7800X Tested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June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19 2017, http://www.anandtech.com/print/11550/the-intel-skylakex-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review-core-i9-7900x-i7-7820x-and-i7-7800x-tested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103539" y="3556748"/>
            <a:ext cx="87273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[98]: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64 and IA-32 Architectures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Optimization Reference Manual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June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2016,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https://www.intel.com/content/dam/www/public/us/en/documents/manuals/64-ia-32-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architectures-optimization-manual.pdf</a:t>
            </a:r>
          </a:p>
        </p:txBody>
      </p:sp>
      <p:sp>
        <p:nvSpPr>
          <p:cNvPr id="19" name="TextBox 6"/>
          <p:cNvSpPr txBox="1"/>
          <p:nvPr/>
        </p:nvSpPr>
        <p:spPr>
          <a:xfrm>
            <a:off x="107386" y="5105537"/>
            <a:ext cx="90187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[100]: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Newsroom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https://newsroom.intel.com/newsroom/wp-content/uploads/sites/11/2017/07/intel-xeon-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scalable-processors-overview.pdf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112775" y="4321868"/>
            <a:ext cx="91010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[99]: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Xeon Processor E5-1600/E5-2600/E5-4600 Product Families, Datasheet, Vol. One,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May 2012, https://www.intel.com/content/dam/www/public/us/en/documents/datasheets/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xeon-e5-1600-2600-vol-1-datasheet.pdf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683" y="5912093"/>
            <a:ext cx="88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[101]: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 Xeon Phi Coprocessor Datasheet, Nov. 2012, http://www.intel.com/content/dam/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www/public/us/en/documents/product-briefs/xeon-phi-datasheet.pdf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6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3.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(14)</a:t>
            </a:r>
            <a:endParaRPr lang="en-GB" dirty="0"/>
          </a:p>
        </p:txBody>
      </p:sp>
      <p:sp>
        <p:nvSpPr>
          <p:cNvPr id="11" name="TextBox 7"/>
          <p:cNvSpPr txBox="1"/>
          <p:nvPr/>
        </p:nvSpPr>
        <p:spPr>
          <a:xfrm>
            <a:off x="117343" y="649143"/>
            <a:ext cx="89972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66600"/>
              </a:buClr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102]: </a:t>
            </a:r>
            <a:r>
              <a:rPr kumimoji="0" lang="en-US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Deploying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HPC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Cluster with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Mellanox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InfiniBand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Interconnect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Solutions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Reference Design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66600"/>
              </a:buClr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June</a:t>
            </a: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2014, http://www.mellanox.com/related-docs/solutions/deploying-hpc-cluster-with-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66600"/>
              </a:buClr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mellanox-infiniband-interconnect-solutions.pdf</a:t>
            </a:r>
            <a:endParaRPr kumimoji="0" lang="en-US" alt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117343" y="1371109"/>
            <a:ext cx="853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Wardrope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High Performance Computing -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Driving Innovation and Capability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2013,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http://www2.epcc.ed.ac.uk/downloads/lectures/IanWardrope.pdf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136493" y="1890639"/>
            <a:ext cx="88299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104]: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QLogic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TrueScale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InfiniBand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the Real Value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Solutions for High Performance Computing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Technology Brief, 2009,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http://www.transtec.de/fileadmin/Medien/pdf/HPC/qlogic/qlogic_techbrief_truescale.pdf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145908" y="2622101"/>
            <a:ext cx="820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Birrittella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M. S., Intel Omni-Path Architecture Technology Overview, August 2015,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http://www.hoti.org/hoti23/slides/rimmer.pdf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136493" y="3147560"/>
            <a:ext cx="8587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106]: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Scalable System Framework Intel HPC Developer Conference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Nov. 12-13 2016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http://itoc.sjtu.edu.cn/wp-content/uploads/2016/05/Intel-Omni-Path-in-HPC.pdf</a:t>
            </a:r>
          </a:p>
        </p:txBody>
      </p:sp>
      <p:sp>
        <p:nvSpPr>
          <p:cNvPr id="21" name="TextBox 6"/>
          <p:cNvSpPr txBox="1"/>
          <p:nvPr/>
        </p:nvSpPr>
        <p:spPr>
          <a:xfrm>
            <a:off x="111637" y="3670780"/>
            <a:ext cx="8534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107]: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Safavi M.,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Thermal Design And NEBS Compliance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Electronics Cooling, Febr. 1 2006,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https://www.electronics-cooling.com/2006/02/thermal-design-and-nebs-compliance/</a:t>
            </a:r>
          </a:p>
        </p:txBody>
      </p:sp>
      <p:sp>
        <p:nvSpPr>
          <p:cNvPr id="22" name="TextBox 7"/>
          <p:cNvSpPr txBox="1"/>
          <p:nvPr/>
        </p:nvSpPr>
        <p:spPr>
          <a:xfrm>
            <a:off x="126181" y="4275918"/>
            <a:ext cx="89972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108]: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Morgan T.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X86 Battle Lines Drawn With Intel’s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Launch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The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Next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11 2017,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https://www.nextplatform.com/2017/07/11/x86-battle-lines-drawn-intels-skylake-launch/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126181" y="5058962"/>
            <a:ext cx="86325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Alcorn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Introduces New Mesh Architecture For Xeon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-X Processors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Tom’s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Hardware,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June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15 2017, http://www.tomshardware.com/news/intel-mesh-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architecture-skylake-x-hedt,34806.html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3.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(15)</a:t>
            </a:r>
            <a:endParaRPr lang="en-GB" dirty="0"/>
          </a:p>
        </p:txBody>
      </p:sp>
      <p:sp>
        <p:nvSpPr>
          <p:cNvPr id="3" name="TextBox 7"/>
          <p:cNvSpPr txBox="1"/>
          <p:nvPr/>
        </p:nvSpPr>
        <p:spPr>
          <a:xfrm>
            <a:off x="115888" y="642599"/>
            <a:ext cx="7360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X11DPT-B User's Manual,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SuperMicro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Revision 1.0, Aug.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https://www.supermicro.nl/manuals/motherboard/C620/MNL-2020.pdf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135538" y="1186493"/>
            <a:ext cx="87974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Morgan T. P., INTEL Pushes Xeon SP To The Next Level With Cascade Lake,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TheNextPlatform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April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2019,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www.nextplatform.com/2019/04/02/intel-pushes-xeon-sps-to-the-next-level-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with-cascade-lake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144596" y="2136561"/>
            <a:ext cx="9073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 - Microarchitectures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– Intel,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WikiChip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en.wikichip.org/wiki/intel/microarchitectures/cascade_lake (visited 26/08/2019)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144596" y="2684494"/>
            <a:ext cx="9132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Tallis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B.,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Optane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Memory (SSD) Preview: 32GB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Kaby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Lake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Caching,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AnandTech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 April 24,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www.anandtech.com/show/11210/the-intel-optane-memory-ssd-review-32gb-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of-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-lake-caching/5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4596" y="3634562"/>
            <a:ext cx="8768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Cutress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I., Hands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 with the 56-core Xeon Platinum 9200 CPU: Intel’s Biggest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CPU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Package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Ever,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AnandTech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April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2019,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www.anandtech.com/show/14182/hands-on-with-the-56core-xeon-platinum-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9200-cpu-intels-biggest-cpu-package-ever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30830" y="4574529"/>
            <a:ext cx="8740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Cutress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I.,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Second Generation Xeon Scalable: Cascade Lake, Now with Up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56-Cores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!,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AnandTech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April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2019,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www.anandtech.com/show/14146/intel-xeon-scalable-cascade-lake-deep-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dive-now-with-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optane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44596" y="5549310"/>
            <a:ext cx="89128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Smith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R., New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Cascade Lake Xeon 'Performance' CPUs: Cutting Prices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Too,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Anand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Feb.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24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2020,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www.anandtech.com/show/15542/intel-updates-2nd-gen-xeon-scalable-family-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with-new-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skus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0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3.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(16)</a:t>
            </a:r>
            <a:endParaRPr lang="en-GB" dirty="0"/>
          </a:p>
        </p:txBody>
      </p:sp>
      <p:sp>
        <p:nvSpPr>
          <p:cNvPr id="3" name="TextBox 9"/>
          <p:cNvSpPr txBox="1"/>
          <p:nvPr/>
        </p:nvSpPr>
        <p:spPr>
          <a:xfrm>
            <a:off x="120556" y="642599"/>
            <a:ext cx="8845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Lake, 2nd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Generation Intel® Xeon® Scalable Processors with Intel® C620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Series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Chipsets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Refresh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), Intel, 2019,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https://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www.intel.com/content/www/us/en/design/products-and-solutions/processors-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and-chipsets/cascade-lake/2nd-gen-intel-xeon-scalable-processors.html</a:t>
            </a:r>
          </a:p>
        </p:txBody>
      </p:sp>
      <p:sp>
        <p:nvSpPr>
          <p:cNvPr id="4" name="TextBox 9"/>
          <p:cNvSpPr txBox="1"/>
          <p:nvPr/>
        </p:nvSpPr>
        <p:spPr>
          <a:xfrm>
            <a:off x="159772" y="1697679"/>
            <a:ext cx="90606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Cutress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I.,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Launches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Optane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DIMMs Up To 512GB: Apache Pass Is Here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!,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AnandTech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May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30,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2018,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www.anandtech.com/show/12828/intel-launches-optane-dimms-up-to-512gb-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apache-pass-is-here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137053" y="2687789"/>
            <a:ext cx="8849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Kennedy P., 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Optane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DC Persistent Memory Sampling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Today Revenue Delivery 2018,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ServeTheHome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May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30,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2018,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www.servethehome.com/intel-optane-dc-persistent-memory-sampling-today-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revenue-delivery-2018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20556" y="3641896"/>
            <a:ext cx="9190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120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Cutress</a:t>
            </a:r>
            <a:r>
              <a:rPr kumimoji="0" lang="hu-HU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I.,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Intel Broadwell-E Review: Core i7-6950X, i7-6900K, i7-6850K and i7-6800K </a:t>
            </a:r>
            <a:endParaRPr kumimoji="0" lang="hu-HU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Tested</a:t>
            </a:r>
            <a:r>
              <a:rPr kumimoji="0" lang="hu-HU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AnandTech</a:t>
            </a:r>
            <a:r>
              <a:rPr kumimoji="0" lang="hu-HU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May 31 2016, http://www.anandtech.com/show/10337/the-intel-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 broadwell-e-review-core-i7-6950x-6900k-6850k-and-6800k-tested-up-to-10-cores/2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053" y="4370396"/>
            <a:ext cx="8903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hu-H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Malventano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A.,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HOW 3D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XPOINT PHASE-CHANGE MEMORY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WORKS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PC </a:t>
            </a:r>
            <a:r>
              <a:rPr kumimoji="0" lang="hu-H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Perspective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</a:t>
            </a:r>
            <a:r>
              <a:rPr kumimoji="0" lang="hu-H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June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2 2017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https://pcper.com/2017/06/how-3d-xpoint-phase-change-memory-works/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37053" y="4965335"/>
            <a:ext cx="85683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Challenge of Keeping Up with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Data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Intel, 2019,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://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www.intel.com/content/www/us/en/products/docs/memory-storage/optane-</a:t>
            </a:r>
            <a:endParaRPr kumimoji="0" lang="hu-HU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persistent-memory/optane-dc-persistent-memory-brief.html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59772" y="5775718"/>
            <a:ext cx="90508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Process–architecture–optimization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model, Wikipedia, visited on 10/03/2021,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en.wikipedia.org/wiki/Process%E2%80%93architecture%E2%80%93optimization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_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42484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3. </a:t>
            </a:r>
            <a:r>
              <a:rPr lang="en-US" altLang="en-US" dirty="0"/>
              <a:t>References</a:t>
            </a:r>
            <a:r>
              <a:rPr lang="hu-HU" altLang="en-US" dirty="0"/>
              <a:t> (</a:t>
            </a:r>
            <a:r>
              <a:rPr lang="hu-HU" altLang="en-US" dirty="0" smtClean="0"/>
              <a:t>1</a:t>
            </a:r>
            <a:r>
              <a:rPr lang="en-GB" altLang="en-US" dirty="0" smtClean="0"/>
              <a:t>7</a:t>
            </a:r>
            <a:r>
              <a:rPr lang="hu-HU" altLang="en-US" dirty="0" smtClean="0"/>
              <a:t>)</a:t>
            </a:r>
            <a:endParaRPr lang="en-GB" dirty="0"/>
          </a:p>
        </p:txBody>
      </p:sp>
      <p:sp>
        <p:nvSpPr>
          <p:cNvPr id="4" name="TextBox 9"/>
          <p:cNvSpPr txBox="1"/>
          <p:nvPr/>
        </p:nvSpPr>
        <p:spPr>
          <a:xfrm>
            <a:off x="120556" y="644563"/>
            <a:ext cx="8845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Sima D., 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Square-Root Rule for Scaling Memory Channels in 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Servers, in Recent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Advances in Intelligent 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Engineering, ed., </a:t>
            </a:r>
            <a:r>
              <a:rPr lang="en-GB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Kovács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L., </a:t>
            </a:r>
            <a:r>
              <a:rPr lang="en-GB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Haidegger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T, </a:t>
            </a:r>
            <a:r>
              <a:rPr lang="en-GB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Szakáll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A., Springer,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2020, pp. 39-63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hu-HU" altLang="en-US" sz="1600" dirty="0">
                <a:solidFill>
                  <a:srgbClr val="FFFFFF"/>
                </a:solidFill>
              </a:rPr>
              <a:t>1.1 </a:t>
            </a:r>
            <a:r>
              <a:rPr lang="en-US" altLang="en-US" sz="160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dirty="0" smtClean="0">
                <a:solidFill>
                  <a:srgbClr val="FFFFFF"/>
                </a:solidFill>
              </a:rPr>
              <a:t>(</a:t>
            </a:r>
            <a:r>
              <a:rPr lang="en-GB" altLang="en-US" sz="1600" dirty="0" smtClean="0">
                <a:solidFill>
                  <a:srgbClr val="FFFFFF"/>
                </a:solidFill>
              </a:rPr>
              <a:t>14</a:t>
            </a:r>
            <a:r>
              <a:rPr lang="hu-HU" altLang="en-US" sz="1600" dirty="0" smtClean="0">
                <a:solidFill>
                  <a:srgbClr val="FFFFFF"/>
                </a:solidFill>
              </a:rPr>
              <a:t>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75" y="481780"/>
            <a:ext cx="781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2021 performance results: SPECint2017 rate per socket vs. per-thread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[78]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505" y="773705"/>
            <a:ext cx="90334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j-lt"/>
              </a:rPr>
              <a:t>Note in the previous Figure that 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ARM ISA-based servers</a:t>
            </a:r>
            <a:r>
              <a:rPr lang="en-GB" sz="1400" dirty="0" smtClean="0">
                <a:latin typeface="+mj-lt"/>
              </a:rPr>
              <a:t>, introduced in the last few years, </a:t>
            </a:r>
          </a:p>
          <a:p>
            <a:r>
              <a:rPr lang="en-GB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1400" spc="-20" dirty="0" smtClean="0">
                <a:solidFill>
                  <a:srgbClr val="0070C0"/>
                </a:solidFill>
                <a:latin typeface="+mj-lt"/>
              </a:rPr>
              <a:t>already achieved performance levels comparable with Intel’s and AMD’s current server processors,</a:t>
            </a:r>
            <a:r>
              <a:rPr lang="en-GB" sz="1400" spc="-20" dirty="0" smtClean="0">
                <a:latin typeface="+mj-lt"/>
              </a:rPr>
              <a:t> </a:t>
            </a:r>
          </a:p>
          <a:p>
            <a:r>
              <a:rPr lang="en-GB" sz="1400" dirty="0">
                <a:latin typeface="+mj-lt"/>
              </a:rPr>
              <a:t> </a:t>
            </a:r>
            <a:r>
              <a:rPr lang="en-GB" sz="1400" dirty="0" smtClean="0">
                <a:latin typeface="+mj-lt"/>
              </a:rPr>
              <a:t> often with less power consumption, due to the inherent advantage of the ARM ISA vs. the </a:t>
            </a:r>
          </a:p>
          <a:p>
            <a:r>
              <a:rPr lang="en-GB" sz="1400" dirty="0">
                <a:latin typeface="+mj-lt"/>
              </a:rPr>
              <a:t> </a:t>
            </a:r>
            <a:r>
              <a:rPr lang="en-GB" sz="1400" dirty="0" smtClean="0">
                <a:latin typeface="+mj-lt"/>
              </a:rPr>
              <a:t> x86 ISA in respect of operand fetching (from registers vs. registers and memory).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210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1957440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hu-HU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platform concept </a:t>
            </a:r>
          </a:p>
        </p:txBody>
      </p:sp>
    </p:spTree>
    <p:extLst>
      <p:ext uri="{BB962C8B-B14F-4D97-AF65-F5344CB8AC3E}">
        <p14:creationId xmlns:p14="http://schemas.microsoft.com/office/powerpoint/2010/main" val="31900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Rectangle 11"/>
          <p:cNvSpPr>
            <a:spLocks noChangeArrowheads="1"/>
          </p:cNvSpPr>
          <p:nvPr/>
        </p:nvSpPr>
        <p:spPr bwMode="auto">
          <a:xfrm>
            <a:off x="54709" y="1980447"/>
            <a:ext cx="9036000" cy="1188000"/>
          </a:xfrm>
          <a:prstGeom prst="rect">
            <a:avLst/>
          </a:prstGeom>
          <a:solidFill>
            <a:srgbClr val="C0C0C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428625" y="436937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79375" y="498849"/>
            <a:ext cx="2687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1.2 The platform concept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227962" y="922712"/>
            <a:ext cx="8960466" cy="68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notion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is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widely used in different segments of the IT industry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e.g. by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 manufacturers, system providers or even by software suppliers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different interpretations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Here we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adopt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concept as used by system providers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like Intel or AMD.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227962" y="2049010"/>
            <a:ext cx="881324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altLang="en-US" sz="1400" b="0" i="0" u="none" strike="noStrike" kern="1200" cap="none" spc="-4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</a:t>
            </a:r>
            <a:r>
              <a:rPr kumimoji="0" lang="en-US" altLang="en-US" sz="14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is </a:t>
            </a:r>
            <a:r>
              <a:rPr kumimoji="0" lang="en-US" altLang="en-US" sz="1400" b="0" i="0" u="none" strike="noStrike" kern="1200" cap="none" spc="-4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given </a:t>
            </a:r>
            <a:r>
              <a:rPr kumimoji="0" lang="en-US" altLang="en-US" sz="14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by the </a:t>
            </a:r>
            <a:r>
              <a:rPr kumimoji="0" lang="en-US" altLang="en-US" sz="1400" b="0" i="0" u="none" strike="noStrike" kern="1200" cap="none" spc="-4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main components </a:t>
            </a:r>
            <a:r>
              <a:rPr kumimoji="0" lang="en-US" altLang="en-US" sz="1400" b="0" i="0" u="none" strike="noStrike" kern="1200" cap="none" spc="-4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(“backbone”) of </a:t>
            </a:r>
            <a:r>
              <a:rPr kumimoji="0" lang="en-US" altLang="en-US" sz="1400" b="0" i="0" u="none" strike="noStrike" kern="1200" cap="none" spc="-4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system architecture</a:t>
            </a:r>
            <a:r>
              <a:rPr kumimoji="0" lang="en-US" altLang="en-US" sz="14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being typically</a:t>
            </a:r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227962" y="1718810"/>
            <a:ext cx="376410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platform concept of system providers</a:t>
            </a: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545462" y="2041072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6089" name="Text Box 12"/>
          <p:cNvSpPr txBox="1">
            <a:spLocks noChangeArrowheads="1"/>
          </p:cNvSpPr>
          <p:nvPr/>
        </p:nvSpPr>
        <p:spPr bwMode="auto">
          <a:xfrm>
            <a:off x="227962" y="3268210"/>
            <a:ext cx="6929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Remark</a:t>
            </a:r>
          </a:p>
        </p:txBody>
      </p:sp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227962" y="3496810"/>
            <a:ext cx="719107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designation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is often understood as the entire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system architecture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100" y="2301422"/>
            <a:ext cx="4846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 or processors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(in multiprocessors)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related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chipset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well as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interfaces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(buses) interconnecting them.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altLang="en-US" sz="1600" dirty="0"/>
              <a:t>1.</a:t>
            </a:r>
            <a:r>
              <a:rPr lang="en-US" altLang="en-US" sz="1600" dirty="0"/>
              <a:t>2</a:t>
            </a:r>
            <a:r>
              <a:rPr lang="hu-HU" altLang="en-US" sz="1600" dirty="0"/>
              <a:t> </a:t>
            </a:r>
            <a:r>
              <a:rPr lang="en-US" altLang="en-US" sz="1600" dirty="0"/>
              <a:t>The platform concept </a:t>
            </a:r>
            <a:r>
              <a:rPr lang="en-US" altLang="en-US" sz="1600" dirty="0" smtClean="0"/>
              <a:t>(1)</a:t>
            </a:r>
            <a:endParaRPr lang="en-GB" sz="1600" dirty="0"/>
          </a:p>
        </p:txBody>
      </p:sp>
      <p:sp>
        <p:nvSpPr>
          <p:cNvPr id="14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1045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animBg="1"/>
      <p:bldP spid="46085" grpId="0"/>
      <p:bldP spid="46086" grpId="0"/>
      <p:bldP spid="46087" grpId="0"/>
      <p:bldP spid="46089" grpId="0"/>
      <p:bldP spid="4609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40"/>
          <p:cNvSpPr>
            <a:spLocks noChangeArrowheads="1"/>
          </p:cNvSpPr>
          <p:nvPr/>
        </p:nvSpPr>
        <p:spPr bwMode="auto">
          <a:xfrm>
            <a:off x="2798763" y="1258560"/>
            <a:ext cx="1498600" cy="6032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Core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 (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2C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5" name="Téglalap 46"/>
          <p:cNvSpPr/>
          <p:nvPr/>
        </p:nvSpPr>
        <p:spPr>
          <a:xfrm>
            <a:off x="3752850" y="2617460"/>
            <a:ext cx="1501775" cy="601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5000 MCH</a:t>
            </a: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(Enhanced)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6" name="Egyenes összekötő 47"/>
          <p:cNvCxnSpPr>
            <a:cxnSpLocks noChangeShapeType="1"/>
          </p:cNvCxnSpPr>
          <p:nvPr/>
        </p:nvCxnSpPr>
        <p:spPr bwMode="auto">
          <a:xfrm flipH="1" flipV="1">
            <a:off x="4125913" y="2206298"/>
            <a:ext cx="1587" cy="4111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Egyenes összekötő 48"/>
          <p:cNvCxnSpPr>
            <a:stCxn id="8" idx="0"/>
            <a:endCxn id="5" idx="2"/>
          </p:cNvCxnSpPr>
          <p:nvPr/>
        </p:nvCxnSpPr>
        <p:spPr>
          <a:xfrm rot="5400000" flipH="1" flipV="1">
            <a:off x="4279106" y="3445342"/>
            <a:ext cx="4524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69"/>
          <p:cNvSpPr/>
          <p:nvPr/>
        </p:nvSpPr>
        <p:spPr>
          <a:xfrm>
            <a:off x="3752850" y="3671560"/>
            <a:ext cx="1501775" cy="60483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631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ESB/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632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ESB IOH</a:t>
            </a:r>
          </a:p>
        </p:txBody>
      </p:sp>
      <p:sp>
        <p:nvSpPr>
          <p:cNvPr id="9" name="Szövegdoboz 70"/>
          <p:cNvSpPr txBox="1">
            <a:spLocks noChangeArrowheads="1"/>
          </p:cNvSpPr>
          <p:nvPr/>
        </p:nvSpPr>
        <p:spPr bwMode="auto">
          <a:xfrm>
            <a:off x="4271963" y="2263448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FSB</a:t>
            </a:r>
          </a:p>
        </p:txBody>
      </p:sp>
      <p:sp>
        <p:nvSpPr>
          <p:cNvPr id="10" name="Téglalap 49"/>
          <p:cNvSpPr>
            <a:spLocks noChangeArrowheads="1"/>
          </p:cNvSpPr>
          <p:nvPr/>
        </p:nvSpPr>
        <p:spPr bwMode="auto">
          <a:xfrm>
            <a:off x="4673600" y="1258560"/>
            <a:ext cx="1498600" cy="6032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Core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 (2C)</a:t>
            </a:r>
          </a:p>
        </p:txBody>
      </p:sp>
      <p:cxnSp>
        <p:nvCxnSpPr>
          <p:cNvPr id="11" name="Egyenes összekötő 61"/>
          <p:cNvCxnSpPr>
            <a:cxnSpLocks noChangeShapeType="1"/>
          </p:cNvCxnSpPr>
          <p:nvPr/>
        </p:nvCxnSpPr>
        <p:spPr bwMode="auto">
          <a:xfrm flipV="1">
            <a:off x="5360988" y="1861810"/>
            <a:ext cx="0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Egyenes összekötő 62"/>
          <p:cNvCxnSpPr>
            <a:cxnSpLocks noChangeShapeType="1"/>
          </p:cNvCxnSpPr>
          <p:nvPr/>
        </p:nvCxnSpPr>
        <p:spPr bwMode="auto">
          <a:xfrm flipV="1">
            <a:off x="3548063" y="1849110"/>
            <a:ext cx="1587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Egyenes összekötő 77"/>
          <p:cNvCxnSpPr>
            <a:cxnSpLocks noChangeShapeType="1"/>
          </p:cNvCxnSpPr>
          <p:nvPr/>
        </p:nvCxnSpPr>
        <p:spPr bwMode="auto">
          <a:xfrm flipH="1">
            <a:off x="3548063" y="2206298"/>
            <a:ext cx="5667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Egyenes összekötő 23"/>
          <p:cNvCxnSpPr>
            <a:cxnSpLocks noChangeShapeType="1"/>
          </p:cNvCxnSpPr>
          <p:nvPr/>
        </p:nvCxnSpPr>
        <p:spPr bwMode="auto">
          <a:xfrm flipH="1">
            <a:off x="5264150" y="2831773"/>
            <a:ext cx="830263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Egyenes összekötő 24"/>
          <p:cNvCxnSpPr>
            <a:cxnSpLocks noChangeShapeType="1"/>
          </p:cNvCxnSpPr>
          <p:nvPr/>
        </p:nvCxnSpPr>
        <p:spPr bwMode="auto">
          <a:xfrm flipH="1" flipV="1">
            <a:off x="5487988" y="2230110"/>
            <a:ext cx="60325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Egyenes összekötő 25"/>
          <p:cNvCxnSpPr>
            <a:cxnSpLocks noChangeShapeType="1"/>
          </p:cNvCxnSpPr>
          <p:nvPr/>
        </p:nvCxnSpPr>
        <p:spPr bwMode="auto">
          <a:xfrm flipH="1">
            <a:off x="5254625" y="2668260"/>
            <a:ext cx="2238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Egyenes összekötő 26"/>
          <p:cNvCxnSpPr>
            <a:cxnSpLocks noChangeShapeType="1"/>
          </p:cNvCxnSpPr>
          <p:nvPr/>
        </p:nvCxnSpPr>
        <p:spPr bwMode="auto">
          <a:xfrm flipH="1">
            <a:off x="5264150" y="3006398"/>
            <a:ext cx="823913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églalap 27"/>
          <p:cNvSpPr>
            <a:spLocks noChangeArrowheads="1"/>
          </p:cNvSpPr>
          <p:nvPr/>
        </p:nvSpPr>
        <p:spPr bwMode="auto">
          <a:xfrm flipV="1">
            <a:off x="5765800" y="2488873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9" name="Téglalap 28"/>
          <p:cNvSpPr>
            <a:spLocks noChangeArrowheads="1"/>
          </p:cNvSpPr>
          <p:nvPr/>
        </p:nvSpPr>
        <p:spPr bwMode="auto">
          <a:xfrm flipV="1">
            <a:off x="5605463" y="2488873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0" name="Téglalap 29"/>
          <p:cNvSpPr>
            <a:spLocks noChangeArrowheads="1"/>
          </p:cNvSpPr>
          <p:nvPr/>
        </p:nvSpPr>
        <p:spPr bwMode="auto">
          <a:xfrm flipV="1">
            <a:off x="5768975" y="2023735"/>
            <a:ext cx="88900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1" name="Téglalap 30"/>
          <p:cNvSpPr>
            <a:spLocks noChangeArrowheads="1"/>
          </p:cNvSpPr>
          <p:nvPr/>
        </p:nvSpPr>
        <p:spPr bwMode="auto">
          <a:xfrm flipV="1">
            <a:off x="5608638" y="2023735"/>
            <a:ext cx="90487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22" name="Egyenes összekötő 31"/>
          <p:cNvCxnSpPr>
            <a:cxnSpLocks noChangeShapeType="1"/>
          </p:cNvCxnSpPr>
          <p:nvPr/>
        </p:nvCxnSpPr>
        <p:spPr bwMode="auto">
          <a:xfrm flipH="1" flipV="1">
            <a:off x="5491163" y="3641398"/>
            <a:ext cx="604837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églalap 32"/>
          <p:cNvSpPr>
            <a:spLocks noChangeArrowheads="1"/>
          </p:cNvSpPr>
          <p:nvPr/>
        </p:nvSpPr>
        <p:spPr bwMode="auto">
          <a:xfrm flipV="1">
            <a:off x="5765800" y="3431848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4" name="Téglalap 33"/>
          <p:cNvSpPr>
            <a:spLocks noChangeArrowheads="1"/>
          </p:cNvSpPr>
          <p:nvPr/>
        </p:nvSpPr>
        <p:spPr bwMode="auto">
          <a:xfrm flipV="1">
            <a:off x="5605463" y="3431848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25" name="Egyenes összekötő 34"/>
          <p:cNvCxnSpPr>
            <a:cxnSpLocks noChangeShapeType="1"/>
          </p:cNvCxnSpPr>
          <p:nvPr/>
        </p:nvCxnSpPr>
        <p:spPr bwMode="auto">
          <a:xfrm flipH="1" flipV="1">
            <a:off x="5484813" y="3173085"/>
            <a:ext cx="1587" cy="466725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gyenes összekötő 35"/>
          <p:cNvCxnSpPr>
            <a:cxnSpLocks noChangeShapeType="1"/>
          </p:cNvCxnSpPr>
          <p:nvPr/>
        </p:nvCxnSpPr>
        <p:spPr bwMode="auto">
          <a:xfrm flipH="1">
            <a:off x="5262563" y="3160385"/>
            <a:ext cx="223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Egyenes összekötő 36"/>
          <p:cNvCxnSpPr>
            <a:cxnSpLocks noChangeShapeType="1"/>
          </p:cNvCxnSpPr>
          <p:nvPr/>
        </p:nvCxnSpPr>
        <p:spPr bwMode="auto">
          <a:xfrm flipV="1">
            <a:off x="5483225" y="2215823"/>
            <a:ext cx="0" cy="4524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37"/>
          <p:cNvSpPr>
            <a:spLocks noChangeArrowheads="1"/>
          </p:cNvSpPr>
          <p:nvPr/>
        </p:nvSpPr>
        <p:spPr bwMode="auto">
          <a:xfrm flipV="1">
            <a:off x="5926138" y="2492048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9" name="Téglalap 38"/>
          <p:cNvSpPr>
            <a:spLocks noChangeArrowheads="1"/>
          </p:cNvSpPr>
          <p:nvPr/>
        </p:nvSpPr>
        <p:spPr bwMode="auto">
          <a:xfrm flipV="1">
            <a:off x="5927725" y="2023735"/>
            <a:ext cx="88900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0" name="Téglalap 39"/>
          <p:cNvSpPr>
            <a:spLocks noChangeArrowheads="1"/>
          </p:cNvSpPr>
          <p:nvPr/>
        </p:nvSpPr>
        <p:spPr bwMode="auto">
          <a:xfrm flipV="1">
            <a:off x="5926138" y="3433435"/>
            <a:ext cx="87312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1" name="Téglalap 41"/>
          <p:cNvSpPr>
            <a:spLocks noChangeArrowheads="1"/>
          </p:cNvSpPr>
          <p:nvPr/>
        </p:nvSpPr>
        <p:spPr bwMode="auto">
          <a:xfrm flipV="1">
            <a:off x="5765800" y="2968298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2" name="Téglalap 42"/>
          <p:cNvSpPr>
            <a:spLocks noChangeArrowheads="1"/>
          </p:cNvSpPr>
          <p:nvPr/>
        </p:nvSpPr>
        <p:spPr bwMode="auto">
          <a:xfrm flipV="1">
            <a:off x="5605463" y="2968298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3" name="Téglalap 43"/>
          <p:cNvSpPr>
            <a:spLocks noChangeArrowheads="1"/>
          </p:cNvSpPr>
          <p:nvPr/>
        </p:nvSpPr>
        <p:spPr bwMode="auto">
          <a:xfrm flipV="1">
            <a:off x="5926138" y="2971473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4" name="Téglalap 37"/>
          <p:cNvSpPr>
            <a:spLocks noChangeArrowheads="1"/>
          </p:cNvSpPr>
          <p:nvPr/>
        </p:nvSpPr>
        <p:spPr bwMode="auto">
          <a:xfrm flipV="1">
            <a:off x="6084888" y="2492048"/>
            <a:ext cx="87312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5" name="Téglalap 38"/>
          <p:cNvSpPr>
            <a:spLocks noChangeArrowheads="1"/>
          </p:cNvSpPr>
          <p:nvPr/>
        </p:nvSpPr>
        <p:spPr bwMode="auto">
          <a:xfrm flipV="1">
            <a:off x="6086475" y="2025323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6" name="Téglalap 39"/>
          <p:cNvSpPr>
            <a:spLocks noChangeArrowheads="1"/>
          </p:cNvSpPr>
          <p:nvPr/>
        </p:nvSpPr>
        <p:spPr bwMode="auto">
          <a:xfrm flipV="1">
            <a:off x="6084888" y="3435023"/>
            <a:ext cx="87312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7" name="Téglalap 43"/>
          <p:cNvSpPr>
            <a:spLocks noChangeArrowheads="1"/>
          </p:cNvSpPr>
          <p:nvPr/>
        </p:nvSpPr>
        <p:spPr bwMode="auto">
          <a:xfrm flipV="1">
            <a:off x="6084888" y="2973060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38" name="Egyenes összekötő 47"/>
          <p:cNvCxnSpPr>
            <a:cxnSpLocks noChangeShapeType="1"/>
          </p:cNvCxnSpPr>
          <p:nvPr/>
        </p:nvCxnSpPr>
        <p:spPr bwMode="auto">
          <a:xfrm flipV="1">
            <a:off x="4870450" y="2206298"/>
            <a:ext cx="0" cy="4000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Line 84"/>
          <p:cNvSpPr>
            <a:spLocks noChangeShapeType="1"/>
          </p:cNvSpPr>
          <p:nvPr/>
        </p:nvSpPr>
        <p:spPr bwMode="auto">
          <a:xfrm>
            <a:off x="4883150" y="2206298"/>
            <a:ext cx="477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" name="Text Box 85"/>
          <p:cNvSpPr txBox="1">
            <a:spLocks noChangeArrowheads="1"/>
          </p:cNvSpPr>
          <p:nvPr/>
        </p:nvSpPr>
        <p:spPr bwMode="auto">
          <a:xfrm>
            <a:off x="5408613" y="3977948"/>
            <a:ext cx="1011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FBDIMM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w/DDR2-533</a:t>
            </a:r>
          </a:p>
        </p:txBody>
      </p:sp>
      <p:sp>
        <p:nvSpPr>
          <p:cNvPr id="41" name="Oval 86"/>
          <p:cNvSpPr>
            <a:spLocks noChangeArrowheads="1"/>
          </p:cNvSpPr>
          <p:nvPr/>
        </p:nvSpPr>
        <p:spPr bwMode="auto">
          <a:xfrm>
            <a:off x="3197225" y="1899910"/>
            <a:ext cx="2403475" cy="7302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 Box 87"/>
          <p:cNvSpPr txBox="1">
            <a:spLocks noChangeArrowheads="1"/>
          </p:cNvSpPr>
          <p:nvPr/>
        </p:nvSpPr>
        <p:spPr bwMode="auto">
          <a:xfrm>
            <a:off x="4494213" y="3335010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ESI</a:t>
            </a:r>
          </a:p>
        </p:txBody>
      </p:sp>
      <p:sp>
        <p:nvSpPr>
          <p:cNvPr id="43" name="Oval 88"/>
          <p:cNvSpPr>
            <a:spLocks noChangeArrowheads="1"/>
          </p:cNvSpPr>
          <p:nvPr/>
        </p:nvSpPr>
        <p:spPr bwMode="auto">
          <a:xfrm>
            <a:off x="4379913" y="3085773"/>
            <a:ext cx="541337" cy="70008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4" name="Text Box 89"/>
          <p:cNvSpPr txBox="1">
            <a:spLocks noChangeArrowheads="1"/>
          </p:cNvSpPr>
          <p:nvPr/>
        </p:nvSpPr>
        <p:spPr bwMode="auto">
          <a:xfrm>
            <a:off x="3976688" y="1977698"/>
            <a:ext cx="10572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1333/1067 MT/s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714" y="497906"/>
            <a:ext cx="5349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1: A simple traditional 2S server platform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705" y="4593210"/>
            <a:ext cx="1644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2S: Dual Socket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262563" y="2438073"/>
            <a:ext cx="215900" cy="114141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altLang="en-US" sz="1600" dirty="0"/>
              <a:t>1.</a:t>
            </a:r>
            <a:r>
              <a:rPr lang="en-US" altLang="en-US" sz="1600" dirty="0"/>
              <a:t>2</a:t>
            </a:r>
            <a:r>
              <a:rPr lang="hu-HU" altLang="en-US" sz="1600" dirty="0"/>
              <a:t> </a:t>
            </a:r>
            <a:r>
              <a:rPr lang="en-US" altLang="en-US" sz="1600" dirty="0"/>
              <a:t>The platform concept </a:t>
            </a:r>
            <a:r>
              <a:rPr lang="en-US" altLang="en-US" sz="1600" dirty="0" smtClean="0"/>
              <a:t>(2)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330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121"/>
          <p:cNvCxnSpPr/>
          <p:nvPr/>
        </p:nvCxnSpPr>
        <p:spPr>
          <a:xfrm rot="5400000" flipH="1" flipV="1">
            <a:off x="4649787" y="2782048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70"/>
          <p:cNvSpPr txBox="1">
            <a:spLocks noChangeArrowheads="1"/>
          </p:cNvSpPr>
          <p:nvPr/>
        </p:nvSpPr>
        <p:spPr bwMode="auto">
          <a:xfrm>
            <a:off x="4207819" y="1680323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1.1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Szövegdoboz 70"/>
          <p:cNvSpPr txBox="1">
            <a:spLocks noChangeArrowheads="1"/>
          </p:cNvSpPr>
          <p:nvPr/>
        </p:nvSpPr>
        <p:spPr bwMode="auto">
          <a:xfrm>
            <a:off x="3491379" y="2582023"/>
            <a:ext cx="5277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DMI2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Szövegdoboz 31"/>
          <p:cNvSpPr txBox="1">
            <a:spLocks noChangeArrowheads="1"/>
          </p:cNvSpPr>
          <p:nvPr/>
        </p:nvSpPr>
        <p:spPr bwMode="auto">
          <a:xfrm>
            <a:off x="865983" y="2983660"/>
            <a:ext cx="14446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</a:t>
            </a:r>
            <a:r>
              <a:rPr kumimoji="0" lang="hu-HU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DDR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3-1600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8" name="Egyenes összekötő 130"/>
          <p:cNvCxnSpPr/>
          <p:nvPr/>
        </p:nvCxnSpPr>
        <p:spPr>
          <a:xfrm rot="10800000" flipH="1" flipV="1">
            <a:off x="2413063" y="2280398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131"/>
          <p:cNvCxnSpPr/>
          <p:nvPr/>
        </p:nvCxnSpPr>
        <p:spPr>
          <a:xfrm rot="10800000" flipH="1" flipV="1">
            <a:off x="2413063" y="1736237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145"/>
          <p:cNvCxnSpPr/>
          <p:nvPr/>
        </p:nvCxnSpPr>
        <p:spPr>
          <a:xfrm rot="10800000" flipH="1">
            <a:off x="1460458" y="1700960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46"/>
          <p:cNvSpPr/>
          <p:nvPr/>
        </p:nvSpPr>
        <p:spPr>
          <a:xfrm flipH="1">
            <a:off x="1593275" y="151681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églalap 147"/>
          <p:cNvSpPr/>
          <p:nvPr/>
        </p:nvSpPr>
        <p:spPr>
          <a:xfrm flipH="1">
            <a:off x="1505963" y="151681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Egyenes összekötő 150"/>
          <p:cNvCxnSpPr/>
          <p:nvPr/>
        </p:nvCxnSpPr>
        <p:spPr>
          <a:xfrm rot="10800000" flipH="1">
            <a:off x="1442644" y="1870823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églalap 151"/>
          <p:cNvSpPr/>
          <p:nvPr/>
        </p:nvSpPr>
        <p:spPr>
          <a:xfrm flipH="1">
            <a:off x="1593275" y="176446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églalap 152"/>
          <p:cNvSpPr/>
          <p:nvPr/>
        </p:nvSpPr>
        <p:spPr>
          <a:xfrm flipH="1">
            <a:off x="1505963" y="176446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églalap 155"/>
          <p:cNvSpPr/>
          <p:nvPr/>
        </p:nvSpPr>
        <p:spPr>
          <a:xfrm flipH="1">
            <a:off x="1840925" y="1637460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7" name="Egyenes összekötő 156"/>
          <p:cNvCxnSpPr/>
          <p:nvPr/>
        </p:nvCxnSpPr>
        <p:spPr>
          <a:xfrm rot="10800000" flipH="1">
            <a:off x="1448582" y="2208960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églalap 157"/>
          <p:cNvSpPr/>
          <p:nvPr/>
        </p:nvSpPr>
        <p:spPr>
          <a:xfrm flipH="1">
            <a:off x="1593275" y="210259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églalap 158"/>
          <p:cNvSpPr/>
          <p:nvPr/>
        </p:nvSpPr>
        <p:spPr>
          <a:xfrm flipH="1">
            <a:off x="1505963" y="210259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Egyenes összekötő 161"/>
          <p:cNvCxnSpPr/>
          <p:nvPr/>
        </p:nvCxnSpPr>
        <p:spPr>
          <a:xfrm rot="10800000" flipH="1">
            <a:off x="1442644" y="2381998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162"/>
          <p:cNvSpPr/>
          <p:nvPr/>
        </p:nvSpPr>
        <p:spPr>
          <a:xfrm flipH="1">
            <a:off x="1593275" y="235342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églalap 163"/>
          <p:cNvSpPr/>
          <p:nvPr/>
        </p:nvSpPr>
        <p:spPr>
          <a:xfrm flipH="1">
            <a:off x="1505963" y="235342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églalap 166"/>
          <p:cNvSpPr/>
          <p:nvPr/>
        </p:nvSpPr>
        <p:spPr>
          <a:xfrm flipH="1">
            <a:off x="1840925" y="2137523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4" name="Egyenes összekötő 170"/>
          <p:cNvCxnSpPr>
            <a:cxnSpLocks noChangeShapeType="1"/>
          </p:cNvCxnSpPr>
          <p:nvPr/>
        </p:nvCxnSpPr>
        <p:spPr bwMode="auto">
          <a:xfrm rot="10800000" flipV="1">
            <a:off x="6314063" y="2297860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gyenes összekötő 171"/>
          <p:cNvCxnSpPr>
            <a:cxnSpLocks noChangeShapeType="1"/>
          </p:cNvCxnSpPr>
          <p:nvPr/>
        </p:nvCxnSpPr>
        <p:spPr bwMode="auto">
          <a:xfrm rot="10800000" flipV="1">
            <a:off x="6436300" y="1785098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gyenes összekötő 172"/>
          <p:cNvCxnSpPr>
            <a:cxnSpLocks noChangeShapeType="1"/>
          </p:cNvCxnSpPr>
          <p:nvPr/>
        </p:nvCxnSpPr>
        <p:spPr bwMode="auto">
          <a:xfrm flipH="1" flipV="1">
            <a:off x="7108675" y="1697550"/>
            <a:ext cx="487725" cy="3175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églalap 173"/>
          <p:cNvSpPr>
            <a:spLocks noChangeArrowheads="1"/>
          </p:cNvSpPr>
          <p:nvPr/>
        </p:nvSpPr>
        <p:spPr bwMode="auto">
          <a:xfrm>
            <a:off x="7379275" y="151998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églalap 174"/>
          <p:cNvSpPr>
            <a:spLocks noChangeArrowheads="1"/>
          </p:cNvSpPr>
          <p:nvPr/>
        </p:nvSpPr>
        <p:spPr bwMode="auto">
          <a:xfrm>
            <a:off x="7474078" y="151998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Egyenes összekötő 177"/>
          <p:cNvCxnSpPr>
            <a:cxnSpLocks noChangeShapeType="1"/>
          </p:cNvCxnSpPr>
          <p:nvPr/>
        </p:nvCxnSpPr>
        <p:spPr bwMode="auto">
          <a:xfrm rot="10800000">
            <a:off x="7124973" y="1873998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églalap 178"/>
          <p:cNvSpPr>
            <a:spLocks noChangeArrowheads="1"/>
          </p:cNvSpPr>
          <p:nvPr/>
        </p:nvSpPr>
        <p:spPr bwMode="auto">
          <a:xfrm>
            <a:off x="7379275" y="176763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églalap 179"/>
          <p:cNvSpPr>
            <a:spLocks noChangeArrowheads="1"/>
          </p:cNvSpPr>
          <p:nvPr/>
        </p:nvSpPr>
        <p:spPr bwMode="auto">
          <a:xfrm>
            <a:off x="7474078" y="176763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églalap 182"/>
          <p:cNvSpPr>
            <a:spLocks noChangeArrowheads="1"/>
          </p:cNvSpPr>
          <p:nvPr/>
        </p:nvSpPr>
        <p:spPr bwMode="auto">
          <a:xfrm>
            <a:off x="6529963" y="164222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3" name="Egyenes összekötő 183"/>
          <p:cNvCxnSpPr>
            <a:cxnSpLocks noChangeShapeType="1"/>
          </p:cNvCxnSpPr>
          <p:nvPr/>
        </p:nvCxnSpPr>
        <p:spPr bwMode="auto">
          <a:xfrm rot="10800000">
            <a:off x="7147646" y="2224835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églalap 184"/>
          <p:cNvSpPr>
            <a:spLocks noChangeArrowheads="1"/>
          </p:cNvSpPr>
          <p:nvPr/>
        </p:nvSpPr>
        <p:spPr bwMode="auto">
          <a:xfrm>
            <a:off x="7379275" y="211847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églalap 185"/>
          <p:cNvSpPr>
            <a:spLocks noChangeArrowheads="1"/>
          </p:cNvSpPr>
          <p:nvPr/>
        </p:nvSpPr>
        <p:spPr bwMode="auto">
          <a:xfrm>
            <a:off x="7474078" y="211847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6" name="Egyenes összekötő 188"/>
          <p:cNvCxnSpPr>
            <a:cxnSpLocks noChangeShapeType="1"/>
          </p:cNvCxnSpPr>
          <p:nvPr/>
        </p:nvCxnSpPr>
        <p:spPr bwMode="auto">
          <a:xfrm rot="10800000">
            <a:off x="7128372" y="2397873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églalap 189"/>
          <p:cNvSpPr>
            <a:spLocks noChangeArrowheads="1"/>
          </p:cNvSpPr>
          <p:nvPr/>
        </p:nvSpPr>
        <p:spPr bwMode="auto">
          <a:xfrm>
            <a:off x="7379275" y="236929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églalap 190"/>
          <p:cNvSpPr>
            <a:spLocks noChangeArrowheads="1"/>
          </p:cNvSpPr>
          <p:nvPr/>
        </p:nvSpPr>
        <p:spPr bwMode="auto">
          <a:xfrm>
            <a:off x="7474078" y="236929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églalap 193"/>
          <p:cNvSpPr>
            <a:spLocks noChangeArrowheads="1"/>
          </p:cNvSpPr>
          <p:nvPr/>
        </p:nvSpPr>
        <p:spPr bwMode="auto">
          <a:xfrm>
            <a:off x="6529963" y="215339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" name="Line 42"/>
          <p:cNvSpPr>
            <a:spLocks noChangeShapeType="1"/>
          </p:cNvSpPr>
          <p:nvPr/>
        </p:nvSpPr>
        <p:spPr bwMode="auto">
          <a:xfrm>
            <a:off x="4054475" y="2516935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1" name="Szövegdoboz 31"/>
          <p:cNvSpPr txBox="1">
            <a:spLocks noChangeArrowheads="1"/>
          </p:cNvSpPr>
          <p:nvPr/>
        </p:nvSpPr>
        <p:spPr bwMode="auto">
          <a:xfrm>
            <a:off x="6734970" y="2997948"/>
            <a:ext cx="14446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</a:t>
            </a:r>
            <a:r>
              <a:rPr kumimoji="0" lang="hu-HU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DDR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3-1600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42" name="Egyenes összekötő 130"/>
          <p:cNvCxnSpPr/>
          <p:nvPr/>
        </p:nvCxnSpPr>
        <p:spPr>
          <a:xfrm flipV="1">
            <a:off x="1293113" y="2624886"/>
            <a:ext cx="1344612" cy="79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131"/>
          <p:cNvCxnSpPr/>
          <p:nvPr/>
        </p:nvCxnSpPr>
        <p:spPr>
          <a:xfrm rot="10800000" flipH="1" flipV="1">
            <a:off x="1170050" y="2068025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145"/>
          <p:cNvCxnSpPr/>
          <p:nvPr/>
        </p:nvCxnSpPr>
        <p:spPr>
          <a:xfrm rot="10800000" flipH="1">
            <a:off x="199632" y="1969248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46"/>
          <p:cNvSpPr/>
          <p:nvPr/>
        </p:nvSpPr>
        <p:spPr>
          <a:xfrm flipH="1">
            <a:off x="350263" y="178509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églalap 147"/>
          <p:cNvSpPr/>
          <p:nvPr/>
        </p:nvSpPr>
        <p:spPr>
          <a:xfrm flipH="1">
            <a:off x="262950" y="178509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7" name="Egyenes összekötő 150"/>
          <p:cNvCxnSpPr/>
          <p:nvPr/>
        </p:nvCxnSpPr>
        <p:spPr>
          <a:xfrm rot="10800000" flipH="1">
            <a:off x="199632" y="2139110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51"/>
          <p:cNvSpPr/>
          <p:nvPr/>
        </p:nvSpPr>
        <p:spPr>
          <a:xfrm flipH="1">
            <a:off x="350263" y="203274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églalap 152"/>
          <p:cNvSpPr/>
          <p:nvPr/>
        </p:nvSpPr>
        <p:spPr>
          <a:xfrm flipH="1">
            <a:off x="262950" y="203274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églalap 155"/>
          <p:cNvSpPr/>
          <p:nvPr/>
        </p:nvSpPr>
        <p:spPr>
          <a:xfrm flipH="1">
            <a:off x="597913" y="1905748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51" name="Egyenes összekötő 156"/>
          <p:cNvCxnSpPr/>
          <p:nvPr/>
        </p:nvCxnSpPr>
        <p:spPr>
          <a:xfrm rot="10800000" flipH="1">
            <a:off x="199632" y="2553448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églalap 157"/>
          <p:cNvSpPr/>
          <p:nvPr/>
        </p:nvSpPr>
        <p:spPr>
          <a:xfrm flipH="1">
            <a:off x="350263" y="244708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églalap 158"/>
          <p:cNvSpPr/>
          <p:nvPr/>
        </p:nvSpPr>
        <p:spPr>
          <a:xfrm flipH="1">
            <a:off x="262950" y="244708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4" name="Egyenes összekötő 161"/>
          <p:cNvCxnSpPr/>
          <p:nvPr/>
        </p:nvCxnSpPr>
        <p:spPr>
          <a:xfrm rot="10800000" flipH="1">
            <a:off x="193694" y="2726485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62"/>
          <p:cNvSpPr/>
          <p:nvPr/>
        </p:nvSpPr>
        <p:spPr>
          <a:xfrm flipH="1">
            <a:off x="350263" y="269791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églalap 163"/>
          <p:cNvSpPr/>
          <p:nvPr/>
        </p:nvSpPr>
        <p:spPr>
          <a:xfrm flipH="1">
            <a:off x="262950" y="269791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églalap 166"/>
          <p:cNvSpPr/>
          <p:nvPr/>
        </p:nvSpPr>
        <p:spPr>
          <a:xfrm flipH="1">
            <a:off x="597913" y="2482010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Line 65"/>
          <p:cNvSpPr>
            <a:spLocks noChangeShapeType="1"/>
          </p:cNvSpPr>
          <p:nvPr/>
        </p:nvSpPr>
        <p:spPr bwMode="auto">
          <a:xfrm flipV="1">
            <a:off x="2643250" y="2463660"/>
            <a:ext cx="0" cy="1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9" name="Line 66"/>
          <p:cNvSpPr>
            <a:spLocks noChangeShapeType="1"/>
          </p:cNvSpPr>
          <p:nvPr/>
        </p:nvSpPr>
        <p:spPr bwMode="auto">
          <a:xfrm>
            <a:off x="2668650" y="2447085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" name="Line 67"/>
          <p:cNvSpPr>
            <a:spLocks noChangeShapeType="1"/>
          </p:cNvSpPr>
          <p:nvPr/>
        </p:nvSpPr>
        <p:spPr bwMode="auto">
          <a:xfrm>
            <a:off x="2668650" y="2447085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1" name="Line 68"/>
          <p:cNvSpPr>
            <a:spLocks noChangeShapeType="1"/>
          </p:cNvSpPr>
          <p:nvPr/>
        </p:nvSpPr>
        <p:spPr bwMode="auto">
          <a:xfrm>
            <a:off x="2649600" y="2447085"/>
            <a:ext cx="95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2" name="Line 69"/>
          <p:cNvSpPr>
            <a:spLocks noChangeShapeType="1"/>
          </p:cNvSpPr>
          <p:nvPr/>
        </p:nvSpPr>
        <p:spPr bwMode="auto">
          <a:xfrm>
            <a:off x="2649600" y="178668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" name="Line 70"/>
          <p:cNvSpPr>
            <a:spLocks noChangeShapeType="1"/>
          </p:cNvSpPr>
          <p:nvPr/>
        </p:nvSpPr>
        <p:spPr bwMode="auto">
          <a:xfrm>
            <a:off x="2649600" y="2002585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436300" y="2612185"/>
            <a:ext cx="1576388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322000" y="2066085"/>
            <a:ext cx="169068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Egyenes összekötő 172"/>
          <p:cNvCxnSpPr>
            <a:cxnSpLocks noChangeShapeType="1"/>
          </p:cNvCxnSpPr>
          <p:nvPr/>
        </p:nvCxnSpPr>
        <p:spPr bwMode="auto">
          <a:xfrm rot="10800000">
            <a:off x="8472761" y="1985123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Téglalap 173"/>
          <p:cNvSpPr>
            <a:spLocks noChangeArrowheads="1"/>
          </p:cNvSpPr>
          <p:nvPr/>
        </p:nvSpPr>
        <p:spPr bwMode="auto">
          <a:xfrm>
            <a:off x="8727063" y="180097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églalap 174"/>
          <p:cNvSpPr>
            <a:spLocks noChangeArrowheads="1"/>
          </p:cNvSpPr>
          <p:nvPr/>
        </p:nvSpPr>
        <p:spPr bwMode="auto">
          <a:xfrm>
            <a:off x="8816696" y="180097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9" name="Egyenes összekötő 177"/>
          <p:cNvCxnSpPr>
            <a:cxnSpLocks noChangeShapeType="1"/>
          </p:cNvCxnSpPr>
          <p:nvPr/>
        </p:nvCxnSpPr>
        <p:spPr bwMode="auto">
          <a:xfrm rot="10800000">
            <a:off x="8472761" y="2116885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" name="Téglalap 178"/>
          <p:cNvSpPr>
            <a:spLocks noChangeArrowheads="1"/>
          </p:cNvSpPr>
          <p:nvPr/>
        </p:nvSpPr>
        <p:spPr bwMode="auto">
          <a:xfrm>
            <a:off x="8727063" y="204862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églalap 179"/>
          <p:cNvSpPr>
            <a:spLocks noChangeArrowheads="1"/>
          </p:cNvSpPr>
          <p:nvPr/>
        </p:nvSpPr>
        <p:spPr bwMode="auto">
          <a:xfrm>
            <a:off x="8816696" y="204862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églalap 182"/>
          <p:cNvSpPr>
            <a:spLocks noChangeArrowheads="1"/>
          </p:cNvSpPr>
          <p:nvPr/>
        </p:nvSpPr>
        <p:spPr bwMode="auto">
          <a:xfrm>
            <a:off x="7877750" y="192321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73" name="Egyenes összekötő 183"/>
          <p:cNvCxnSpPr>
            <a:cxnSpLocks noChangeShapeType="1"/>
          </p:cNvCxnSpPr>
          <p:nvPr/>
        </p:nvCxnSpPr>
        <p:spPr bwMode="auto">
          <a:xfrm rot="10800000">
            <a:off x="8488636" y="2543923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" name="Téglalap 184"/>
          <p:cNvSpPr>
            <a:spLocks noChangeArrowheads="1"/>
          </p:cNvSpPr>
          <p:nvPr/>
        </p:nvSpPr>
        <p:spPr bwMode="auto">
          <a:xfrm>
            <a:off x="8727063" y="243756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églalap 185"/>
          <p:cNvSpPr>
            <a:spLocks noChangeArrowheads="1"/>
          </p:cNvSpPr>
          <p:nvPr/>
        </p:nvSpPr>
        <p:spPr bwMode="auto">
          <a:xfrm>
            <a:off x="8816696" y="243756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6" name="Egyenes összekötő 188"/>
          <p:cNvCxnSpPr>
            <a:cxnSpLocks noChangeShapeType="1"/>
          </p:cNvCxnSpPr>
          <p:nvPr/>
        </p:nvCxnSpPr>
        <p:spPr bwMode="auto">
          <a:xfrm rot="10800000">
            <a:off x="8465963" y="2716960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" name="Téglalap 189"/>
          <p:cNvSpPr>
            <a:spLocks noChangeArrowheads="1"/>
          </p:cNvSpPr>
          <p:nvPr/>
        </p:nvSpPr>
        <p:spPr bwMode="auto">
          <a:xfrm>
            <a:off x="8727063" y="268838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églalap 190"/>
          <p:cNvSpPr>
            <a:spLocks noChangeArrowheads="1"/>
          </p:cNvSpPr>
          <p:nvPr/>
        </p:nvSpPr>
        <p:spPr bwMode="auto">
          <a:xfrm>
            <a:off x="8816696" y="269229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églalap 193"/>
          <p:cNvSpPr>
            <a:spLocks noChangeArrowheads="1"/>
          </p:cNvSpPr>
          <p:nvPr/>
        </p:nvSpPr>
        <p:spPr bwMode="auto">
          <a:xfrm>
            <a:off x="7877750" y="247248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0" name="Line 87"/>
          <p:cNvSpPr>
            <a:spLocks noChangeShapeType="1"/>
          </p:cNvSpPr>
          <p:nvPr/>
        </p:nvSpPr>
        <p:spPr bwMode="auto">
          <a:xfrm flipV="1">
            <a:off x="6436300" y="2428035"/>
            <a:ext cx="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1" name="Line 88"/>
          <p:cNvSpPr>
            <a:spLocks noChangeShapeType="1"/>
          </p:cNvSpPr>
          <p:nvPr/>
        </p:nvSpPr>
        <p:spPr bwMode="auto">
          <a:xfrm flipH="1">
            <a:off x="6318825" y="2428035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2" name="Line 89"/>
          <p:cNvSpPr>
            <a:spLocks noChangeShapeType="1"/>
          </p:cNvSpPr>
          <p:nvPr/>
        </p:nvSpPr>
        <p:spPr bwMode="auto">
          <a:xfrm>
            <a:off x="6436300" y="178033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3" name="Line 90"/>
          <p:cNvSpPr>
            <a:spLocks noChangeShapeType="1"/>
          </p:cNvSpPr>
          <p:nvPr/>
        </p:nvSpPr>
        <p:spPr bwMode="auto">
          <a:xfrm flipH="1">
            <a:off x="6312475" y="2002585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4" name="Téglalap 53"/>
          <p:cNvSpPr>
            <a:spLocks noChangeArrowheads="1"/>
          </p:cNvSpPr>
          <p:nvPr/>
        </p:nvSpPr>
        <p:spPr bwMode="auto">
          <a:xfrm>
            <a:off x="3721100" y="2866185"/>
            <a:ext cx="1439863" cy="5762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7500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</a:t>
            </a:r>
            <a:r>
              <a:rPr kumimoji="0" lang="hu-HU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5" name="Szövegdoboz 70"/>
          <p:cNvSpPr txBox="1">
            <a:spLocks noChangeArrowheads="1"/>
          </p:cNvSpPr>
          <p:nvPr/>
        </p:nvSpPr>
        <p:spPr bwMode="auto">
          <a:xfrm>
            <a:off x="4839165" y="2558210"/>
            <a:ext cx="5277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DMI2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6" name="Text Box 97"/>
          <p:cNvSpPr txBox="1">
            <a:spLocks noChangeArrowheads="1"/>
          </p:cNvSpPr>
          <p:nvPr/>
        </p:nvSpPr>
        <p:spPr bwMode="auto">
          <a:xfrm>
            <a:off x="4375150" y="1367585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</p:txBody>
      </p:sp>
      <p:sp>
        <p:nvSpPr>
          <p:cNvPr id="87" name="Rectangle 104"/>
          <p:cNvSpPr>
            <a:spLocks noChangeArrowheads="1"/>
          </p:cNvSpPr>
          <p:nvPr/>
        </p:nvSpPr>
        <p:spPr bwMode="auto">
          <a:xfrm>
            <a:off x="2514600" y="1382075"/>
            <a:ext cx="19605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E7-2800 </a:t>
            </a:r>
            <a:r>
              <a:rPr kumimoji="0" lang="en-US" alt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v2</a:t>
            </a:r>
            <a:endParaRPr kumimoji="0" lang="en-US" alt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Ivy </a:t>
            </a:r>
            <a:r>
              <a:rPr kumimoji="0" lang="en-US" alt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Bridge-EX)</a:t>
            </a:r>
            <a:endParaRPr kumimoji="0" lang="en-US" alt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8" name="Rectangle 105"/>
          <p:cNvSpPr>
            <a:spLocks noChangeArrowheads="1"/>
          </p:cNvSpPr>
          <p:nvPr/>
        </p:nvSpPr>
        <p:spPr bwMode="auto">
          <a:xfrm>
            <a:off x="5023781" y="1384360"/>
            <a:ext cx="11204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E7-2800 </a:t>
            </a:r>
            <a:r>
              <a:rPr kumimoji="0" lang="en-US" alt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v2</a:t>
            </a:r>
            <a:endParaRPr kumimoji="0" lang="en-US" alt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Ivy </a:t>
            </a:r>
            <a:r>
              <a:rPr kumimoji="0" lang="en-US" alt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Bridge-EX)</a:t>
            </a:r>
            <a:endParaRPr kumimoji="0" lang="en-US" alt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9" name="Téglalap 3"/>
          <p:cNvSpPr>
            <a:spLocks noChangeArrowheads="1"/>
          </p:cNvSpPr>
          <p:nvPr/>
        </p:nvSpPr>
        <p:spPr bwMode="auto">
          <a:xfrm>
            <a:off x="2768599" y="1932734"/>
            <a:ext cx="1548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Ivy Bridge -EX (15C)</a:t>
            </a:r>
          </a:p>
        </p:txBody>
      </p:sp>
      <p:sp>
        <p:nvSpPr>
          <p:cNvPr id="90" name="Téglalap 3"/>
          <p:cNvSpPr>
            <a:spLocks noChangeArrowheads="1"/>
          </p:cNvSpPr>
          <p:nvPr/>
        </p:nvSpPr>
        <p:spPr bwMode="auto">
          <a:xfrm>
            <a:off x="4775199" y="1932735"/>
            <a:ext cx="15480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Ivy Bridge -EX (15C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91" name="Straight Connector 90"/>
          <p:cNvCxnSpPr/>
          <p:nvPr/>
        </p:nvCxnSpPr>
        <p:spPr bwMode="auto">
          <a:xfrm flipV="1">
            <a:off x="4316599" y="2042273"/>
            <a:ext cx="458601" cy="793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Connector 91"/>
          <p:cNvCxnSpPr/>
          <p:nvPr/>
        </p:nvCxnSpPr>
        <p:spPr bwMode="auto">
          <a:xfrm flipV="1">
            <a:off x="4326124" y="2337548"/>
            <a:ext cx="458601" cy="793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Szövegdoboz 70"/>
          <p:cNvSpPr txBox="1">
            <a:spLocks noChangeArrowheads="1"/>
          </p:cNvSpPr>
          <p:nvPr/>
        </p:nvSpPr>
        <p:spPr bwMode="auto">
          <a:xfrm>
            <a:off x="4217344" y="2483598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1.1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4" name="Down Arrow 93"/>
          <p:cNvSpPr/>
          <p:nvPr/>
        </p:nvSpPr>
        <p:spPr bwMode="auto">
          <a:xfrm>
            <a:off x="4486274" y="1043735"/>
            <a:ext cx="72000" cy="2160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5" name="Téglalap 147"/>
          <p:cNvSpPr/>
          <p:nvPr/>
        </p:nvSpPr>
        <p:spPr>
          <a:xfrm flipH="1">
            <a:off x="1414905" y="151482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églalap 152"/>
          <p:cNvSpPr/>
          <p:nvPr/>
        </p:nvSpPr>
        <p:spPr>
          <a:xfrm flipH="1">
            <a:off x="1414905" y="176247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Téglalap 158"/>
          <p:cNvSpPr/>
          <p:nvPr/>
        </p:nvSpPr>
        <p:spPr>
          <a:xfrm flipH="1">
            <a:off x="1414905" y="210061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Téglalap 163"/>
          <p:cNvSpPr/>
          <p:nvPr/>
        </p:nvSpPr>
        <p:spPr>
          <a:xfrm flipH="1">
            <a:off x="1414905" y="235737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églalap 147"/>
          <p:cNvSpPr/>
          <p:nvPr/>
        </p:nvSpPr>
        <p:spPr>
          <a:xfrm flipH="1">
            <a:off x="165954" y="178904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églalap 152"/>
          <p:cNvSpPr/>
          <p:nvPr/>
        </p:nvSpPr>
        <p:spPr>
          <a:xfrm flipH="1">
            <a:off x="165954" y="203669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églalap 158"/>
          <p:cNvSpPr/>
          <p:nvPr/>
        </p:nvSpPr>
        <p:spPr>
          <a:xfrm flipH="1">
            <a:off x="165954" y="245103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églalap 163"/>
          <p:cNvSpPr/>
          <p:nvPr/>
        </p:nvSpPr>
        <p:spPr>
          <a:xfrm flipH="1">
            <a:off x="165954" y="270186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Téglalap 174"/>
          <p:cNvSpPr>
            <a:spLocks noChangeArrowheads="1"/>
          </p:cNvSpPr>
          <p:nvPr/>
        </p:nvSpPr>
        <p:spPr bwMode="auto">
          <a:xfrm>
            <a:off x="7563958" y="1517997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Téglalap 179"/>
          <p:cNvSpPr>
            <a:spLocks noChangeArrowheads="1"/>
          </p:cNvSpPr>
          <p:nvPr/>
        </p:nvSpPr>
        <p:spPr bwMode="auto">
          <a:xfrm>
            <a:off x="7563958" y="1765647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Téglalap 185"/>
          <p:cNvSpPr>
            <a:spLocks noChangeArrowheads="1"/>
          </p:cNvSpPr>
          <p:nvPr/>
        </p:nvSpPr>
        <p:spPr bwMode="auto">
          <a:xfrm>
            <a:off x="7563958" y="211648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Téglalap 190"/>
          <p:cNvSpPr>
            <a:spLocks noChangeArrowheads="1"/>
          </p:cNvSpPr>
          <p:nvPr/>
        </p:nvSpPr>
        <p:spPr bwMode="auto">
          <a:xfrm>
            <a:off x="7563958" y="236731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Téglalap 174"/>
          <p:cNvSpPr>
            <a:spLocks noChangeArrowheads="1"/>
          </p:cNvSpPr>
          <p:nvPr/>
        </p:nvSpPr>
        <p:spPr bwMode="auto">
          <a:xfrm>
            <a:off x="8910804" y="180277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Téglalap 179"/>
          <p:cNvSpPr>
            <a:spLocks noChangeArrowheads="1"/>
          </p:cNvSpPr>
          <p:nvPr/>
        </p:nvSpPr>
        <p:spPr bwMode="auto">
          <a:xfrm>
            <a:off x="8910804" y="205042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Téglalap 185"/>
          <p:cNvSpPr>
            <a:spLocks noChangeArrowheads="1"/>
          </p:cNvSpPr>
          <p:nvPr/>
        </p:nvSpPr>
        <p:spPr bwMode="auto">
          <a:xfrm>
            <a:off x="8910804" y="2435449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Téglalap 190"/>
          <p:cNvSpPr>
            <a:spLocks noChangeArrowheads="1"/>
          </p:cNvSpPr>
          <p:nvPr/>
        </p:nvSpPr>
        <p:spPr bwMode="auto">
          <a:xfrm>
            <a:off x="8910804" y="269409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86750" y="1201842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Brickland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439196" y="2777285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SMI2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198396" y="2777285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SMI2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" name="Rounded Rectangle 113"/>
          <p:cNvSpPr/>
          <p:nvPr/>
        </p:nvSpPr>
        <p:spPr bwMode="auto">
          <a:xfrm>
            <a:off x="4217344" y="1680323"/>
            <a:ext cx="686709" cy="10795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5" name="Rounded Rectangle 114"/>
          <p:cNvSpPr/>
          <p:nvPr/>
        </p:nvSpPr>
        <p:spPr bwMode="auto">
          <a:xfrm>
            <a:off x="2398285" y="1583795"/>
            <a:ext cx="468000" cy="118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3505200" y="2769348"/>
            <a:ext cx="1861674" cy="77628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6714" y="497906"/>
            <a:ext cx="833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2: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Brickland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 based on Ivy Bridge-EX processors (2014)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9" name="Text Box 90"/>
          <p:cNvSpPr txBox="1">
            <a:spLocks noChangeArrowheads="1"/>
          </p:cNvSpPr>
          <p:nvPr/>
        </p:nvSpPr>
        <p:spPr bwMode="auto">
          <a:xfrm>
            <a:off x="5584594" y="3699030"/>
            <a:ext cx="3572106" cy="18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SMI2: Scalable Memory Interface 2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(Parallel 64-bit VMSE data link between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processor and the SMB)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SMB: Scalable Memory Buffer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(C112/C114: Jordan Creek 2)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(Performs conversion between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parallel SMI2 and the parallel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DDR3/DDR4 DIMM interfaces)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C112:  2 DIMMs/channel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C114: 3 DIMMs/channel</a:t>
            </a:r>
          </a:p>
        </p:txBody>
      </p:sp>
      <p:sp>
        <p:nvSpPr>
          <p:cNvPr id="1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altLang="en-US" sz="1600" dirty="0"/>
              <a:t>1.</a:t>
            </a:r>
            <a:r>
              <a:rPr lang="en-US" altLang="en-US" sz="1600" dirty="0"/>
              <a:t>2</a:t>
            </a:r>
            <a:r>
              <a:rPr lang="hu-HU" altLang="en-US" sz="1600" dirty="0"/>
              <a:t> </a:t>
            </a:r>
            <a:r>
              <a:rPr lang="en-US" altLang="en-US" sz="1600" dirty="0"/>
              <a:t>The platform concept </a:t>
            </a:r>
            <a:r>
              <a:rPr lang="en-US" altLang="en-US" sz="1600" dirty="0" smtClean="0"/>
              <a:t>(3)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078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0"/>
          <p:cNvSpPr txBox="1">
            <a:spLocks noChangeArrowheads="1"/>
          </p:cNvSpPr>
          <p:nvPr/>
        </p:nvSpPr>
        <p:spPr bwMode="auto">
          <a:xfrm>
            <a:off x="76200" y="498102"/>
            <a:ext cx="4302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Compatibility of platform components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(2)</a:t>
            </a:r>
          </a:p>
        </p:txBody>
      </p:sp>
      <p:sp>
        <p:nvSpPr>
          <p:cNvPr id="54275" name="Text Box 31"/>
          <p:cNvSpPr txBox="1">
            <a:spLocks noChangeArrowheads="1"/>
          </p:cNvSpPr>
          <p:nvPr/>
        </p:nvSpPr>
        <p:spPr bwMode="auto">
          <a:xfrm>
            <a:off x="234950" y="848099"/>
            <a:ext cx="8659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Since platform components are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interconnected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via specified interfaces to build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platform, </a:t>
            </a:r>
            <a:endParaRPr kumimoji="0" lang="en-US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components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such as processors or memories are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compatible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given platform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long as they have the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same interfaces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(including interface parameters,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such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expected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transfer rates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etc.).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altLang="en-US" sz="1600" dirty="0"/>
              <a:t>1.</a:t>
            </a:r>
            <a:r>
              <a:rPr lang="en-US" altLang="en-US" sz="1600" dirty="0"/>
              <a:t>2</a:t>
            </a:r>
            <a:r>
              <a:rPr lang="hu-HU" altLang="en-US" sz="1600" dirty="0"/>
              <a:t> </a:t>
            </a:r>
            <a:r>
              <a:rPr lang="en-US" altLang="en-US" sz="1600" dirty="0"/>
              <a:t>The platform concept </a:t>
            </a:r>
            <a:r>
              <a:rPr lang="en-US" altLang="en-US" sz="1600" dirty="0" smtClean="0"/>
              <a:t>(4)</a:t>
            </a:r>
            <a:endParaRPr lang="en-GB" sz="1600" dirty="0"/>
          </a:p>
        </p:txBody>
      </p:sp>
      <p:sp>
        <p:nvSpPr>
          <p:cNvPr id="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0465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2194986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 8C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10C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398436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7500 </a:t>
            </a: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483911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644374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758549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771249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771249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771249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4162587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237849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669774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2936349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2933174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2937936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2937936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4058711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4050774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21255" y="3771691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17445" y="3252896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316812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298397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298397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337986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23162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23162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310462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684061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58246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58246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861861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83328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83328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617386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769911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Nehalem-EX:   up to </a:t>
            </a:r>
            <a:r>
              <a:rPr kumimoji="0" lang="hu-HU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DDR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3-1067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-EX: up to DDR3-1333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529949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48243" y="2031474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1950511"/>
            <a:ext cx="469900" cy="31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76636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76636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2120374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201401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201401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887011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458511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35214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35214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631549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60297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60297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387074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547411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2034649"/>
            <a:ext cx="228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1953686"/>
            <a:ext cx="457200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76953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769536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2123549"/>
            <a:ext cx="457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201718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2017186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891774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474386"/>
            <a:ext cx="441325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3680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36802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647424"/>
            <a:ext cx="457200" cy="47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61884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618849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402949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817411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266549"/>
            <a:ext cx="228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3185586"/>
            <a:ext cx="457200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300143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3001436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355449"/>
            <a:ext cx="457200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24908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249086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3123674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744386"/>
            <a:ext cx="441325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6380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63802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3915836"/>
            <a:ext cx="4572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88884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888849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672949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878940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1" name="Téglalap 60"/>
          <p:cNvSpPr/>
          <p:nvPr/>
        </p:nvSpPr>
        <p:spPr>
          <a:xfrm>
            <a:off x="3751263" y="5392211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ICH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10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4995508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5063599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ESI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869924"/>
            <a:ext cx="3260725" cy="118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SMI: Scalable Memory Interface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(Serial link between the processor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and the SMB)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SMB: Scalable Memory Buffer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(Performs conversion between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serial SMI and the parallel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DDR3 DIMM interfaces)</a:t>
            </a: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861736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299761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21879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203464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203464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388661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28229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28229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15529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802999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69663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69663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2976036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294746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294746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731561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4106336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533249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452286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26813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26813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622149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51578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51578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388786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4036486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393012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393012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209524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18094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18094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3965049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693778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696636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696636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696636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2032426"/>
            <a:ext cx="0" cy="216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252136"/>
            <a:ext cx="108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858686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26096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852336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852336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445936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8088" y="2885486"/>
            <a:ext cx="1576387" cy="4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315636"/>
            <a:ext cx="16906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23467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20505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205052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366436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29817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29817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172761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79347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687111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68711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2966511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293793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293793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722036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8088" y="4161899"/>
            <a:ext cx="1576387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534836"/>
            <a:ext cx="1706562" cy="12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45387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2697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26972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585636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51737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51737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391961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406347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3957111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395711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234924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20793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20793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4017436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877736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890436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886626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261786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40449" y="3420536"/>
            <a:ext cx="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677586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677586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2034711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252136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252386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2x4 SMI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253974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2x4 SMI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77787" y="498196"/>
            <a:ext cx="9219737" cy="72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for compatible processors of a platform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Nehalem-EX and the </a:t>
            </a:r>
            <a:r>
              <a:rPr kumimoji="0" lang="en-US" altLang="en-US" sz="1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</a:t>
            </a:r>
            <a:r>
              <a:rPr kumimoji="0" lang="en-US" alt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 are compatible within the Boxboro-EX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Times New Roman" pitchFamily="18" charset="0"/>
              </a:rPr>
              <a:t>  platform since both have 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same interfaces</a:t>
            </a:r>
            <a:r>
              <a:rPr lang="en-US" altLang="en-US" sz="1400" dirty="0" smtClean="0">
                <a:latin typeface="Verdana" pitchFamily="34" charset="0"/>
                <a:cs typeface="Times New Roman" pitchFamily="18" charset="0"/>
              </a:rPr>
              <a:t>.</a:t>
            </a:r>
            <a:r>
              <a:rPr kumimoji="0" lang="en-US" alt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endParaRPr kumimoji="0" lang="en-US" alt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727049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156325" y="6049436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499661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7500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</a:t>
            </a:r>
            <a:r>
              <a:rPr kumimoji="0" lang="hu-HU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534586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E7-8800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196574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 8C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10C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352274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 8C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10C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352274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 8C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10C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540936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-106753" y="6496598"/>
            <a:ext cx="93159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Figure: The Boxboro-EX MP server platform supporting Nehalem-EX/</a:t>
            </a:r>
            <a:r>
              <a:rPr kumimoji="0" lang="en-US" alt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server processor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785" y="5436418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 DIMMs/memory channel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5125" y="5185836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 x QPI up to 6.4 GT/s</a:t>
            </a:r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615923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700061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97161" y="4477811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PCIe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2.0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2544763" y="1671111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3" name="Rounded Rectangle 192"/>
          <p:cNvSpPr/>
          <p:nvPr/>
        </p:nvSpPr>
        <p:spPr bwMode="auto">
          <a:xfrm>
            <a:off x="6129038" y="1704761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3021900" y="1985436"/>
            <a:ext cx="2949711" cy="23304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altLang="en-US" sz="1600" dirty="0"/>
              <a:t>1.</a:t>
            </a:r>
            <a:r>
              <a:rPr lang="en-US" altLang="en-US" sz="1600" dirty="0"/>
              <a:t>2</a:t>
            </a:r>
            <a:r>
              <a:rPr lang="hu-HU" altLang="en-US" sz="1600" dirty="0"/>
              <a:t> </a:t>
            </a:r>
            <a:r>
              <a:rPr lang="en-US" altLang="en-US" sz="1600" dirty="0"/>
              <a:t>The platform concept </a:t>
            </a:r>
            <a:r>
              <a:rPr lang="en-US" altLang="en-US" sz="1600" dirty="0" smtClean="0"/>
              <a:t>(5)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671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/>
              <a:t>1.</a:t>
            </a:r>
            <a:r>
              <a:rPr lang="en-US" altLang="en-US" sz="1600" dirty="0"/>
              <a:t>2</a:t>
            </a:r>
            <a:r>
              <a:rPr lang="hu-HU" altLang="en-US" sz="1600" dirty="0"/>
              <a:t> </a:t>
            </a:r>
            <a:r>
              <a:rPr lang="en-US" altLang="en-US" sz="1600" dirty="0"/>
              <a:t>The platform concept </a:t>
            </a:r>
            <a:r>
              <a:rPr lang="en-US" altLang="en-US" sz="1600" dirty="0" smtClean="0"/>
              <a:t>(6)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7839" y="507512"/>
            <a:ext cx="5885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Remark to the processor lines belonging to the same platforms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888" y="818710"/>
            <a:ext cx="94103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Typically,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processors of the Tick phase and the subsequent Tock phase belong to the same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platform</a:t>
            </a:r>
            <a:r>
              <a:rPr lang="en-US" sz="1400" dirty="0" smtClean="0">
                <a:latin typeface="+mj-lt"/>
              </a:rPr>
              <a:t>, e.g. the 65 nm Core 2 or the 45 nm Penryn-based 2S server processors build the core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of the mainstream 2S </a:t>
            </a:r>
            <a:r>
              <a:rPr lang="en-US" sz="1400" dirty="0" err="1" smtClean="0">
                <a:latin typeface="+mj-lt"/>
              </a:rPr>
              <a:t>Bensley</a:t>
            </a:r>
            <a:r>
              <a:rPr lang="en-US" sz="1400" dirty="0" smtClean="0">
                <a:latin typeface="+mj-lt"/>
              </a:rPr>
              <a:t> platform or the 45 Nehalem or the 32 nm </a:t>
            </a:r>
            <a:r>
              <a:rPr lang="en-US" sz="1400" dirty="0" err="1" smtClean="0">
                <a:latin typeface="+mj-lt"/>
              </a:rPr>
              <a:t>Westmere</a:t>
            </a:r>
            <a:r>
              <a:rPr lang="en-US" sz="1400" dirty="0" smtClean="0">
                <a:latin typeface="+mj-lt"/>
              </a:rPr>
              <a:t>-based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2S server processors are the basis of the high-performance 2S Boxboro-EX platform.</a:t>
            </a:r>
          </a:p>
        </p:txBody>
      </p:sp>
    </p:spTree>
    <p:extLst>
      <p:ext uri="{BB962C8B-B14F-4D97-AF65-F5344CB8AC3E}">
        <p14:creationId xmlns:p14="http://schemas.microsoft.com/office/powerpoint/2010/main" val="2063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003043"/>
              </p:ext>
            </p:extLst>
          </p:nvPr>
        </p:nvGraphicFramePr>
        <p:xfrm>
          <a:off x="32369" y="1358770"/>
          <a:ext cx="9074626" cy="3158372"/>
        </p:xfrm>
        <a:graphic>
          <a:graphicData uri="http://schemas.openxmlformats.org/drawingml/2006/table">
            <a:tbl>
              <a:tblPr/>
              <a:tblGrid>
                <a:gridCol w="116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65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538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2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Efficient 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 2S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5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Tylersburg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03/2009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X/E55xx (Nehalem-EP)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Gainestown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 DDR3-1333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92965"/>
                  </a:ext>
                </a:extLst>
              </a:tr>
              <a:tr h="56125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X/E5600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 DDR3-1333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38637"/>
                  </a:ext>
                </a:extLst>
              </a:tr>
              <a:tr h="40323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Romley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 Bridge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3/2012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E5-26xx (Sandy Bridge-EP)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DDR3-1600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73091"/>
                  </a:ext>
                </a:extLst>
              </a:tr>
              <a:tr h="40323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 Bridge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9/2013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E5-26xx v2 (Ivy Bridge-EP)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DDR3-1866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497921"/>
                  </a:ext>
                </a:extLst>
              </a:tr>
              <a:tr h="35304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Grantley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9/2014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E5-2600xx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v3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4xDDR4-2133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04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/2016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E5-26xx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v4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4xDDR4-2400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8911" y="507798"/>
            <a:ext cx="9368634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sz="1400" b="1" spc="-20" dirty="0" smtClean="0">
                <a:solidFill>
                  <a:srgbClr val="2D2D8A"/>
                </a:solidFill>
                <a:latin typeface="Verdana"/>
              </a:rPr>
              <a:t>Example for 2S server platforms  with compatible processors</a:t>
            </a:r>
          </a:p>
          <a:p>
            <a:pPr lvl="0">
              <a:defRPr/>
            </a:pPr>
            <a:r>
              <a:rPr lang="en-US" sz="1400" b="1" spc="-20" dirty="0" smtClean="0">
                <a:solidFill>
                  <a:srgbClr val="2D2D8A"/>
                </a:solidFill>
                <a:latin typeface="Verdana"/>
              </a:rPr>
              <a:t>(Intel’s </a:t>
            </a:r>
            <a:r>
              <a:rPr lang="en-US" sz="1400" b="1" spc="-20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mainstream</a:t>
            </a:r>
            <a:r>
              <a:rPr lang="en-US" sz="1400" b="1" spc="-20" dirty="0" smtClean="0">
                <a:solidFill>
                  <a:srgbClr val="2D2D8A"/>
                </a:solidFill>
                <a:latin typeface="Verdana"/>
              </a:rPr>
              <a:t> market segment specific</a:t>
            </a:r>
            <a:r>
              <a:rPr lang="en-US" sz="1400" b="1" spc="-20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spc="-20" dirty="0" smtClean="0">
                <a:solidFill>
                  <a:srgbClr val="2D2D8A"/>
                </a:solidFill>
                <a:latin typeface="Verdana"/>
              </a:rPr>
              <a:t>2S </a:t>
            </a:r>
            <a:r>
              <a:rPr lang="en-US" sz="1400" b="1" spc="-20" dirty="0">
                <a:solidFill>
                  <a:srgbClr val="2D2D8A"/>
                </a:solidFill>
                <a:latin typeface="Verdana"/>
              </a:rPr>
              <a:t>server </a:t>
            </a:r>
            <a:r>
              <a:rPr lang="en-US" sz="1400" b="1" spc="-20" dirty="0" smtClean="0">
                <a:solidFill>
                  <a:srgbClr val="2D2D8A"/>
                </a:solidFill>
                <a:latin typeface="Verdana"/>
              </a:rPr>
              <a:t>platforms </a:t>
            </a:r>
            <a:r>
              <a:rPr lang="en-US" sz="1400" b="1" spc="-20" dirty="0">
                <a:solidFill>
                  <a:srgbClr val="2D2D8A"/>
                </a:solidFill>
                <a:latin typeface="Verdana"/>
              </a:rPr>
              <a:t>and </a:t>
            </a:r>
            <a:r>
              <a:rPr lang="en-US" sz="1400" b="1" spc="-20" dirty="0" smtClean="0">
                <a:solidFill>
                  <a:srgbClr val="2D2D8A"/>
                </a:solidFill>
                <a:latin typeface="Verdana"/>
              </a:rPr>
              <a:t>processors)</a:t>
            </a:r>
            <a:endParaRPr lang="en-US" sz="1400" b="1" spc="-20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/>
              <a:t>1.</a:t>
            </a:r>
            <a:r>
              <a:rPr lang="en-US" altLang="en-US" sz="1600" dirty="0"/>
              <a:t>2</a:t>
            </a:r>
            <a:r>
              <a:rPr lang="hu-HU" altLang="en-US" sz="1600" dirty="0"/>
              <a:t> </a:t>
            </a:r>
            <a:r>
              <a:rPr lang="en-US" altLang="en-US" sz="1600" dirty="0"/>
              <a:t>The platform concept </a:t>
            </a:r>
            <a:r>
              <a:rPr lang="en-US" altLang="en-US" sz="1600" dirty="0" smtClean="0"/>
              <a:t>(7)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24604" y="6406588"/>
            <a:ext cx="4987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Mainstream: </a:t>
            </a:r>
            <a:r>
              <a:rPr lang="en-GB" sz="1400" dirty="0" err="1" smtClean="0"/>
              <a:t>Közepes</a:t>
            </a:r>
            <a:r>
              <a:rPr lang="en-GB" sz="1400" dirty="0" smtClean="0"/>
              <a:t> </a:t>
            </a:r>
            <a:r>
              <a:rPr lang="en-GB" sz="1400" dirty="0" err="1" smtClean="0"/>
              <a:t>teljesítményű</a:t>
            </a:r>
            <a:r>
              <a:rPr lang="en-GB" sz="1400" dirty="0" smtClean="0"/>
              <a:t>/</a:t>
            </a:r>
            <a:r>
              <a:rPr lang="en-GB" sz="1400" dirty="0" err="1" smtClean="0"/>
              <a:t>jó</a:t>
            </a:r>
            <a:r>
              <a:rPr lang="en-GB" sz="1400" dirty="0" smtClean="0"/>
              <a:t> </a:t>
            </a:r>
            <a:r>
              <a:rPr lang="en-GB" sz="1400" dirty="0" err="1" smtClean="0"/>
              <a:t>hatékonyságú</a:t>
            </a:r>
            <a:endParaRPr lang="en-GB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24604" y="4914165"/>
            <a:ext cx="714670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rgbClr val="FF0000"/>
                </a:solidFill>
              </a:rPr>
              <a:t>Remark</a:t>
            </a:r>
          </a:p>
          <a:p>
            <a:r>
              <a:rPr lang="en-GB" sz="1600" dirty="0" smtClean="0"/>
              <a:t>Platforms may allow processor type dependent max. memory rates</a:t>
            </a:r>
          </a:p>
        </p:txBody>
      </p:sp>
    </p:spTree>
    <p:extLst>
      <p:ext uri="{BB962C8B-B14F-4D97-AF65-F5344CB8AC3E}">
        <p14:creationId xmlns:p14="http://schemas.microsoft.com/office/powerpoint/2010/main" val="122612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3394" name="Object 2"/>
          <p:cNvGraphicFramePr>
            <a:graphicFrameLocks noChangeAspect="1"/>
          </p:cNvGraphicFramePr>
          <p:nvPr>
            <p:extLst/>
          </p:nvPr>
        </p:nvGraphicFramePr>
        <p:xfrm>
          <a:off x="569940" y="1065490"/>
          <a:ext cx="7880844" cy="56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2" name="Microsoft Drawing" r:id="rId3" imgW="9995040" imgH="7227720" progId="MSDraw">
                  <p:embed/>
                </p:oleObj>
              </mc:Choice>
              <mc:Fallback>
                <p:oleObj name="Microsoft Drawing" r:id="rId3" imgW="9995040" imgH="7227720" progId="MSDraw">
                  <p:embed/>
                  <p:pic>
                    <p:nvPicPr>
                      <p:cNvPr id="10833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40" y="1065490"/>
                        <a:ext cx="7880844" cy="56826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3399" name="Oval 7"/>
          <p:cNvSpPr>
            <a:spLocks noChangeArrowheads="1"/>
          </p:cNvSpPr>
          <p:nvPr/>
        </p:nvSpPr>
        <p:spPr bwMode="auto">
          <a:xfrm>
            <a:off x="6011202" y="2171415"/>
            <a:ext cx="920750" cy="102235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031" y="507438"/>
            <a:ext cx="841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Nocona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 as Intel’s first 64-bit Pentium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4-based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DP processor 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en-US" sz="1600" dirty="0" smtClean="0"/>
              <a:t>Foreword (2)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6600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28814" y="1372245"/>
            <a:ext cx="8338639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1.3 Classification of server platforms</a:t>
            </a:r>
            <a:endParaRPr kumimoji="0" lang="en-GB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77851" y="2256674"/>
            <a:ext cx="7989603" cy="684000"/>
            <a:chOff x="703" y="1638"/>
            <a:chExt cx="4654" cy="408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406" cy="40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1.3.1 Server platforms classified according to </a:t>
              </a:r>
              <a:r>
                <a:rPr lang="en-GB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the </a:t>
              </a:r>
              <a:r>
                <a:rPr lang="en-GB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number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GB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         </a:t>
              </a:r>
              <a:r>
                <a:rPr lang="en-GB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of sockets </a:t>
              </a:r>
              <a:r>
                <a:rPr lang="en-GB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supported</a:t>
              </a:r>
              <a:endParaRPr lang="en-GB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703" y="1706"/>
              <a:ext cx="2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74686" y="2983330"/>
            <a:ext cx="7992769" cy="683994"/>
            <a:chOff x="703" y="1638"/>
            <a:chExt cx="4652" cy="443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04" cy="44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1</a:t>
              </a:r>
              <a:r>
                <a:rPr lang="hu-HU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.</a:t>
              </a:r>
              <a:r>
                <a:rPr lang="en-GB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3.2</a:t>
              </a:r>
              <a:r>
                <a:rPr lang="hu-HU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GB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S</a:t>
              </a:r>
              <a:r>
                <a:rPr lang="en-US" altLang="en-US" dirty="0" err="1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erver</a:t>
              </a: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platforms classified according to 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    </a:t>
              </a: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    their memory attachment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03" y="1707"/>
              <a:ext cx="235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669976" y="3725093"/>
            <a:ext cx="7997477" cy="683507"/>
            <a:chOff x="703" y="1638"/>
            <a:chExt cx="4649" cy="308"/>
          </a:xfrm>
        </p:grpSpPr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401" cy="30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1.3.3 Server platforms classified according to </a:t>
              </a: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their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         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performance grade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       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703" y="1688"/>
              <a:ext cx="235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666181" y="4455683"/>
            <a:ext cx="7997477" cy="683507"/>
            <a:chOff x="703" y="1638"/>
            <a:chExt cx="4649" cy="308"/>
          </a:xfrm>
        </p:grpSpPr>
        <p:sp>
          <p:nvSpPr>
            <p:cNvPr id="13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401" cy="30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1.3.4 Server platforms classified according to the </a:t>
              </a: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number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         of chips constituting </a:t>
              </a:r>
              <a:r>
                <a:rPr lang="en-US" altLang="en-US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the </a:t>
              </a: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chipset         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703" y="1688"/>
              <a:ext cx="235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9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505" y="503238"/>
            <a:ext cx="3900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6"/>
                </a:solidFill>
              </a:rPr>
              <a:t>1.3 Classification of server platforms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505" y="832185"/>
            <a:ext cx="8463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Subsequently, we provide a </a:t>
            </a:r>
            <a:r>
              <a:rPr lang="en-GB" sz="1400" dirty="0" smtClean="0">
                <a:solidFill>
                  <a:srgbClr val="FF0000"/>
                </a:solidFill>
              </a:rPr>
              <a:t>possible classification </a:t>
            </a:r>
            <a:r>
              <a:rPr lang="en-GB" sz="1400" dirty="0" smtClean="0"/>
              <a:t>scheme of server processors while taking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into account the following </a:t>
            </a:r>
            <a:r>
              <a:rPr lang="en-GB" sz="1400" dirty="0" smtClean="0">
                <a:solidFill>
                  <a:srgbClr val="0070C0"/>
                </a:solidFill>
              </a:rPr>
              <a:t>four aspects</a:t>
            </a:r>
            <a:r>
              <a:rPr lang="en-GB" sz="1400" dirty="0" smtClean="0"/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535" y="1417250"/>
            <a:ext cx="634640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AutoNum type="alphaLcParenR"/>
            </a:pPr>
            <a:r>
              <a:rPr lang="en-GB" sz="1400" dirty="0" smtClean="0"/>
              <a:t>the number of sockets supported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GB" sz="1400" dirty="0" smtClean="0"/>
              <a:t>the way of memory attachment 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GB" sz="1400" dirty="0" smtClean="0"/>
              <a:t>the performance grade provided and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GB" sz="1400" dirty="0" smtClean="0"/>
              <a:t>the number of chips constituting the chipset.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4" y="2632385"/>
            <a:ext cx="8955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Obviously, there are a number of further aspects as well, like application domain, supported ISA 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etc., nevertheless, we restrict the extent of our discussion to the four features mentioned.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sz="1600" dirty="0"/>
              <a:t>1.3 Classification of server </a:t>
            </a:r>
            <a:r>
              <a:rPr lang="en-GB" sz="1600" dirty="0" smtClean="0"/>
              <a:t>platforms (1)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3834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07430" y="1718810"/>
            <a:ext cx="8532813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1.3.1 Server platforms classified according to </a:t>
            </a:r>
            <a:r>
              <a:rPr lang="en-GB" altLang="en-US" sz="19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number of sockets </a:t>
            </a:r>
            <a:r>
              <a:rPr lang="en-GB" altLang="en-US" sz="19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supported</a:t>
            </a:r>
            <a:endParaRPr lang="en-GB" altLang="en-US" sz="19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2231740" y="2967447"/>
            <a:ext cx="217328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4S (MP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8050349" y="2878547"/>
            <a:ext cx="59923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3810000" y="1327998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V="1">
            <a:off x="1836080" y="1543898"/>
            <a:ext cx="406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H="1">
            <a:off x="8088449" y="2692810"/>
            <a:ext cx="2724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1777857" y="174392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1811195" y="154389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497565" y="908720"/>
            <a:ext cx="665124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</a:t>
            </a:r>
            <a:r>
              <a:rPr lang="en-US" altLang="en-US" sz="1200" b="1" dirty="0">
                <a:latin typeface="Verdana" pitchFamily="34" charset="0"/>
                <a:cs typeface="Times New Roman" pitchFamily="18" charset="0"/>
              </a:rPr>
              <a:t>classified according to the number of sockets </a:t>
            </a:r>
            <a:r>
              <a:rPr lang="en-US" altLang="en-US" sz="1200" b="1" dirty="0" smtClean="0">
                <a:latin typeface="Verdana" pitchFamily="34" charset="0"/>
                <a:cs typeface="Times New Roman" pitchFamily="18" charset="0"/>
              </a:rPr>
              <a:t>supported</a:t>
            </a:r>
            <a:endParaRPr kumimoji="0" lang="en-US" altLang="en-U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(in general)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6700283" y="2980809"/>
            <a:ext cx="218673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More than 8 socket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platforms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138757" y="3429000"/>
            <a:ext cx="17459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2-socket  platforms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4765068" y="2969035"/>
            <a:ext cx="17066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8S (MP)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 platforms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>
            <a:off x="5627480" y="267376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 rot="10800000" flipH="1" flipV="1">
            <a:off x="296526" y="1796662"/>
            <a:ext cx="3027363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Uniprocessor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(UP-server platforms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(Single socket server platforms)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>
            <a:off x="3327115" y="269916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1" name="Oval 12"/>
          <p:cNvSpPr>
            <a:spLocks noChangeArrowheads="1"/>
          </p:cNvSpPr>
          <p:nvPr/>
        </p:nvSpPr>
        <p:spPr bwMode="auto">
          <a:xfrm>
            <a:off x="5868988" y="17391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>
            <a:off x="5902325" y="15391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 rot="10800000" flipH="1" flipV="1">
            <a:off x="4301970" y="1821314"/>
            <a:ext cx="2982912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Multiprocessor server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Multisocket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server platforms)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>
            <a:off x="5922150" y="2303875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6" name="Line 10"/>
          <p:cNvSpPr>
            <a:spLocks noChangeShapeType="1"/>
          </p:cNvSpPr>
          <p:nvPr/>
        </p:nvSpPr>
        <p:spPr bwMode="auto">
          <a:xfrm flipV="1">
            <a:off x="939643" y="2691222"/>
            <a:ext cx="716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-108520" y="2979066"/>
            <a:ext cx="217328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(DP)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8" name="Oval 12"/>
          <p:cNvSpPr>
            <a:spLocks noChangeArrowheads="1"/>
          </p:cNvSpPr>
          <p:nvPr/>
        </p:nvSpPr>
        <p:spPr bwMode="auto">
          <a:xfrm>
            <a:off x="894638" y="291080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>
            <a:off x="927975" y="271077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2507948" y="3429517"/>
            <a:ext cx="16914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4-socket platforms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>
            <a:off x="4780179" y="3429517"/>
            <a:ext cx="16914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8-socket platforms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5" name="Text Box 13"/>
          <p:cNvSpPr txBox="1">
            <a:spLocks noChangeArrowheads="1"/>
          </p:cNvSpPr>
          <p:nvPr/>
        </p:nvSpPr>
        <p:spPr bwMode="auto">
          <a:xfrm>
            <a:off x="3386507" y="3572292"/>
            <a:ext cx="2456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05693" y="3432173"/>
            <a:ext cx="202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Platforms with</a:t>
            </a:r>
          </a:p>
          <a:p>
            <a:pPr algn="ctr"/>
            <a:r>
              <a:rPr lang="en-GB" sz="1200" dirty="0" smtClean="0"/>
              <a:t>more than 8 sockets</a:t>
            </a:r>
          </a:p>
        </p:txBody>
      </p:sp>
      <p:sp>
        <p:nvSpPr>
          <p:cNvPr id="68" name="Oval 12"/>
          <p:cNvSpPr>
            <a:spLocks noChangeArrowheads="1"/>
          </p:cNvSpPr>
          <p:nvPr/>
        </p:nvSpPr>
        <p:spPr bwMode="auto">
          <a:xfrm>
            <a:off x="3284276" y="2893138"/>
            <a:ext cx="74065" cy="78046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9" name="Oval 12"/>
          <p:cNvSpPr>
            <a:spLocks noChangeArrowheads="1"/>
          </p:cNvSpPr>
          <p:nvPr/>
        </p:nvSpPr>
        <p:spPr bwMode="auto">
          <a:xfrm>
            <a:off x="5590992" y="287378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79375" y="489318"/>
            <a:ext cx="797814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1.3.1 Server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classified according to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number of sockets supported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pPr lvl="0">
              <a:defRPr/>
            </a:pPr>
            <a:r>
              <a:rPr lang="en-GB" altLang="en-US" sz="1600" dirty="0" smtClean="0">
                <a:solidFill>
                  <a:srgbClr val="FFFFFF"/>
                </a:solidFill>
              </a:rPr>
              <a:t>1.3.1 </a:t>
            </a:r>
            <a:r>
              <a:rPr lang="en-GB" altLang="en-US" sz="1600" dirty="0">
                <a:solidFill>
                  <a:srgbClr val="FFFFFF"/>
                </a:solidFill>
              </a:rPr>
              <a:t>Server platforms classified according to the number of sockets </a:t>
            </a:r>
            <a:r>
              <a:rPr lang="en-GB" altLang="en-US" sz="1600" dirty="0" smtClean="0">
                <a:solidFill>
                  <a:srgbClr val="FFFFFF"/>
                </a:solidFill>
              </a:rPr>
              <a:t>supported (1)</a:t>
            </a:r>
            <a:endParaRPr lang="en-GB" altLang="en-US" sz="1600" dirty="0">
              <a:solidFill>
                <a:srgbClr val="FFFFFF"/>
              </a:solidFill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633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8" grpId="0" animBg="1"/>
      <p:bldP spid="42" grpId="0"/>
      <p:bldP spid="43" grpId="0"/>
      <p:bldP spid="44" grpId="0"/>
      <p:bldP spid="46" grpId="0" animBg="1"/>
      <p:bldP spid="50" grpId="0" animBg="1"/>
      <p:bldP spid="55" grpId="0" animBg="1"/>
      <p:bldP spid="56" grpId="0" animBg="1"/>
      <p:bldP spid="57" grpId="0"/>
      <p:bldP spid="58" grpId="0" animBg="1"/>
      <p:bldP spid="59" grpId="0" animBg="1"/>
      <p:bldP spid="60" grpId="0"/>
      <p:bldP spid="64" grpId="0"/>
      <p:bldP spid="65" grpId="0"/>
      <p:bldP spid="67" grpId="0"/>
      <p:bldP spid="68" grpId="0" animBg="1"/>
      <p:bldP spid="6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altLang="en-US" sz="1600" dirty="0">
                <a:solidFill>
                  <a:srgbClr val="FFFFFF"/>
                </a:solidFill>
              </a:rPr>
              <a:t>1.3.1 Server platforms classified according to the number of sockets supported </a:t>
            </a:r>
            <a:r>
              <a:rPr lang="en-GB" altLang="en-US" sz="1600" dirty="0" smtClean="0">
                <a:solidFill>
                  <a:srgbClr val="FFFFFF"/>
                </a:solidFill>
              </a:rPr>
              <a:t>(2)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041" t="16328" r="16979" b="20001"/>
          <a:stretch/>
        </p:blipFill>
        <p:spPr>
          <a:xfrm>
            <a:off x="160596" y="1133745"/>
            <a:ext cx="8877993" cy="4747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688" y="481267"/>
            <a:ext cx="8656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2S platform configuration with Cascade Lake-SP processors (2019)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[79]    </a:t>
            </a:r>
          </a:p>
        </p:txBody>
      </p:sp>
    </p:spTree>
    <p:extLst>
      <p:ext uri="{BB962C8B-B14F-4D97-AF65-F5344CB8AC3E}">
        <p14:creationId xmlns:p14="http://schemas.microsoft.com/office/powerpoint/2010/main" val="132147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altLang="en-US" sz="1600" dirty="0">
                <a:solidFill>
                  <a:srgbClr val="FFFFFF"/>
                </a:solidFill>
              </a:rPr>
              <a:t>1.3.1 Server platforms classified according to the number of sockets supported </a:t>
            </a:r>
            <a:r>
              <a:rPr lang="en-GB" altLang="en-US" sz="1600" dirty="0" smtClean="0">
                <a:solidFill>
                  <a:srgbClr val="FFFFFF"/>
                </a:solidFill>
              </a:rPr>
              <a:t>(3)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2724" y="505326"/>
            <a:ext cx="5275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Remark to Intel’s 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Optane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DC Persistent Memory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074" name="Picture 2" descr="Intel-Optane-Persistent-Memory-Modules-Front-and-Back-2.jpg (800Ã535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7" b="18372"/>
          <a:stretch/>
        </p:blipFill>
        <p:spPr bwMode="auto">
          <a:xfrm>
            <a:off x="762000" y="2146778"/>
            <a:ext cx="7620000" cy="35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8423" y="5731513"/>
            <a:ext cx="6383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Figure: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DC Persistent Memory 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mounted  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onto a DDR4 DIMM </a:t>
            </a:r>
            <a:endParaRPr lang="en-GB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with 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DDR4 compatible contacts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[80]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04" y="6159206"/>
            <a:ext cx="40618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Note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tag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DC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means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Data Center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888" y="818710"/>
            <a:ext cx="903824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The </a:t>
            </a:r>
            <a:r>
              <a:rPr lang="en-GB" sz="1400" dirty="0" err="1" smtClean="0">
                <a:solidFill>
                  <a:srgbClr val="FF0000"/>
                </a:solidFill>
              </a:rPr>
              <a:t>Optane</a:t>
            </a:r>
            <a:r>
              <a:rPr lang="en-GB" sz="1400" dirty="0" smtClean="0">
                <a:solidFill>
                  <a:srgbClr val="FF0000"/>
                </a:solidFill>
              </a:rPr>
              <a:t> memory </a:t>
            </a:r>
            <a:r>
              <a:rPr lang="en-GB" sz="1400" dirty="0" smtClean="0"/>
              <a:t>is a </a:t>
            </a:r>
            <a:r>
              <a:rPr lang="en-GB" sz="1400" dirty="0" smtClean="0">
                <a:solidFill>
                  <a:srgbClr val="0070C0"/>
                </a:solidFill>
              </a:rPr>
              <a:t>persistent</a:t>
            </a:r>
            <a:r>
              <a:rPr lang="en-GB" sz="1400" dirty="0" smtClean="0"/>
              <a:t> i.e. </a:t>
            </a:r>
            <a:r>
              <a:rPr lang="en-US" sz="1400" dirty="0" smtClean="0">
                <a:solidFill>
                  <a:srgbClr val="0070C0"/>
                </a:solidFill>
              </a:rPr>
              <a:t>nonvolatile </a:t>
            </a:r>
            <a:r>
              <a:rPr lang="en-US" sz="1400" dirty="0"/>
              <a:t>(</a:t>
            </a:r>
            <a:r>
              <a:rPr lang="en-US" sz="1400" dirty="0" err="1"/>
              <a:t>nem-felejtő</a:t>
            </a:r>
            <a:r>
              <a:rPr lang="en-US" sz="1400" dirty="0"/>
              <a:t>) </a:t>
            </a:r>
            <a:r>
              <a:rPr lang="en-US" sz="1400" dirty="0" smtClean="0">
                <a:solidFill>
                  <a:srgbClr val="000000"/>
                </a:solidFill>
              </a:rPr>
              <a:t>memory, </a:t>
            </a:r>
            <a:r>
              <a:rPr lang="en-US" sz="1400" dirty="0">
                <a:solidFill>
                  <a:srgbClr val="000000"/>
                </a:solidFill>
              </a:rPr>
              <a:t>typically used </a:t>
            </a:r>
            <a:r>
              <a:rPr lang="en-US" sz="1400" dirty="0" smtClean="0">
                <a:solidFill>
                  <a:srgbClr val="000000"/>
                </a:solidFill>
              </a:rPr>
              <a:t>in Intel’s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platforms, e.g. in server platforms as an extension of the main memory, since 2017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1400" dirty="0" smtClean="0"/>
              <a:t>It is based on a </a:t>
            </a:r>
            <a:r>
              <a:rPr lang="en-US" sz="1400" dirty="0" smtClean="0">
                <a:solidFill>
                  <a:srgbClr val="0070C0"/>
                </a:solidFill>
              </a:rPr>
              <a:t>new memory technology</a:t>
            </a:r>
            <a:r>
              <a:rPr lang="en-US" sz="1400" dirty="0" smtClean="0"/>
              <a:t>, called </a:t>
            </a:r>
            <a:r>
              <a:rPr lang="en-US" sz="1400" dirty="0" smtClean="0">
                <a:solidFill>
                  <a:srgbClr val="FF0000"/>
                </a:solidFill>
              </a:rPr>
              <a:t>3D </a:t>
            </a:r>
            <a:r>
              <a:rPr lang="en-US" sz="1400" dirty="0" err="1" smtClean="0">
                <a:solidFill>
                  <a:srgbClr val="FF0000"/>
                </a:solidFill>
              </a:rPr>
              <a:t>XPoint</a:t>
            </a:r>
            <a:r>
              <a:rPr lang="en-US" sz="1400" dirty="0" smtClean="0">
                <a:solidFill>
                  <a:srgbClr val="FF0000"/>
                </a:solidFill>
              </a:rPr>
              <a:t> technology</a:t>
            </a:r>
            <a:r>
              <a:rPr lang="en-US" sz="1400" dirty="0" smtClean="0"/>
              <a:t>, developed by Intel and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Micron.</a:t>
            </a:r>
            <a:endParaRPr lang="en-US" sz="1400" dirty="0"/>
          </a:p>
          <a:p>
            <a:r>
              <a:rPr lang="en-GB" sz="1400" dirty="0" smtClean="0"/>
              <a:t> 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0805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altLang="en-US" sz="1600" dirty="0">
                <a:solidFill>
                  <a:srgbClr val="FFFFFF"/>
                </a:solidFill>
              </a:rPr>
              <a:t>1.3.1 Server platforms classified according to the number of sockets supported </a:t>
            </a:r>
            <a:r>
              <a:rPr lang="en-GB" altLang="en-US" sz="1600" dirty="0" smtClean="0">
                <a:solidFill>
                  <a:srgbClr val="FFFFFF"/>
                </a:solidFill>
              </a:rPr>
              <a:t>(4)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730" t="15420" r="24574" b="17963"/>
          <a:stretch/>
        </p:blipFill>
        <p:spPr>
          <a:xfrm>
            <a:off x="146099" y="1313765"/>
            <a:ext cx="8874923" cy="5435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8" y="481263"/>
            <a:ext cx="8595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4S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configuration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Lake-SP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(2019)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[79]  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114800" y="5768975"/>
            <a:ext cx="5029200" cy="31686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altLang="en-US" sz="1600" dirty="0">
                <a:solidFill>
                  <a:srgbClr val="FFFFFF"/>
                </a:solidFill>
              </a:rPr>
              <a:t>1.3.1 Server platforms classified according to the number of sockets supported </a:t>
            </a:r>
            <a:r>
              <a:rPr lang="en-GB" altLang="en-US" sz="1600" dirty="0" smtClean="0">
                <a:solidFill>
                  <a:srgbClr val="FFFFFF"/>
                </a:solidFill>
              </a:rPr>
              <a:t>(5)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938" t="15537" r="25143" b="20122"/>
          <a:stretch/>
        </p:blipFill>
        <p:spPr>
          <a:xfrm>
            <a:off x="108161" y="1313765"/>
            <a:ext cx="8852960" cy="5399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7" y="481267"/>
            <a:ext cx="927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4S crossbar interconnected platform </a:t>
            </a:r>
            <a:r>
              <a:rPr kumimoji="0" lang="en-US" sz="1400" b="1" i="0" u="none" strike="noStrike" kern="1200" cap="none" spc="-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configuration </a:t>
            </a:r>
            <a:r>
              <a:rPr kumimoji="0" lang="en-US" sz="14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sz="1400" b="1" i="0" u="none" strike="noStrike" kern="1200" cap="none" spc="-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</a:t>
            </a:r>
            <a:r>
              <a:rPr kumimoji="0" lang="en-US" sz="14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Lake-SP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(2019) 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[79]    </a:t>
            </a:r>
            <a:endParaRPr kumimoji="0" lang="en-US" sz="1400" b="1" i="0" u="none" strike="noStrike" kern="1200" cap="none" spc="-30" normalizeH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572000" y="6169794"/>
            <a:ext cx="4572000" cy="3657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altLang="en-US" sz="1600" dirty="0">
                <a:solidFill>
                  <a:srgbClr val="FFFFFF"/>
                </a:solidFill>
              </a:rPr>
              <a:t>1.3.1 Server platforms classified according to the number of sockets supported </a:t>
            </a:r>
            <a:r>
              <a:rPr lang="en-GB" altLang="en-US" sz="1600" dirty="0" smtClean="0">
                <a:solidFill>
                  <a:srgbClr val="FFFFFF"/>
                </a:solidFill>
              </a:rPr>
              <a:t>(6)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645" t="15721" r="17709" b="19973"/>
          <a:stretch/>
        </p:blipFill>
        <p:spPr>
          <a:xfrm>
            <a:off x="742950" y="1133745"/>
            <a:ext cx="7740650" cy="5491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481263"/>
            <a:ext cx="8656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8S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configuration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Cascade Lake-SP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 (2019)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[79]  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1893463"/>
            <a:ext cx="8532813" cy="770452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r>
              <a:rPr kumimoji="0" lang="en-GB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3.2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GB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erver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classified according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their memory attachment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0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Foreword (3)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77313" y="837398"/>
            <a:ext cx="905715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After Nocona, subsequently,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processors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released from 2005 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became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multicores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One more remark relates to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abbreviations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First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Intel designated their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dual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platforms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by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(D</a:t>
            </a:r>
            <a:r>
              <a:rPr 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ual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P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rocessor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tag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their quad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processor servers by the MP tag (Multi Processor).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aseline="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evertheless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subsequently it became more common to use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 tags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Socket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instead,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-4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</a:t>
            </a:r>
            <a:r>
              <a:rPr kumimoji="0" lang="en-US" sz="14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differentiating multiprocessor platforms </a:t>
            </a:r>
            <a:r>
              <a:rPr kumimoji="0" lang="en-US" sz="1400" b="0" i="0" u="none" strike="noStrike" kern="1200" cap="none" spc="-4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processors accordingly by the </a:t>
            </a:r>
            <a:r>
              <a:rPr kumimoji="0" lang="en-US" sz="1400" b="0" i="0" u="none" strike="noStrike" kern="1200" cap="none" spc="-4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2S, 4S or 8S tags.</a:t>
            </a:r>
            <a:endParaRPr kumimoji="0" lang="en-US" sz="1400" b="0" i="0" u="none" strike="noStrike" kern="1200" cap="none" spc="-4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this Chapter we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will use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DP and 2S tags as synonyms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56" y="510055"/>
            <a:ext cx="1279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Foreword -2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9103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76200" y="497262"/>
            <a:ext cx="926633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1.3.2 server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classified according to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their memory</a:t>
            </a:r>
            <a:r>
              <a:rPr kumimoji="0" lang="en-US" alt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attachment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1741747"/>
            <a:ext cx="2668588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UMA platforms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217872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452822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6464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446472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926595" y="953725"/>
            <a:ext cx="729081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8400" algn="l"/>
              </a:tabLst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Multiprocessor server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classified according to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their memory attachment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5877145" y="1743335"/>
            <a:ext cx="1641854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NUMA platforms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64808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44806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036553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Multiprocessors (Multi socket system)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on-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niform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emory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027962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Multiprocessors (Multi socket system)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with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niform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emory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532383"/>
            <a:ext cx="7405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3908620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433913" y="5111945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535513" y="4935733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flipV="1">
            <a:off x="1952626" y="5631058"/>
            <a:ext cx="38500" cy="385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016820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</a:t>
            </a: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699299" y="4811908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3908620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614264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613470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761108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308795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448495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003995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003995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413570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413570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92725" y="4932558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761108"/>
            <a:ext cx="358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2952406" y="5265933"/>
            <a:ext cx="13516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69316" y="5734245"/>
            <a:ext cx="4523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3921895" y="4930970"/>
            <a:ext cx="14494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12060" y="3924495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Processor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5088775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IOH</a:t>
            </a:r>
            <a:r>
              <a:rPr kumimoji="0" lang="en-US" altLang="en-US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</a:t>
            </a:r>
            <a:endParaRPr kumimoji="0" lang="hu-HU" altLang="en-US" sz="12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60277" y="4664287"/>
            <a:ext cx="4635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205483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36500" y="3970533"/>
            <a:ext cx="4635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746695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054670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194370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011808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011808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565720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565720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65315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47853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478533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48488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315020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3899889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01498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56730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480120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733995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041970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181670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3999108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3999108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553020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553020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646808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46583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465833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46583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302320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3887189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00228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554608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467420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8" name="Egyenes összekötő 48"/>
          <p:cNvCxnSpPr/>
          <p:nvPr/>
        </p:nvCxnSpPr>
        <p:spPr>
          <a:xfrm rot="5400000" flipH="1" flipV="1">
            <a:off x="6440488" y="5799975"/>
            <a:ext cx="3905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995237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ICH</a:t>
            </a: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32713" y="5674531"/>
            <a:ext cx="4364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443607"/>
            <a:ext cx="0" cy="64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443608"/>
            <a:ext cx="0" cy="64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68352" y="4643649"/>
            <a:ext cx="4635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677345" y="4961133"/>
            <a:ext cx="14494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8030" y="3913383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    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57576" y="2538450"/>
            <a:ext cx="362612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All processors access main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memory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by the same latency.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Memory is attached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via the MCH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and the FSB</a:t>
            </a:r>
            <a:r>
              <a:rPr lang="en-US" altLang="en-US" sz="1200" dirty="0" smtClean="0">
                <a:latin typeface="Verdana" pitchFamily="34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latin typeface="Verdana" pitchFamily="34" charset="0"/>
                <a:cs typeface="Times New Roman" pitchFamily="18" charset="0"/>
              </a:rPr>
              <a:t>The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memory controller </a:t>
            </a:r>
            <a:r>
              <a:rPr lang="en-US" altLang="en-US" sz="1200" dirty="0" smtClean="0">
                <a:latin typeface="Verdana" pitchFamily="34" charset="0"/>
                <a:cs typeface="Times New Roman" pitchFamily="18" charset="0"/>
              </a:rPr>
              <a:t>is implemented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on the MCH die</a:t>
            </a:r>
            <a:r>
              <a:rPr lang="en-US" altLang="en-US" sz="1200" dirty="0" smtClean="0">
                <a:latin typeface="Verdana" pitchFamily="34" charset="0"/>
                <a:cs typeface="Times New Roman" pitchFamily="18" charset="0"/>
              </a:rPr>
              <a:t>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265527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967381" y="5959578"/>
            <a:ext cx="108042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ICH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5607429" y="6651975"/>
            <a:ext cx="256576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ESI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spc="-40" dirty="0" smtClean="0"/>
              <a:t>1.</a:t>
            </a:r>
            <a:r>
              <a:rPr lang="en-GB" altLang="en-US" sz="1600" spc="-40" dirty="0" smtClean="0"/>
              <a:t>3.2</a:t>
            </a:r>
            <a:r>
              <a:rPr lang="hu-HU" altLang="en-US" sz="1600" spc="-40" dirty="0" smtClean="0"/>
              <a:t> </a:t>
            </a:r>
            <a:r>
              <a:rPr lang="en-GB" altLang="en-US" sz="1600" spc="-40" dirty="0" smtClean="0"/>
              <a:t>s</a:t>
            </a:r>
            <a:r>
              <a:rPr lang="en-US" altLang="en-US" sz="1600" spc="-40" dirty="0" err="1" smtClean="0"/>
              <a:t>erver</a:t>
            </a:r>
            <a:r>
              <a:rPr lang="en-US" altLang="en-US" sz="1600" spc="-40" dirty="0" smtClean="0"/>
              <a:t> </a:t>
            </a:r>
            <a:r>
              <a:rPr lang="en-US" altLang="en-US" sz="1600" spc="-40" dirty="0"/>
              <a:t>platforms classified according to </a:t>
            </a:r>
            <a:r>
              <a:rPr lang="en-US" altLang="en-US" sz="1600" spc="-40" dirty="0" smtClean="0"/>
              <a:t>the way of how their </a:t>
            </a:r>
            <a:r>
              <a:rPr lang="en-US" altLang="en-US" sz="1600" spc="-40" dirty="0"/>
              <a:t>memory </a:t>
            </a:r>
            <a:r>
              <a:rPr lang="en-US" altLang="en-US" sz="1600" spc="-40" dirty="0" smtClean="0"/>
              <a:t>is attached </a:t>
            </a:r>
            <a:r>
              <a:rPr lang="en-US" altLang="en-US" sz="1600" spc="-40" dirty="0"/>
              <a:t>(1)</a:t>
            </a:r>
            <a:endParaRPr lang="hu-HU" altLang="en-US" sz="1600" spc="-40" dirty="0"/>
          </a:p>
        </p:txBody>
      </p:sp>
      <p:sp>
        <p:nvSpPr>
          <p:cNvPr id="3" name="TextBox 2"/>
          <p:cNvSpPr txBox="1"/>
          <p:nvPr/>
        </p:nvSpPr>
        <p:spPr>
          <a:xfrm>
            <a:off x="4636284" y="2498109"/>
            <a:ext cx="405393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 access</a:t>
            </a:r>
            <a:r>
              <a:rPr kumimoji="0" lang="en-US" altLang="en-US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memory by different latencies.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Each processor</a:t>
            </a:r>
            <a:r>
              <a:rPr kumimoji="0" lang="en-US" alt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has its own access path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 the main memory.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Memory controllers are implemented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on the processor die.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08260" y="5243046"/>
            <a:ext cx="396000" cy="288000"/>
            <a:chOff x="3847425" y="5823889"/>
            <a:chExt cx="540060" cy="2880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3941930" y="5859270"/>
              <a:ext cx="362128" cy="216000"/>
            </a:xfrm>
            <a:prstGeom prst="rect">
              <a:avLst/>
            </a:prstGeom>
            <a:solidFill>
              <a:srgbClr val="FFD1D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spc="-100" normalizeH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847425" y="5823889"/>
              <a:ext cx="540060" cy="28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spc="-100" dirty="0" smtClean="0"/>
                <a:t>MC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014764" y="4042611"/>
            <a:ext cx="444592" cy="286489"/>
            <a:chOff x="3781156" y="5786475"/>
            <a:chExt cx="606329" cy="353465"/>
          </a:xfrm>
        </p:grpSpPr>
        <p:sp>
          <p:nvSpPr>
            <p:cNvPr id="104" name="Rectangle 103"/>
            <p:cNvSpPr/>
            <p:nvPr/>
          </p:nvSpPr>
          <p:spPr bwMode="auto">
            <a:xfrm>
              <a:off x="3941930" y="5859270"/>
              <a:ext cx="362128" cy="216000"/>
            </a:xfrm>
            <a:prstGeom prst="rect">
              <a:avLst/>
            </a:prstGeom>
            <a:solidFill>
              <a:srgbClr val="FFD1D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spc="-100" normalizeH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781156" y="5786475"/>
              <a:ext cx="606329" cy="35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spc="-100" dirty="0" smtClean="0"/>
                <a:t>MC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843573" y="4042611"/>
            <a:ext cx="444592" cy="286489"/>
            <a:chOff x="3781156" y="5786475"/>
            <a:chExt cx="606329" cy="353465"/>
          </a:xfrm>
        </p:grpSpPr>
        <p:sp>
          <p:nvSpPr>
            <p:cNvPr id="108" name="Rectangle 107"/>
            <p:cNvSpPr/>
            <p:nvPr/>
          </p:nvSpPr>
          <p:spPr bwMode="auto">
            <a:xfrm>
              <a:off x="3941930" y="5859270"/>
              <a:ext cx="362128" cy="216000"/>
            </a:xfrm>
            <a:prstGeom prst="rect">
              <a:avLst/>
            </a:prstGeom>
            <a:solidFill>
              <a:srgbClr val="FFD1D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spc="-100" normalizeH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781156" y="5786475"/>
              <a:ext cx="606329" cy="35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spc="-100" dirty="0" smtClean="0"/>
                <a:t>MC</a:t>
              </a:r>
            </a:p>
          </p:txBody>
        </p:sp>
      </p:grpSp>
      <p:sp>
        <p:nvSpPr>
          <p:cNvPr id="97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58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0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0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0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0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0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0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0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0" grpId="0"/>
      <p:bldP spid="60431" grpId="0" animBg="1"/>
      <p:bldP spid="47" grpId="0" animBg="1"/>
      <p:bldP spid="70" grpId="0" animBg="1"/>
      <p:bldP spid="60436" grpId="0"/>
      <p:bldP spid="60437" grpId="0" animBg="1"/>
      <p:bldP spid="28" grpId="0" animBg="1"/>
      <p:bldP spid="29" grpId="0" animBg="1"/>
      <p:bldP spid="42" grpId="0" animBg="1"/>
      <p:bldP spid="43" grpId="0" animBg="1"/>
      <p:bldP spid="60448" grpId="0" animBg="1"/>
      <p:bldP spid="60449" grpId="0"/>
      <p:bldP spid="60450" grpId="0"/>
      <p:bldP spid="60451" grpId="0"/>
      <p:bldP spid="60452" grpId="0" animBg="1"/>
      <p:bldP spid="4" grpId="0" animBg="1"/>
      <p:bldP spid="60454" grpId="0"/>
      <p:bldP spid="60456" grpId="0"/>
      <p:bldP spid="74" grpId="0" animBg="1"/>
      <p:bldP spid="75" grpId="0" animBg="1"/>
      <p:bldP spid="76" grpId="0" animBg="1"/>
      <p:bldP spid="7" grpId="0" animBg="1"/>
      <p:bldP spid="80" grpId="0" animBg="1"/>
      <p:bldP spid="81" grpId="0" animBg="1"/>
      <p:bldP spid="101" grpId="0" animBg="1"/>
      <p:bldP spid="102" grpId="0" animBg="1"/>
      <p:bldP spid="103" grpId="0" animBg="1"/>
      <p:bldP spid="114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9" grpId="0" animBg="1"/>
      <p:bldP spid="60491" grpId="0"/>
      <p:bldP spid="60492" grpId="0" animBg="1"/>
      <p:bldP spid="60493" grpId="0" animBg="1"/>
      <p:bldP spid="60494" grpId="0"/>
      <p:bldP spid="60495" grpId="0"/>
      <p:bldP spid="60496" grpId="0" animBg="1"/>
      <p:bldP spid="60500" grpId="0"/>
      <p:bldP spid="6050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590550" y="1969080"/>
            <a:ext cx="266858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Main features</a:t>
            </a:r>
            <a:r>
              <a:rPr kumimoji="0" lang="en-US" alt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of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UMA platforms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491" name="Line 8"/>
          <p:cNvSpPr>
            <a:spLocks noChangeShapeType="1"/>
          </p:cNvSpPr>
          <p:nvPr/>
        </p:nvSpPr>
        <p:spPr bwMode="auto">
          <a:xfrm>
            <a:off x="4584700" y="1452862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492" name="Line 10"/>
          <p:cNvSpPr>
            <a:spLocks noChangeShapeType="1"/>
          </p:cNvSpPr>
          <p:nvPr/>
        </p:nvSpPr>
        <p:spPr bwMode="auto">
          <a:xfrm flipV="1">
            <a:off x="1949450" y="1680155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493" name="Oval 12"/>
          <p:cNvSpPr>
            <a:spLocks noChangeArrowheads="1"/>
          </p:cNvSpPr>
          <p:nvPr/>
        </p:nvSpPr>
        <p:spPr bwMode="auto">
          <a:xfrm>
            <a:off x="1905000" y="187383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494" name="Line 13"/>
          <p:cNvSpPr>
            <a:spLocks noChangeShapeType="1"/>
          </p:cNvSpPr>
          <p:nvPr/>
        </p:nvSpPr>
        <p:spPr bwMode="auto">
          <a:xfrm>
            <a:off x="1938338" y="167380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495" name="Text Box 4"/>
          <p:cNvSpPr txBox="1">
            <a:spLocks noChangeArrowheads="1"/>
          </p:cNvSpPr>
          <p:nvPr/>
        </p:nvSpPr>
        <p:spPr bwMode="auto">
          <a:xfrm>
            <a:off x="5427095" y="1970668"/>
            <a:ext cx="25202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Main features of NUMA platforms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496" name="Oval 12"/>
          <p:cNvSpPr>
            <a:spLocks noChangeArrowheads="1"/>
          </p:cNvSpPr>
          <p:nvPr/>
        </p:nvSpPr>
        <p:spPr bwMode="auto">
          <a:xfrm>
            <a:off x="6643688" y="187541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497" name="Line 13"/>
          <p:cNvSpPr>
            <a:spLocks noChangeShapeType="1"/>
          </p:cNvSpPr>
          <p:nvPr/>
        </p:nvSpPr>
        <p:spPr bwMode="auto">
          <a:xfrm>
            <a:off x="6677025" y="167539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498" name="Text Box 11"/>
          <p:cNvSpPr txBox="1">
            <a:spLocks noChangeArrowheads="1"/>
          </p:cNvSpPr>
          <p:nvPr/>
        </p:nvSpPr>
        <p:spPr bwMode="auto">
          <a:xfrm>
            <a:off x="202105" y="2480724"/>
            <a:ext cx="396102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All processors share the same memory space.   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499" name="Text Box 12"/>
          <p:cNvSpPr txBox="1">
            <a:spLocks noChangeArrowheads="1"/>
          </p:cNvSpPr>
          <p:nvPr/>
        </p:nvSpPr>
        <p:spPr bwMode="auto">
          <a:xfrm>
            <a:off x="4515329" y="2482311"/>
            <a:ext cx="37975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All processors share the same memory space.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500" name="AutoShape 38"/>
          <p:cNvSpPr>
            <a:spLocks noChangeArrowheads="1"/>
          </p:cNvSpPr>
          <p:nvPr/>
        </p:nvSpPr>
        <p:spPr bwMode="auto">
          <a:xfrm>
            <a:off x="4130675" y="2111955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501" name="Text Box 4"/>
          <p:cNvSpPr txBox="1">
            <a:spLocks noChangeArrowheads="1"/>
          </p:cNvSpPr>
          <p:nvPr/>
        </p:nvSpPr>
        <p:spPr bwMode="auto">
          <a:xfrm>
            <a:off x="836387" y="1190248"/>
            <a:ext cx="7471028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8400" algn="l"/>
              </a:tabLst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Min features of UMA and NUMA platforms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3502" name="Text Box 15"/>
          <p:cNvSpPr txBox="1">
            <a:spLocks noChangeArrowheads="1"/>
          </p:cNvSpPr>
          <p:nvPr/>
        </p:nvSpPr>
        <p:spPr bwMode="auto">
          <a:xfrm>
            <a:off x="74893" y="499690"/>
            <a:ext cx="61106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Main features of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UMA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-type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NUMA-type server platforms </a:t>
            </a:r>
          </a:p>
        </p:txBody>
      </p:sp>
      <p:sp>
        <p:nvSpPr>
          <p:cNvPr id="63503" name="Rectangle 20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spc="-40" dirty="0"/>
              <a:t>1.</a:t>
            </a:r>
            <a:r>
              <a:rPr lang="en-GB" altLang="en-US" sz="1600" spc="-40" dirty="0"/>
              <a:t>3.2</a:t>
            </a:r>
            <a:r>
              <a:rPr lang="hu-HU" altLang="en-US" sz="1600" spc="-40" dirty="0"/>
              <a:t> </a:t>
            </a:r>
            <a:r>
              <a:rPr lang="en-GB" altLang="en-US" sz="1600" spc="-40" dirty="0"/>
              <a:t>s</a:t>
            </a:r>
            <a:r>
              <a:rPr lang="en-US" altLang="en-US" sz="1600" spc="-40" dirty="0" err="1"/>
              <a:t>erver</a:t>
            </a:r>
            <a:r>
              <a:rPr lang="en-US" altLang="en-US" sz="1600" spc="-40" dirty="0"/>
              <a:t> platforms classified according to the way of how their memory is attached </a:t>
            </a:r>
            <a:r>
              <a:rPr lang="en-US" altLang="en-US" sz="1600" spc="-40" dirty="0" smtClean="0"/>
              <a:t>(2)</a:t>
            </a:r>
            <a:endParaRPr lang="hu-HU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16505" y="2735263"/>
            <a:ext cx="443807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All processors have the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same memory access path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(e.g. via the MCH and the FSB)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Consequently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all processors access memory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basically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same latency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0329" y="2749276"/>
            <a:ext cx="468910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</a:t>
            </a:r>
            <a:r>
              <a:rPr kumimoji="0" lang="en-US" alt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access directly connected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DIMMs,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(i.e. the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local part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main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memory)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immediately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via their</a:t>
            </a:r>
            <a:r>
              <a:rPr kumimoji="0" lang="en-US" alt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on-die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memory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controller,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whereas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 access DIMMs that are connected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 other processors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than the requesting processor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(i.e. the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remote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parts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 the main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memory)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indirectly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via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 owing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referenced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DIMM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 access their local memory space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with a significantly shorter latency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than their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remote memory space, consequently,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access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memory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different latencies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1213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/>
      <p:bldP spid="6350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8"/>
          <p:cNvSpPr txBox="1">
            <a:spLocks noChangeArrowheads="1"/>
          </p:cNvSpPr>
          <p:nvPr/>
        </p:nvSpPr>
        <p:spPr bwMode="auto">
          <a:xfrm>
            <a:off x="76199" y="498009"/>
            <a:ext cx="65210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of measured read latencies of </a:t>
            </a: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uncached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data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[81]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8611" name="Text Box 20"/>
          <p:cNvSpPr txBox="1">
            <a:spLocks noChangeArrowheads="1"/>
          </p:cNvSpPr>
          <p:nvPr/>
        </p:nvSpPr>
        <p:spPr bwMode="auto">
          <a:xfrm>
            <a:off x="304800" y="905996"/>
            <a:ext cx="882015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Read latencies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depend on whether referenced data is kept in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thei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local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or remote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memory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space.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98700" y="1836271"/>
            <a:ext cx="5840413" cy="3948113"/>
            <a:chOff x="2298700" y="1930400"/>
            <a:chExt cx="5840413" cy="3948113"/>
          </a:xfrm>
        </p:grpSpPr>
        <p:pic>
          <p:nvPicPr>
            <p:cNvPr id="68612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6" b="13773"/>
            <a:stretch>
              <a:fillRect/>
            </a:stretch>
          </p:blipFill>
          <p:spPr bwMode="auto">
            <a:xfrm>
              <a:off x="2298700" y="1930400"/>
              <a:ext cx="5840413" cy="3948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613" name="Line 22"/>
            <p:cNvSpPr>
              <a:spLocks noChangeShapeType="1"/>
            </p:cNvSpPr>
            <p:nvPr/>
          </p:nvSpPr>
          <p:spPr bwMode="auto">
            <a:xfrm flipH="1">
              <a:off x="2785282" y="3174821"/>
              <a:ext cx="1270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8614" name="Line 23"/>
            <p:cNvSpPr>
              <a:spLocks noChangeShapeType="1"/>
            </p:cNvSpPr>
            <p:nvPr/>
          </p:nvSpPr>
          <p:spPr bwMode="auto">
            <a:xfrm>
              <a:off x="3739971" y="3892371"/>
              <a:ext cx="0" cy="17780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8615" name="Line 30"/>
            <p:cNvSpPr>
              <a:spLocks noChangeShapeType="1"/>
            </p:cNvSpPr>
            <p:nvPr/>
          </p:nvSpPr>
          <p:spPr bwMode="auto">
            <a:xfrm>
              <a:off x="2678181" y="4718183"/>
              <a:ext cx="0" cy="324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8616" name="Line 31"/>
            <p:cNvSpPr>
              <a:spLocks noChangeShapeType="1"/>
            </p:cNvSpPr>
            <p:nvPr/>
          </p:nvSpPr>
          <p:spPr bwMode="auto">
            <a:xfrm>
              <a:off x="3115482" y="4102100"/>
              <a:ext cx="0" cy="190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8617" name="Line 32"/>
            <p:cNvSpPr>
              <a:spLocks noChangeShapeType="1"/>
            </p:cNvSpPr>
            <p:nvPr/>
          </p:nvSpPr>
          <p:spPr bwMode="auto">
            <a:xfrm>
              <a:off x="3098442" y="4082692"/>
              <a:ext cx="6286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68618" name="Text Box 36"/>
          <p:cNvSpPr txBox="1">
            <a:spLocks noChangeArrowheads="1"/>
          </p:cNvSpPr>
          <p:nvPr/>
        </p:nvSpPr>
        <p:spPr bwMode="auto">
          <a:xfrm>
            <a:off x="323850" y="1418759"/>
            <a:ext cx="84737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a) Read latency of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uncached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data when referenced data is kept in the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local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memory space</a:t>
            </a:r>
          </a:p>
        </p:txBody>
      </p:sp>
      <p:sp>
        <p:nvSpPr>
          <p:cNvPr id="68619" name="Text Box 37"/>
          <p:cNvSpPr txBox="1">
            <a:spLocks noChangeArrowheads="1"/>
          </p:cNvSpPr>
          <p:nvPr/>
        </p:nvSpPr>
        <p:spPr bwMode="auto">
          <a:xfrm>
            <a:off x="425450" y="3006259"/>
            <a:ext cx="1628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Read latency: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65.1 ns (190 cycles)</a:t>
            </a:r>
          </a:p>
        </p:txBody>
      </p:sp>
      <p:sp>
        <p:nvSpPr>
          <p:cNvPr id="68620" name="Rectangle 40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spc="-40" dirty="0"/>
              <a:t>1.</a:t>
            </a:r>
            <a:r>
              <a:rPr lang="en-GB" altLang="en-US" sz="1600" spc="-40" dirty="0"/>
              <a:t>3.2</a:t>
            </a:r>
            <a:r>
              <a:rPr lang="hu-HU" altLang="en-US" sz="1600" spc="-40" dirty="0"/>
              <a:t> </a:t>
            </a:r>
            <a:r>
              <a:rPr lang="en-GB" altLang="en-US" sz="1600" spc="-40" dirty="0"/>
              <a:t>s</a:t>
            </a:r>
            <a:r>
              <a:rPr lang="en-US" altLang="en-US" sz="1600" spc="-40" dirty="0" err="1"/>
              <a:t>erver</a:t>
            </a:r>
            <a:r>
              <a:rPr lang="en-US" altLang="en-US" sz="1600" spc="-40" dirty="0"/>
              <a:t> platforms classified according to the way of how their memory is attached </a:t>
            </a:r>
            <a:r>
              <a:rPr lang="en-US" altLang="en-US" sz="1600" spc="-40" dirty="0" smtClean="0"/>
              <a:t>(3)</a:t>
            </a:r>
            <a:endParaRPr lang="hu-HU" altLang="en-US" sz="1600" dirty="0"/>
          </a:p>
        </p:txBody>
      </p:sp>
      <p:sp>
        <p:nvSpPr>
          <p:cNvPr id="2" name="Oval 1"/>
          <p:cNvSpPr/>
          <p:nvPr/>
        </p:nvSpPr>
        <p:spPr bwMode="auto">
          <a:xfrm>
            <a:off x="246063" y="2893770"/>
            <a:ext cx="2052637" cy="65682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0130" y="6400801"/>
            <a:ext cx="3368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IMC: Integrated Memory Controller</a:t>
            </a:r>
          </a:p>
        </p:txBody>
      </p:sp>
    </p:spTree>
    <p:extLst>
      <p:ext uri="{BB962C8B-B14F-4D97-AF65-F5344CB8AC3E}">
        <p14:creationId xmlns:p14="http://schemas.microsoft.com/office/powerpoint/2010/main" val="234973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9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6800" y="1289713"/>
            <a:ext cx="5840413" cy="3948113"/>
            <a:chOff x="1066800" y="1206500"/>
            <a:chExt cx="5840413" cy="3948113"/>
          </a:xfrm>
        </p:grpSpPr>
        <p:pic>
          <p:nvPicPr>
            <p:cNvPr id="696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6" b="13773"/>
            <a:stretch>
              <a:fillRect/>
            </a:stretch>
          </p:blipFill>
          <p:spPr bwMode="auto">
            <a:xfrm>
              <a:off x="1066800" y="1206500"/>
              <a:ext cx="5840413" cy="3948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635" name="Line 6"/>
            <p:cNvSpPr>
              <a:spLocks noChangeShapeType="1"/>
            </p:cNvSpPr>
            <p:nvPr/>
          </p:nvSpPr>
          <p:spPr bwMode="auto">
            <a:xfrm flipH="1">
              <a:off x="1549221" y="2429720"/>
              <a:ext cx="12700" cy="324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36" name="Line 7"/>
            <p:cNvSpPr>
              <a:spLocks noChangeShapeType="1"/>
            </p:cNvSpPr>
            <p:nvPr/>
          </p:nvSpPr>
          <p:spPr bwMode="auto">
            <a:xfrm>
              <a:off x="2508071" y="3168471"/>
              <a:ext cx="0" cy="17780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37" name="Line 8"/>
            <p:cNvSpPr>
              <a:spLocks noChangeShapeType="1"/>
            </p:cNvSpPr>
            <p:nvPr/>
          </p:nvSpPr>
          <p:spPr bwMode="auto">
            <a:xfrm>
              <a:off x="2520950" y="3378200"/>
              <a:ext cx="6921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38" name="Line 10"/>
            <p:cNvSpPr>
              <a:spLocks noChangeShapeType="1"/>
            </p:cNvSpPr>
            <p:nvPr/>
          </p:nvSpPr>
          <p:spPr bwMode="auto">
            <a:xfrm flipH="1">
              <a:off x="4838700" y="3358792"/>
              <a:ext cx="685800" cy="63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39" name="Line 11"/>
            <p:cNvSpPr>
              <a:spLocks noChangeShapeType="1"/>
            </p:cNvSpPr>
            <p:nvPr/>
          </p:nvSpPr>
          <p:spPr bwMode="auto">
            <a:xfrm>
              <a:off x="4825821" y="3384550"/>
              <a:ext cx="0" cy="1841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40" name="Line 12"/>
            <p:cNvSpPr>
              <a:spLocks noChangeShapeType="1"/>
            </p:cNvSpPr>
            <p:nvPr/>
          </p:nvSpPr>
          <p:spPr bwMode="auto">
            <a:xfrm>
              <a:off x="3727450" y="3790950"/>
              <a:ext cx="584200" cy="63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41" name="Line 13"/>
            <p:cNvSpPr>
              <a:spLocks noChangeShapeType="1"/>
            </p:cNvSpPr>
            <p:nvPr/>
          </p:nvSpPr>
          <p:spPr bwMode="auto">
            <a:xfrm>
              <a:off x="3193871" y="3378200"/>
              <a:ext cx="0" cy="1968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42" name="Line 16"/>
            <p:cNvSpPr>
              <a:spLocks noChangeShapeType="1"/>
            </p:cNvSpPr>
            <p:nvPr/>
          </p:nvSpPr>
          <p:spPr bwMode="auto">
            <a:xfrm>
              <a:off x="1879421" y="3378200"/>
              <a:ext cx="0" cy="190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43" name="Line 17"/>
            <p:cNvSpPr>
              <a:spLocks noChangeShapeType="1"/>
            </p:cNvSpPr>
            <p:nvPr/>
          </p:nvSpPr>
          <p:spPr bwMode="auto">
            <a:xfrm>
              <a:off x="1892300" y="3358792"/>
              <a:ext cx="6286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44" name="Line 18"/>
            <p:cNvSpPr>
              <a:spLocks noChangeShapeType="1"/>
            </p:cNvSpPr>
            <p:nvPr/>
          </p:nvSpPr>
          <p:spPr bwMode="auto">
            <a:xfrm>
              <a:off x="5735638" y="4040188"/>
              <a:ext cx="0" cy="2857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45" name="Line 19"/>
            <p:cNvSpPr>
              <a:spLocks noChangeShapeType="1"/>
            </p:cNvSpPr>
            <p:nvPr/>
          </p:nvSpPr>
          <p:spPr bwMode="auto">
            <a:xfrm>
              <a:off x="5524500" y="3358792"/>
              <a:ext cx="630238" cy="81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646" name="Line 20"/>
            <p:cNvSpPr>
              <a:spLocks noChangeShapeType="1"/>
            </p:cNvSpPr>
            <p:nvPr/>
          </p:nvSpPr>
          <p:spPr bwMode="auto">
            <a:xfrm>
              <a:off x="6135330" y="3373438"/>
              <a:ext cx="0" cy="1968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69647" name="Text Box 21"/>
          <p:cNvSpPr txBox="1">
            <a:spLocks noChangeArrowheads="1"/>
          </p:cNvSpPr>
          <p:nvPr/>
        </p:nvSpPr>
        <p:spPr bwMode="auto">
          <a:xfrm>
            <a:off x="82550" y="499690"/>
            <a:ext cx="86898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b) Read latency of </a:t>
            </a: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uncached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data when referenced data is kept in the remote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memory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space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[81]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9648" name="Text Box 22"/>
          <p:cNvSpPr txBox="1">
            <a:spLocks noChangeArrowheads="1"/>
          </p:cNvSpPr>
          <p:nvPr/>
        </p:nvSpPr>
        <p:spPr bwMode="auto">
          <a:xfrm>
            <a:off x="7183438" y="3210588"/>
            <a:ext cx="1698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Read latency: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106 ns (~310 cycles)</a:t>
            </a:r>
          </a:p>
        </p:txBody>
      </p:sp>
      <p:sp>
        <p:nvSpPr>
          <p:cNvPr id="69649" name="Text Box 23"/>
          <p:cNvSpPr txBox="1">
            <a:spLocks noChangeArrowheads="1"/>
          </p:cNvSpPr>
          <p:nvPr/>
        </p:nvSpPr>
        <p:spPr bwMode="auto">
          <a:xfrm>
            <a:off x="323850" y="5418801"/>
            <a:ext cx="810055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Read latency is increased now by the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inter-processor access penalty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 41 ns in this case.</a:t>
            </a:r>
          </a:p>
        </p:txBody>
      </p:sp>
      <p:sp>
        <p:nvSpPr>
          <p:cNvPr id="69650" name="Rectangle 26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spc="-40" dirty="0"/>
              <a:t>1.</a:t>
            </a:r>
            <a:r>
              <a:rPr lang="en-GB" altLang="en-US" sz="1600" spc="-40" dirty="0"/>
              <a:t>3.2</a:t>
            </a:r>
            <a:r>
              <a:rPr lang="hu-HU" altLang="en-US" sz="1600" spc="-40" dirty="0"/>
              <a:t> </a:t>
            </a:r>
            <a:r>
              <a:rPr lang="en-GB" altLang="en-US" sz="1600" spc="-40" dirty="0"/>
              <a:t>s</a:t>
            </a:r>
            <a:r>
              <a:rPr lang="en-US" altLang="en-US" sz="1600" spc="-40" dirty="0" err="1"/>
              <a:t>erver</a:t>
            </a:r>
            <a:r>
              <a:rPr lang="en-US" altLang="en-US" sz="1600" spc="-40" dirty="0"/>
              <a:t> platforms classified according to the way of how their memory is attached </a:t>
            </a:r>
            <a:r>
              <a:rPr lang="en-US" altLang="en-US" sz="1600" spc="-40" dirty="0" smtClean="0"/>
              <a:t>(4)</a:t>
            </a:r>
            <a:endParaRPr lang="hu-HU" altLang="en-US" sz="1600" dirty="0"/>
          </a:p>
        </p:txBody>
      </p:sp>
      <p:sp>
        <p:nvSpPr>
          <p:cNvPr id="19" name="Oval 18"/>
          <p:cNvSpPr/>
          <p:nvPr/>
        </p:nvSpPr>
        <p:spPr bwMode="auto">
          <a:xfrm>
            <a:off x="7047271" y="3122628"/>
            <a:ext cx="2052637" cy="65682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8" grpId="0"/>
      <p:bldP spid="69649" grpId="0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spc="-40" dirty="0"/>
              <a:t>1.</a:t>
            </a:r>
            <a:r>
              <a:rPr lang="en-GB" altLang="en-US" sz="1600" spc="-40" dirty="0"/>
              <a:t>3.2</a:t>
            </a:r>
            <a:r>
              <a:rPr lang="hu-HU" altLang="en-US" sz="1600" spc="-40" dirty="0"/>
              <a:t> </a:t>
            </a:r>
            <a:r>
              <a:rPr lang="en-GB" altLang="en-US" sz="1600" spc="-40" dirty="0"/>
              <a:t>s</a:t>
            </a:r>
            <a:r>
              <a:rPr lang="en-US" altLang="en-US" sz="1600" spc="-40" dirty="0" err="1"/>
              <a:t>erver</a:t>
            </a:r>
            <a:r>
              <a:rPr lang="en-US" altLang="en-US" sz="1600" spc="-40" dirty="0"/>
              <a:t> platforms classified according to the way of how their memory is attached </a:t>
            </a:r>
            <a:r>
              <a:rPr lang="en-US" altLang="en-US" sz="1600" spc="-40" dirty="0" smtClean="0"/>
              <a:t>(5)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11701" y="506892"/>
            <a:ext cx="894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Transition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from UMA platforms to NUMA platforms in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the course of processor evolution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792400" y="2443899"/>
            <a:ext cx="7380000" cy="4215252"/>
          </a:xfrm>
          <a:prstGeom prst="rect">
            <a:avLst/>
          </a:prstGeom>
          <a:solidFill>
            <a:srgbClr val="E5F7FF"/>
          </a:solidFill>
          <a:ln>
            <a:noFill/>
          </a:ln>
          <a:effectLst/>
          <a:extLst/>
        </p:spPr>
        <p:txBody>
          <a:bodyPr wrap="square" anchor="ctr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407383" y="6257867"/>
            <a:ext cx="1859472" cy="45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Intel Montecito (2C) (2006)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37" name="Line 14"/>
          <p:cNvCxnSpPr/>
          <p:nvPr/>
        </p:nvCxnSpPr>
        <p:spPr bwMode="auto">
          <a:xfrm>
            <a:off x="1333487" y="4466520"/>
            <a:ext cx="6625925" cy="154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Line 15"/>
          <p:cNvCxnSpPr/>
          <p:nvPr/>
        </p:nvCxnSpPr>
        <p:spPr bwMode="auto">
          <a:xfrm>
            <a:off x="1333487" y="6151608"/>
            <a:ext cx="6662437" cy="1544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711092" y="3860606"/>
            <a:ext cx="2831238" cy="5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Opteron  server lines (1C) (2003)</a:t>
            </a: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Opteron server lines (2C) 2005)</a:t>
            </a: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and all subsequent AMD lines</a:t>
            </a: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556665" y="4506845"/>
            <a:ext cx="1980347" cy="6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HP PA-8800 (2004)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PA-8900 (2005)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and all previous PA lines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053825" y="5181746"/>
            <a:ext cx="2663080" cy="99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Intel Core 2 </a:t>
            </a:r>
            <a:r>
              <a:rPr kumimoji="0" lang="hu-HU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Duo line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 (2C) (2006)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and all preceding Intel lines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Core 2 Quad line (2x2C) (2006/2007)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Penryn line (2x2C) (2008)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4889363" y="5307690"/>
            <a:ext cx="2448749" cy="47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Nehalem lines (4C) (2008)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and all subsequent Intel lines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43" name="AutoShape 27"/>
          <p:cNvSpPr>
            <a:spLocks noChangeArrowheads="1"/>
          </p:cNvSpPr>
          <p:nvPr/>
        </p:nvSpPr>
        <p:spPr bwMode="auto">
          <a:xfrm>
            <a:off x="4076945" y="5474910"/>
            <a:ext cx="461941" cy="86495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083829" y="6303775"/>
            <a:ext cx="1991237" cy="22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Tukwila (4C) (2010)</a:t>
            </a: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45" name="AutoShape 30"/>
          <p:cNvSpPr>
            <a:spLocks noChangeArrowheads="1"/>
          </p:cNvSpPr>
          <p:nvPr/>
        </p:nvSpPr>
        <p:spPr bwMode="auto">
          <a:xfrm>
            <a:off x="4076945" y="6372158"/>
            <a:ext cx="461942" cy="86495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AutoShape 31"/>
          <p:cNvSpPr>
            <a:spLocks noChangeArrowheads="1"/>
          </p:cNvSpPr>
          <p:nvPr/>
        </p:nvSpPr>
        <p:spPr bwMode="auto">
          <a:xfrm>
            <a:off x="4059166" y="4112515"/>
            <a:ext cx="461942" cy="86495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1487348" y="3903135"/>
            <a:ext cx="2104390" cy="48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AMD’s K7 lines (1C)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(1999-2003)</a:t>
            </a: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4977045" y="3383399"/>
            <a:ext cx="2290914" cy="27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UltraSPARC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 III (1C) (2001)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and all subsequent Sun lines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49" name="Text Box 34"/>
          <p:cNvSpPr txBox="1">
            <a:spLocks noChangeArrowheads="1"/>
          </p:cNvSpPr>
          <p:nvPr/>
        </p:nvSpPr>
        <p:spPr bwMode="auto">
          <a:xfrm>
            <a:off x="1376645" y="3340975"/>
            <a:ext cx="2419660" cy="23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SPARC 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UltraSPARC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 II (1C) (~1997)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50" name="AutoShape 35"/>
          <p:cNvSpPr>
            <a:spLocks noChangeArrowheads="1"/>
          </p:cNvSpPr>
          <p:nvPr/>
        </p:nvSpPr>
        <p:spPr bwMode="auto">
          <a:xfrm>
            <a:off x="4069794" y="3493894"/>
            <a:ext cx="461942" cy="86495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51" name="Line 14"/>
          <p:cNvCxnSpPr/>
          <p:nvPr/>
        </p:nvCxnSpPr>
        <p:spPr bwMode="auto">
          <a:xfrm>
            <a:off x="1331227" y="3803020"/>
            <a:ext cx="6625925" cy="154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Line 14"/>
          <p:cNvCxnSpPr/>
          <p:nvPr/>
        </p:nvCxnSpPr>
        <p:spPr bwMode="auto">
          <a:xfrm>
            <a:off x="1319627" y="3311476"/>
            <a:ext cx="6625925" cy="154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Line 14"/>
          <p:cNvCxnSpPr/>
          <p:nvPr/>
        </p:nvCxnSpPr>
        <p:spPr bwMode="auto">
          <a:xfrm>
            <a:off x="1317373" y="5106181"/>
            <a:ext cx="6625925" cy="154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691945" y="1233380"/>
            <a:ext cx="7380000" cy="1224000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1691680" y="1358770"/>
            <a:ext cx="5216239" cy="13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Transition from UMA platforms to NUMA platforms</a:t>
            </a: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4061014" y="1946484"/>
            <a:ext cx="4076700" cy="27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Processors with NUMA memory access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 is connected via the processor(s))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746575" y="1915181"/>
            <a:ext cx="3465385" cy="38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Processors with UMA memory access 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(Memory is connected via the MCH)</a:t>
            </a:r>
          </a:p>
        </p:txBody>
      </p:sp>
      <p:cxnSp>
        <p:nvCxnSpPr>
          <p:cNvPr id="58" name="Line 9"/>
          <p:cNvCxnSpPr/>
          <p:nvPr/>
        </p:nvCxnSpPr>
        <p:spPr bwMode="auto">
          <a:xfrm flipH="1">
            <a:off x="2546350" y="1581885"/>
            <a:ext cx="1711325" cy="24605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Line 10"/>
          <p:cNvCxnSpPr/>
          <p:nvPr/>
        </p:nvCxnSpPr>
        <p:spPr bwMode="auto">
          <a:xfrm>
            <a:off x="4271740" y="1581885"/>
            <a:ext cx="1830612" cy="26470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511786" y="1827944"/>
            <a:ext cx="60325" cy="5195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6062323" y="1827944"/>
            <a:ext cx="69850" cy="5195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4397734" y="2512519"/>
            <a:ext cx="3361930" cy="7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IBM POWER1 (RS/6000) (1990)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direct connection via external circuitry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since POWER5 (2C) (2005)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on-die integrated mem. controller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296920" y="1944979"/>
            <a:ext cx="8532813" cy="71893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1.3.3 Server platforms classified according to their performance grade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10" y="505503"/>
            <a:ext cx="8896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1.3.3 Server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platforms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classified according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to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their performance grade</a:t>
            </a:r>
            <a:endParaRPr lang="en-US" sz="1400" b="1" dirty="0">
              <a:solidFill>
                <a:srgbClr val="2D2D8A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1.3.3 Server platforms classified according to their performance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grade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4150" y="1957250"/>
            <a:ext cx="2902685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High-performance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server platforms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40470" y="1465507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V="1">
            <a:off x="1695410" y="1689345"/>
            <a:ext cx="576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1646675" y="188301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1680014" y="168299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636785" y="1178750"/>
            <a:ext cx="37897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Server platforms classified according to their performance grade 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967155" y="1958838"/>
            <a:ext cx="2952930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Entry-level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server platforms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7425325" y="188460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7458663" y="1684583"/>
            <a:ext cx="0" cy="2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064470" y="1958570"/>
            <a:ext cx="2902685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Mainstream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server platforms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4505975" y="188433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4539314" y="168431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486" y="2528900"/>
            <a:ext cx="888852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Here we note that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first Pentium 4 and Core 2-based UMA platforms </a:t>
            </a:r>
            <a:r>
              <a:rPr lang="en-US" sz="1400" dirty="0" smtClean="0">
                <a:latin typeface="+mj-lt"/>
              </a:rPr>
              <a:t>can be considered as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  being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“mainstream” </a:t>
            </a:r>
            <a:r>
              <a:rPr lang="en-US" sz="1400" dirty="0" smtClean="0">
                <a:latin typeface="+mj-lt"/>
              </a:rPr>
              <a:t>platforms.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“Entry-level” </a:t>
            </a:r>
            <a:r>
              <a:rPr lang="en-US" sz="1400" dirty="0" smtClean="0">
                <a:latin typeface="+mj-lt"/>
              </a:rPr>
              <a:t>platforms emerged in Intel’s designs as one of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last SMP platforms </a:t>
            </a:r>
            <a:r>
              <a:rPr lang="en-US" sz="1400" dirty="0" smtClean="0">
                <a:latin typeface="+mj-lt"/>
              </a:rPr>
              <a:t>in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2007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1400" dirty="0" smtClean="0">
                <a:latin typeface="+mj-lt"/>
              </a:rPr>
              <a:t>whereas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“High-performance” </a:t>
            </a:r>
            <a:r>
              <a:rPr lang="en-US" sz="1400" dirty="0" smtClean="0">
                <a:latin typeface="+mj-lt"/>
              </a:rPr>
              <a:t>platforms turned up along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with NUMA platforms in 2010</a:t>
            </a:r>
            <a:r>
              <a:rPr lang="en-US" sz="1400" dirty="0" smtClean="0">
                <a:latin typeface="+mj-lt"/>
              </a:rPr>
              <a:t>,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as shown in the next Figure. </a:t>
            </a:r>
          </a:p>
        </p:txBody>
      </p:sp>
      <p:sp>
        <p:nvSpPr>
          <p:cNvPr id="17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505" y="6173789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Mainstream</a:t>
            </a:r>
            <a:r>
              <a:rPr lang="en-GB" sz="1600" dirty="0" smtClean="0"/>
              <a:t>: ≈ </a:t>
            </a:r>
            <a:r>
              <a:rPr lang="en-GB" sz="1600" dirty="0" err="1" smtClean="0"/>
              <a:t>fővonal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13312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1.3.3 Server platforms classified according to their performance grade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(2)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118782" y="507512"/>
            <a:ext cx="849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Example: Emergence of “entry-level” and “high-performance” 2S server platform</a:t>
            </a:r>
          </a:p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alternatives in Intel’s designs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305" y="5239583"/>
            <a:ext cx="8921864" cy="429640"/>
            <a:chOff x="-638623" y="6300464"/>
            <a:chExt cx="10362237" cy="429640"/>
          </a:xfrm>
        </p:grpSpPr>
        <p:grpSp>
          <p:nvGrpSpPr>
            <p:cNvPr id="4" name="Group 3"/>
            <p:cNvGrpSpPr/>
            <p:nvPr/>
          </p:nvGrpSpPr>
          <p:grpSpPr>
            <a:xfrm>
              <a:off x="-638623" y="6300464"/>
              <a:ext cx="10362237" cy="429640"/>
              <a:chOff x="-293649" y="6300464"/>
              <a:chExt cx="10362237" cy="429640"/>
            </a:xfrm>
          </p:grpSpPr>
          <p:cxnSp>
            <p:nvCxnSpPr>
              <p:cNvPr id="6" name="Egyenes összekötő nyíllal 6"/>
              <p:cNvCxnSpPr/>
              <p:nvPr/>
            </p:nvCxnSpPr>
            <p:spPr>
              <a:xfrm flipV="1">
                <a:off x="-293649" y="6373362"/>
                <a:ext cx="10202116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Egyenes összekötő 11"/>
              <p:cNvCxnSpPr/>
              <p:nvPr/>
            </p:nvCxnSpPr>
            <p:spPr>
              <a:xfrm>
                <a:off x="892555" y="631067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Egyenes összekötő 12"/>
              <p:cNvCxnSpPr/>
              <p:nvPr/>
            </p:nvCxnSpPr>
            <p:spPr>
              <a:xfrm>
                <a:off x="1440550" y="63093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Egyenes összekötő 13"/>
              <p:cNvCxnSpPr/>
              <p:nvPr/>
            </p:nvCxnSpPr>
            <p:spPr>
              <a:xfrm>
                <a:off x="1989756" y="6308775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Egyenes összekötő 14"/>
              <p:cNvCxnSpPr/>
              <p:nvPr/>
            </p:nvCxnSpPr>
            <p:spPr>
              <a:xfrm>
                <a:off x="2537751" y="63074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Egyenes összekötő 15"/>
              <p:cNvCxnSpPr/>
              <p:nvPr/>
            </p:nvCxnSpPr>
            <p:spPr>
              <a:xfrm>
                <a:off x="309180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Egyenes összekötő 16"/>
              <p:cNvCxnSpPr/>
              <p:nvPr/>
            </p:nvCxnSpPr>
            <p:spPr>
              <a:xfrm>
                <a:off x="363979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Egyenes összekötő 17"/>
              <p:cNvCxnSpPr/>
              <p:nvPr/>
            </p:nvCxnSpPr>
            <p:spPr>
              <a:xfrm>
                <a:off x="418900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Egyenes összekötő 18"/>
              <p:cNvCxnSpPr/>
              <p:nvPr/>
            </p:nvCxnSpPr>
            <p:spPr>
              <a:xfrm>
                <a:off x="473699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gyenes összekötő 19"/>
              <p:cNvCxnSpPr/>
              <p:nvPr/>
            </p:nvCxnSpPr>
            <p:spPr>
              <a:xfrm>
                <a:off x="528717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Egyenes összekötő 20"/>
              <p:cNvCxnSpPr/>
              <p:nvPr/>
            </p:nvCxnSpPr>
            <p:spPr>
              <a:xfrm>
                <a:off x="583516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21"/>
              <p:cNvCxnSpPr/>
              <p:nvPr/>
            </p:nvCxnSpPr>
            <p:spPr>
              <a:xfrm>
                <a:off x="638437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22"/>
              <p:cNvCxnSpPr/>
              <p:nvPr/>
            </p:nvCxnSpPr>
            <p:spPr>
              <a:xfrm>
                <a:off x="693236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Szövegdoboz 28"/>
              <p:cNvSpPr txBox="1"/>
              <p:nvPr/>
            </p:nvSpPr>
            <p:spPr>
              <a:xfrm>
                <a:off x="824857" y="643554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</a:p>
            </p:txBody>
          </p:sp>
          <p:sp>
            <p:nvSpPr>
              <p:cNvPr id="20" name="Szövegdoboz 29"/>
              <p:cNvSpPr txBox="1"/>
              <p:nvPr/>
            </p:nvSpPr>
            <p:spPr>
              <a:xfrm>
                <a:off x="1916046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</a:p>
            </p:txBody>
          </p:sp>
          <p:sp>
            <p:nvSpPr>
              <p:cNvPr id="21" name="Szövegdoboz 30"/>
              <p:cNvSpPr txBox="1"/>
              <p:nvPr/>
            </p:nvSpPr>
            <p:spPr>
              <a:xfrm>
                <a:off x="3024133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</a:p>
            </p:txBody>
          </p:sp>
          <p:sp>
            <p:nvSpPr>
              <p:cNvPr id="22" name="Szövegdoboz 31"/>
              <p:cNvSpPr txBox="1"/>
              <p:nvPr/>
            </p:nvSpPr>
            <p:spPr>
              <a:xfrm>
                <a:off x="4132014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</a:p>
            </p:txBody>
          </p:sp>
          <p:sp>
            <p:nvSpPr>
              <p:cNvPr id="23" name="Szövegdoboz 32"/>
              <p:cNvSpPr txBox="1"/>
              <p:nvPr/>
            </p:nvSpPr>
            <p:spPr>
              <a:xfrm>
                <a:off x="5234623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</a:p>
            </p:txBody>
          </p:sp>
          <p:sp>
            <p:nvSpPr>
              <p:cNvPr id="24" name="Szövegdoboz 33"/>
              <p:cNvSpPr txBox="1"/>
              <p:nvPr/>
            </p:nvSpPr>
            <p:spPr>
              <a:xfrm>
                <a:off x="6303480" y="643554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25" name="Szövegdoboz 34"/>
              <p:cNvSpPr txBox="1"/>
              <p:nvPr/>
            </p:nvSpPr>
            <p:spPr>
              <a:xfrm>
                <a:off x="9352664" y="6445411"/>
                <a:ext cx="715924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</a:p>
            </p:txBody>
          </p:sp>
          <p:cxnSp>
            <p:nvCxnSpPr>
              <p:cNvPr id="26" name="Egyenes összekötő 22"/>
              <p:cNvCxnSpPr/>
              <p:nvPr/>
            </p:nvCxnSpPr>
            <p:spPr>
              <a:xfrm>
                <a:off x="7487480" y="6312703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2"/>
              <p:cNvCxnSpPr/>
              <p:nvPr/>
            </p:nvCxnSpPr>
            <p:spPr>
              <a:xfrm>
                <a:off x="8041940" y="630046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Szövegdoboz 33"/>
              <p:cNvSpPr txBox="1"/>
              <p:nvPr/>
            </p:nvSpPr>
            <p:spPr>
              <a:xfrm>
                <a:off x="7428620" y="6434396"/>
                <a:ext cx="595035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9" name="Egyenes összekötő 22"/>
              <p:cNvCxnSpPr/>
              <p:nvPr/>
            </p:nvCxnSpPr>
            <p:spPr>
              <a:xfrm>
                <a:off x="8591900" y="63060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14"/>
              <p:cNvCxnSpPr/>
              <p:nvPr/>
            </p:nvCxnSpPr>
            <p:spPr>
              <a:xfrm>
                <a:off x="9121195" y="631351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Szövegdoboz 33"/>
            <p:cNvSpPr txBox="1"/>
            <p:nvPr/>
          </p:nvSpPr>
          <p:spPr>
            <a:xfrm>
              <a:off x="8178208" y="6444335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31" name="Egyenes összekötő 22"/>
          <p:cNvCxnSpPr/>
          <p:nvPr/>
        </p:nvCxnSpPr>
        <p:spPr>
          <a:xfrm>
            <a:off x="8629533" y="5248439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 bwMode="auto">
          <a:xfrm>
            <a:off x="402663" y="4401600"/>
            <a:ext cx="8424000" cy="540060"/>
          </a:xfrm>
          <a:prstGeom prst="rightArrow">
            <a:avLst/>
          </a:prstGeom>
          <a:solidFill>
            <a:srgbClr val="C6EEFE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51920" y="4131570"/>
            <a:ext cx="11955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accent6"/>
                </a:solidFill>
                <a:latin typeface="+mj-lt"/>
              </a:rPr>
              <a:t>Mainstream</a:t>
            </a:r>
          </a:p>
        </p:txBody>
      </p:sp>
      <p:sp>
        <p:nvSpPr>
          <p:cNvPr id="34" name="Right Arrow 33"/>
          <p:cNvSpPr/>
          <p:nvPr/>
        </p:nvSpPr>
        <p:spPr bwMode="auto">
          <a:xfrm>
            <a:off x="1949490" y="3141460"/>
            <a:ext cx="6894908" cy="540060"/>
          </a:xfrm>
          <a:prstGeom prst="rightArrow">
            <a:avLst/>
          </a:prstGeom>
          <a:solidFill>
            <a:srgbClr val="FFCD2D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07015" y="2871430"/>
            <a:ext cx="112552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accent6"/>
                </a:solidFill>
                <a:latin typeface="+mj-lt"/>
              </a:rPr>
              <a:t>Entry-level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14748" y="3614129"/>
            <a:ext cx="702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11/2007</a:t>
            </a:r>
          </a:p>
        </p:txBody>
      </p:sp>
      <p:sp>
        <p:nvSpPr>
          <p:cNvPr id="38" name="Right Arrow 37"/>
          <p:cNvSpPr/>
          <p:nvPr/>
        </p:nvSpPr>
        <p:spPr bwMode="auto">
          <a:xfrm>
            <a:off x="3088377" y="1926325"/>
            <a:ext cx="5756913" cy="540060"/>
          </a:xfrm>
          <a:prstGeom prst="rightArrow">
            <a:avLst/>
          </a:prstGeom>
          <a:solidFill>
            <a:srgbClr val="ADDB7B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02070" y="1637045"/>
            <a:ext cx="32159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accent6"/>
                </a:solidFill>
                <a:latin typeface="+mj-lt"/>
              </a:rPr>
              <a:t>Expandable (High-performance)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86343" y="2392489"/>
            <a:ext cx="62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3/2010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500" y="4851650"/>
            <a:ext cx="6703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6/2004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63438" y="2736415"/>
            <a:ext cx="2078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Cranberry Lake platform</a:t>
            </a:r>
          </a:p>
          <a:p>
            <a:pPr algn="ctr"/>
            <a:r>
              <a:rPr lang="en-US" sz="1200" dirty="0" smtClean="0">
                <a:latin typeface="+mj-lt"/>
              </a:rPr>
              <a:t>(Core 2 DP-based)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8219" y="3996555"/>
            <a:ext cx="2149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Unnamed 64-bit platform</a:t>
            </a:r>
          </a:p>
          <a:p>
            <a:pPr algn="ctr"/>
            <a:r>
              <a:rPr lang="en-US" sz="1200" dirty="0" smtClean="0">
                <a:latin typeface="+mj-lt"/>
              </a:rPr>
              <a:t>(Pentium 4 b. Nocona)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90133" y="1521280"/>
            <a:ext cx="1800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Boxboro-EX platform</a:t>
            </a:r>
          </a:p>
          <a:p>
            <a:pPr algn="ctr"/>
            <a:r>
              <a:rPr lang="en-US" sz="1200" dirty="0" smtClean="0">
                <a:latin typeface="+mj-lt"/>
              </a:rPr>
              <a:t>(Nehalem-EX-based)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 flipH="1">
            <a:off x="3079291" y="1251250"/>
            <a:ext cx="18688" cy="44280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1588105" y="1161240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UMAs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22432" y="1168498"/>
            <a:ext cx="760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NUMAs</a:t>
            </a:r>
          </a:p>
        </p:txBody>
      </p:sp>
      <p:cxnSp>
        <p:nvCxnSpPr>
          <p:cNvPr id="52" name="Egyenes összekötő 12"/>
          <p:cNvCxnSpPr/>
          <p:nvPr/>
        </p:nvCxnSpPr>
        <p:spPr>
          <a:xfrm>
            <a:off x="611560" y="5256695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2"/>
          <p:cNvCxnSpPr/>
          <p:nvPr/>
        </p:nvCxnSpPr>
        <p:spPr>
          <a:xfrm>
            <a:off x="136346" y="5247628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zövegdoboz 28"/>
          <p:cNvSpPr txBox="1"/>
          <p:nvPr/>
        </p:nvSpPr>
        <p:spPr>
          <a:xfrm>
            <a:off x="83788" y="5370740"/>
            <a:ext cx="5233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52222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296920" y="1944979"/>
            <a:ext cx="8532813" cy="71893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1.3.4 Server platforms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classified according to the number of chips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constituting the chipset</a:t>
            </a:r>
          </a:p>
        </p:txBody>
      </p:sp>
    </p:spTree>
    <p:extLst>
      <p:ext uri="{BB962C8B-B14F-4D97-AF65-F5344CB8AC3E}">
        <p14:creationId xmlns:p14="http://schemas.microsoft.com/office/powerpoint/2010/main" val="20305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308163" y="2049899"/>
            <a:ext cx="266858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two-chip chipsets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0599" name="Text Box 4"/>
          <p:cNvSpPr txBox="1">
            <a:spLocks noChangeArrowheads="1"/>
          </p:cNvSpPr>
          <p:nvPr/>
        </p:nvSpPr>
        <p:spPr bwMode="auto">
          <a:xfrm>
            <a:off x="949513" y="1024374"/>
            <a:ext cx="67373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8400" algn="l"/>
              </a:tabLst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Implementation of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8400" algn="l"/>
              </a:tabLst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classified according to the number of chip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constituting the chipset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0607" name="Text Box 18"/>
          <p:cNvSpPr txBox="1">
            <a:spLocks noChangeArrowheads="1"/>
          </p:cNvSpPr>
          <p:nvPr/>
        </p:nvSpPr>
        <p:spPr bwMode="auto">
          <a:xfrm>
            <a:off x="98090" y="498196"/>
            <a:ext cx="898788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1.3.4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classified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according to the number of chips constituting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chipset</a:t>
            </a:r>
          </a:p>
        </p:txBody>
      </p:sp>
      <p:sp>
        <p:nvSpPr>
          <p:cNvPr id="110608" name="Rectangle 21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GB" altLang="en-US" sz="1600" dirty="0" smtClean="0"/>
              <a:t>3.4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Platforms classified according to the number of chips constituting the chipset (1)</a:t>
            </a:r>
            <a:endParaRPr lang="hu-HU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32765" y="2866388"/>
            <a:ext cx="285366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Truland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(2005/2006)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Caneland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(2007/2008)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Boxboro-EX platform (2010/2011)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2602780"/>
            <a:ext cx="20345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i="1" dirty="0" smtClean="0"/>
              <a:t>Example 2S platforms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22612" y="1535402"/>
            <a:ext cx="6060433" cy="501386"/>
            <a:chOff x="1622612" y="1535402"/>
            <a:chExt cx="6060433" cy="501386"/>
          </a:xfrm>
        </p:grpSpPr>
        <p:grpSp>
          <p:nvGrpSpPr>
            <p:cNvPr id="4" name="Group 3"/>
            <p:cNvGrpSpPr/>
            <p:nvPr/>
          </p:nvGrpSpPr>
          <p:grpSpPr>
            <a:xfrm>
              <a:off x="1655951" y="1535402"/>
              <a:ext cx="5992253" cy="435122"/>
              <a:chOff x="1938338" y="1692844"/>
              <a:chExt cx="5992253" cy="435122"/>
            </a:xfrm>
          </p:grpSpPr>
          <p:sp>
            <p:nvSpPr>
              <p:cNvPr id="110595" name="Line 8"/>
              <p:cNvSpPr>
                <a:spLocks noChangeShapeType="1"/>
              </p:cNvSpPr>
              <p:nvPr/>
            </p:nvSpPr>
            <p:spPr bwMode="auto">
              <a:xfrm>
                <a:off x="4893981" y="1692844"/>
                <a:ext cx="0" cy="217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596" name="Line 10"/>
              <p:cNvSpPr>
                <a:spLocks noChangeShapeType="1"/>
              </p:cNvSpPr>
              <p:nvPr/>
            </p:nvSpPr>
            <p:spPr bwMode="auto">
              <a:xfrm flipV="1">
                <a:off x="1949449" y="1918416"/>
                <a:ext cx="59710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598" name="Line 13"/>
              <p:cNvSpPr>
                <a:spLocks noChangeShapeType="1"/>
              </p:cNvSpPr>
              <p:nvPr/>
            </p:nvSpPr>
            <p:spPr bwMode="auto">
              <a:xfrm>
                <a:off x="1938338" y="1912066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602" name="Line 13"/>
              <p:cNvSpPr>
                <a:spLocks noChangeShapeType="1"/>
              </p:cNvSpPr>
              <p:nvPr/>
            </p:nvSpPr>
            <p:spPr bwMode="auto">
              <a:xfrm>
                <a:off x="7930591" y="1911733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4610662" y="177414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1622612" y="1954648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4572229" y="1956236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7611045" y="1964788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9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3982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9" name="AutoShape 3"/>
          <p:cNvSpPr>
            <a:spLocks noChangeArrowheads="1"/>
          </p:cNvSpPr>
          <p:nvPr/>
        </p:nvSpPr>
        <p:spPr bwMode="auto">
          <a:xfrm>
            <a:off x="304454" y="1538790"/>
            <a:ext cx="854302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Intel’s 64-bit 2S server platforms</a:t>
            </a:r>
            <a:endParaRPr lang="en-US" altLang="en-US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360900" name="Group 4"/>
          <p:cNvGrpSpPr>
            <a:grpSpLocks/>
          </p:cNvGrpSpPr>
          <p:nvPr/>
        </p:nvGrpSpPr>
        <p:grpSpPr bwMode="auto">
          <a:xfrm>
            <a:off x="304453" y="2546853"/>
            <a:ext cx="8543022" cy="463550"/>
            <a:chOff x="700" y="1638"/>
            <a:chExt cx="4657" cy="292"/>
          </a:xfrm>
        </p:grpSpPr>
        <p:sp>
          <p:nvSpPr>
            <p:cNvPr id="1360901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40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1. Introduction to Intel’s 64-bit 2S server platforms and processors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360902" name="Text Box 6"/>
            <p:cNvSpPr txBox="1">
              <a:spLocks noChangeArrowheads="1"/>
            </p:cNvSpPr>
            <p:nvPr/>
          </p:nvSpPr>
          <p:spPr bwMode="auto">
            <a:xfrm>
              <a:off x="700" y="1648"/>
              <a:ext cx="24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grpSp>
        <p:nvGrpSpPr>
          <p:cNvPr id="1360912" name="Group 16"/>
          <p:cNvGrpSpPr>
            <a:grpSpLocks/>
          </p:cNvGrpSpPr>
          <p:nvPr/>
        </p:nvGrpSpPr>
        <p:grpSpPr bwMode="auto">
          <a:xfrm>
            <a:off x="296525" y="3597480"/>
            <a:ext cx="8550950" cy="463550"/>
            <a:chOff x="700" y="1638"/>
            <a:chExt cx="4652" cy="292"/>
          </a:xfrm>
        </p:grpSpPr>
        <p:sp>
          <p:nvSpPr>
            <p:cNvPr id="1360913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401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3. References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360914" name="Text Box 18"/>
            <p:cNvSpPr txBox="1">
              <a:spLocks noChangeArrowheads="1"/>
            </p:cNvSpPr>
            <p:nvPr/>
          </p:nvSpPr>
          <p:spPr bwMode="auto">
            <a:xfrm>
              <a:off x="700" y="1648"/>
              <a:ext cx="2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grpSp>
        <p:nvGrpSpPr>
          <p:cNvPr id="18" name="Group 10"/>
          <p:cNvGrpSpPr>
            <a:grpSpLocks/>
          </p:cNvGrpSpPr>
          <p:nvPr/>
        </p:nvGrpSpPr>
        <p:grpSpPr bwMode="auto">
          <a:xfrm>
            <a:off x="307034" y="3052945"/>
            <a:ext cx="8540441" cy="468000"/>
            <a:chOff x="700" y="1638"/>
            <a:chExt cx="4657" cy="292"/>
          </a:xfrm>
        </p:grpSpPr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40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 2. Intel’s scalable 2S server platforms and processors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700" y="1648"/>
              <a:ext cx="24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 smtClean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endParaRPr lang="en-US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1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1992468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 8C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10C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195918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7500 </a:t>
            </a: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281393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441856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556031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568731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568731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568731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3960069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035331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467256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2733831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2730656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2735418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2735418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3856193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3848256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09825" y="3557743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09825" y="3046568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2965606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278145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278145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135468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02910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02910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2902106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481543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37994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37994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659343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63076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63076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414868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567393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Nehalem-EX:   up to </a:t>
            </a:r>
            <a:r>
              <a:rPr kumimoji="0" lang="hu-HU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DDR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3-1067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-EX: up to DDR3-1333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327431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36813" y="1828956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1747993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56384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56384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1917856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181149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181149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684493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255993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14963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14963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429031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40045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40045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184556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344893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832131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175116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56701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56701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1921031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181466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181466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689256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27186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16550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165506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444906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416331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416331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200431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614893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064031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298306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279891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279891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152931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04656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04656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2921156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54186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43550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435506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3713318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686331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686331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470431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676422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1" name="Téglalap 60"/>
          <p:cNvSpPr/>
          <p:nvPr/>
        </p:nvSpPr>
        <p:spPr>
          <a:xfrm>
            <a:off x="3751263" y="5189693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ICH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10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4792990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4861081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ESI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667406"/>
            <a:ext cx="3260725" cy="118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SMI: Scalable Memory Interface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(Serial link between the processor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and the SMB)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SMB: Scalable Memory Buffer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(Performs conversion between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serial SMI and the parallel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DDR3 DIMM interfaces)</a:t>
            </a: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659218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097243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016281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183213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183213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186143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07978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07978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1952781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600481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49411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49411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2773518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274494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274494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529043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3903818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330731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249768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06561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06561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419631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31326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31326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186268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3833968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372760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372760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007006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397843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397843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3762531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517931"/>
            <a:ext cx="0" cy="142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494118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494118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494118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1833718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049618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656168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058443"/>
            <a:ext cx="0" cy="165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649818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649818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243418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2659218"/>
            <a:ext cx="1576387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113118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032156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184800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184800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163918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09565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09565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1970243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590956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48459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48459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2763993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273541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273541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519518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3959381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332318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251356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06720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06720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383118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31485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31485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189443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3860956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375459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375459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032406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00541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00541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3814918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675218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687918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687918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059268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59500" y="3218018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475068"/>
            <a:ext cx="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475068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1832193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049618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049868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2x4 SMI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051456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2x4 SMI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77788" y="498429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of a 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 2-chip chipset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The Boxboro-EX 4S/8S server platform</a:t>
            </a:r>
            <a:endParaRPr kumimoji="0" lang="hu-HU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supporting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Nehalem-EX/</a:t>
            </a: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 (2010-2011)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524531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156325" y="5846918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297143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7500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</a:t>
            </a:r>
            <a:r>
              <a:rPr kumimoji="0" lang="hu-HU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332068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E7-4800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1994056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 8C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10C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149756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 8C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10C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149756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 8C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10C</a:t>
            </a: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338418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1296988" y="6216806"/>
            <a:ext cx="6302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Nehalem-EX aimed  Boxboro-EX MP server platform (for up to 10 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785" y="5233900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 DIMMs/memory channel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5125" y="4983318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 x QPI up to 6.4 GT/s</a:t>
            </a:r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413405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497543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97161" y="4275293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PCIe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2.0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3502819" y="4083922"/>
            <a:ext cx="1855071" cy="18235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3" name="Rectangle 21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GB" altLang="en-US" sz="1600" dirty="0" smtClean="0"/>
              <a:t>3.4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Platforms classified according to the number of chips constituting the chipset </a:t>
            </a:r>
            <a:r>
              <a:rPr lang="en-US" altLang="en-US" sz="1600" dirty="0" smtClean="0"/>
              <a:t>(</a:t>
            </a:r>
            <a:r>
              <a:rPr lang="hu-HU" altLang="en-US" sz="1600" dirty="0" smtClean="0"/>
              <a:t>2</a:t>
            </a:r>
            <a:r>
              <a:rPr lang="en-US" altLang="en-US" sz="1600" dirty="0" smtClean="0"/>
              <a:t>)</a:t>
            </a:r>
            <a:endParaRPr lang="hu-HU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4943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308163" y="2049899"/>
            <a:ext cx="266858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two-chip chipsets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0599" name="Text Box 4"/>
          <p:cNvSpPr txBox="1">
            <a:spLocks noChangeArrowheads="1"/>
          </p:cNvSpPr>
          <p:nvPr/>
        </p:nvSpPr>
        <p:spPr bwMode="auto">
          <a:xfrm>
            <a:off x="949513" y="1024374"/>
            <a:ext cx="67373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8400" algn="l"/>
              </a:tabLst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Implementation of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8400" algn="l"/>
              </a:tabLst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classified according to the number of chip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constituting the chipset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0600" name="Text Box 4"/>
          <p:cNvSpPr txBox="1">
            <a:spLocks noChangeArrowheads="1"/>
          </p:cNvSpPr>
          <p:nvPr/>
        </p:nvSpPr>
        <p:spPr bwMode="auto">
          <a:xfrm>
            <a:off x="3237484" y="2051487"/>
            <a:ext cx="27701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single-chip chipsets</a:t>
            </a:r>
          </a:p>
        </p:txBody>
      </p:sp>
      <p:sp>
        <p:nvSpPr>
          <p:cNvPr id="110603" name="AutoShape 38"/>
          <p:cNvSpPr>
            <a:spLocks noChangeArrowheads="1"/>
          </p:cNvSpPr>
          <p:nvPr/>
        </p:nvSpPr>
        <p:spPr bwMode="auto">
          <a:xfrm>
            <a:off x="2908638" y="2128166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0607" name="Text Box 18"/>
          <p:cNvSpPr txBox="1">
            <a:spLocks noChangeArrowheads="1"/>
          </p:cNvSpPr>
          <p:nvPr/>
        </p:nvSpPr>
        <p:spPr bwMode="auto">
          <a:xfrm>
            <a:off x="98090" y="498196"/>
            <a:ext cx="898788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1.3.4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classified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according to the number of chips constituting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chipset</a:t>
            </a:r>
          </a:p>
        </p:txBody>
      </p:sp>
      <p:sp>
        <p:nvSpPr>
          <p:cNvPr id="110608" name="Rectangle 21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GB" altLang="en-US" sz="1600" dirty="0" smtClean="0"/>
              <a:t>3.4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Platforms classified according to the number of chips constituting the chipset </a:t>
            </a:r>
            <a:r>
              <a:rPr lang="en-US" altLang="en-US" sz="1600" dirty="0" smtClean="0"/>
              <a:t>(3)</a:t>
            </a:r>
            <a:endParaRPr lang="hu-HU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32765" y="2866388"/>
            <a:ext cx="285366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Truland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(2005/2006)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Caneland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(2007/2008)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Boxboro-EX platform (2010/2011)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9532" y="2875108"/>
            <a:ext cx="2653290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Brickland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(2014/2015)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(2017)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2602780"/>
            <a:ext cx="20345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i="1" dirty="0" smtClean="0"/>
              <a:t>Example 2S platforms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22612" y="1535402"/>
            <a:ext cx="6060433" cy="501386"/>
            <a:chOff x="1622612" y="1535402"/>
            <a:chExt cx="6060433" cy="501386"/>
          </a:xfrm>
        </p:grpSpPr>
        <p:grpSp>
          <p:nvGrpSpPr>
            <p:cNvPr id="4" name="Group 3"/>
            <p:cNvGrpSpPr/>
            <p:nvPr/>
          </p:nvGrpSpPr>
          <p:grpSpPr>
            <a:xfrm>
              <a:off x="1655951" y="1535402"/>
              <a:ext cx="5992253" cy="435122"/>
              <a:chOff x="1938338" y="1692844"/>
              <a:chExt cx="5992253" cy="435122"/>
            </a:xfrm>
          </p:grpSpPr>
          <p:sp>
            <p:nvSpPr>
              <p:cNvPr id="110595" name="Line 8"/>
              <p:cNvSpPr>
                <a:spLocks noChangeShapeType="1"/>
              </p:cNvSpPr>
              <p:nvPr/>
            </p:nvSpPr>
            <p:spPr bwMode="auto">
              <a:xfrm>
                <a:off x="4893981" y="1692844"/>
                <a:ext cx="0" cy="217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596" name="Line 10"/>
              <p:cNvSpPr>
                <a:spLocks noChangeShapeType="1"/>
              </p:cNvSpPr>
              <p:nvPr/>
            </p:nvSpPr>
            <p:spPr bwMode="auto">
              <a:xfrm flipV="1">
                <a:off x="1949449" y="1918416"/>
                <a:ext cx="59710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598" name="Line 13"/>
              <p:cNvSpPr>
                <a:spLocks noChangeShapeType="1"/>
              </p:cNvSpPr>
              <p:nvPr/>
            </p:nvSpPr>
            <p:spPr bwMode="auto">
              <a:xfrm>
                <a:off x="1938338" y="1912066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602" name="Line 13"/>
              <p:cNvSpPr>
                <a:spLocks noChangeShapeType="1"/>
              </p:cNvSpPr>
              <p:nvPr/>
            </p:nvSpPr>
            <p:spPr bwMode="auto">
              <a:xfrm>
                <a:off x="7930591" y="1911733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4610662" y="177414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1622612" y="1954648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4572229" y="1956236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7611045" y="1964788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2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0347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 Box 177"/>
          <p:cNvSpPr txBox="1">
            <a:spLocks noChangeArrowheads="1"/>
          </p:cNvSpPr>
          <p:nvPr/>
        </p:nvSpPr>
        <p:spPr bwMode="auto">
          <a:xfrm>
            <a:off x="74076" y="499962"/>
            <a:ext cx="9178444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of a 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single-chip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chipset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The </a:t>
            </a: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Brickland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4S/8S server</a:t>
            </a:r>
            <a:endParaRPr kumimoji="0" lang="hu-HU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supporting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Ivy Bridge-EX/Haswell-EX/Broadwell-EX processors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(2014-2016)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4" name="Rectangle 21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GB" altLang="en-US" sz="1600" dirty="0" smtClean="0"/>
              <a:t>3.4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Platforms classified according to the number of chips constituting the chipset </a:t>
            </a:r>
            <a:r>
              <a:rPr lang="en-US" altLang="en-US" sz="1600" dirty="0" smtClean="0"/>
              <a:t>(4)</a:t>
            </a:r>
            <a:endParaRPr lang="hu-HU" altLang="en-US" sz="1600" dirty="0"/>
          </a:p>
        </p:txBody>
      </p:sp>
      <p:sp>
        <p:nvSpPr>
          <p:cNvPr id="245" name="Text Box 179"/>
          <p:cNvSpPr txBox="1">
            <a:spLocks noChangeArrowheads="1"/>
          </p:cNvSpPr>
          <p:nvPr/>
        </p:nvSpPr>
        <p:spPr bwMode="auto">
          <a:xfrm>
            <a:off x="3527425" y="625609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ME: Management Engine</a:t>
            </a:r>
          </a:p>
        </p:txBody>
      </p:sp>
      <p:sp>
        <p:nvSpPr>
          <p:cNvPr id="247" name="TextBox 3"/>
          <p:cNvSpPr txBox="1">
            <a:spLocks noChangeArrowheads="1"/>
          </p:cNvSpPr>
          <p:nvPr/>
        </p:nvSpPr>
        <p:spPr bwMode="auto">
          <a:xfrm>
            <a:off x="3463925" y="5264150"/>
            <a:ext cx="18790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 1.1: Up to 9.6 GT/s</a:t>
            </a:r>
          </a:p>
        </p:txBody>
      </p:sp>
      <p:cxnSp>
        <p:nvCxnSpPr>
          <p:cNvPr id="248" name="Egyenes összekötő 108"/>
          <p:cNvCxnSpPr/>
          <p:nvPr/>
        </p:nvCxnSpPr>
        <p:spPr>
          <a:xfrm flipH="1" flipV="1">
            <a:off x="4200663" y="2326867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Egyenes összekötő 112"/>
          <p:cNvCxnSpPr/>
          <p:nvPr/>
        </p:nvCxnSpPr>
        <p:spPr>
          <a:xfrm rot="10800000">
            <a:off x="4222750" y="350069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Egyenes összekötő 113"/>
          <p:cNvCxnSpPr/>
          <p:nvPr/>
        </p:nvCxnSpPr>
        <p:spPr>
          <a:xfrm rot="10800000">
            <a:off x="4222750" y="261486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Egyenes összekötő 115"/>
          <p:cNvCxnSpPr/>
          <p:nvPr/>
        </p:nvCxnSpPr>
        <p:spPr>
          <a:xfrm rot="10800000" flipV="1">
            <a:off x="4222750" y="262756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2614867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3" name="Egyenes összekötő 119"/>
          <p:cNvCxnSpPr>
            <a:cxnSpLocks noChangeShapeType="1"/>
          </p:cNvCxnSpPr>
          <p:nvPr/>
        </p:nvCxnSpPr>
        <p:spPr bwMode="auto">
          <a:xfrm flipV="1">
            <a:off x="5519738" y="262756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4" name="Szövegdoboz 70"/>
          <p:cNvSpPr txBox="1">
            <a:spLocks noChangeArrowheads="1"/>
          </p:cNvSpPr>
          <p:nvPr/>
        </p:nvSpPr>
        <p:spPr bwMode="auto">
          <a:xfrm>
            <a:off x="4257881" y="1865567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1.1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5" name="Szövegdoboz 70"/>
          <p:cNvSpPr txBox="1">
            <a:spLocks noChangeArrowheads="1"/>
          </p:cNvSpPr>
          <p:nvPr/>
        </p:nvSpPr>
        <p:spPr bwMode="auto">
          <a:xfrm>
            <a:off x="4245181" y="3576892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1.1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6" name="Szövegdoboz 70"/>
          <p:cNvSpPr txBox="1">
            <a:spLocks noChangeArrowheads="1"/>
          </p:cNvSpPr>
          <p:nvPr/>
        </p:nvSpPr>
        <p:spPr bwMode="auto">
          <a:xfrm>
            <a:off x="5508394" y="2792667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1.1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7" name="Szövegdoboz 70"/>
          <p:cNvSpPr txBox="1">
            <a:spLocks noChangeArrowheads="1"/>
          </p:cNvSpPr>
          <p:nvPr/>
        </p:nvSpPr>
        <p:spPr bwMode="auto">
          <a:xfrm>
            <a:off x="2804881" y="2789492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1.1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8" name="Szövegdoboz 70"/>
          <p:cNvSpPr txBox="1">
            <a:spLocks noChangeArrowheads="1"/>
          </p:cNvSpPr>
          <p:nvPr/>
        </p:nvSpPr>
        <p:spPr bwMode="auto">
          <a:xfrm>
            <a:off x="3784369" y="27942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1.1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9" name="Szövegdoboz 70"/>
          <p:cNvSpPr txBox="1">
            <a:spLocks noChangeArrowheads="1"/>
          </p:cNvSpPr>
          <p:nvPr/>
        </p:nvSpPr>
        <p:spPr bwMode="auto">
          <a:xfrm>
            <a:off x="4570181" y="27942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1.1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260" name="Egyenes összekötő 130"/>
          <p:cNvCxnSpPr/>
          <p:nvPr/>
        </p:nvCxnSpPr>
        <p:spPr>
          <a:xfrm rot="10800000" flipH="1" flipV="1">
            <a:off x="2409825" y="36165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Egyenes összekötő 131"/>
          <p:cNvCxnSpPr/>
          <p:nvPr/>
        </p:nvCxnSpPr>
        <p:spPr>
          <a:xfrm rot="10800000" flipH="1" flipV="1">
            <a:off x="2409825" y="3105404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Egyenes összekötő 145"/>
          <p:cNvCxnSpPr/>
          <p:nvPr/>
        </p:nvCxnSpPr>
        <p:spPr>
          <a:xfrm rot="10800000" flipH="1">
            <a:off x="1502017" y="301850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églalap 146"/>
          <p:cNvSpPr/>
          <p:nvPr/>
        </p:nvSpPr>
        <p:spPr>
          <a:xfrm flipH="1">
            <a:off x="1658603" y="28402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4" name="Téglalap 147"/>
          <p:cNvSpPr/>
          <p:nvPr/>
        </p:nvSpPr>
        <p:spPr>
          <a:xfrm flipH="1">
            <a:off x="1571290" y="284029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65" name="Egyenes összekötő 150"/>
          <p:cNvCxnSpPr/>
          <p:nvPr/>
        </p:nvCxnSpPr>
        <p:spPr>
          <a:xfrm rot="10800000" flipH="1">
            <a:off x="1507955" y="319430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églalap 151"/>
          <p:cNvSpPr/>
          <p:nvPr/>
        </p:nvSpPr>
        <p:spPr>
          <a:xfrm flipH="1">
            <a:off x="1658603" y="30879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7" name="Téglalap 152"/>
          <p:cNvSpPr/>
          <p:nvPr/>
        </p:nvSpPr>
        <p:spPr>
          <a:xfrm flipH="1">
            <a:off x="1571290" y="308794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8" name="Téglalap 155"/>
          <p:cNvSpPr/>
          <p:nvPr/>
        </p:nvSpPr>
        <p:spPr>
          <a:xfrm flipH="1">
            <a:off x="1897063" y="296094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69" name="Egyenes összekötő 156"/>
          <p:cNvCxnSpPr/>
          <p:nvPr/>
        </p:nvCxnSpPr>
        <p:spPr>
          <a:xfrm rot="10800000" flipH="1">
            <a:off x="1502017" y="354037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églalap 157"/>
          <p:cNvSpPr/>
          <p:nvPr/>
        </p:nvSpPr>
        <p:spPr>
          <a:xfrm flipH="1">
            <a:off x="1658603" y="34387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1" name="Téglalap 158"/>
          <p:cNvSpPr/>
          <p:nvPr/>
        </p:nvSpPr>
        <p:spPr>
          <a:xfrm flipH="1">
            <a:off x="1571290" y="34387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72" name="Egyenes összekötő 161"/>
          <p:cNvCxnSpPr/>
          <p:nvPr/>
        </p:nvCxnSpPr>
        <p:spPr>
          <a:xfrm rot="10800000" flipH="1">
            <a:off x="1502017" y="371817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églalap 162"/>
          <p:cNvSpPr/>
          <p:nvPr/>
        </p:nvSpPr>
        <p:spPr>
          <a:xfrm flipH="1">
            <a:off x="1658603" y="36896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4" name="Téglalap 163"/>
          <p:cNvSpPr/>
          <p:nvPr/>
        </p:nvSpPr>
        <p:spPr>
          <a:xfrm flipH="1">
            <a:off x="1571290" y="36896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5" name="Téglalap 166"/>
          <p:cNvSpPr/>
          <p:nvPr/>
        </p:nvSpPr>
        <p:spPr>
          <a:xfrm flipH="1">
            <a:off x="1897063" y="347370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76" name="Egyenes összekötő 130"/>
          <p:cNvCxnSpPr/>
          <p:nvPr/>
        </p:nvCxnSpPr>
        <p:spPr>
          <a:xfrm rot="10800000" flipH="1" flipV="1">
            <a:off x="2436813" y="2386267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Egyenes összekötő 131"/>
          <p:cNvCxnSpPr/>
          <p:nvPr/>
        </p:nvCxnSpPr>
        <p:spPr>
          <a:xfrm rot="10800000" flipH="1" flipV="1">
            <a:off x="2436813" y="1887792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Egyenes összekötő 145"/>
          <p:cNvCxnSpPr/>
          <p:nvPr/>
        </p:nvCxnSpPr>
        <p:spPr>
          <a:xfrm rot="10800000" flipH="1">
            <a:off x="1525769" y="180682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Téglalap 146"/>
          <p:cNvSpPr/>
          <p:nvPr/>
        </p:nvSpPr>
        <p:spPr>
          <a:xfrm flipH="1">
            <a:off x="1667210" y="16226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0" name="Téglalap 147"/>
          <p:cNvSpPr/>
          <p:nvPr/>
        </p:nvSpPr>
        <p:spPr>
          <a:xfrm flipH="1">
            <a:off x="1579898" y="16226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81" name="Egyenes összekötő 150"/>
          <p:cNvCxnSpPr/>
          <p:nvPr/>
        </p:nvCxnSpPr>
        <p:spPr>
          <a:xfrm rot="10800000" flipH="1">
            <a:off x="1525769" y="197669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églalap 151"/>
          <p:cNvSpPr/>
          <p:nvPr/>
        </p:nvSpPr>
        <p:spPr>
          <a:xfrm flipH="1">
            <a:off x="1667210" y="187032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3" name="Téglalap 152"/>
          <p:cNvSpPr/>
          <p:nvPr/>
        </p:nvSpPr>
        <p:spPr>
          <a:xfrm flipH="1">
            <a:off x="1579898" y="187032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4" name="Téglalap 155"/>
          <p:cNvSpPr/>
          <p:nvPr/>
        </p:nvSpPr>
        <p:spPr>
          <a:xfrm flipH="1">
            <a:off x="1924050" y="174332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85" name="Egyenes összekötő 156"/>
          <p:cNvCxnSpPr/>
          <p:nvPr/>
        </p:nvCxnSpPr>
        <p:spPr>
          <a:xfrm rot="10800000" flipH="1">
            <a:off x="1525769" y="231482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Téglalap 157"/>
          <p:cNvSpPr/>
          <p:nvPr/>
        </p:nvSpPr>
        <p:spPr>
          <a:xfrm flipH="1">
            <a:off x="1667210" y="22084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7" name="Téglalap 158"/>
          <p:cNvSpPr/>
          <p:nvPr/>
        </p:nvSpPr>
        <p:spPr>
          <a:xfrm flipH="1">
            <a:off x="1579898" y="22084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88" name="Egyenes összekötő 161"/>
          <p:cNvCxnSpPr/>
          <p:nvPr/>
        </p:nvCxnSpPr>
        <p:spPr>
          <a:xfrm rot="10800000" flipH="1">
            <a:off x="1525769" y="248786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Téglalap 162"/>
          <p:cNvSpPr/>
          <p:nvPr/>
        </p:nvSpPr>
        <p:spPr>
          <a:xfrm flipH="1">
            <a:off x="1667210" y="24592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0" name="Téglalap 163"/>
          <p:cNvSpPr/>
          <p:nvPr/>
        </p:nvSpPr>
        <p:spPr>
          <a:xfrm flipH="1">
            <a:off x="1579898" y="245929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1" name="Téglalap 166"/>
          <p:cNvSpPr/>
          <p:nvPr/>
        </p:nvSpPr>
        <p:spPr>
          <a:xfrm flipH="1">
            <a:off x="1924050" y="224339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92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4037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3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8909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4" name="Egyenes összekötő 172"/>
          <p:cNvCxnSpPr>
            <a:cxnSpLocks noChangeShapeType="1"/>
          </p:cNvCxnSpPr>
          <p:nvPr/>
        </p:nvCxnSpPr>
        <p:spPr bwMode="auto">
          <a:xfrm rot="10800000">
            <a:off x="6955008" y="18100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5" name="Téglalap 173"/>
          <p:cNvSpPr>
            <a:spLocks noChangeArrowheads="1"/>
          </p:cNvSpPr>
          <p:nvPr/>
        </p:nvSpPr>
        <p:spPr bwMode="auto">
          <a:xfrm>
            <a:off x="7212013" y="16258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96" name="Téglalap 174"/>
          <p:cNvSpPr>
            <a:spLocks noChangeArrowheads="1"/>
          </p:cNvSpPr>
          <p:nvPr/>
        </p:nvSpPr>
        <p:spPr bwMode="auto">
          <a:xfrm>
            <a:off x="7297738" y="16258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297" name="Egyenes összekötő 177"/>
          <p:cNvCxnSpPr>
            <a:cxnSpLocks noChangeShapeType="1"/>
          </p:cNvCxnSpPr>
          <p:nvPr/>
        </p:nvCxnSpPr>
        <p:spPr bwMode="auto">
          <a:xfrm rot="10800000">
            <a:off x="6955008" y="1979867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8" name="Téglalap 178"/>
          <p:cNvSpPr>
            <a:spLocks noChangeArrowheads="1"/>
          </p:cNvSpPr>
          <p:nvPr/>
        </p:nvSpPr>
        <p:spPr bwMode="auto">
          <a:xfrm>
            <a:off x="7212013" y="18735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299" name="Téglalap 179"/>
          <p:cNvSpPr>
            <a:spLocks noChangeArrowheads="1"/>
          </p:cNvSpPr>
          <p:nvPr/>
        </p:nvSpPr>
        <p:spPr bwMode="auto">
          <a:xfrm>
            <a:off x="7297738" y="18735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00" name="Téglalap 182"/>
          <p:cNvSpPr>
            <a:spLocks noChangeArrowheads="1"/>
          </p:cNvSpPr>
          <p:nvPr/>
        </p:nvSpPr>
        <p:spPr bwMode="auto">
          <a:xfrm>
            <a:off x="6362700" y="17480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01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3307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2" name="Téglalap 184"/>
          <p:cNvSpPr>
            <a:spLocks noChangeArrowheads="1"/>
          </p:cNvSpPr>
          <p:nvPr/>
        </p:nvSpPr>
        <p:spPr bwMode="auto">
          <a:xfrm>
            <a:off x="7212013" y="22243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03" name="Téglalap 185"/>
          <p:cNvSpPr>
            <a:spLocks noChangeArrowheads="1"/>
          </p:cNvSpPr>
          <p:nvPr/>
        </p:nvSpPr>
        <p:spPr bwMode="auto">
          <a:xfrm>
            <a:off x="7297738" y="22243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304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503742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5" name="Téglalap 189"/>
          <p:cNvSpPr>
            <a:spLocks noChangeArrowheads="1"/>
          </p:cNvSpPr>
          <p:nvPr/>
        </p:nvSpPr>
        <p:spPr bwMode="auto">
          <a:xfrm>
            <a:off x="7212013" y="24751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06" name="Téglalap 190"/>
          <p:cNvSpPr>
            <a:spLocks noChangeArrowheads="1"/>
          </p:cNvSpPr>
          <p:nvPr/>
        </p:nvSpPr>
        <p:spPr bwMode="auto">
          <a:xfrm>
            <a:off x="7297738" y="24751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07" name="Téglalap 193"/>
          <p:cNvSpPr>
            <a:spLocks noChangeArrowheads="1"/>
          </p:cNvSpPr>
          <p:nvPr/>
        </p:nvSpPr>
        <p:spPr bwMode="auto">
          <a:xfrm>
            <a:off x="6362700" y="22592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0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36737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228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0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0419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" name="Téglalap 173"/>
          <p:cNvSpPr>
            <a:spLocks noChangeArrowheads="1"/>
          </p:cNvSpPr>
          <p:nvPr/>
        </p:nvSpPr>
        <p:spPr bwMode="auto">
          <a:xfrm>
            <a:off x="7212013" y="28577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12" name="Téglalap 174"/>
          <p:cNvSpPr>
            <a:spLocks noChangeArrowheads="1"/>
          </p:cNvSpPr>
          <p:nvPr/>
        </p:nvSpPr>
        <p:spPr bwMode="auto">
          <a:xfrm>
            <a:off x="7297738" y="28577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313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211767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4" name="Téglalap 178"/>
          <p:cNvSpPr>
            <a:spLocks noChangeArrowheads="1"/>
          </p:cNvSpPr>
          <p:nvPr/>
        </p:nvSpPr>
        <p:spPr bwMode="auto">
          <a:xfrm>
            <a:off x="7212013" y="31054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15" name="Téglalap 179"/>
          <p:cNvSpPr>
            <a:spLocks noChangeArrowheads="1"/>
          </p:cNvSpPr>
          <p:nvPr/>
        </p:nvSpPr>
        <p:spPr bwMode="auto">
          <a:xfrm>
            <a:off x="7297738" y="31054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16" name="Téglalap 182"/>
          <p:cNvSpPr>
            <a:spLocks noChangeArrowheads="1"/>
          </p:cNvSpPr>
          <p:nvPr/>
        </p:nvSpPr>
        <p:spPr bwMode="auto">
          <a:xfrm>
            <a:off x="6362700" y="29799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17" name="Egyenes összekötő 183"/>
          <p:cNvCxnSpPr>
            <a:cxnSpLocks noChangeShapeType="1"/>
          </p:cNvCxnSpPr>
          <p:nvPr/>
        </p:nvCxnSpPr>
        <p:spPr bwMode="auto">
          <a:xfrm rot="10800000">
            <a:off x="6970883" y="36007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8" name="Téglalap 184"/>
          <p:cNvSpPr>
            <a:spLocks noChangeArrowheads="1"/>
          </p:cNvSpPr>
          <p:nvPr/>
        </p:nvSpPr>
        <p:spPr bwMode="auto">
          <a:xfrm>
            <a:off x="7212013" y="34943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19" name="Téglalap 185"/>
          <p:cNvSpPr>
            <a:spLocks noChangeArrowheads="1"/>
          </p:cNvSpPr>
          <p:nvPr/>
        </p:nvSpPr>
        <p:spPr bwMode="auto">
          <a:xfrm>
            <a:off x="7297738" y="34943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320" name="Egyenes összekötő 188"/>
          <p:cNvCxnSpPr>
            <a:cxnSpLocks noChangeShapeType="1"/>
          </p:cNvCxnSpPr>
          <p:nvPr/>
        </p:nvCxnSpPr>
        <p:spPr bwMode="auto">
          <a:xfrm rot="10800000">
            <a:off x="6955008" y="37721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1" name="Téglalap 189"/>
          <p:cNvSpPr>
            <a:spLocks noChangeArrowheads="1"/>
          </p:cNvSpPr>
          <p:nvPr/>
        </p:nvSpPr>
        <p:spPr bwMode="auto">
          <a:xfrm>
            <a:off x="7212013" y="37451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22" name="Téglalap 190"/>
          <p:cNvSpPr>
            <a:spLocks noChangeArrowheads="1"/>
          </p:cNvSpPr>
          <p:nvPr/>
        </p:nvSpPr>
        <p:spPr bwMode="auto">
          <a:xfrm>
            <a:off x="7297738" y="37451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23" name="Téglalap 193"/>
          <p:cNvSpPr>
            <a:spLocks noChangeArrowheads="1"/>
          </p:cNvSpPr>
          <p:nvPr/>
        </p:nvSpPr>
        <p:spPr bwMode="auto">
          <a:xfrm>
            <a:off x="6362700" y="35292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24" name="Egyenes összekötő 130"/>
          <p:cNvCxnSpPr/>
          <p:nvPr/>
        </p:nvCxnSpPr>
        <p:spPr>
          <a:xfrm rot="10800000" flipH="1" flipV="1">
            <a:off x="1193800" y="271805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Egyenes összekötő 131"/>
          <p:cNvCxnSpPr/>
          <p:nvPr/>
        </p:nvCxnSpPr>
        <p:spPr>
          <a:xfrm rot="10800000" flipH="1" flipV="1">
            <a:off x="1193800" y="215607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Egyenes összekötő 145"/>
          <p:cNvCxnSpPr/>
          <p:nvPr/>
        </p:nvCxnSpPr>
        <p:spPr>
          <a:xfrm rot="10800000" flipH="1">
            <a:off x="270881" y="207511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Téglalap 146"/>
          <p:cNvSpPr/>
          <p:nvPr/>
        </p:nvSpPr>
        <p:spPr>
          <a:xfrm flipH="1">
            <a:off x="433388" y="18909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8" name="Téglalap 147"/>
          <p:cNvSpPr/>
          <p:nvPr/>
        </p:nvSpPr>
        <p:spPr>
          <a:xfrm flipH="1">
            <a:off x="346075" y="189096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29" name="Egyenes összekötő 150"/>
          <p:cNvCxnSpPr/>
          <p:nvPr/>
        </p:nvCxnSpPr>
        <p:spPr>
          <a:xfrm rot="10800000" flipH="1">
            <a:off x="270881" y="224497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Téglalap 151"/>
          <p:cNvSpPr/>
          <p:nvPr/>
        </p:nvSpPr>
        <p:spPr>
          <a:xfrm flipH="1">
            <a:off x="433388" y="213861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1" name="Téglalap 152"/>
          <p:cNvSpPr/>
          <p:nvPr/>
        </p:nvSpPr>
        <p:spPr>
          <a:xfrm flipH="1">
            <a:off x="346075" y="213861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2" name="Téglalap 155"/>
          <p:cNvSpPr/>
          <p:nvPr/>
        </p:nvSpPr>
        <p:spPr>
          <a:xfrm flipH="1">
            <a:off x="681038" y="201161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33" name="Egyenes összekötő 156"/>
          <p:cNvCxnSpPr/>
          <p:nvPr/>
        </p:nvCxnSpPr>
        <p:spPr>
          <a:xfrm rot="10800000" flipH="1">
            <a:off x="270881" y="265931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Téglalap 157"/>
          <p:cNvSpPr/>
          <p:nvPr/>
        </p:nvSpPr>
        <p:spPr>
          <a:xfrm flipH="1">
            <a:off x="433388" y="25529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5" name="Téglalap 158"/>
          <p:cNvSpPr/>
          <p:nvPr/>
        </p:nvSpPr>
        <p:spPr>
          <a:xfrm flipH="1">
            <a:off x="346075" y="25529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36" name="Egyenes összekötő 161"/>
          <p:cNvCxnSpPr/>
          <p:nvPr/>
        </p:nvCxnSpPr>
        <p:spPr>
          <a:xfrm rot="10800000" flipH="1">
            <a:off x="270881" y="283235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églalap 162"/>
          <p:cNvSpPr/>
          <p:nvPr/>
        </p:nvSpPr>
        <p:spPr>
          <a:xfrm flipH="1">
            <a:off x="433388" y="28037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8" name="Téglalap 163"/>
          <p:cNvSpPr/>
          <p:nvPr/>
        </p:nvSpPr>
        <p:spPr>
          <a:xfrm flipH="1">
            <a:off x="346075" y="28037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9" name="Téglalap 166"/>
          <p:cNvSpPr/>
          <p:nvPr/>
        </p:nvSpPr>
        <p:spPr>
          <a:xfrm flipH="1">
            <a:off x="681038" y="258787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40" name="Egyenes összekötő 130"/>
          <p:cNvCxnSpPr/>
          <p:nvPr/>
        </p:nvCxnSpPr>
        <p:spPr>
          <a:xfrm rot="10800000" flipH="1" flipV="1">
            <a:off x="1195388" y="396265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Egyenes összekötő 131"/>
          <p:cNvCxnSpPr/>
          <p:nvPr/>
        </p:nvCxnSpPr>
        <p:spPr>
          <a:xfrm rot="10800000" flipH="1" flipV="1">
            <a:off x="1195388" y="338956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Egyenes összekötő 145"/>
          <p:cNvCxnSpPr/>
          <p:nvPr/>
        </p:nvCxnSpPr>
        <p:spPr>
          <a:xfrm rot="10800000" flipH="1">
            <a:off x="272468" y="330860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Téglalap 146"/>
          <p:cNvSpPr/>
          <p:nvPr/>
        </p:nvSpPr>
        <p:spPr>
          <a:xfrm flipH="1">
            <a:off x="434975" y="31244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4" name="Téglalap 147"/>
          <p:cNvSpPr/>
          <p:nvPr/>
        </p:nvSpPr>
        <p:spPr>
          <a:xfrm flipH="1">
            <a:off x="347663" y="31244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45" name="Egyenes összekötő 150"/>
          <p:cNvCxnSpPr/>
          <p:nvPr/>
        </p:nvCxnSpPr>
        <p:spPr>
          <a:xfrm rot="10800000" flipH="1">
            <a:off x="272468" y="347846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Téglalap 151"/>
          <p:cNvSpPr/>
          <p:nvPr/>
        </p:nvSpPr>
        <p:spPr>
          <a:xfrm flipH="1">
            <a:off x="434975" y="33721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7" name="Téglalap 152"/>
          <p:cNvSpPr/>
          <p:nvPr/>
        </p:nvSpPr>
        <p:spPr>
          <a:xfrm flipH="1">
            <a:off x="347663" y="33721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8" name="Téglalap 155"/>
          <p:cNvSpPr/>
          <p:nvPr/>
        </p:nvSpPr>
        <p:spPr>
          <a:xfrm flipH="1">
            <a:off x="682625" y="324510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49" name="Egyenes összekötő 156"/>
          <p:cNvCxnSpPr/>
          <p:nvPr/>
        </p:nvCxnSpPr>
        <p:spPr>
          <a:xfrm rot="10800000" flipH="1">
            <a:off x="272468" y="389280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Téglalap 157"/>
          <p:cNvSpPr/>
          <p:nvPr/>
        </p:nvSpPr>
        <p:spPr>
          <a:xfrm flipH="1">
            <a:off x="434975" y="37864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1" name="Téglalap 158"/>
          <p:cNvSpPr/>
          <p:nvPr/>
        </p:nvSpPr>
        <p:spPr>
          <a:xfrm flipH="1">
            <a:off x="347663" y="378644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52" name="Egyenes összekötő 161"/>
          <p:cNvCxnSpPr/>
          <p:nvPr/>
        </p:nvCxnSpPr>
        <p:spPr>
          <a:xfrm rot="10800000" flipH="1">
            <a:off x="272468" y="406584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Téglalap 162"/>
          <p:cNvSpPr/>
          <p:nvPr/>
        </p:nvSpPr>
        <p:spPr>
          <a:xfrm flipH="1">
            <a:off x="434975" y="40372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4" name="Téglalap 163"/>
          <p:cNvSpPr/>
          <p:nvPr/>
        </p:nvSpPr>
        <p:spPr>
          <a:xfrm flipH="1">
            <a:off x="347663" y="40372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5" name="Téglalap 166"/>
          <p:cNvSpPr/>
          <p:nvPr/>
        </p:nvSpPr>
        <p:spPr>
          <a:xfrm flipH="1">
            <a:off x="682625" y="382136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56" name="Line 123"/>
          <p:cNvSpPr>
            <a:spLocks noChangeShapeType="1"/>
          </p:cNvSpPr>
          <p:nvPr/>
        </p:nvSpPr>
        <p:spPr bwMode="auto">
          <a:xfrm flipV="1">
            <a:off x="2681288" y="255379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7" name="Line 124"/>
          <p:cNvSpPr>
            <a:spLocks noChangeShapeType="1"/>
          </p:cNvSpPr>
          <p:nvPr/>
        </p:nvSpPr>
        <p:spPr bwMode="auto">
          <a:xfrm>
            <a:off x="2706688" y="25529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8" name="Line 125"/>
          <p:cNvSpPr>
            <a:spLocks noChangeShapeType="1"/>
          </p:cNvSpPr>
          <p:nvPr/>
        </p:nvSpPr>
        <p:spPr bwMode="auto">
          <a:xfrm>
            <a:off x="2706688" y="25529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9" name="Line 126"/>
          <p:cNvSpPr>
            <a:spLocks noChangeShapeType="1"/>
          </p:cNvSpPr>
          <p:nvPr/>
        </p:nvSpPr>
        <p:spPr bwMode="auto">
          <a:xfrm>
            <a:off x="2687638" y="255295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60" name="Line 127"/>
          <p:cNvSpPr>
            <a:spLocks noChangeShapeType="1"/>
          </p:cNvSpPr>
          <p:nvPr/>
        </p:nvSpPr>
        <p:spPr bwMode="auto">
          <a:xfrm>
            <a:off x="2687638" y="1901744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61" name="Line 128"/>
          <p:cNvSpPr>
            <a:spLocks noChangeShapeType="1"/>
          </p:cNvSpPr>
          <p:nvPr/>
        </p:nvSpPr>
        <p:spPr bwMode="auto">
          <a:xfrm>
            <a:off x="2687638" y="21084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62" name="Line 130"/>
          <p:cNvSpPr>
            <a:spLocks noChangeShapeType="1"/>
          </p:cNvSpPr>
          <p:nvPr/>
        </p:nvSpPr>
        <p:spPr bwMode="auto">
          <a:xfrm>
            <a:off x="2687638" y="3114594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63" name="Line 133"/>
          <p:cNvSpPr>
            <a:spLocks noChangeShapeType="1"/>
          </p:cNvSpPr>
          <p:nvPr/>
        </p:nvSpPr>
        <p:spPr bwMode="auto">
          <a:xfrm>
            <a:off x="2687638" y="33022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2718054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171954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6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0909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7" name="Téglalap 173"/>
          <p:cNvSpPr>
            <a:spLocks noChangeArrowheads="1"/>
          </p:cNvSpPr>
          <p:nvPr/>
        </p:nvSpPr>
        <p:spPr bwMode="auto">
          <a:xfrm>
            <a:off x="8559800" y="19068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68" name="Téglalap 174"/>
          <p:cNvSpPr>
            <a:spLocks noChangeArrowheads="1"/>
          </p:cNvSpPr>
          <p:nvPr/>
        </p:nvSpPr>
        <p:spPr bwMode="auto">
          <a:xfrm>
            <a:off x="8645525" y="19068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369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2227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0" name="Téglalap 178"/>
          <p:cNvSpPr>
            <a:spLocks noChangeArrowheads="1"/>
          </p:cNvSpPr>
          <p:nvPr/>
        </p:nvSpPr>
        <p:spPr bwMode="auto">
          <a:xfrm>
            <a:off x="8559800" y="21544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71" name="Téglalap 179"/>
          <p:cNvSpPr>
            <a:spLocks noChangeArrowheads="1"/>
          </p:cNvSpPr>
          <p:nvPr/>
        </p:nvSpPr>
        <p:spPr bwMode="auto">
          <a:xfrm>
            <a:off x="8645525" y="21544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72" name="Téglalap 182"/>
          <p:cNvSpPr>
            <a:spLocks noChangeArrowheads="1"/>
          </p:cNvSpPr>
          <p:nvPr/>
        </p:nvSpPr>
        <p:spPr bwMode="auto">
          <a:xfrm>
            <a:off x="7710488" y="20290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73" name="Egyenes összekötő 183"/>
          <p:cNvCxnSpPr>
            <a:cxnSpLocks noChangeShapeType="1"/>
          </p:cNvCxnSpPr>
          <p:nvPr/>
        </p:nvCxnSpPr>
        <p:spPr bwMode="auto">
          <a:xfrm rot="10800000">
            <a:off x="8324608" y="26497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4" name="Téglalap 184"/>
          <p:cNvSpPr>
            <a:spLocks noChangeArrowheads="1"/>
          </p:cNvSpPr>
          <p:nvPr/>
        </p:nvSpPr>
        <p:spPr bwMode="auto">
          <a:xfrm>
            <a:off x="8559800" y="25434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75" name="Téglalap 185"/>
          <p:cNvSpPr>
            <a:spLocks noChangeArrowheads="1"/>
          </p:cNvSpPr>
          <p:nvPr/>
        </p:nvSpPr>
        <p:spPr bwMode="auto">
          <a:xfrm>
            <a:off x="8645525" y="25434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376" name="Egyenes összekötő 188"/>
          <p:cNvCxnSpPr>
            <a:cxnSpLocks noChangeShapeType="1"/>
          </p:cNvCxnSpPr>
          <p:nvPr/>
        </p:nvCxnSpPr>
        <p:spPr bwMode="auto">
          <a:xfrm rot="10800000">
            <a:off x="8308733" y="282282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7" name="Téglalap 189"/>
          <p:cNvSpPr>
            <a:spLocks noChangeArrowheads="1"/>
          </p:cNvSpPr>
          <p:nvPr/>
        </p:nvSpPr>
        <p:spPr bwMode="auto">
          <a:xfrm>
            <a:off x="8559800" y="27942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78" name="Téglalap 190"/>
          <p:cNvSpPr>
            <a:spLocks noChangeArrowheads="1"/>
          </p:cNvSpPr>
          <p:nvPr/>
        </p:nvSpPr>
        <p:spPr bwMode="auto">
          <a:xfrm>
            <a:off x="8645525" y="27942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79" name="Téglalap 193"/>
          <p:cNvSpPr>
            <a:spLocks noChangeArrowheads="1"/>
          </p:cNvSpPr>
          <p:nvPr/>
        </p:nvSpPr>
        <p:spPr bwMode="auto">
          <a:xfrm>
            <a:off x="7710488" y="25783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80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018217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1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391154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2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3101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3" name="Téglalap 173"/>
          <p:cNvSpPr>
            <a:spLocks noChangeArrowheads="1"/>
          </p:cNvSpPr>
          <p:nvPr/>
        </p:nvSpPr>
        <p:spPr bwMode="auto">
          <a:xfrm>
            <a:off x="8559800" y="31260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84" name="Téglalap 174"/>
          <p:cNvSpPr>
            <a:spLocks noChangeArrowheads="1"/>
          </p:cNvSpPr>
          <p:nvPr/>
        </p:nvSpPr>
        <p:spPr bwMode="auto">
          <a:xfrm>
            <a:off x="8645525" y="31260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385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44195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6" name="Téglalap 178"/>
          <p:cNvSpPr>
            <a:spLocks noChangeArrowheads="1"/>
          </p:cNvSpPr>
          <p:nvPr/>
        </p:nvSpPr>
        <p:spPr bwMode="auto">
          <a:xfrm>
            <a:off x="8559800" y="33736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87" name="Téglalap 179"/>
          <p:cNvSpPr>
            <a:spLocks noChangeArrowheads="1"/>
          </p:cNvSpPr>
          <p:nvPr/>
        </p:nvSpPr>
        <p:spPr bwMode="auto">
          <a:xfrm>
            <a:off x="8645525" y="33736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88" name="Téglalap 182"/>
          <p:cNvSpPr>
            <a:spLocks noChangeArrowheads="1"/>
          </p:cNvSpPr>
          <p:nvPr/>
        </p:nvSpPr>
        <p:spPr bwMode="auto">
          <a:xfrm>
            <a:off x="7710488" y="32482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89" name="Egyenes összekötő 183"/>
          <p:cNvCxnSpPr>
            <a:cxnSpLocks noChangeShapeType="1"/>
          </p:cNvCxnSpPr>
          <p:nvPr/>
        </p:nvCxnSpPr>
        <p:spPr bwMode="auto">
          <a:xfrm rot="10800000">
            <a:off x="8330546" y="39197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0" name="Téglalap 184"/>
          <p:cNvSpPr>
            <a:spLocks noChangeArrowheads="1"/>
          </p:cNvSpPr>
          <p:nvPr/>
        </p:nvSpPr>
        <p:spPr bwMode="auto">
          <a:xfrm>
            <a:off x="8559800" y="38134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91" name="Téglalap 185"/>
          <p:cNvSpPr>
            <a:spLocks noChangeArrowheads="1"/>
          </p:cNvSpPr>
          <p:nvPr/>
        </p:nvSpPr>
        <p:spPr bwMode="auto">
          <a:xfrm>
            <a:off x="8645525" y="38134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392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09124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3" name="Téglalap 189"/>
          <p:cNvSpPr>
            <a:spLocks noChangeArrowheads="1"/>
          </p:cNvSpPr>
          <p:nvPr/>
        </p:nvSpPr>
        <p:spPr bwMode="auto">
          <a:xfrm>
            <a:off x="8559800" y="40642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94" name="Téglalap 190"/>
          <p:cNvSpPr>
            <a:spLocks noChangeArrowheads="1"/>
          </p:cNvSpPr>
          <p:nvPr/>
        </p:nvSpPr>
        <p:spPr bwMode="auto">
          <a:xfrm>
            <a:off x="8645525" y="40642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395" name="Téglalap 193"/>
          <p:cNvSpPr>
            <a:spLocks noChangeArrowheads="1"/>
          </p:cNvSpPr>
          <p:nvPr/>
        </p:nvSpPr>
        <p:spPr bwMode="auto">
          <a:xfrm>
            <a:off x="7710488" y="38737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96" name="Line 166"/>
          <p:cNvSpPr>
            <a:spLocks noChangeShapeType="1"/>
          </p:cNvSpPr>
          <p:nvPr/>
        </p:nvSpPr>
        <p:spPr bwMode="auto">
          <a:xfrm flipV="1">
            <a:off x="6283325" y="3747839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97" name="Line 167"/>
          <p:cNvSpPr>
            <a:spLocks noChangeShapeType="1"/>
          </p:cNvSpPr>
          <p:nvPr/>
        </p:nvSpPr>
        <p:spPr bwMode="auto">
          <a:xfrm>
            <a:off x="6283325" y="37467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98" name="Line 168"/>
          <p:cNvSpPr>
            <a:spLocks noChangeShapeType="1"/>
          </p:cNvSpPr>
          <p:nvPr/>
        </p:nvSpPr>
        <p:spPr bwMode="auto">
          <a:xfrm flipH="1">
            <a:off x="6146800" y="3746754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99" name="Line 169"/>
          <p:cNvSpPr>
            <a:spLocks noChangeShapeType="1"/>
          </p:cNvSpPr>
          <p:nvPr/>
        </p:nvSpPr>
        <p:spPr bwMode="auto">
          <a:xfrm>
            <a:off x="6283325" y="3118104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0" name="Line 170"/>
          <p:cNvSpPr>
            <a:spLocks noChangeShapeType="1"/>
          </p:cNvSpPr>
          <p:nvPr/>
        </p:nvSpPr>
        <p:spPr bwMode="auto">
          <a:xfrm flipH="1">
            <a:off x="6131929" y="3276854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1" name="Line 171"/>
          <p:cNvSpPr>
            <a:spLocks noChangeShapeType="1"/>
          </p:cNvSpPr>
          <p:nvPr/>
        </p:nvSpPr>
        <p:spPr bwMode="auto">
          <a:xfrm flipV="1">
            <a:off x="6283325" y="2533904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2" name="Line 172"/>
          <p:cNvSpPr>
            <a:spLocks noChangeShapeType="1"/>
          </p:cNvSpPr>
          <p:nvPr/>
        </p:nvSpPr>
        <p:spPr bwMode="auto">
          <a:xfrm flipH="1">
            <a:off x="6165850" y="2533904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3" name="Line 173"/>
          <p:cNvSpPr>
            <a:spLocks noChangeShapeType="1"/>
          </p:cNvSpPr>
          <p:nvPr/>
        </p:nvSpPr>
        <p:spPr bwMode="auto">
          <a:xfrm>
            <a:off x="6283325" y="1887209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4" name="Line 174"/>
          <p:cNvSpPr>
            <a:spLocks noChangeShapeType="1"/>
          </p:cNvSpPr>
          <p:nvPr/>
        </p:nvSpPr>
        <p:spPr bwMode="auto">
          <a:xfrm flipH="1">
            <a:off x="6159500" y="2108454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5" name="Text Box 175"/>
          <p:cNvSpPr txBox="1">
            <a:spLocks noChangeArrowheads="1"/>
          </p:cNvSpPr>
          <p:nvPr/>
        </p:nvSpPr>
        <p:spPr bwMode="auto">
          <a:xfrm>
            <a:off x="2116647" y="1276604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2x4 SMI2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channels</a:t>
            </a:r>
          </a:p>
        </p:txBody>
      </p:sp>
      <p:sp>
        <p:nvSpPr>
          <p:cNvPr id="406" name="Text Box 176"/>
          <p:cNvSpPr txBox="1">
            <a:spLocks noChangeArrowheads="1"/>
          </p:cNvSpPr>
          <p:nvPr/>
        </p:nvSpPr>
        <p:spPr bwMode="auto">
          <a:xfrm>
            <a:off x="6108190" y="1278192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2x4 SMI2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channels</a:t>
            </a:r>
          </a:p>
        </p:txBody>
      </p:sp>
      <p:sp>
        <p:nvSpPr>
          <p:cNvPr id="407" name="Rectangle 180"/>
          <p:cNvSpPr>
            <a:spLocks noChangeArrowheads="1"/>
          </p:cNvSpPr>
          <p:nvPr/>
        </p:nvSpPr>
        <p:spPr bwMode="auto">
          <a:xfrm>
            <a:off x="2811886" y="1227189"/>
            <a:ext cx="3265936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E7-8800 v2/v3/v4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(Ivy Bridge-EX / </a:t>
            </a:r>
            <a:r>
              <a:rPr kumimoji="0" lang="en-US" alt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Haswell</a:t>
            </a: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  /</a:t>
            </a:r>
            <a:r>
              <a:rPr kumimoji="0" lang="en-US" alt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Broadwell</a:t>
            </a: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</a:t>
            </a:r>
            <a:r>
              <a:rPr kumimoji="0" lang="hu-HU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8" name="Téglalap 3"/>
          <p:cNvSpPr>
            <a:spLocks noChangeArrowheads="1"/>
          </p:cNvSpPr>
          <p:nvPr/>
        </p:nvSpPr>
        <p:spPr bwMode="auto">
          <a:xfrm>
            <a:off x="4714875" y="20528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100" spc="-5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Ivy Bridge-EX 15C Haswell-EX 18C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100" spc="-5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Broadwell-EX 24C</a:t>
            </a:r>
            <a:endParaRPr lang="hu-HU" altLang="en-US" sz="1100" spc="-5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" name="Téglalap 3"/>
          <p:cNvSpPr>
            <a:spLocks noChangeArrowheads="1"/>
          </p:cNvSpPr>
          <p:nvPr/>
        </p:nvSpPr>
        <p:spPr bwMode="auto">
          <a:xfrm>
            <a:off x="2771775" y="32085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100" spc="-5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Ivy Bridge-EX 15C </a:t>
            </a:r>
            <a:r>
              <a:rPr lang="en-US" altLang="en-US" sz="1100" spc="-50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altLang="en-US" sz="1100" spc="-5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-EX 18C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100" spc="-50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r>
              <a:rPr lang="en-US" altLang="en-US" sz="1100" spc="-5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-EX 24C</a:t>
            </a:r>
            <a:endParaRPr lang="hu-HU" altLang="en-US" sz="1100" spc="-5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10" name="Téglalap 3"/>
          <p:cNvSpPr>
            <a:spLocks noChangeArrowheads="1"/>
          </p:cNvSpPr>
          <p:nvPr/>
        </p:nvSpPr>
        <p:spPr bwMode="auto">
          <a:xfrm>
            <a:off x="4689475" y="32085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100" spc="-5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Ivy Bridge-EX 15C </a:t>
            </a:r>
            <a:r>
              <a:rPr lang="en-US" altLang="en-US" sz="1100" spc="-50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altLang="en-US" sz="1100" spc="-5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-EX 18C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100" spc="-50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r>
              <a:rPr lang="en-US" altLang="en-US" sz="1100" spc="-5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-EX 24C</a:t>
            </a:r>
            <a:endParaRPr lang="hu-HU" altLang="en-US" sz="1100" spc="-5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11" name="Téglalap 174"/>
          <p:cNvSpPr>
            <a:spLocks noChangeArrowheads="1"/>
          </p:cNvSpPr>
          <p:nvPr/>
        </p:nvSpPr>
        <p:spPr bwMode="auto">
          <a:xfrm>
            <a:off x="8738545" y="19048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12" name="Téglalap 179"/>
          <p:cNvSpPr>
            <a:spLocks noChangeArrowheads="1"/>
          </p:cNvSpPr>
          <p:nvPr/>
        </p:nvSpPr>
        <p:spPr bwMode="auto">
          <a:xfrm>
            <a:off x="8738545" y="21525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13" name="Téglalap 185"/>
          <p:cNvSpPr>
            <a:spLocks noChangeArrowheads="1"/>
          </p:cNvSpPr>
          <p:nvPr/>
        </p:nvSpPr>
        <p:spPr bwMode="auto">
          <a:xfrm>
            <a:off x="8738545" y="25414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14" name="Téglalap 190"/>
          <p:cNvSpPr>
            <a:spLocks noChangeArrowheads="1"/>
          </p:cNvSpPr>
          <p:nvPr/>
        </p:nvSpPr>
        <p:spPr bwMode="auto">
          <a:xfrm>
            <a:off x="8738545" y="27922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15" name="Téglalap 174"/>
          <p:cNvSpPr>
            <a:spLocks noChangeArrowheads="1"/>
          </p:cNvSpPr>
          <p:nvPr/>
        </p:nvSpPr>
        <p:spPr bwMode="auto">
          <a:xfrm>
            <a:off x="8738545" y="31240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16" name="Téglalap 179"/>
          <p:cNvSpPr>
            <a:spLocks noChangeArrowheads="1"/>
          </p:cNvSpPr>
          <p:nvPr/>
        </p:nvSpPr>
        <p:spPr bwMode="auto">
          <a:xfrm>
            <a:off x="8738545" y="33717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17" name="Téglalap 185"/>
          <p:cNvSpPr>
            <a:spLocks noChangeArrowheads="1"/>
          </p:cNvSpPr>
          <p:nvPr/>
        </p:nvSpPr>
        <p:spPr bwMode="auto">
          <a:xfrm>
            <a:off x="8738545" y="38114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18" name="Téglalap 190"/>
          <p:cNvSpPr>
            <a:spLocks noChangeArrowheads="1"/>
          </p:cNvSpPr>
          <p:nvPr/>
        </p:nvSpPr>
        <p:spPr bwMode="auto">
          <a:xfrm>
            <a:off x="8738545" y="40622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19" name="Téglalap 174"/>
          <p:cNvSpPr>
            <a:spLocks noChangeArrowheads="1"/>
          </p:cNvSpPr>
          <p:nvPr/>
        </p:nvSpPr>
        <p:spPr bwMode="auto">
          <a:xfrm>
            <a:off x="7390758" y="16298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20" name="Téglalap 179"/>
          <p:cNvSpPr>
            <a:spLocks noChangeArrowheads="1"/>
          </p:cNvSpPr>
          <p:nvPr/>
        </p:nvSpPr>
        <p:spPr bwMode="auto">
          <a:xfrm>
            <a:off x="7390758" y="18774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21" name="Téglalap 185"/>
          <p:cNvSpPr>
            <a:spLocks noChangeArrowheads="1"/>
          </p:cNvSpPr>
          <p:nvPr/>
        </p:nvSpPr>
        <p:spPr bwMode="auto">
          <a:xfrm>
            <a:off x="7390758" y="22282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22" name="Téglalap 190"/>
          <p:cNvSpPr>
            <a:spLocks noChangeArrowheads="1"/>
          </p:cNvSpPr>
          <p:nvPr/>
        </p:nvSpPr>
        <p:spPr bwMode="auto">
          <a:xfrm>
            <a:off x="7390758" y="24791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23" name="Téglalap 174"/>
          <p:cNvSpPr>
            <a:spLocks noChangeArrowheads="1"/>
          </p:cNvSpPr>
          <p:nvPr/>
        </p:nvSpPr>
        <p:spPr bwMode="auto">
          <a:xfrm>
            <a:off x="7390758" y="28617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24" name="Téglalap 179"/>
          <p:cNvSpPr>
            <a:spLocks noChangeArrowheads="1"/>
          </p:cNvSpPr>
          <p:nvPr/>
        </p:nvSpPr>
        <p:spPr bwMode="auto">
          <a:xfrm>
            <a:off x="7390758" y="31093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25" name="Téglalap 185"/>
          <p:cNvSpPr>
            <a:spLocks noChangeArrowheads="1"/>
          </p:cNvSpPr>
          <p:nvPr/>
        </p:nvSpPr>
        <p:spPr bwMode="auto">
          <a:xfrm>
            <a:off x="7390758" y="34982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26" name="Téglalap 190"/>
          <p:cNvSpPr>
            <a:spLocks noChangeArrowheads="1"/>
          </p:cNvSpPr>
          <p:nvPr/>
        </p:nvSpPr>
        <p:spPr bwMode="auto">
          <a:xfrm>
            <a:off x="7390758" y="37491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27" name="Téglalap 147"/>
          <p:cNvSpPr/>
          <p:nvPr/>
        </p:nvSpPr>
        <p:spPr>
          <a:xfrm flipH="1">
            <a:off x="1480232" y="28383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8" name="Téglalap 152"/>
          <p:cNvSpPr/>
          <p:nvPr/>
        </p:nvSpPr>
        <p:spPr>
          <a:xfrm flipH="1">
            <a:off x="1480232" y="30859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" name="Téglalap 158"/>
          <p:cNvSpPr/>
          <p:nvPr/>
        </p:nvSpPr>
        <p:spPr>
          <a:xfrm flipH="1">
            <a:off x="1480232" y="34367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0" name="Téglalap 163"/>
          <p:cNvSpPr/>
          <p:nvPr/>
        </p:nvSpPr>
        <p:spPr>
          <a:xfrm flipH="1">
            <a:off x="1480232" y="368761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1" name="Téglalap 147"/>
          <p:cNvSpPr/>
          <p:nvPr/>
        </p:nvSpPr>
        <p:spPr>
          <a:xfrm flipH="1">
            <a:off x="1488840" y="162069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2" name="Téglalap 152"/>
          <p:cNvSpPr/>
          <p:nvPr/>
        </p:nvSpPr>
        <p:spPr>
          <a:xfrm flipH="1">
            <a:off x="1488840" y="186834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3" name="Téglalap 158"/>
          <p:cNvSpPr/>
          <p:nvPr/>
        </p:nvSpPr>
        <p:spPr>
          <a:xfrm flipH="1">
            <a:off x="1488840" y="22064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4" name="Téglalap 163"/>
          <p:cNvSpPr/>
          <p:nvPr/>
        </p:nvSpPr>
        <p:spPr>
          <a:xfrm flipH="1">
            <a:off x="1488840" y="24573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5" name="Téglalap 147"/>
          <p:cNvSpPr/>
          <p:nvPr/>
        </p:nvSpPr>
        <p:spPr>
          <a:xfrm flipH="1">
            <a:off x="243141" y="18889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6" name="Téglalap 152"/>
          <p:cNvSpPr/>
          <p:nvPr/>
        </p:nvSpPr>
        <p:spPr>
          <a:xfrm flipH="1">
            <a:off x="243141" y="213662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7" name="Téglalap 158"/>
          <p:cNvSpPr/>
          <p:nvPr/>
        </p:nvSpPr>
        <p:spPr>
          <a:xfrm flipH="1">
            <a:off x="243141" y="255096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8" name="Téglalap 163"/>
          <p:cNvSpPr/>
          <p:nvPr/>
        </p:nvSpPr>
        <p:spPr>
          <a:xfrm flipH="1">
            <a:off x="243141" y="28017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9" name="Téglalap 147"/>
          <p:cNvSpPr/>
          <p:nvPr/>
        </p:nvSpPr>
        <p:spPr>
          <a:xfrm flipH="1">
            <a:off x="244729" y="312246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0" name="Téglalap 152"/>
          <p:cNvSpPr/>
          <p:nvPr/>
        </p:nvSpPr>
        <p:spPr>
          <a:xfrm flipH="1">
            <a:off x="244729" y="337011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1" name="Téglalap 158"/>
          <p:cNvSpPr/>
          <p:nvPr/>
        </p:nvSpPr>
        <p:spPr>
          <a:xfrm flipH="1">
            <a:off x="244729" y="37844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2" name="Téglalap 163"/>
          <p:cNvSpPr/>
          <p:nvPr/>
        </p:nvSpPr>
        <p:spPr>
          <a:xfrm flipH="1">
            <a:off x="244729" y="40352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3" name="Téglalap 3"/>
          <p:cNvSpPr>
            <a:spLocks noChangeArrowheads="1"/>
          </p:cNvSpPr>
          <p:nvPr/>
        </p:nvSpPr>
        <p:spPr bwMode="auto">
          <a:xfrm>
            <a:off x="2760663" y="2038867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spc="-5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Ivy Bridge-EX 15C </a:t>
            </a:r>
            <a:r>
              <a:rPr kumimoji="0" lang="en-US" altLang="en-US" sz="11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Haswell</a:t>
            </a:r>
            <a:r>
              <a:rPr kumimoji="0" lang="en-US" altLang="en-US" sz="11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-EX 18C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spc="-50" dirty="0" err="1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r>
              <a:rPr lang="en-US" altLang="en-US" sz="1100" spc="-5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-EX 24C</a:t>
            </a:r>
            <a:endParaRPr kumimoji="0" lang="hu-HU" altLang="en-US" sz="11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44" name="Text Box 90"/>
          <p:cNvSpPr txBox="1">
            <a:spLocks noChangeArrowheads="1"/>
          </p:cNvSpPr>
          <p:nvPr/>
        </p:nvSpPr>
        <p:spPr bwMode="auto">
          <a:xfrm>
            <a:off x="5584594" y="4991690"/>
            <a:ext cx="3572106" cy="18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SMI2: Scalable Memory Interface 2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(Parallel 64-bit VMSE data link between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processor and the SMB)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SMB: Scalable Memory Buffer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(C112/C114: Jordan Creek 2)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(Performs conversion between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parallel SMI2 and the parallel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DDR3/DDR4 DIMM interfaces)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C112:  2 DIMMs/channel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C114: 3 DIMMs/channel</a:t>
            </a:r>
          </a:p>
        </p:txBody>
      </p:sp>
      <p:sp>
        <p:nvSpPr>
          <p:cNvPr id="445" name="Szövegdoboz 31"/>
          <p:cNvSpPr txBox="1">
            <a:spLocks noChangeArrowheads="1"/>
          </p:cNvSpPr>
          <p:nvPr/>
        </p:nvSpPr>
        <p:spPr bwMode="auto">
          <a:xfrm>
            <a:off x="5621756" y="4372229"/>
            <a:ext cx="34460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</a:t>
            </a: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DDR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3-1600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both performance and lockstep modes 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</a:t>
            </a: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DDR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4-1866 in lockstep mode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46" name="TextBox 445"/>
          <p:cNvSpPr txBox="1"/>
          <p:nvPr/>
        </p:nvSpPr>
        <p:spPr>
          <a:xfrm>
            <a:off x="3089162" y="15267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PCIe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3.0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3127608" y="17856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448" name="Up-Down Arrow 447"/>
          <p:cNvSpPr/>
          <p:nvPr/>
        </p:nvSpPr>
        <p:spPr bwMode="auto">
          <a:xfrm>
            <a:off x="3417647" y="17904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235462" y="15394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PCIe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3.0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5273908" y="1798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451" name="Up-Down Arrow 450"/>
          <p:cNvSpPr/>
          <p:nvPr/>
        </p:nvSpPr>
        <p:spPr bwMode="auto">
          <a:xfrm>
            <a:off x="5563947" y="18031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52" name="Téglalap 53"/>
          <p:cNvSpPr>
            <a:spLocks noChangeArrowheads="1"/>
          </p:cNvSpPr>
          <p:nvPr/>
        </p:nvSpPr>
        <p:spPr bwMode="auto">
          <a:xfrm>
            <a:off x="2755900" y="439445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C602J PCH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Patsburg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J) </a:t>
            </a:r>
            <a:endParaRPr kumimoji="0" lang="hu-H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453" name="Egyenes összekötő 121"/>
          <p:cNvCxnSpPr/>
          <p:nvPr/>
        </p:nvCxnSpPr>
        <p:spPr>
          <a:xfrm rot="5400000" flipH="1" flipV="1">
            <a:off x="3153162" y="4132129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4" name="Szövegdoboz 70"/>
          <p:cNvSpPr txBox="1">
            <a:spLocks noChangeArrowheads="1"/>
          </p:cNvSpPr>
          <p:nvPr/>
        </p:nvSpPr>
        <p:spPr bwMode="auto">
          <a:xfrm>
            <a:off x="3432498" y="3902329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DMI2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4xPCIe2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455" name="Egyenes összekötő 130"/>
          <p:cNvCxnSpPr/>
          <p:nvPr/>
        </p:nvCxnSpPr>
        <p:spPr>
          <a:xfrm rot="10800000" flipH="1" flipV="1">
            <a:off x="2409825" y="36165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Line 129"/>
          <p:cNvSpPr>
            <a:spLocks noChangeShapeType="1"/>
          </p:cNvSpPr>
          <p:nvPr/>
        </p:nvSpPr>
        <p:spPr bwMode="auto">
          <a:xfrm>
            <a:off x="2687638" y="371500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57" name="Line 131"/>
          <p:cNvSpPr>
            <a:spLocks noChangeShapeType="1"/>
          </p:cNvSpPr>
          <p:nvPr/>
        </p:nvSpPr>
        <p:spPr bwMode="auto">
          <a:xfrm>
            <a:off x="2687638" y="37086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58" name="Line 132"/>
          <p:cNvSpPr>
            <a:spLocks noChangeShapeType="1"/>
          </p:cNvSpPr>
          <p:nvPr/>
        </p:nvSpPr>
        <p:spPr bwMode="auto">
          <a:xfrm>
            <a:off x="2687638" y="37086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59" name="Rectangle 178"/>
          <p:cNvSpPr>
            <a:spLocks noChangeArrowheads="1"/>
          </p:cNvSpPr>
          <p:nvPr/>
        </p:nvSpPr>
        <p:spPr bwMode="auto">
          <a:xfrm>
            <a:off x="3960813" y="472306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</a:t>
            </a:r>
          </a:p>
        </p:txBody>
      </p:sp>
      <p:sp>
        <p:nvSpPr>
          <p:cNvPr id="460" name="TextBox 459"/>
          <p:cNvSpPr txBox="1"/>
          <p:nvPr/>
        </p:nvSpPr>
        <p:spPr>
          <a:xfrm>
            <a:off x="5121162" y="40667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PCIe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3.0</a:t>
            </a:r>
          </a:p>
        </p:txBody>
      </p:sp>
      <p:sp>
        <p:nvSpPr>
          <p:cNvPr id="461" name="TextBox 460"/>
          <p:cNvSpPr txBox="1"/>
          <p:nvPr/>
        </p:nvSpPr>
        <p:spPr>
          <a:xfrm>
            <a:off x="4664308" y="39192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462" name="Up-Down Arrow 461"/>
          <p:cNvSpPr/>
          <p:nvPr/>
        </p:nvSpPr>
        <p:spPr bwMode="auto">
          <a:xfrm>
            <a:off x="5449647" y="38097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2657362" y="40286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PCIe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3.0</a:t>
            </a:r>
          </a:p>
        </p:txBody>
      </p:sp>
      <p:sp>
        <p:nvSpPr>
          <p:cNvPr id="464" name="Up-Down Arrow 463"/>
          <p:cNvSpPr/>
          <p:nvPr/>
        </p:nvSpPr>
        <p:spPr bwMode="auto">
          <a:xfrm>
            <a:off x="3277947" y="38097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65" name="TextBox 464"/>
          <p:cNvSpPr txBox="1"/>
          <p:nvPr/>
        </p:nvSpPr>
        <p:spPr>
          <a:xfrm>
            <a:off x="2987908" y="37922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0318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308163" y="2049899"/>
            <a:ext cx="266858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two-chip chipsets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0599" name="Text Box 4"/>
          <p:cNvSpPr txBox="1">
            <a:spLocks noChangeArrowheads="1"/>
          </p:cNvSpPr>
          <p:nvPr/>
        </p:nvSpPr>
        <p:spPr bwMode="auto">
          <a:xfrm>
            <a:off x="949513" y="1024374"/>
            <a:ext cx="67373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8400" algn="l"/>
              </a:tabLst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Implementation of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8400" algn="l"/>
              </a:tabLst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classified according to the number of chip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constituting the chipset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0600" name="Text Box 4"/>
          <p:cNvSpPr txBox="1">
            <a:spLocks noChangeArrowheads="1"/>
          </p:cNvSpPr>
          <p:nvPr/>
        </p:nvSpPr>
        <p:spPr bwMode="auto">
          <a:xfrm>
            <a:off x="3237484" y="2051487"/>
            <a:ext cx="27701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single-chip chipsets</a:t>
            </a:r>
          </a:p>
        </p:txBody>
      </p:sp>
      <p:sp>
        <p:nvSpPr>
          <p:cNvPr id="110603" name="AutoShape 38"/>
          <p:cNvSpPr>
            <a:spLocks noChangeArrowheads="1"/>
          </p:cNvSpPr>
          <p:nvPr/>
        </p:nvSpPr>
        <p:spPr bwMode="auto">
          <a:xfrm>
            <a:off x="2908638" y="2128166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0607" name="Text Box 18"/>
          <p:cNvSpPr txBox="1">
            <a:spLocks noChangeArrowheads="1"/>
          </p:cNvSpPr>
          <p:nvPr/>
        </p:nvSpPr>
        <p:spPr bwMode="auto">
          <a:xfrm>
            <a:off x="98090" y="498196"/>
            <a:ext cx="898788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1.3.4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classified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according to the number of chips constituting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chipset</a:t>
            </a:r>
          </a:p>
        </p:txBody>
      </p:sp>
      <p:sp>
        <p:nvSpPr>
          <p:cNvPr id="110608" name="Rectangle 21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GB" altLang="en-US" sz="1600" dirty="0" smtClean="0"/>
              <a:t>3.4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Platforms classified according to the number of chips constituting the chipset </a:t>
            </a:r>
            <a:r>
              <a:rPr lang="en-US" altLang="en-US" sz="1600" dirty="0" smtClean="0"/>
              <a:t>(5)</a:t>
            </a:r>
            <a:endParaRPr lang="hu-HU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32765" y="2866388"/>
            <a:ext cx="285366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Truland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(2005/2006)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Caneland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(2007/2008)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Boxboro-EX platform (2010/2011)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9532" y="2875108"/>
            <a:ext cx="2653290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Brickland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(2014/2015)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 (2017)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281925" y="2076546"/>
            <a:ext cx="27701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without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 chipset</a:t>
            </a:r>
          </a:p>
        </p:txBody>
      </p:sp>
      <p:sp>
        <p:nvSpPr>
          <p:cNvPr id="20" name="AutoShape 38"/>
          <p:cNvSpPr>
            <a:spLocks noChangeArrowheads="1"/>
          </p:cNvSpPr>
          <p:nvPr/>
        </p:nvSpPr>
        <p:spPr bwMode="auto">
          <a:xfrm>
            <a:off x="5884921" y="2146096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2125" y="2869385"/>
            <a:ext cx="409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(AMD's 2S </a:t>
            </a:r>
            <a:r>
              <a:rPr kumimoji="0" lang="hu-HU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EPYC-7000 series processors)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2602780"/>
            <a:ext cx="20345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i="1" dirty="0" smtClean="0"/>
              <a:t>Example 2S platforms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22612" y="1535402"/>
            <a:ext cx="6060433" cy="501386"/>
            <a:chOff x="1622612" y="1535402"/>
            <a:chExt cx="6060433" cy="501386"/>
          </a:xfrm>
        </p:grpSpPr>
        <p:grpSp>
          <p:nvGrpSpPr>
            <p:cNvPr id="4" name="Group 3"/>
            <p:cNvGrpSpPr/>
            <p:nvPr/>
          </p:nvGrpSpPr>
          <p:grpSpPr>
            <a:xfrm>
              <a:off x="1655951" y="1535402"/>
              <a:ext cx="5992253" cy="435122"/>
              <a:chOff x="1938338" y="1692844"/>
              <a:chExt cx="5992253" cy="435122"/>
            </a:xfrm>
          </p:grpSpPr>
          <p:sp>
            <p:nvSpPr>
              <p:cNvPr id="110595" name="Line 8"/>
              <p:cNvSpPr>
                <a:spLocks noChangeShapeType="1"/>
              </p:cNvSpPr>
              <p:nvPr/>
            </p:nvSpPr>
            <p:spPr bwMode="auto">
              <a:xfrm>
                <a:off x="4893981" y="1692844"/>
                <a:ext cx="0" cy="217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596" name="Line 10"/>
              <p:cNvSpPr>
                <a:spLocks noChangeShapeType="1"/>
              </p:cNvSpPr>
              <p:nvPr/>
            </p:nvSpPr>
            <p:spPr bwMode="auto">
              <a:xfrm flipV="1">
                <a:off x="1949449" y="1918416"/>
                <a:ext cx="59710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598" name="Line 13"/>
              <p:cNvSpPr>
                <a:spLocks noChangeShapeType="1"/>
              </p:cNvSpPr>
              <p:nvPr/>
            </p:nvSpPr>
            <p:spPr bwMode="auto">
              <a:xfrm>
                <a:off x="1938338" y="1912066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602" name="Line 13"/>
              <p:cNvSpPr>
                <a:spLocks noChangeShapeType="1"/>
              </p:cNvSpPr>
              <p:nvPr/>
            </p:nvSpPr>
            <p:spPr bwMode="auto">
              <a:xfrm>
                <a:off x="7930591" y="1911733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4610662" y="177414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1622612" y="1954648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4572229" y="1956236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7611045" y="1964788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8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020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DCC1-ECE9-433A-A362-64B18DA218C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3.4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Platforms classified according to the number of chips constituting the chipset </a:t>
            </a:r>
            <a:r>
              <a:rPr lang="en-US" altLang="en-US" sz="1600" dirty="0" smtClean="0"/>
              <a:t>(6)</a:t>
            </a:r>
            <a:endParaRPr lang="hu-HU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DB1F26-D33D-4DF4-9B2B-2D51377E0F8B}"/>
              </a:ext>
            </a:extLst>
          </p:cNvPr>
          <p:cNvGrpSpPr/>
          <p:nvPr/>
        </p:nvGrpSpPr>
        <p:grpSpPr>
          <a:xfrm>
            <a:off x="1524000" y="1303770"/>
            <a:ext cx="5724752" cy="1677554"/>
            <a:chOff x="1524000" y="3608820"/>
            <a:chExt cx="5724752" cy="1677554"/>
          </a:xfrm>
        </p:grpSpPr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4B87CB49-50B2-4AD3-9F98-2C909D5A1FBE}"/>
                </a:ext>
              </a:extLst>
            </p:cNvPr>
            <p:cNvSpPr txBox="1"/>
            <p:nvPr/>
          </p:nvSpPr>
          <p:spPr>
            <a:xfrm>
              <a:off x="3463729" y="4726506"/>
              <a:ext cx="3886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64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48" name="Up-Down Arrow 24">
              <a:extLst>
                <a:ext uri="{FF2B5EF4-FFF2-40B4-BE49-F238E27FC236}">
                  <a16:creationId xmlns:a16="http://schemas.microsoft.com/office/drawing/2014/main" id="{C25FB0D0-16D5-42F2-8E41-FB0A7FEBA82E}"/>
                </a:ext>
              </a:extLst>
            </p:cNvPr>
            <p:cNvSpPr/>
            <p:nvPr/>
          </p:nvSpPr>
          <p:spPr bwMode="auto">
            <a:xfrm>
              <a:off x="3347499" y="4742675"/>
              <a:ext cx="136902" cy="234842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34" name="Egyenes összekötő 108">
              <a:extLst>
                <a:ext uri="{FF2B5EF4-FFF2-40B4-BE49-F238E27FC236}">
                  <a16:creationId xmlns:a16="http://schemas.microsoft.com/office/drawing/2014/main" id="{F5ABBDD9-0F67-4834-88CF-8CDF01040DD5}"/>
                </a:ext>
              </a:extLst>
            </p:cNvPr>
            <p:cNvCxnSpPr/>
            <p:nvPr/>
          </p:nvCxnSpPr>
          <p:spPr>
            <a:xfrm flipH="1" flipV="1">
              <a:off x="4168472" y="4454779"/>
              <a:ext cx="597044" cy="9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B91E47B-E486-4FBB-BA5A-D9C5666D5036}"/>
                </a:ext>
              </a:extLst>
            </p:cNvPr>
            <p:cNvSpPr txBox="1"/>
            <p:nvPr/>
          </p:nvSpPr>
          <p:spPr>
            <a:xfrm>
              <a:off x="5057022" y="4994861"/>
              <a:ext cx="8321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PCIe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3.0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DD87A9-544E-4C53-A768-E213E88F47EC}"/>
                </a:ext>
              </a:extLst>
            </p:cNvPr>
            <p:cNvGrpSpPr/>
            <p:nvPr/>
          </p:nvGrpSpPr>
          <p:grpSpPr>
            <a:xfrm>
              <a:off x="1524000" y="3628597"/>
              <a:ext cx="1282443" cy="1657777"/>
              <a:chOff x="1646830" y="3704798"/>
              <a:chExt cx="1159613" cy="1540492"/>
            </a:xfrm>
          </p:grpSpPr>
          <p:cxnSp>
            <p:nvCxnSpPr>
              <p:cNvPr id="349" name="Egyenes összekötő 145">
                <a:extLst>
                  <a:ext uri="{FF2B5EF4-FFF2-40B4-BE49-F238E27FC236}">
                    <a16:creationId xmlns:a16="http://schemas.microsoft.com/office/drawing/2014/main" id="{B945E217-3D56-43C5-BE1F-C3D0F78351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0086" y="3803792"/>
                <a:ext cx="897767" cy="104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Téglalap 146">
                <a:extLst>
                  <a:ext uri="{FF2B5EF4-FFF2-40B4-BE49-F238E27FC236}">
                    <a16:creationId xmlns:a16="http://schemas.microsoft.com/office/drawing/2014/main" id="{F6B2856D-7892-4EBF-B9DB-A006BF9D05DE}"/>
                  </a:ext>
                </a:extLst>
              </p:cNvPr>
              <p:cNvSpPr/>
              <p:nvPr/>
            </p:nvSpPr>
            <p:spPr>
              <a:xfrm flipH="1">
                <a:off x="1753557" y="3704798"/>
                <a:ext cx="48706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1" name="Téglalap 147">
                <a:extLst>
                  <a:ext uri="{FF2B5EF4-FFF2-40B4-BE49-F238E27FC236}">
                    <a16:creationId xmlns:a16="http://schemas.microsoft.com/office/drawing/2014/main" id="{D4FE3934-CA22-44AF-A63D-9CF0BE9995BA}"/>
                  </a:ext>
                </a:extLst>
              </p:cNvPr>
              <p:cNvSpPr/>
              <p:nvPr/>
            </p:nvSpPr>
            <p:spPr>
              <a:xfrm flipH="1">
                <a:off x="1657886" y="3704798"/>
                <a:ext cx="50445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352" name="Egyenes összekötő 150">
                <a:extLst>
                  <a:ext uri="{FF2B5EF4-FFF2-40B4-BE49-F238E27FC236}">
                    <a16:creationId xmlns:a16="http://schemas.microsoft.com/office/drawing/2014/main" id="{4A6015FB-D72B-4101-A280-8A1368016B95}"/>
                  </a:ext>
                </a:extLst>
              </p:cNvPr>
              <p:cNvCxnSpPr/>
              <p:nvPr/>
            </p:nvCxnSpPr>
            <p:spPr>
              <a:xfrm rot="10800000" flipH="1">
                <a:off x="1685066" y="4156547"/>
                <a:ext cx="748139" cy="5183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3" name="Téglalap 151">
                <a:extLst>
                  <a:ext uri="{FF2B5EF4-FFF2-40B4-BE49-F238E27FC236}">
                    <a16:creationId xmlns:a16="http://schemas.microsoft.com/office/drawing/2014/main" id="{66AC0C7F-409F-4E93-9048-D4436039A5A2}"/>
                  </a:ext>
                </a:extLst>
              </p:cNvPr>
              <p:cNvSpPr/>
              <p:nvPr/>
            </p:nvSpPr>
            <p:spPr>
              <a:xfrm flipH="1">
                <a:off x="1742501" y="4044052"/>
                <a:ext cx="48706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4" name="Téglalap 152">
                <a:extLst>
                  <a:ext uri="{FF2B5EF4-FFF2-40B4-BE49-F238E27FC236}">
                    <a16:creationId xmlns:a16="http://schemas.microsoft.com/office/drawing/2014/main" id="{AA6E702A-8D1D-4F0F-959F-0888985A9825}"/>
                  </a:ext>
                </a:extLst>
              </p:cNvPr>
              <p:cNvSpPr/>
              <p:nvPr/>
            </p:nvSpPr>
            <p:spPr>
              <a:xfrm flipH="1">
                <a:off x="1646830" y="4044052"/>
                <a:ext cx="50445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355" name="Egyenes összekötő 156">
                <a:extLst>
                  <a:ext uri="{FF2B5EF4-FFF2-40B4-BE49-F238E27FC236}">
                    <a16:creationId xmlns:a16="http://schemas.microsoft.com/office/drawing/2014/main" id="{57C42473-E5F0-4507-A173-960B1EEA14A9}"/>
                  </a:ext>
                </a:extLst>
              </p:cNvPr>
              <p:cNvCxnSpPr/>
              <p:nvPr/>
            </p:nvCxnSpPr>
            <p:spPr>
              <a:xfrm flipV="1">
                <a:off x="1909038" y="4635004"/>
                <a:ext cx="448883" cy="455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Téglalap 157">
                <a:extLst>
                  <a:ext uri="{FF2B5EF4-FFF2-40B4-BE49-F238E27FC236}">
                    <a16:creationId xmlns:a16="http://schemas.microsoft.com/office/drawing/2014/main" id="{371171DC-35E2-48A1-A474-4B12CEB9BE8F}"/>
                  </a:ext>
                </a:extLst>
              </p:cNvPr>
              <p:cNvSpPr/>
              <p:nvPr/>
            </p:nvSpPr>
            <p:spPr>
              <a:xfrm flipH="1">
                <a:off x="1991087" y="4517587"/>
                <a:ext cx="48706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7" name="Téglalap 158">
                <a:extLst>
                  <a:ext uri="{FF2B5EF4-FFF2-40B4-BE49-F238E27FC236}">
                    <a16:creationId xmlns:a16="http://schemas.microsoft.com/office/drawing/2014/main" id="{7697FC5B-DF71-4B0A-B534-3EDD2BF5DDEC}"/>
                  </a:ext>
                </a:extLst>
              </p:cNvPr>
              <p:cNvSpPr/>
              <p:nvPr/>
            </p:nvSpPr>
            <p:spPr>
              <a:xfrm flipH="1">
                <a:off x="1895416" y="4517587"/>
                <a:ext cx="50445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358" name="Egyenes összekötő 161">
                <a:extLst>
                  <a:ext uri="{FF2B5EF4-FFF2-40B4-BE49-F238E27FC236}">
                    <a16:creationId xmlns:a16="http://schemas.microsoft.com/office/drawing/2014/main" id="{98E76E73-7045-453E-ABB9-6D5733C84D67}"/>
                  </a:ext>
                </a:extLst>
              </p:cNvPr>
              <p:cNvCxnSpPr/>
              <p:nvPr/>
            </p:nvCxnSpPr>
            <p:spPr>
              <a:xfrm>
                <a:off x="1945860" y="4967739"/>
                <a:ext cx="56110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9" name="Téglalap 162">
                <a:extLst>
                  <a:ext uri="{FF2B5EF4-FFF2-40B4-BE49-F238E27FC236}">
                    <a16:creationId xmlns:a16="http://schemas.microsoft.com/office/drawing/2014/main" id="{D0EC9200-C00E-4042-AB4B-E188D30EF646}"/>
                  </a:ext>
                </a:extLst>
              </p:cNvPr>
              <p:cNvSpPr/>
              <p:nvPr/>
            </p:nvSpPr>
            <p:spPr>
              <a:xfrm flipH="1">
                <a:off x="1991087" y="4862320"/>
                <a:ext cx="48706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0" name="Téglalap 163">
                <a:extLst>
                  <a:ext uri="{FF2B5EF4-FFF2-40B4-BE49-F238E27FC236}">
                    <a16:creationId xmlns:a16="http://schemas.microsoft.com/office/drawing/2014/main" id="{6EFB498B-27C9-4F7B-B6E8-3CDF3ADC8474}"/>
                  </a:ext>
                </a:extLst>
              </p:cNvPr>
              <p:cNvSpPr/>
              <p:nvPr/>
            </p:nvSpPr>
            <p:spPr>
              <a:xfrm flipH="1">
                <a:off x="1895416" y="4862320"/>
                <a:ext cx="50445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2" name="Line 123">
                <a:extLst>
                  <a:ext uri="{FF2B5EF4-FFF2-40B4-BE49-F238E27FC236}">
                    <a16:creationId xmlns:a16="http://schemas.microsoft.com/office/drawing/2014/main" id="{F5D19D7D-0BEF-46E4-9778-33C38D76C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4896" y="4673160"/>
                <a:ext cx="0" cy="295927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3" name="Line 124">
                <a:extLst>
                  <a:ext uri="{FF2B5EF4-FFF2-40B4-BE49-F238E27FC236}">
                    <a16:creationId xmlns:a16="http://schemas.microsoft.com/office/drawing/2014/main" id="{5D53F3EB-7DFF-40CA-ACCC-497A31994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0665" y="4732963"/>
                <a:ext cx="0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4" name="Line 125">
                <a:extLst>
                  <a:ext uri="{FF2B5EF4-FFF2-40B4-BE49-F238E27FC236}">
                    <a16:creationId xmlns:a16="http://schemas.microsoft.com/office/drawing/2014/main" id="{A6497951-6CDC-4FE3-900C-9F2179631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0665" y="4732963"/>
                <a:ext cx="0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5" name="Line 126">
                <a:extLst>
                  <a:ext uri="{FF2B5EF4-FFF2-40B4-BE49-F238E27FC236}">
                    <a16:creationId xmlns:a16="http://schemas.microsoft.com/office/drawing/2014/main" id="{515F9C18-2B9D-4C2B-A2D6-F21004390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759" y="4740670"/>
                <a:ext cx="104371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7" name="Line 128">
                <a:extLst>
                  <a:ext uri="{FF2B5EF4-FFF2-40B4-BE49-F238E27FC236}">
                    <a16:creationId xmlns:a16="http://schemas.microsoft.com/office/drawing/2014/main" id="{6F46F5BE-835B-406E-AC4D-45E6043685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9164" y="4286687"/>
                <a:ext cx="18703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8" name="Line 128">
                <a:extLst>
                  <a:ext uri="{FF2B5EF4-FFF2-40B4-BE49-F238E27FC236}">
                    <a16:creationId xmlns:a16="http://schemas.microsoft.com/office/drawing/2014/main" id="{0420D844-FC36-492B-9D11-DC4883739E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5159" y="4593386"/>
                <a:ext cx="336662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372" name="Egyenes összekötő 145">
                <a:extLst>
                  <a:ext uri="{FF2B5EF4-FFF2-40B4-BE49-F238E27FC236}">
                    <a16:creationId xmlns:a16="http://schemas.microsoft.com/office/drawing/2014/main" id="{67CEBB62-E65E-47CE-BF54-24404843844A}"/>
                  </a:ext>
                </a:extLst>
              </p:cNvPr>
              <p:cNvCxnSpPr/>
              <p:nvPr/>
            </p:nvCxnSpPr>
            <p:spPr>
              <a:xfrm rot="10800000" flipH="1">
                <a:off x="1903874" y="4008462"/>
                <a:ext cx="598511" cy="345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3" name="Téglalap 146">
                <a:extLst>
                  <a:ext uri="{FF2B5EF4-FFF2-40B4-BE49-F238E27FC236}">
                    <a16:creationId xmlns:a16="http://schemas.microsoft.com/office/drawing/2014/main" id="{45568B36-44B2-4073-B792-DE6F5F202654}"/>
                  </a:ext>
                </a:extLst>
              </p:cNvPr>
              <p:cNvSpPr/>
              <p:nvPr/>
            </p:nvSpPr>
            <p:spPr>
              <a:xfrm flipH="1">
                <a:off x="1976139" y="3885541"/>
                <a:ext cx="48706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4" name="Téglalap 147">
                <a:extLst>
                  <a:ext uri="{FF2B5EF4-FFF2-40B4-BE49-F238E27FC236}">
                    <a16:creationId xmlns:a16="http://schemas.microsoft.com/office/drawing/2014/main" id="{99FC87BA-947C-41E2-93A5-6810919E05D6}"/>
                  </a:ext>
                </a:extLst>
              </p:cNvPr>
              <p:cNvSpPr/>
              <p:nvPr/>
            </p:nvSpPr>
            <p:spPr>
              <a:xfrm flipH="1">
                <a:off x="1894291" y="3885541"/>
                <a:ext cx="45719" cy="23153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6" name="Line 128">
                <a:extLst>
                  <a:ext uri="{FF2B5EF4-FFF2-40B4-BE49-F238E27FC236}">
                    <a16:creationId xmlns:a16="http://schemas.microsoft.com/office/drawing/2014/main" id="{76FC9DA9-1B0F-4D43-9419-30BA4A169F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675" y="4207677"/>
                <a:ext cx="90454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377" name="Egyenes összekötő 145">
                <a:extLst>
                  <a:ext uri="{FF2B5EF4-FFF2-40B4-BE49-F238E27FC236}">
                    <a16:creationId xmlns:a16="http://schemas.microsoft.com/office/drawing/2014/main" id="{F55455BB-B401-4E19-A93E-13161FA6A8FB}"/>
                  </a:ext>
                </a:extLst>
              </p:cNvPr>
              <p:cNvCxnSpPr/>
              <p:nvPr/>
            </p:nvCxnSpPr>
            <p:spPr>
              <a:xfrm rot="10800000" flipH="1">
                <a:off x="1680861" y="4811375"/>
                <a:ext cx="748139" cy="345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Téglalap 157">
                <a:extLst>
                  <a:ext uri="{FF2B5EF4-FFF2-40B4-BE49-F238E27FC236}">
                    <a16:creationId xmlns:a16="http://schemas.microsoft.com/office/drawing/2014/main" id="{B6430DC0-18D9-43C9-8EB7-BDAEB34FBE96}"/>
                  </a:ext>
                </a:extLst>
              </p:cNvPr>
              <p:cNvSpPr/>
              <p:nvPr/>
            </p:nvSpPr>
            <p:spPr>
              <a:xfrm flipH="1">
                <a:off x="1744123" y="4685562"/>
                <a:ext cx="48706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9" name="Téglalap 158">
                <a:extLst>
                  <a:ext uri="{FF2B5EF4-FFF2-40B4-BE49-F238E27FC236}">
                    <a16:creationId xmlns:a16="http://schemas.microsoft.com/office/drawing/2014/main" id="{94A06361-25DF-441F-9117-17732ED5AFFD}"/>
                  </a:ext>
                </a:extLst>
              </p:cNvPr>
              <p:cNvSpPr/>
              <p:nvPr/>
            </p:nvSpPr>
            <p:spPr>
              <a:xfrm flipH="1">
                <a:off x="1648452" y="4685562"/>
                <a:ext cx="50445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380" name="Egyenes összekötő 145">
                <a:extLst>
                  <a:ext uri="{FF2B5EF4-FFF2-40B4-BE49-F238E27FC236}">
                    <a16:creationId xmlns:a16="http://schemas.microsoft.com/office/drawing/2014/main" id="{612C2FC3-6B3B-4A0D-9018-951F80EAC739}"/>
                  </a:ext>
                </a:extLst>
              </p:cNvPr>
              <p:cNvCxnSpPr/>
              <p:nvPr/>
            </p:nvCxnSpPr>
            <p:spPr>
              <a:xfrm rot="10800000" flipH="1">
                <a:off x="1686692" y="5129134"/>
                <a:ext cx="897767" cy="345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1" name="Téglalap 162">
                <a:extLst>
                  <a:ext uri="{FF2B5EF4-FFF2-40B4-BE49-F238E27FC236}">
                    <a16:creationId xmlns:a16="http://schemas.microsoft.com/office/drawing/2014/main" id="{7C526538-618D-42CA-8248-8C73B9673B54}"/>
                  </a:ext>
                </a:extLst>
              </p:cNvPr>
              <p:cNvSpPr/>
              <p:nvPr/>
            </p:nvSpPr>
            <p:spPr>
              <a:xfrm flipH="1">
                <a:off x="1744123" y="5010290"/>
                <a:ext cx="48706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2" name="Téglalap 163">
                <a:extLst>
                  <a:ext uri="{FF2B5EF4-FFF2-40B4-BE49-F238E27FC236}">
                    <a16:creationId xmlns:a16="http://schemas.microsoft.com/office/drawing/2014/main" id="{94985585-4172-4B98-A360-F98786BA7430}"/>
                  </a:ext>
                </a:extLst>
              </p:cNvPr>
              <p:cNvSpPr/>
              <p:nvPr/>
            </p:nvSpPr>
            <p:spPr>
              <a:xfrm flipH="1">
                <a:off x="1648452" y="5010290"/>
                <a:ext cx="50445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3" name="Line 127">
                <a:extLst>
                  <a:ext uri="{FF2B5EF4-FFF2-40B4-BE49-F238E27FC236}">
                    <a16:creationId xmlns:a16="http://schemas.microsoft.com/office/drawing/2014/main" id="{5F4ADFF4-9A92-4902-A3D6-CB95F352B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7397" y="4741210"/>
                <a:ext cx="0" cy="388405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4" name="Line 128">
                <a:extLst>
                  <a:ext uri="{FF2B5EF4-FFF2-40B4-BE49-F238E27FC236}">
                    <a16:creationId xmlns:a16="http://schemas.microsoft.com/office/drawing/2014/main" id="{ACA315ED-5B46-4C0A-8806-1CDD6785A5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2181" y="4365363"/>
                <a:ext cx="261849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5" name="Line 128">
                <a:extLst>
                  <a:ext uri="{FF2B5EF4-FFF2-40B4-BE49-F238E27FC236}">
                    <a16:creationId xmlns:a16="http://schemas.microsoft.com/office/drawing/2014/main" id="{1AD6F43A-952C-42A2-BB70-D68655476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5857" y="4669972"/>
                <a:ext cx="30058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36354D2B-6D9A-4686-8CC0-AF0E6E698E7D}"/>
                  </a:ext>
                </a:extLst>
              </p:cNvPr>
              <p:cNvCxnSpPr/>
              <p:nvPr/>
            </p:nvCxnSpPr>
            <p:spPr bwMode="auto">
              <a:xfrm>
                <a:off x="2357026" y="4508659"/>
                <a:ext cx="0" cy="12600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87" name="Line 128">
                <a:extLst>
                  <a:ext uri="{FF2B5EF4-FFF2-40B4-BE49-F238E27FC236}">
                    <a16:creationId xmlns:a16="http://schemas.microsoft.com/office/drawing/2014/main" id="{2212AF4F-7099-40D0-8680-093E993085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5487" y="4515825"/>
                <a:ext cx="336662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9" name="Line 127">
                <a:extLst>
                  <a:ext uri="{FF2B5EF4-FFF2-40B4-BE49-F238E27FC236}">
                    <a16:creationId xmlns:a16="http://schemas.microsoft.com/office/drawing/2014/main" id="{83A3F8B4-6958-409B-B648-5F9B4ABE3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1037" y="4598804"/>
                <a:ext cx="0" cy="214547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0" name="Line 127">
                <a:extLst>
                  <a:ext uri="{FF2B5EF4-FFF2-40B4-BE49-F238E27FC236}">
                    <a16:creationId xmlns:a16="http://schemas.microsoft.com/office/drawing/2014/main" id="{F416BEFD-3D43-4A37-8320-09E5E25E1F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1083" y="3803027"/>
                <a:ext cx="0" cy="40690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1" name="Line 123">
                <a:extLst>
                  <a:ext uri="{FF2B5EF4-FFF2-40B4-BE49-F238E27FC236}">
                    <a16:creationId xmlns:a16="http://schemas.microsoft.com/office/drawing/2014/main" id="{B2D4B267-A00D-4F40-BA8C-9DF997336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8580" y="4012382"/>
                <a:ext cx="0" cy="27743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2" name="Line 127">
                <a:extLst>
                  <a:ext uri="{FF2B5EF4-FFF2-40B4-BE49-F238E27FC236}">
                    <a16:creationId xmlns:a16="http://schemas.microsoft.com/office/drawing/2014/main" id="{E2305701-C621-4B09-8F66-3DE5E9903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4725" y="4157748"/>
                <a:ext cx="0" cy="20345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6" name="Line 128">
                <a:extLst>
                  <a:ext uri="{FF2B5EF4-FFF2-40B4-BE49-F238E27FC236}">
                    <a16:creationId xmlns:a16="http://schemas.microsoft.com/office/drawing/2014/main" id="{3F878006-C1FA-406C-B3F3-4ED4888D99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3651" y="4440159"/>
                <a:ext cx="336662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399" name="Egyenes összekötő 156">
                <a:extLst>
                  <a:ext uri="{FF2B5EF4-FFF2-40B4-BE49-F238E27FC236}">
                    <a16:creationId xmlns:a16="http://schemas.microsoft.com/office/drawing/2014/main" id="{5B9AD730-0C7B-458B-A949-AC5EB4F0BDCF}"/>
                  </a:ext>
                </a:extLst>
              </p:cNvPr>
              <p:cNvCxnSpPr/>
              <p:nvPr/>
            </p:nvCxnSpPr>
            <p:spPr>
              <a:xfrm flipV="1">
                <a:off x="1907810" y="4332746"/>
                <a:ext cx="448883" cy="455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Téglalap 151">
                <a:extLst>
                  <a:ext uri="{FF2B5EF4-FFF2-40B4-BE49-F238E27FC236}">
                    <a16:creationId xmlns:a16="http://schemas.microsoft.com/office/drawing/2014/main" id="{AAE655FD-9449-44B9-A1EB-CC4AEBEA4C87}"/>
                  </a:ext>
                </a:extLst>
              </p:cNvPr>
              <p:cNvSpPr/>
              <p:nvPr/>
            </p:nvSpPr>
            <p:spPr>
              <a:xfrm flipH="1">
                <a:off x="1987179" y="4204353"/>
                <a:ext cx="48706" cy="235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5" name="Line 127">
                <a:extLst>
                  <a:ext uri="{FF2B5EF4-FFF2-40B4-BE49-F238E27FC236}">
                    <a16:creationId xmlns:a16="http://schemas.microsoft.com/office/drawing/2014/main" id="{A5A9E39B-6985-4373-A91A-15CCB8329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7383" y="4336630"/>
                <a:ext cx="0" cy="10800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8" name="Téglalap 152">
                <a:extLst>
                  <a:ext uri="{FF2B5EF4-FFF2-40B4-BE49-F238E27FC236}">
                    <a16:creationId xmlns:a16="http://schemas.microsoft.com/office/drawing/2014/main" id="{D00B956D-14AC-47A7-B362-4B1763E21D4D}"/>
                  </a:ext>
                </a:extLst>
              </p:cNvPr>
              <p:cNvSpPr/>
              <p:nvPr/>
            </p:nvSpPr>
            <p:spPr>
              <a:xfrm flipH="1">
                <a:off x="1903175" y="4203512"/>
                <a:ext cx="45719" cy="23338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0FA42F-4D88-4471-8F0F-3F052898018B}"/>
                </a:ext>
              </a:extLst>
            </p:cNvPr>
            <p:cNvGrpSpPr/>
            <p:nvPr/>
          </p:nvGrpSpPr>
          <p:grpSpPr>
            <a:xfrm>
              <a:off x="6009564" y="3608820"/>
              <a:ext cx="1239188" cy="1663767"/>
              <a:chOff x="6009564" y="3608820"/>
              <a:chExt cx="1239188" cy="1663767"/>
            </a:xfrm>
          </p:grpSpPr>
          <p:cxnSp>
            <p:nvCxnSpPr>
              <p:cNvPr id="153" name="Egyenes összekötő 145">
                <a:extLst>
                  <a:ext uri="{FF2B5EF4-FFF2-40B4-BE49-F238E27FC236}">
                    <a16:creationId xmlns:a16="http://schemas.microsoft.com/office/drawing/2014/main" id="{5353DE5A-AAC7-4526-B320-1C132544D23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243155" y="5167027"/>
                <a:ext cx="959373" cy="111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Téglalap 146">
                <a:extLst>
                  <a:ext uri="{FF2B5EF4-FFF2-40B4-BE49-F238E27FC236}">
                    <a16:creationId xmlns:a16="http://schemas.microsoft.com/office/drawing/2014/main" id="{DF8ADF3E-CA3A-4FD3-8B18-AF0A7246C23B}"/>
                  </a:ext>
                </a:extLst>
              </p:cNvPr>
              <p:cNvSpPr/>
              <p:nvPr/>
            </p:nvSpPr>
            <p:spPr>
              <a:xfrm rot="10800000" flipH="1">
                <a:off x="7082653" y="5022261"/>
                <a:ext cx="52048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" name="Téglalap 147">
                <a:extLst>
                  <a:ext uri="{FF2B5EF4-FFF2-40B4-BE49-F238E27FC236}">
                    <a16:creationId xmlns:a16="http://schemas.microsoft.com/office/drawing/2014/main" id="{F05AF750-3CF7-4558-B816-D041D2324EE2}"/>
                  </a:ext>
                </a:extLst>
              </p:cNvPr>
              <p:cNvSpPr/>
              <p:nvPr/>
            </p:nvSpPr>
            <p:spPr>
              <a:xfrm rot="10800000" flipH="1">
                <a:off x="7183031" y="5022261"/>
                <a:ext cx="53907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56" name="Egyenes összekötő 150">
                <a:extLst>
                  <a:ext uri="{FF2B5EF4-FFF2-40B4-BE49-F238E27FC236}">
                    <a16:creationId xmlns:a16="http://schemas.microsoft.com/office/drawing/2014/main" id="{F6B4E0E2-69A4-4A39-A4AF-3A6B9BAE024B}"/>
                  </a:ext>
                </a:extLst>
              </p:cNvPr>
              <p:cNvCxnSpPr/>
              <p:nvPr/>
            </p:nvCxnSpPr>
            <p:spPr>
              <a:xfrm flipH="1">
                <a:off x="6408414" y="4785857"/>
                <a:ext cx="799478" cy="5521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Téglalap 151">
                <a:extLst>
                  <a:ext uri="{FF2B5EF4-FFF2-40B4-BE49-F238E27FC236}">
                    <a16:creationId xmlns:a16="http://schemas.microsoft.com/office/drawing/2014/main" id="{813A929C-E21C-4532-976D-F68BF3D5B1E3}"/>
                  </a:ext>
                </a:extLst>
              </p:cNvPr>
              <p:cNvSpPr/>
              <p:nvPr/>
            </p:nvSpPr>
            <p:spPr>
              <a:xfrm rot="10800000" flipH="1">
                <a:off x="7094467" y="4660883"/>
                <a:ext cx="52048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0" name="Téglalap 152">
                <a:extLst>
                  <a:ext uri="{FF2B5EF4-FFF2-40B4-BE49-F238E27FC236}">
                    <a16:creationId xmlns:a16="http://schemas.microsoft.com/office/drawing/2014/main" id="{66A8316B-94AF-4B0B-8EB3-EDC8AB637517}"/>
                  </a:ext>
                </a:extLst>
              </p:cNvPr>
              <p:cNvSpPr/>
              <p:nvPr/>
            </p:nvSpPr>
            <p:spPr>
              <a:xfrm rot="10800000" flipH="1">
                <a:off x="7194845" y="4660883"/>
                <a:ext cx="53907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61" name="Egyenes összekötő 156">
                <a:extLst>
                  <a:ext uri="{FF2B5EF4-FFF2-40B4-BE49-F238E27FC236}">
                    <a16:creationId xmlns:a16="http://schemas.microsoft.com/office/drawing/2014/main" id="{34C1DE8B-8EC3-4E01-B5BB-EE731D4CB97E}"/>
                  </a:ext>
                </a:extLst>
              </p:cNvPr>
              <p:cNvCxnSpPr/>
              <p:nvPr/>
            </p:nvCxnSpPr>
            <p:spPr>
              <a:xfrm rot="10800000" flipV="1">
                <a:off x="6488864" y="4269944"/>
                <a:ext cx="479687" cy="485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Téglalap 157">
                <a:extLst>
                  <a:ext uri="{FF2B5EF4-FFF2-40B4-BE49-F238E27FC236}">
                    <a16:creationId xmlns:a16="http://schemas.microsoft.com/office/drawing/2014/main" id="{E7C9F90B-8956-4273-94BC-FE24DE6B0FBA}"/>
                  </a:ext>
                </a:extLst>
              </p:cNvPr>
              <p:cNvSpPr/>
              <p:nvPr/>
            </p:nvSpPr>
            <p:spPr>
              <a:xfrm rot="10800000" flipH="1">
                <a:off x="6828823" y="4140447"/>
                <a:ext cx="52048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3" name="Téglalap 158">
                <a:extLst>
                  <a:ext uri="{FF2B5EF4-FFF2-40B4-BE49-F238E27FC236}">
                    <a16:creationId xmlns:a16="http://schemas.microsoft.com/office/drawing/2014/main" id="{5E5B15C1-4F10-4984-9EF4-B0A5CE8C437A}"/>
                  </a:ext>
                </a:extLst>
              </p:cNvPr>
              <p:cNvSpPr/>
              <p:nvPr/>
            </p:nvSpPr>
            <p:spPr>
              <a:xfrm rot="10800000" flipH="1">
                <a:off x="6929201" y="4140447"/>
                <a:ext cx="53907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64" name="Egyenes összekötő 161">
                <a:extLst>
                  <a:ext uri="{FF2B5EF4-FFF2-40B4-BE49-F238E27FC236}">
                    <a16:creationId xmlns:a16="http://schemas.microsoft.com/office/drawing/2014/main" id="{C5C4F0B0-CF31-4446-AFC5-E2A7C815CCA5}"/>
                  </a:ext>
                </a:extLst>
              </p:cNvPr>
              <p:cNvCxnSpPr/>
              <p:nvPr/>
            </p:nvCxnSpPr>
            <p:spPr>
              <a:xfrm rot="10800000">
                <a:off x="6329594" y="3927284"/>
                <a:ext cx="59960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églalap 162">
                <a:extLst>
                  <a:ext uri="{FF2B5EF4-FFF2-40B4-BE49-F238E27FC236}">
                    <a16:creationId xmlns:a16="http://schemas.microsoft.com/office/drawing/2014/main" id="{CA31D976-1125-4CFA-A239-C6D1F1D6A915}"/>
                  </a:ext>
                </a:extLst>
              </p:cNvPr>
              <p:cNvSpPr/>
              <p:nvPr/>
            </p:nvSpPr>
            <p:spPr>
              <a:xfrm rot="10800000" flipH="1">
                <a:off x="6828823" y="3789253"/>
                <a:ext cx="52048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6" name="Téglalap 163">
                <a:extLst>
                  <a:ext uri="{FF2B5EF4-FFF2-40B4-BE49-F238E27FC236}">
                    <a16:creationId xmlns:a16="http://schemas.microsoft.com/office/drawing/2014/main" id="{AB8870ED-D8FA-4D9C-8CF8-0B19233E85E3}"/>
                  </a:ext>
                </a:extLst>
              </p:cNvPr>
              <p:cNvSpPr/>
              <p:nvPr/>
            </p:nvSpPr>
            <p:spPr>
              <a:xfrm rot="10800000" flipH="1">
                <a:off x="6929201" y="3789253"/>
                <a:ext cx="53907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7" name="Line 123">
                <a:extLst>
                  <a:ext uri="{FF2B5EF4-FFF2-40B4-BE49-F238E27FC236}">
                    <a16:creationId xmlns:a16="http://schemas.microsoft.com/office/drawing/2014/main" id="{2A105DEA-4E1E-4CFB-BB91-8D4A51BE5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6331803" y="3925848"/>
                <a:ext cx="0" cy="31522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68" name="Line 124">
                <a:extLst>
                  <a:ext uri="{FF2B5EF4-FFF2-40B4-BE49-F238E27FC236}">
                    <a16:creationId xmlns:a16="http://schemas.microsoft.com/office/drawing/2014/main" id="{21368782-E693-4DAB-BC0B-943F85D6C7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50835" y="4177371"/>
                <a:ext cx="0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69" name="Line 125">
                <a:extLst>
                  <a:ext uri="{FF2B5EF4-FFF2-40B4-BE49-F238E27FC236}">
                    <a16:creationId xmlns:a16="http://schemas.microsoft.com/office/drawing/2014/main" id="{E0309E12-A9E4-4563-B2D0-CF952A011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50835" y="4177371"/>
                <a:ext cx="0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70" name="Line 126">
                <a:extLst>
                  <a:ext uri="{FF2B5EF4-FFF2-40B4-BE49-F238E27FC236}">
                    <a16:creationId xmlns:a16="http://schemas.microsoft.com/office/drawing/2014/main" id="{F58EA1A6-4192-4EFD-9B10-D744B1D40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26379" y="4169161"/>
                <a:ext cx="11153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71" name="Line 128">
                <a:extLst>
                  <a:ext uri="{FF2B5EF4-FFF2-40B4-BE49-F238E27FC236}">
                    <a16:creationId xmlns:a16="http://schemas.microsoft.com/office/drawing/2014/main" id="{CD1961F0-DA99-46B5-B4C1-D1BFF8116C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27374" y="4652751"/>
                <a:ext cx="199869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72" name="Line 128">
                <a:extLst>
                  <a:ext uri="{FF2B5EF4-FFF2-40B4-BE49-F238E27FC236}">
                    <a16:creationId xmlns:a16="http://schemas.microsoft.com/office/drawing/2014/main" id="{4F95D3A0-D621-4090-9168-530E10B64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046561" y="4326051"/>
                <a:ext cx="35976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173" name="Egyenes összekötő 145">
                <a:extLst>
                  <a:ext uri="{FF2B5EF4-FFF2-40B4-BE49-F238E27FC236}">
                    <a16:creationId xmlns:a16="http://schemas.microsoft.com/office/drawing/2014/main" id="{F1597A75-A1EA-4BDA-BBA8-42B9E62872E1}"/>
                  </a:ext>
                </a:extLst>
              </p:cNvPr>
              <p:cNvCxnSpPr/>
              <p:nvPr/>
            </p:nvCxnSpPr>
            <p:spPr>
              <a:xfrm flipH="1">
                <a:off x="6334487" y="4945439"/>
                <a:ext cx="639582" cy="3681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églalap 146">
                <a:extLst>
                  <a:ext uri="{FF2B5EF4-FFF2-40B4-BE49-F238E27FC236}">
                    <a16:creationId xmlns:a16="http://schemas.microsoft.com/office/drawing/2014/main" id="{4232AE10-ABD7-4793-9735-12827FD1D33D}"/>
                  </a:ext>
                </a:extLst>
              </p:cNvPr>
              <p:cNvSpPr/>
              <p:nvPr/>
            </p:nvSpPr>
            <p:spPr>
              <a:xfrm rot="10800000" flipH="1">
                <a:off x="6844797" y="4829732"/>
                <a:ext cx="52048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75" name="Téglalap 147">
                <a:extLst>
                  <a:ext uri="{FF2B5EF4-FFF2-40B4-BE49-F238E27FC236}">
                    <a16:creationId xmlns:a16="http://schemas.microsoft.com/office/drawing/2014/main" id="{EC05486B-8C94-4094-AC72-FF7B7073FC10}"/>
                  </a:ext>
                </a:extLst>
              </p:cNvPr>
              <p:cNvSpPr/>
              <p:nvPr/>
            </p:nvSpPr>
            <p:spPr>
              <a:xfrm rot="10800000" flipH="1">
                <a:off x="6945175" y="4829732"/>
                <a:ext cx="53907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76" name="Line 128">
                <a:extLst>
                  <a:ext uri="{FF2B5EF4-FFF2-40B4-BE49-F238E27FC236}">
                    <a16:creationId xmlns:a16="http://schemas.microsoft.com/office/drawing/2014/main" id="{404F97A8-9CC4-4089-BC2E-AC505604A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41340" y="4736913"/>
                <a:ext cx="96661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177" name="Egyenes összekötő 145">
                <a:extLst>
                  <a:ext uri="{FF2B5EF4-FFF2-40B4-BE49-F238E27FC236}">
                    <a16:creationId xmlns:a16="http://schemas.microsoft.com/office/drawing/2014/main" id="{90E21BF3-7B63-4807-AA18-463809BFA928}"/>
                  </a:ext>
                </a:extLst>
              </p:cNvPr>
              <p:cNvCxnSpPr/>
              <p:nvPr/>
            </p:nvCxnSpPr>
            <p:spPr>
              <a:xfrm flipH="1">
                <a:off x="6412908" y="4090164"/>
                <a:ext cx="799478" cy="3681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Téglalap 157">
                <a:extLst>
                  <a:ext uri="{FF2B5EF4-FFF2-40B4-BE49-F238E27FC236}">
                    <a16:creationId xmlns:a16="http://schemas.microsoft.com/office/drawing/2014/main" id="{1FDB6ED7-47F7-44CA-B513-715D8223211A}"/>
                  </a:ext>
                </a:extLst>
              </p:cNvPr>
              <p:cNvSpPr/>
              <p:nvPr/>
            </p:nvSpPr>
            <p:spPr>
              <a:xfrm rot="10800000" flipH="1">
                <a:off x="7092734" y="3977538"/>
                <a:ext cx="52048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79" name="Téglalap 158">
                <a:extLst>
                  <a:ext uri="{FF2B5EF4-FFF2-40B4-BE49-F238E27FC236}">
                    <a16:creationId xmlns:a16="http://schemas.microsoft.com/office/drawing/2014/main" id="{72CB8387-FF9A-4AEC-805F-9F6859337214}"/>
                  </a:ext>
                </a:extLst>
              </p:cNvPr>
              <p:cNvSpPr/>
              <p:nvPr/>
            </p:nvSpPr>
            <p:spPr>
              <a:xfrm rot="10800000" flipH="1">
                <a:off x="7193112" y="3977538"/>
                <a:ext cx="53907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80" name="Egyenes összekötő 145">
                <a:extLst>
                  <a:ext uri="{FF2B5EF4-FFF2-40B4-BE49-F238E27FC236}">
                    <a16:creationId xmlns:a16="http://schemas.microsoft.com/office/drawing/2014/main" id="{F2471A6C-5AFF-40E0-86C9-7CB6171BA185}"/>
                  </a:ext>
                </a:extLst>
              </p:cNvPr>
              <p:cNvCxnSpPr/>
              <p:nvPr/>
            </p:nvCxnSpPr>
            <p:spPr>
              <a:xfrm flipH="1">
                <a:off x="6246781" y="3732633"/>
                <a:ext cx="959373" cy="3681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Téglalap 162">
                <a:extLst>
                  <a:ext uri="{FF2B5EF4-FFF2-40B4-BE49-F238E27FC236}">
                    <a16:creationId xmlns:a16="http://schemas.microsoft.com/office/drawing/2014/main" id="{F4762574-14F7-4D53-82EF-C1E31D29D0B7}"/>
                  </a:ext>
                </a:extLst>
              </p:cNvPr>
              <p:cNvSpPr/>
              <p:nvPr/>
            </p:nvSpPr>
            <p:spPr>
              <a:xfrm rot="10800000" flipH="1">
                <a:off x="7096368" y="3610793"/>
                <a:ext cx="48413" cy="2464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82" name="Téglalap 163">
                <a:extLst>
                  <a:ext uri="{FF2B5EF4-FFF2-40B4-BE49-F238E27FC236}">
                    <a16:creationId xmlns:a16="http://schemas.microsoft.com/office/drawing/2014/main" id="{3B02058A-5959-484E-A508-D78DA8777969}"/>
                  </a:ext>
                </a:extLst>
              </p:cNvPr>
              <p:cNvSpPr/>
              <p:nvPr/>
            </p:nvSpPr>
            <p:spPr>
              <a:xfrm rot="10800000" flipH="1">
                <a:off x="7200218" y="3608820"/>
                <a:ext cx="46800" cy="24839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83" name="Line 127">
                <a:extLst>
                  <a:ext uri="{FF2B5EF4-FFF2-40B4-BE49-F238E27FC236}">
                    <a16:creationId xmlns:a16="http://schemas.microsoft.com/office/drawing/2014/main" id="{F1227187-FF06-43EB-9484-DC6641678D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43641" y="3736586"/>
                <a:ext cx="0" cy="43200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4" name="Line 128">
                <a:extLst>
                  <a:ext uri="{FF2B5EF4-FFF2-40B4-BE49-F238E27FC236}">
                    <a16:creationId xmlns:a16="http://schemas.microsoft.com/office/drawing/2014/main" id="{540FC59C-4257-4CF6-9A9A-159ACAC7F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29691" y="4568943"/>
                <a:ext cx="279817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5" name="Line 128">
                <a:extLst>
                  <a:ext uri="{FF2B5EF4-FFF2-40B4-BE49-F238E27FC236}">
                    <a16:creationId xmlns:a16="http://schemas.microsoft.com/office/drawing/2014/main" id="{393FBCB7-4B43-4345-9B0D-B866E36D0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009564" y="4244470"/>
                <a:ext cx="321212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4622F0F2-A9FA-4BFF-AD49-A91F29AE22F7}"/>
                  </a:ext>
                </a:extLst>
              </p:cNvPr>
              <p:cNvCxnSpPr/>
              <p:nvPr/>
            </p:nvCxnSpPr>
            <p:spPr bwMode="auto">
              <a:xfrm rot="10800000">
                <a:off x="6489821" y="4280612"/>
                <a:ext cx="0" cy="12600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7" name="Line 128">
                <a:extLst>
                  <a:ext uri="{FF2B5EF4-FFF2-40B4-BE49-F238E27FC236}">
                    <a16:creationId xmlns:a16="http://schemas.microsoft.com/office/drawing/2014/main" id="{630C88ED-1F46-48EB-8E35-C031773E7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21015" y="4408670"/>
                <a:ext cx="35976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8" name="Line 127">
                <a:extLst>
                  <a:ext uri="{FF2B5EF4-FFF2-40B4-BE49-F238E27FC236}">
                    <a16:creationId xmlns:a16="http://schemas.microsoft.com/office/drawing/2014/main" id="{EA1FD2D6-2B47-413B-9812-6FF8DBAAD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410731" y="4091740"/>
                <a:ext cx="0" cy="228539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9" name="Line 127">
                <a:extLst>
                  <a:ext uri="{FF2B5EF4-FFF2-40B4-BE49-F238E27FC236}">
                    <a16:creationId xmlns:a16="http://schemas.microsoft.com/office/drawing/2014/main" id="{8A80661B-3FB9-4174-99CD-A9D314EB8E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39702" y="4734516"/>
                <a:ext cx="0" cy="43343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0" name="Line 123">
                <a:extLst>
                  <a:ext uri="{FF2B5EF4-FFF2-40B4-BE49-F238E27FC236}">
                    <a16:creationId xmlns:a16="http://schemas.microsoft.com/office/drawing/2014/main" id="{8ACDA4C5-F811-4084-B652-CF8A563C1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6327867" y="4649420"/>
                <a:ext cx="0" cy="29552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1" name="Line 127">
                <a:extLst>
                  <a:ext uri="{FF2B5EF4-FFF2-40B4-BE49-F238E27FC236}">
                    <a16:creationId xmlns:a16="http://schemas.microsoft.com/office/drawing/2014/main" id="{DAAF6263-4FA1-4D2B-89DD-452C43C07B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406790" y="4573381"/>
                <a:ext cx="0" cy="21671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2" name="Line 128">
                <a:extLst>
                  <a:ext uri="{FF2B5EF4-FFF2-40B4-BE49-F238E27FC236}">
                    <a16:creationId xmlns:a16="http://schemas.microsoft.com/office/drawing/2014/main" id="{D9FC15D3-20DF-4764-8BAC-33FFFD251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22977" y="4489270"/>
                <a:ext cx="35976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194" name="Egyenes összekötő 156">
                <a:extLst>
                  <a:ext uri="{FF2B5EF4-FFF2-40B4-BE49-F238E27FC236}">
                    <a16:creationId xmlns:a16="http://schemas.microsoft.com/office/drawing/2014/main" id="{DF7D2AA3-5E8A-4E5C-B1FB-BCC5A1A255C6}"/>
                  </a:ext>
                </a:extLst>
              </p:cNvPr>
              <p:cNvCxnSpPr/>
              <p:nvPr/>
            </p:nvCxnSpPr>
            <p:spPr>
              <a:xfrm rot="10800000" flipV="1">
                <a:off x="6490177" y="4606263"/>
                <a:ext cx="479687" cy="485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Téglalap 151">
                <a:extLst>
                  <a:ext uri="{FF2B5EF4-FFF2-40B4-BE49-F238E27FC236}">
                    <a16:creationId xmlns:a16="http://schemas.microsoft.com/office/drawing/2014/main" id="{882535C9-77CA-4B0C-A7A9-3BE4FA7BF049}"/>
                  </a:ext>
                </a:extLst>
              </p:cNvPr>
              <p:cNvSpPr/>
              <p:nvPr/>
            </p:nvSpPr>
            <p:spPr>
              <a:xfrm rot="10800000" flipH="1">
                <a:off x="6832999" y="4474108"/>
                <a:ext cx="52048" cy="250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96" name="Line 127">
                <a:extLst>
                  <a:ext uri="{FF2B5EF4-FFF2-40B4-BE49-F238E27FC236}">
                    <a16:creationId xmlns:a16="http://schemas.microsoft.com/office/drawing/2014/main" id="{7B138367-9F18-422F-ACCC-F89E49216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489439" y="4498276"/>
                <a:ext cx="0" cy="10800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9" name="Téglalap 152">
                <a:extLst>
                  <a:ext uri="{FF2B5EF4-FFF2-40B4-BE49-F238E27FC236}">
                    <a16:creationId xmlns:a16="http://schemas.microsoft.com/office/drawing/2014/main" id="{6EF67D4D-F438-48ED-BAFE-294D2C52476A}"/>
                  </a:ext>
                </a:extLst>
              </p:cNvPr>
              <p:cNvSpPr/>
              <p:nvPr/>
            </p:nvSpPr>
            <p:spPr>
              <a:xfrm rot="10800000" flipH="1">
                <a:off x="6937612" y="4481014"/>
                <a:ext cx="58660" cy="24445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200" name="Téglalap 3">
              <a:extLst>
                <a:ext uri="{FF2B5EF4-FFF2-40B4-BE49-F238E27FC236}">
                  <a16:creationId xmlns:a16="http://schemas.microsoft.com/office/drawing/2014/main" id="{37E1E997-AE18-4773-864A-8B33C45FB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3027" y="4164267"/>
              <a:ext cx="1501729" cy="57605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EPYC 32C</a:t>
              </a:r>
              <a:endPara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1" name="Up-Down Arrow 24">
              <a:extLst>
                <a:ext uri="{FF2B5EF4-FFF2-40B4-BE49-F238E27FC236}">
                  <a16:creationId xmlns:a16="http://schemas.microsoft.com/office/drawing/2014/main" id="{4AB934BB-8216-48ED-8AC2-63453649B8C1}"/>
                </a:ext>
              </a:extLst>
            </p:cNvPr>
            <p:cNvSpPr/>
            <p:nvPr/>
          </p:nvSpPr>
          <p:spPr bwMode="auto">
            <a:xfrm>
              <a:off x="5392326" y="4747972"/>
              <a:ext cx="136902" cy="234842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0CE03D64-61F3-4512-820E-0F7D93264C9E}"/>
                </a:ext>
              </a:extLst>
            </p:cNvPr>
            <p:cNvSpPr txBox="1"/>
            <p:nvPr/>
          </p:nvSpPr>
          <p:spPr>
            <a:xfrm>
              <a:off x="5039423" y="4727830"/>
              <a:ext cx="3886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64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31217054-5A42-43E1-A592-DA13FB98792D}"/>
                </a:ext>
              </a:extLst>
            </p:cNvPr>
            <p:cNvSpPr txBox="1"/>
            <p:nvPr/>
          </p:nvSpPr>
          <p:spPr>
            <a:xfrm>
              <a:off x="2994966" y="4984254"/>
              <a:ext cx="8321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PCIe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3.0</a:t>
              </a:r>
            </a:p>
          </p:txBody>
        </p:sp>
        <p:sp>
          <p:nvSpPr>
            <p:cNvPr id="204" name="Téglalap 3">
              <a:extLst>
                <a:ext uri="{FF2B5EF4-FFF2-40B4-BE49-F238E27FC236}">
                  <a16:creationId xmlns:a16="http://schemas.microsoft.com/office/drawing/2014/main" id="{F2EC34D9-3A12-4814-82D4-3677C4807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391" y="4163142"/>
              <a:ext cx="1481328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EPYC</a:t>
              </a: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hu-HU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32</a:t>
              </a: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BB3D6DE-F04B-4C84-9F41-63F7FD0B8F6B}"/>
              </a:ext>
            </a:extLst>
          </p:cNvPr>
          <p:cNvSpPr/>
          <p:nvPr/>
        </p:nvSpPr>
        <p:spPr>
          <a:xfrm>
            <a:off x="6296025" y="3102330"/>
            <a:ext cx="15337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 channels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DDR4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</a:t>
            </a: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2666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D7D123FE-F03F-462D-AC54-06BF85853962}"/>
              </a:ext>
            </a:extLst>
          </p:cNvPr>
          <p:cNvSpPr/>
          <p:nvPr/>
        </p:nvSpPr>
        <p:spPr>
          <a:xfrm>
            <a:off x="899369" y="3093175"/>
            <a:ext cx="15147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 channels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DDR4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</a:t>
            </a:r>
            <a:r>
              <a:rPr kumimoji="0" lang="hu-HU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2666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06" name="Text Box 177">
            <a:extLst>
              <a:ext uri="{FF2B5EF4-FFF2-40B4-BE49-F238E27FC236}">
                <a16:creationId xmlns:a16="http://schemas.microsoft.com/office/drawing/2014/main" id="{BD230BC8-330B-4A1B-BDD5-24E5F0251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1" y="499962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of a 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without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 chipset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AMD’s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platform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supporting</a:t>
            </a: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EPYC 7000 </a:t>
            </a:r>
            <a:r>
              <a:rPr kumimoji="0" lang="hu-HU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</a:t>
            </a:r>
            <a:r>
              <a:rPr kumimoji="0" lang="en-GB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(2017)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B31D67AE-111D-4FEA-A67D-78D520360298}"/>
              </a:ext>
            </a:extLst>
          </p:cNvPr>
          <p:cNvSpPr txBox="1"/>
          <p:nvPr/>
        </p:nvSpPr>
        <p:spPr>
          <a:xfrm>
            <a:off x="3641144" y="2473043"/>
            <a:ext cx="1562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4x16 bit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differential links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EDAA3D-9AD6-442C-9169-02D46DBC5B0F}"/>
              </a:ext>
            </a:extLst>
          </p:cNvPr>
          <p:cNvSpPr/>
          <p:nvPr/>
        </p:nvSpPr>
        <p:spPr>
          <a:xfrm>
            <a:off x="3933825" y="1510667"/>
            <a:ext cx="1328949" cy="23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 EPYC 7000</a:t>
            </a:r>
            <a:endParaRPr kumimoji="0" lang="en-US" altLang="en-US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193406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r>
              <a:rPr kumimoji="0" lang="en-GB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Naming schemes of Intel’s servers </a:t>
            </a:r>
          </a:p>
        </p:txBody>
      </p:sp>
    </p:spTree>
    <p:extLst>
      <p:ext uri="{BB962C8B-B14F-4D97-AF65-F5344CB8AC3E}">
        <p14:creationId xmlns:p14="http://schemas.microsoft.com/office/powerpoint/2010/main" val="9895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3"/>
          <p:cNvSpPr txBox="1">
            <a:spLocks noChangeArrowheads="1"/>
          </p:cNvSpPr>
          <p:nvPr/>
        </p:nvSpPr>
        <p:spPr bwMode="auto">
          <a:xfrm>
            <a:off x="77255" y="497838"/>
            <a:ext cx="49269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1.4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Naming schemes of Intel’s server processors</a:t>
            </a:r>
          </a:p>
        </p:txBody>
      </p:sp>
      <p:sp>
        <p:nvSpPr>
          <p:cNvPr id="114712" name="Rectangle 27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(1)</a:t>
            </a:r>
            <a:endParaRPr lang="hu-HU" altLang="en-US" sz="1600" dirty="0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04574" y="1147466"/>
            <a:ext cx="83901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Until 2005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</a:t>
            </a:r>
            <a:r>
              <a: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named their servers by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identifying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clock frequency and server </a:t>
            </a:r>
            <a:r>
              <a: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configuration,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like Xeon 2.8 GHz DP or Xeon 2.0 GHz MP, since Intel</a:t>
            </a:r>
            <a:r>
              <a: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’s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IC technology was superior to their</a:t>
            </a: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competitors and provided higher clock frequencies.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474" y="779930"/>
            <a:ext cx="5009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a) Intel's naming scheme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until 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671" y="1951093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Remark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2225581"/>
            <a:ext cx="9005863" cy="306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At that time AMD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manufactured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their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 in their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own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foundry, nevertheless by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 less advanced IC technology, so AMD's processors had </a:t>
            </a:r>
            <a:r>
              <a:rPr kumimoji="0" 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from the start lower </a:t>
            </a:r>
            <a:r>
              <a:rPr kumimoji="0" lang="en-US" sz="14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clock frequencies</a:t>
            </a:r>
            <a:r>
              <a:rPr kumimoji="0" lang="hu-HU" sz="14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GB" sz="1400" b="0" i="0" u="none" strike="noStrike" kern="1200" cap="none" spc="-3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 hide this deficiency,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 introduced a new naming scheme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 their processors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beginning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with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their Athlon XP desktop line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2003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naming scheme consisted of 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four digit number and the +character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., e.g.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Athlon 1600+.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 interpreted it as the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relative performance level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related to a given AMD DT model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(Athlon 1.4 GHz).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The relative performance was calculated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average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value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 a wide range of benchmarks.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actual clock frequencies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however,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were lower figures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e.g. the Athlon XP 1600+ ha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 clock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frequency of 1.4 GHz. 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2390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12" name="Rectangle 27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(2)</a:t>
            </a:r>
            <a:endParaRPr lang="hu-HU" altLang="en-US" sz="1600" dirty="0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04574" y="753777"/>
            <a:ext cx="6572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207" y="857100"/>
            <a:ext cx="8771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the first years of the 2000's clock frequencies became stagnating,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indicated below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86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55" y="500828"/>
            <a:ext cx="714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b) Intel’s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naming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scheme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used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2005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2011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b="5655"/>
          <a:stretch/>
        </p:blipFill>
        <p:spPr>
          <a:xfrm>
            <a:off x="336177" y="1533762"/>
            <a:ext cx="8481341" cy="4152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9416" y="5701555"/>
            <a:ext cx="4246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Figure: Historical growth of clock rates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4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25456" y="2218559"/>
            <a:ext cx="2173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9000 series</a:t>
            </a: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693" name="Oval 7"/>
          <p:cNvSpPr>
            <a:spLocks noChangeArrowheads="1"/>
          </p:cNvSpPr>
          <p:nvPr/>
        </p:nvSpPr>
        <p:spPr bwMode="auto">
          <a:xfrm>
            <a:off x="7624806" y="211060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694" name="Line 8"/>
          <p:cNvSpPr>
            <a:spLocks noChangeShapeType="1"/>
          </p:cNvSpPr>
          <p:nvPr/>
        </p:nvSpPr>
        <p:spPr bwMode="auto">
          <a:xfrm>
            <a:off x="4424406" y="1694684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695" name="Line 10"/>
          <p:cNvSpPr>
            <a:spLocks noChangeShapeType="1"/>
          </p:cNvSpPr>
          <p:nvPr/>
        </p:nvSpPr>
        <p:spPr bwMode="auto">
          <a:xfrm flipV="1">
            <a:off x="1204956" y="1923284"/>
            <a:ext cx="645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696" name="Line 11"/>
          <p:cNvSpPr>
            <a:spLocks noChangeShapeType="1"/>
          </p:cNvSpPr>
          <p:nvPr/>
        </p:nvSpPr>
        <p:spPr bwMode="auto">
          <a:xfrm flipH="1">
            <a:off x="7662906" y="1918522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697" name="Oval 12"/>
          <p:cNvSpPr>
            <a:spLocks noChangeArrowheads="1"/>
          </p:cNvSpPr>
          <p:nvPr/>
        </p:nvSpPr>
        <p:spPr bwMode="auto">
          <a:xfrm>
            <a:off x="1173206" y="212330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698" name="Line 13"/>
          <p:cNvSpPr>
            <a:spLocks noChangeShapeType="1"/>
          </p:cNvSpPr>
          <p:nvPr/>
        </p:nvSpPr>
        <p:spPr bwMode="auto">
          <a:xfrm>
            <a:off x="1206544" y="192328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699" name="Text Box 4"/>
          <p:cNvSpPr txBox="1">
            <a:spLocks noChangeArrowheads="1"/>
          </p:cNvSpPr>
          <p:nvPr/>
        </p:nvSpPr>
        <p:spPr bwMode="auto">
          <a:xfrm>
            <a:off x="1038225" y="1464594"/>
            <a:ext cx="6770687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naming scheme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introduced for their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 processors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2005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700" name="Text Box 4"/>
          <p:cNvSpPr txBox="1">
            <a:spLocks noChangeArrowheads="1"/>
          </p:cNvSpPr>
          <p:nvPr/>
        </p:nvSpPr>
        <p:spPr bwMode="auto">
          <a:xfrm>
            <a:off x="6470694" y="2220147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3000 series</a:t>
            </a: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701" name="Text Box 4"/>
          <p:cNvSpPr txBox="1">
            <a:spLocks noChangeArrowheads="1"/>
          </p:cNvSpPr>
          <p:nvPr/>
        </p:nvSpPr>
        <p:spPr bwMode="auto">
          <a:xfrm>
            <a:off x="4570456" y="2194747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5000 series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702" name="Oval 12"/>
          <p:cNvSpPr>
            <a:spLocks noChangeArrowheads="1"/>
          </p:cNvSpPr>
          <p:nvPr/>
        </p:nvSpPr>
        <p:spPr bwMode="auto">
          <a:xfrm>
            <a:off x="5461044" y="209314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703" name="Text Box 16"/>
          <p:cNvSpPr txBox="1">
            <a:spLocks noChangeArrowheads="1"/>
          </p:cNvSpPr>
          <p:nvPr/>
        </p:nvSpPr>
        <p:spPr bwMode="auto">
          <a:xfrm>
            <a:off x="7200057" y="2519971"/>
            <a:ext cx="9287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server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lines</a:t>
            </a:r>
          </a:p>
        </p:txBody>
      </p:sp>
      <p:sp>
        <p:nvSpPr>
          <p:cNvPr id="114704" name="Text Box 17"/>
          <p:cNvSpPr txBox="1">
            <a:spLocks noChangeArrowheads="1"/>
          </p:cNvSpPr>
          <p:nvPr/>
        </p:nvSpPr>
        <p:spPr bwMode="auto">
          <a:xfrm>
            <a:off x="516518" y="2507271"/>
            <a:ext cx="125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Itanium lines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of processors</a:t>
            </a:r>
          </a:p>
        </p:txBody>
      </p:sp>
      <p:sp>
        <p:nvSpPr>
          <p:cNvPr id="114705" name="Text Box 4"/>
          <p:cNvSpPr txBox="1">
            <a:spLocks noChangeArrowheads="1"/>
          </p:cNvSpPr>
          <p:nvPr/>
        </p:nvSpPr>
        <p:spPr bwMode="auto">
          <a:xfrm>
            <a:off x="2222544" y="2220147"/>
            <a:ext cx="21732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7000 series</a:t>
            </a: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706" name="Oval 12"/>
          <p:cNvSpPr>
            <a:spLocks noChangeArrowheads="1"/>
          </p:cNvSpPr>
          <p:nvPr/>
        </p:nvSpPr>
        <p:spPr bwMode="auto">
          <a:xfrm>
            <a:off x="3270294" y="21248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707" name="Line 13"/>
          <p:cNvSpPr>
            <a:spLocks noChangeShapeType="1"/>
          </p:cNvSpPr>
          <p:nvPr/>
        </p:nvSpPr>
        <p:spPr bwMode="auto">
          <a:xfrm>
            <a:off x="3303631" y="1924872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708" name="Text Box 21"/>
          <p:cNvSpPr txBox="1">
            <a:spLocks noChangeArrowheads="1"/>
          </p:cNvSpPr>
          <p:nvPr/>
        </p:nvSpPr>
        <p:spPr bwMode="auto">
          <a:xfrm>
            <a:off x="2578144" y="2508859"/>
            <a:ext cx="1379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MP server (4S)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lines</a:t>
            </a:r>
          </a:p>
        </p:txBody>
      </p:sp>
      <p:sp>
        <p:nvSpPr>
          <p:cNvPr id="114709" name="Line 13"/>
          <p:cNvSpPr>
            <a:spLocks noChangeShapeType="1"/>
          </p:cNvSpPr>
          <p:nvPr/>
        </p:nvSpPr>
        <p:spPr bwMode="auto">
          <a:xfrm>
            <a:off x="5502319" y="191375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710" name="Text Box 23"/>
          <p:cNvSpPr txBox="1">
            <a:spLocks noChangeArrowheads="1"/>
          </p:cNvSpPr>
          <p:nvPr/>
        </p:nvSpPr>
        <p:spPr bwMode="auto">
          <a:xfrm>
            <a:off x="4813170" y="2510446"/>
            <a:ext cx="1337225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DP server (2S)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lines</a:t>
            </a:r>
          </a:p>
        </p:txBody>
      </p:sp>
      <p:sp>
        <p:nvSpPr>
          <p:cNvPr id="114712" name="Rectangle 27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(3)</a:t>
            </a:r>
            <a:endParaRPr lang="hu-HU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86354" y="3203975"/>
            <a:ext cx="7794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E.g.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subsequent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 (2S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server processor lines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were designated as follows: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04574" y="753777"/>
            <a:ext cx="6572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206" y="857100"/>
            <a:ext cx="8754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an aftermath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disrupt</a:t>
            </a:r>
            <a:r>
              <a:rPr kumimoji="0" lang="en-GB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ed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using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its previous naming scheme and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introduced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an AMD like naming scheme in 2005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as follows: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93" y="497441"/>
            <a:ext cx="7423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naming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scheme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used between 2005 and 2011 -2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0906D-CB95-48DD-A394-80326B5360F6}"/>
              </a:ext>
            </a:extLst>
          </p:cNvPr>
          <p:cNvSpPr txBox="1"/>
          <p:nvPr/>
        </p:nvSpPr>
        <p:spPr>
          <a:xfrm>
            <a:off x="286354" y="6281155"/>
            <a:ext cx="8570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drawback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of this naming scheme is that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it does not reveal any significant features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related server families.</a:t>
            </a:r>
          </a:p>
        </p:txBody>
      </p:sp>
      <p:graphicFrame>
        <p:nvGraphicFramePr>
          <p:cNvPr id="29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939366"/>
              </p:ext>
            </p:extLst>
          </p:nvPr>
        </p:nvGraphicFramePr>
        <p:xfrm>
          <a:off x="32369" y="3720623"/>
          <a:ext cx="9074626" cy="2498687"/>
        </p:xfrm>
        <a:graphic>
          <a:graphicData uri="http://schemas.openxmlformats.org/drawingml/2006/table">
            <a:tbl>
              <a:tblPr/>
              <a:tblGrid>
                <a:gridCol w="99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9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97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5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en-GB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microarch</a:t>
                      </a:r>
                      <a:r>
                        <a:rPr kumimoji="0" lang="en-GB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Mainstream 2S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(supported by the MCH) 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82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Bensley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Prescott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5000 (Dempsey)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5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5100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Woodcrest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2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5300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Clowertown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774880"/>
                  </a:ext>
                </a:extLst>
              </a:tr>
              <a:tr h="401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2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5200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Wolfdale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589002"/>
                  </a:ext>
                </a:extLst>
              </a:tr>
              <a:tr h="401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5400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Harpertown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00772"/>
                  </a:ext>
                </a:extLst>
              </a:tr>
            </a:tbl>
          </a:graphicData>
        </a:graphic>
      </p:graphicFrame>
      <p:sp>
        <p:nvSpPr>
          <p:cNvPr id="28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736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 animBg="1"/>
      <p:bldP spid="114694" grpId="0" animBg="1"/>
      <p:bldP spid="114695" grpId="0" animBg="1"/>
      <p:bldP spid="114696" grpId="0" animBg="1"/>
      <p:bldP spid="114697" grpId="0" animBg="1"/>
      <p:bldP spid="114698" grpId="0" animBg="1"/>
      <p:bldP spid="114699" grpId="0"/>
      <p:bldP spid="114700" grpId="0"/>
      <p:bldP spid="114701" grpId="0"/>
      <p:bldP spid="114702" grpId="0" animBg="1"/>
      <p:bldP spid="114703" grpId="0"/>
      <p:bldP spid="114704" grpId="0"/>
      <p:bldP spid="114705" grpId="0"/>
      <p:bldP spid="114706" grpId="0" animBg="1"/>
      <p:bldP spid="114707" grpId="0" animBg="1"/>
      <p:bldP spid="114708" grpId="0"/>
      <p:bldP spid="114709" grpId="0" animBg="1"/>
      <p:bldP spid="114710" grpId="0"/>
      <p:bldP spid="2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/>
              <a:t>1.</a:t>
            </a:r>
            <a:r>
              <a:rPr lang="en-GB" altLang="en-US" sz="1600" dirty="0"/>
              <a:t>4</a:t>
            </a:r>
            <a:r>
              <a:rPr lang="hu-HU" altLang="en-US" sz="1600" dirty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(4)</a:t>
            </a:r>
            <a:endParaRPr lang="en-GB" sz="1600" dirty="0"/>
          </a:p>
        </p:txBody>
      </p:sp>
      <p:sp>
        <p:nvSpPr>
          <p:cNvPr id="4" name="TextBox 7"/>
          <p:cNvSpPr txBox="1"/>
          <p:nvPr/>
        </p:nvSpPr>
        <p:spPr>
          <a:xfrm>
            <a:off x="80224" y="499993"/>
            <a:ext cx="905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c) Intel's renewed naming scheme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for servers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unveiled along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line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88" y="818710"/>
            <a:ext cx="9091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Intel introduced their </a:t>
            </a:r>
            <a:r>
              <a:rPr lang="en-GB" sz="1400" dirty="0" smtClean="0">
                <a:solidFill>
                  <a:srgbClr val="FF0000"/>
                </a:solidFill>
              </a:rPr>
              <a:t>new naming scheme </a:t>
            </a:r>
            <a:r>
              <a:rPr lang="en-GB" sz="1400" dirty="0" smtClean="0"/>
              <a:t>for server processors and platforms in two steps;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825" y="1178750"/>
            <a:ext cx="8776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c1) First Intel introduced the </a:t>
            </a:r>
            <a:r>
              <a:rPr lang="en-GB" sz="1400" dirty="0" smtClean="0">
                <a:solidFill>
                  <a:srgbClr val="FF0000"/>
                </a:solidFill>
              </a:rPr>
              <a:t>EX</a:t>
            </a:r>
            <a:r>
              <a:rPr lang="en-GB" sz="1400" dirty="0" smtClean="0"/>
              <a:t>, </a:t>
            </a:r>
            <a:r>
              <a:rPr lang="en-GB" sz="1400" dirty="0" smtClean="0">
                <a:solidFill>
                  <a:srgbClr val="FF0000"/>
                </a:solidFill>
              </a:rPr>
              <a:t>EP</a:t>
            </a:r>
            <a:r>
              <a:rPr lang="en-GB" sz="1400" dirty="0" smtClean="0"/>
              <a:t> and </a:t>
            </a:r>
            <a:r>
              <a:rPr lang="en-GB" sz="1400" dirty="0" smtClean="0">
                <a:solidFill>
                  <a:srgbClr val="FF0000"/>
                </a:solidFill>
              </a:rPr>
              <a:t>EN</a:t>
            </a:r>
            <a:r>
              <a:rPr lang="en-GB" sz="1400" dirty="0" smtClean="0"/>
              <a:t> </a:t>
            </a:r>
            <a:r>
              <a:rPr lang="en-GB" sz="1400" dirty="0" smtClean="0">
                <a:solidFill>
                  <a:srgbClr val="FF0000"/>
                </a:solidFill>
              </a:rPr>
              <a:t>tags</a:t>
            </a:r>
            <a:r>
              <a:rPr lang="en-GB" sz="1400" dirty="0" smtClean="0"/>
              <a:t> for their server processors and platforms 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 in </a:t>
            </a:r>
            <a:r>
              <a:rPr lang="en-GB" sz="1400" dirty="0" smtClean="0">
                <a:solidFill>
                  <a:srgbClr val="0070C0"/>
                </a:solidFill>
              </a:rPr>
              <a:t>02/2009</a:t>
            </a:r>
            <a:r>
              <a:rPr lang="en-GB" sz="1400" dirty="0" smtClean="0"/>
              <a:t> to give a hint to the </a:t>
            </a:r>
            <a:r>
              <a:rPr lang="en-GB" sz="1400" dirty="0" smtClean="0">
                <a:solidFill>
                  <a:srgbClr val="FF0000"/>
                </a:solidFill>
              </a:rPr>
              <a:t>targeted market segment </a:t>
            </a:r>
            <a:r>
              <a:rPr lang="en-GB" sz="1400" dirty="0" smtClean="0"/>
              <a:t>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0099" y="1763815"/>
            <a:ext cx="804739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EX: Expandable (high performance), instead of the previous 7000 tag,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EP: Efficient performance (EP) (mainstream) instead of the previous 5000 tag, and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EN: Entry Level,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825" y="2618910"/>
            <a:ext cx="8353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as indicated in a slide presenting Intel’s Xeon enterprise roadmap for 2009/2010 (see the 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next Figure). 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8981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615950" y="1403775"/>
            <a:ext cx="7851775" cy="727847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Introduction to Intel’s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64-bit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and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500063" y="2462779"/>
            <a:ext cx="7967662" cy="463550"/>
            <a:chOff x="705" y="1638"/>
            <a:chExt cx="4442" cy="292"/>
          </a:xfrm>
        </p:grpSpPr>
        <p:sp>
          <p:nvSpPr>
            <p:cNvPr id="4302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</a:t>
              </a:r>
              <a:r>
                <a:rPr kumimoji="0" lang="hu-HU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.1 </a:t>
              </a: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The worldwide server market</a:t>
              </a:r>
            </a:p>
          </p:txBody>
        </p:sp>
        <p:sp>
          <p:nvSpPr>
            <p:cNvPr id="43029" name="Text Box 6"/>
            <p:cNvSpPr txBox="1">
              <a:spLocks noChangeArrowheads="1"/>
            </p:cNvSpPr>
            <p:nvPr/>
          </p:nvSpPr>
          <p:spPr bwMode="auto">
            <a:xfrm>
              <a:off x="705" y="1648"/>
              <a:ext cx="2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3012" name="AutoShape 8"/>
          <p:cNvSpPr>
            <a:spLocks noChangeArrowheads="1"/>
          </p:cNvSpPr>
          <p:nvPr/>
        </p:nvSpPr>
        <p:spPr bwMode="auto">
          <a:xfrm>
            <a:off x="938213" y="2978716"/>
            <a:ext cx="7529512" cy="4635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platform concept</a:t>
            </a:r>
          </a:p>
        </p:txBody>
      </p:sp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496888" y="2994591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3014" name="AutoShape 11"/>
          <p:cNvSpPr>
            <a:spLocks noChangeArrowheads="1"/>
          </p:cNvSpPr>
          <p:nvPr/>
        </p:nvSpPr>
        <p:spPr bwMode="auto">
          <a:xfrm>
            <a:off x="941388" y="3493066"/>
            <a:ext cx="7526337" cy="4680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lang="en-GB" altLang="en-US" sz="19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Classification of server platforms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3015" name="Text Box 12"/>
          <p:cNvSpPr txBox="1">
            <a:spLocks noChangeArrowheads="1"/>
          </p:cNvSpPr>
          <p:nvPr/>
        </p:nvSpPr>
        <p:spPr bwMode="auto">
          <a:xfrm>
            <a:off x="500063" y="3631179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3022" name="AutoShape 5"/>
          <p:cNvSpPr>
            <a:spLocks noChangeArrowheads="1"/>
          </p:cNvSpPr>
          <p:nvPr/>
        </p:nvSpPr>
        <p:spPr bwMode="auto">
          <a:xfrm>
            <a:off x="939799" y="4045265"/>
            <a:ext cx="7527925" cy="4635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r>
              <a:rPr kumimoji="0" lang="en-GB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Naming scheme of Intel’s server processors</a:t>
            </a:r>
          </a:p>
        </p:txBody>
      </p:sp>
      <p:sp>
        <p:nvSpPr>
          <p:cNvPr id="43023" name="Text Box 6"/>
          <p:cNvSpPr txBox="1">
            <a:spLocks noChangeArrowheads="1"/>
          </p:cNvSpPr>
          <p:nvPr/>
        </p:nvSpPr>
        <p:spPr bwMode="auto">
          <a:xfrm>
            <a:off x="476250" y="4054790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939800" y="4549750"/>
            <a:ext cx="7537450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  <a:r>
              <a:rPr kumimoji="0" lang="en-GB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5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Overview of Intel’s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64-bit 2S server platforms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04444" y="4662463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956906" y="5269830"/>
            <a:ext cx="7537450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lang="en-GB" altLang="en-US" sz="19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The key challenge in designing memory subsystems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19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GB" altLang="en-US" sz="19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of server </a:t>
            </a:r>
            <a:r>
              <a:rPr lang="en-GB" altLang="en-US" sz="19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processors</a:t>
            </a:r>
            <a:endParaRPr lang="en-GB" altLang="en-US" sz="19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521550" y="5382543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/>
              <a:t>1.</a:t>
            </a:r>
            <a:r>
              <a:rPr lang="en-GB" altLang="en-US" sz="1600" dirty="0"/>
              <a:t>4</a:t>
            </a:r>
            <a:r>
              <a:rPr lang="hu-HU" altLang="en-US" sz="1600" dirty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(5)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15888" y="503675"/>
            <a:ext cx="8876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6"/>
                </a:solidFill>
              </a:rPr>
              <a:t>Introduction of the EX, EP and EN tags for server processors and platforms to indicate</a:t>
            </a:r>
          </a:p>
          <a:p>
            <a:r>
              <a:rPr lang="en-GB" sz="1400" b="1" dirty="0">
                <a:solidFill>
                  <a:schemeClr val="accent6"/>
                </a:solidFill>
              </a:rPr>
              <a:t> </a:t>
            </a:r>
            <a:r>
              <a:rPr lang="en-GB" sz="1400" b="1" dirty="0" smtClean="0">
                <a:solidFill>
                  <a:schemeClr val="accent6"/>
                </a:solidFill>
              </a:rPr>
              <a:t> their performance grade in 2009 </a:t>
            </a:r>
            <a:r>
              <a:rPr lang="en-GB" sz="1400" b="1" dirty="0" smtClean="0"/>
              <a:t>[57]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6535" y="1448780"/>
            <a:ext cx="7688592" cy="5130572"/>
            <a:chOff x="746975" y="1538788"/>
            <a:chExt cx="7688592" cy="51305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1" b="7489"/>
            <a:stretch/>
          </p:blipFill>
          <p:spPr>
            <a:xfrm>
              <a:off x="746975" y="1538789"/>
              <a:ext cx="7688592" cy="5085276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 bwMode="auto">
            <a:xfrm>
              <a:off x="1646238" y="6039290"/>
              <a:ext cx="5941097" cy="63007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42915" y="4912075"/>
              <a:ext cx="19431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chemeClr val="bg1"/>
                  </a:solidFill>
                </a:rPr>
                <a:t>(</a:t>
              </a:r>
              <a:r>
                <a:rPr lang="en-GB" sz="1100" dirty="0" err="1" smtClean="0">
                  <a:solidFill>
                    <a:schemeClr val="bg1"/>
                  </a:solidFill>
                </a:rPr>
                <a:t>Uni</a:t>
              </a:r>
              <a:r>
                <a:rPr lang="en-GB" sz="1100" dirty="0" smtClean="0">
                  <a:solidFill>
                    <a:schemeClr val="bg1"/>
                  </a:solidFill>
                </a:rPr>
                <a:t>-processor platform)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4" t="4684" r="81934" b="42230"/>
            <a:stretch/>
          </p:blipFill>
          <p:spPr>
            <a:xfrm>
              <a:off x="746975" y="1538788"/>
              <a:ext cx="1304745" cy="450050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4" t="44499" r="82440" b="43791"/>
            <a:stretch/>
          </p:blipFill>
          <p:spPr>
            <a:xfrm>
              <a:off x="1958579" y="4329100"/>
              <a:ext cx="138146" cy="6907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4" t="44499" r="82440" b="43791"/>
            <a:stretch/>
          </p:blipFill>
          <p:spPr>
            <a:xfrm>
              <a:off x="746976" y="5364215"/>
              <a:ext cx="1394754" cy="6750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746975" y="1538788"/>
              <a:ext cx="629670" cy="513057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3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24" y="-19051"/>
            <a:ext cx="9134475" cy="428625"/>
          </a:xfrm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(6)</a:t>
            </a:r>
            <a:endParaRPr lang="en-US" sz="1600" dirty="0"/>
          </a:p>
        </p:txBody>
      </p:sp>
      <p:sp>
        <p:nvSpPr>
          <p:cNvPr id="3" name="TextBox 4"/>
          <p:cNvSpPr txBox="1"/>
          <p:nvPr/>
        </p:nvSpPr>
        <p:spPr>
          <a:xfrm>
            <a:off x="676275" y="3789040"/>
            <a:ext cx="7440370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Product line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E3, E5 or E7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E: Enterprise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Wayness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how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many processors are natively supported in a system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Socket type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Signifies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targeted market segment of the processor,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2551626" y="5736568"/>
            <a:ext cx="581030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/Sandy Bridge (without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any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version number)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v2: Ivy Bridge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v3: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Haswell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v4: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Broadwell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etc.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80224" y="499993"/>
            <a:ext cx="905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c2) Introducing 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renewed naming scheme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for servers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along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line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-1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392855" y="777208"/>
            <a:ext cx="8944072" cy="55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4/2011 Intel renewed its entire naming scheme to reflect more details in the designations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This resulted in the following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naming scheme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 servers: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4650" y="4529369"/>
            <a:ext cx="4423006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Expandable (Extreme performance) (EX)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6: effective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performance (EP)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4: entry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level (EN)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682777" y="5277546"/>
            <a:ext cx="7868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 SKU: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Last two digits of the model number</a:t>
            </a:r>
            <a:r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(SKU: Storage Keeping Unit)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2409825" y="3314700"/>
            <a:ext cx="4500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Figure: Intel’s new Xeon naming scheme [127]</a:t>
            </a:r>
          </a:p>
        </p:txBody>
      </p:sp>
      <p:grpSp>
        <p:nvGrpSpPr>
          <p:cNvPr id="10" name="Group 12"/>
          <p:cNvGrpSpPr/>
          <p:nvPr/>
        </p:nvGrpSpPr>
        <p:grpSpPr>
          <a:xfrm>
            <a:off x="800100" y="1338305"/>
            <a:ext cx="7096125" cy="1919244"/>
            <a:chOff x="507985" y="1634229"/>
            <a:chExt cx="7431200" cy="2097516"/>
          </a:xfrm>
        </p:grpSpPr>
        <p:pic>
          <p:nvPicPr>
            <p:cNvPr id="11" name="Picture 2" descr="New Number Construct- Detailed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85" y="1634229"/>
              <a:ext cx="7431200" cy="2097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 bwMode="auto">
            <a:xfrm>
              <a:off x="741398" y="1634229"/>
              <a:ext cx="3981291" cy="31813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3" name="TextBox 2"/>
          <p:cNvSpPr txBox="1"/>
          <p:nvPr/>
        </p:nvSpPr>
        <p:spPr>
          <a:xfrm>
            <a:off x="678519" y="5518088"/>
            <a:ext cx="7881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Version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          </a:t>
            </a:r>
            <a:r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same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version number</a:t>
            </a:r>
            <a:r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indicate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 common microarchitecture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ABB239AA-3BC5-40DA-BE3D-A65980C83B0E}"/>
              </a:ext>
            </a:extLst>
          </p:cNvPr>
          <p:cNvSpPr txBox="1"/>
          <p:nvPr/>
        </p:nvSpPr>
        <p:spPr>
          <a:xfrm>
            <a:off x="295274" y="3546277"/>
            <a:ext cx="183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Interpretations</a:t>
            </a:r>
          </a:p>
        </p:txBody>
      </p:sp>
      <p:sp>
        <p:nvSpPr>
          <p:cNvPr id="16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677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(7)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9102" y="497211"/>
            <a:ext cx="970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Remarks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537" y="815284"/>
            <a:ext cx="8868328" cy="525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1) The designation of the server generations v2, v3 etc. does not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coincide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the designation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of the microarchitecture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graphics generations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as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shown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below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46655"/>
              </p:ext>
            </p:extLst>
          </p:nvPr>
        </p:nvGraphicFramePr>
        <p:xfrm>
          <a:off x="427164" y="1632535"/>
          <a:ext cx="8240291" cy="2066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1870">
                  <a:extLst>
                    <a:ext uri="{9D8B030D-6E8A-4147-A177-3AD203B41FA5}">
                      <a16:colId xmlns:a16="http://schemas.microsoft.com/office/drawing/2014/main" val="939358452"/>
                    </a:ext>
                  </a:extLst>
                </a:gridCol>
              </a:tblGrid>
              <a:tr h="44120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Microarchitecture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Architecture </a:t>
                      </a:r>
                      <a:endParaRPr lang="en-US" sz="1300" dirty="0" smtClean="0"/>
                    </a:p>
                    <a:p>
                      <a:pPr algn="ctr"/>
                      <a:r>
                        <a:rPr lang="en-US" sz="1300" dirty="0" smtClean="0"/>
                        <a:t>generation</a:t>
                      </a:r>
                      <a:endParaRPr lang="en-US" sz="1300" dirty="0"/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Server </a:t>
                      </a:r>
                      <a:endParaRPr lang="en-US" sz="1300" dirty="0" smtClean="0"/>
                    </a:p>
                    <a:p>
                      <a:pPr algn="ctr"/>
                      <a:r>
                        <a:rPr lang="en-US" sz="1300" baseline="0" dirty="0" smtClean="0"/>
                        <a:t> </a:t>
                      </a:r>
                      <a:r>
                        <a:rPr lang="en-US" sz="1300" baseline="0" dirty="0"/>
                        <a:t>generation</a:t>
                      </a:r>
                      <a:endParaRPr lang="en-US" sz="1300" dirty="0"/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Graphics</a:t>
                      </a:r>
                    </a:p>
                    <a:p>
                      <a:pPr algn="ctr"/>
                      <a:r>
                        <a:rPr lang="en-US" sz="1300" dirty="0" smtClean="0"/>
                        <a:t>generation</a:t>
                      </a:r>
                      <a:endParaRPr lang="en-US" sz="1300" dirty="0"/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Westmere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(without </a:t>
                      </a:r>
                      <a:r>
                        <a:rPr lang="en-US" sz="1300" dirty="0" smtClean="0"/>
                        <a:t>any v-tag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5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7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/>
                        <a:t>Sandy Bridge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Gen.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(</a:t>
                      </a:r>
                      <a:r>
                        <a:rPr lang="en-US" sz="1300" dirty="0" smtClean="0"/>
                        <a:t>without any v-tag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Gen.</a:t>
                      </a:r>
                      <a:r>
                        <a:rPr lang="en-US" sz="1300" baseline="0" dirty="0" smtClean="0"/>
                        <a:t> 6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Ivy Bridge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Gen.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v2    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7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Haswell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Gen.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 7.5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Broadwell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Gen.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v4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8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9466" y="4007224"/>
            <a:ext cx="860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At the same time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Itanium line has not been renamed, it remained the 9000-line, with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model numbers 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9300, 9500, up to 9700</a:t>
            </a:r>
          </a:p>
        </p:txBody>
      </p:sp>
    </p:spTree>
    <p:extLst>
      <p:ext uri="{BB962C8B-B14F-4D97-AF65-F5344CB8AC3E}">
        <p14:creationId xmlns:p14="http://schemas.microsoft.com/office/powerpoint/2010/main" val="371061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(8)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294595"/>
              </p:ext>
            </p:extLst>
          </p:nvPr>
        </p:nvGraphicFramePr>
        <p:xfrm>
          <a:off x="430301" y="1557887"/>
          <a:ext cx="8285635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4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9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High-end</a:t>
                      </a:r>
                      <a:r>
                        <a:rPr lang="en-US" sz="1300" baseline="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server l</a:t>
                      </a:r>
                      <a:r>
                        <a:rPr lang="en-US" sz="1300" dirty="0">
                          <a:latin typeface="+mj-lt"/>
                        </a:rPr>
                        <a:t>ines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Scalability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</a:t>
                      </a:r>
                      <a:r>
                        <a:rPr lang="en-US" sz="1300" baseline="0" dirty="0">
                          <a:latin typeface="+mj-lt"/>
                        </a:rPr>
                        <a:t> count up to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Intro</a:t>
                      </a: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Westmere</a:t>
                      </a:r>
                      <a:r>
                        <a:rPr lang="en-US" sz="1300" dirty="0">
                          <a:latin typeface="+mj-lt"/>
                        </a:rPr>
                        <a:t>-EX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>
                          <a:latin typeface="+mj-lt"/>
                        </a:rPr>
                        <a:t>E7</a:t>
                      </a:r>
                      <a:r>
                        <a:rPr lang="en-US" sz="1300">
                          <a:latin typeface="+mj-lt"/>
                        </a:rPr>
                        <a:t>-2800</a:t>
                      </a:r>
                    </a:p>
                    <a:p>
                      <a:pPr algn="ctr"/>
                      <a:r>
                        <a:rPr lang="en-US" sz="1300" err="1">
                          <a:latin typeface="+mj-lt"/>
                        </a:rPr>
                        <a:t>E7</a:t>
                      </a:r>
                      <a:r>
                        <a:rPr lang="en-US" sz="1300">
                          <a:latin typeface="+mj-lt"/>
                        </a:rPr>
                        <a:t>-4800</a:t>
                      </a:r>
                    </a:p>
                    <a:p>
                      <a:pPr algn="ctr"/>
                      <a:r>
                        <a:rPr lang="en-US" sz="1300" err="1">
                          <a:latin typeface="+mj-lt"/>
                        </a:rPr>
                        <a:t>E7</a:t>
                      </a:r>
                      <a:r>
                        <a:rPr lang="en-US" sz="1300">
                          <a:latin typeface="+mj-lt"/>
                        </a:rPr>
                        <a:t>-8800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2-socket</a:t>
                      </a:r>
                    </a:p>
                    <a:p>
                      <a:pPr algn="ctr"/>
                      <a:r>
                        <a:rPr lang="en-US" sz="1300">
                          <a:latin typeface="+mj-lt"/>
                        </a:rPr>
                        <a:t>4-socket</a:t>
                      </a:r>
                    </a:p>
                    <a:p>
                      <a:pPr algn="ctr"/>
                      <a:r>
                        <a:rPr lang="en-US" sz="1300">
                          <a:latin typeface="+mj-lt"/>
                        </a:rPr>
                        <a:t>8-socket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>
                          <a:latin typeface="+mj-lt"/>
                        </a:rPr>
                        <a:t>10C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LGA</a:t>
                      </a:r>
                      <a:r>
                        <a:rPr lang="en-US" sz="1300" baseline="0" dirty="0">
                          <a:latin typeface="+mj-lt"/>
                        </a:rPr>
                        <a:t> 1567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Ivy Bridge-EX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>
                          <a:latin typeface="+mj-lt"/>
                        </a:rPr>
                        <a:t>E7-28xx</a:t>
                      </a:r>
                      <a:r>
                        <a:rPr lang="en-US" sz="1300">
                          <a:latin typeface="+mj-lt"/>
                        </a:rPr>
                        <a:t> </a:t>
                      </a:r>
                      <a:r>
                        <a:rPr lang="en-US" sz="1300" err="1">
                          <a:latin typeface="+mj-lt"/>
                        </a:rPr>
                        <a:t>v2</a:t>
                      </a:r>
                      <a:endParaRPr lang="en-US" sz="1300">
                        <a:latin typeface="+mj-lt"/>
                      </a:endParaRPr>
                    </a:p>
                    <a:p>
                      <a:pPr algn="ctr"/>
                      <a:r>
                        <a:rPr lang="en-US" sz="1300" err="1">
                          <a:latin typeface="+mj-lt"/>
                        </a:rPr>
                        <a:t>E7-48xx</a:t>
                      </a:r>
                      <a:r>
                        <a:rPr lang="en-US" sz="1300">
                          <a:latin typeface="+mj-lt"/>
                        </a:rPr>
                        <a:t> </a:t>
                      </a:r>
                      <a:r>
                        <a:rPr lang="en-US" sz="1300" err="1">
                          <a:latin typeface="+mj-lt"/>
                        </a:rPr>
                        <a:t>v2</a:t>
                      </a:r>
                      <a:endParaRPr lang="en-US" sz="1300">
                        <a:latin typeface="+mj-lt"/>
                      </a:endParaRPr>
                    </a:p>
                    <a:p>
                      <a:pPr algn="ctr"/>
                      <a:r>
                        <a:rPr lang="en-US" sz="1300" err="1">
                          <a:latin typeface="+mj-lt"/>
                        </a:rPr>
                        <a:t>E7-88xx</a:t>
                      </a:r>
                      <a:r>
                        <a:rPr lang="en-US" sz="1300">
                          <a:latin typeface="+mj-lt"/>
                        </a:rPr>
                        <a:t> </a:t>
                      </a:r>
                      <a:r>
                        <a:rPr lang="en-US" sz="1300" err="1">
                          <a:latin typeface="+mj-lt"/>
                        </a:rPr>
                        <a:t>v2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2-socket</a:t>
                      </a:r>
                    </a:p>
                    <a:p>
                      <a:pPr algn="ctr"/>
                      <a:r>
                        <a:rPr lang="en-US" sz="1300">
                          <a:latin typeface="+mj-lt"/>
                        </a:rPr>
                        <a:t>4-socket</a:t>
                      </a:r>
                    </a:p>
                    <a:p>
                      <a:pPr algn="ctr"/>
                      <a:r>
                        <a:rPr lang="en-US" sz="1300">
                          <a:latin typeface="+mj-lt"/>
                        </a:rPr>
                        <a:t>8-socket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>
                          <a:latin typeface="+mj-lt"/>
                        </a:rPr>
                        <a:t>15C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>
                          <a:latin typeface="+mj-lt"/>
                        </a:rPr>
                        <a:t>LGA</a:t>
                      </a:r>
                      <a:r>
                        <a:rPr lang="en-US" sz="1300">
                          <a:latin typeface="+mj-lt"/>
                        </a:rPr>
                        <a:t> 2011-1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Haswell</a:t>
                      </a:r>
                      <a:r>
                        <a:rPr lang="en-US" sz="1300" dirty="0">
                          <a:latin typeface="+mj-lt"/>
                        </a:rPr>
                        <a:t>-EX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>
                          <a:latin typeface="+mj-lt"/>
                        </a:rPr>
                        <a:t>E7-48xx</a:t>
                      </a:r>
                      <a:r>
                        <a:rPr lang="en-US" sz="1300" baseline="0">
                          <a:latin typeface="+mj-lt"/>
                        </a:rPr>
                        <a:t> </a:t>
                      </a:r>
                      <a:r>
                        <a:rPr lang="en-US" sz="1300" baseline="0" err="1">
                          <a:latin typeface="+mj-lt"/>
                        </a:rPr>
                        <a:t>v3</a:t>
                      </a:r>
                      <a:endParaRPr lang="en-US" sz="1300" baseline="0">
                        <a:latin typeface="+mj-lt"/>
                      </a:endParaRPr>
                    </a:p>
                    <a:p>
                      <a:pPr algn="ctr"/>
                      <a:r>
                        <a:rPr lang="en-US" sz="1300" baseline="0" err="1">
                          <a:latin typeface="+mj-lt"/>
                        </a:rPr>
                        <a:t>E7-88xx</a:t>
                      </a:r>
                      <a:r>
                        <a:rPr lang="en-US" sz="1300" baseline="0">
                          <a:latin typeface="+mj-lt"/>
                        </a:rPr>
                        <a:t> </a:t>
                      </a:r>
                      <a:r>
                        <a:rPr lang="en-US" sz="1300" baseline="0" err="1">
                          <a:latin typeface="+mj-lt"/>
                        </a:rPr>
                        <a:t>v3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4-socket</a:t>
                      </a:r>
                    </a:p>
                    <a:p>
                      <a:pPr algn="ctr"/>
                      <a:r>
                        <a:rPr lang="en-US" sz="1300">
                          <a:latin typeface="+mj-lt"/>
                        </a:rPr>
                        <a:t>8-socket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aseline="0" err="1">
                          <a:latin typeface="+mj-lt"/>
                        </a:rPr>
                        <a:t>14C</a:t>
                      </a:r>
                      <a:endParaRPr lang="en-US" sz="1300" baseline="0">
                        <a:latin typeface="+mj-lt"/>
                      </a:endParaRPr>
                    </a:p>
                    <a:p>
                      <a:pPr algn="ctr"/>
                      <a:r>
                        <a:rPr lang="en-US" sz="1300" baseline="0" err="1">
                          <a:latin typeface="+mj-lt"/>
                        </a:rPr>
                        <a:t>18C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>
                          <a:latin typeface="+mj-lt"/>
                        </a:rPr>
                        <a:t>LGA</a:t>
                      </a:r>
                      <a:r>
                        <a:rPr lang="en-US" sz="1300">
                          <a:latin typeface="+mj-lt"/>
                        </a:rPr>
                        <a:t> 2011-1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2015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Broadwell-EX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>
                          <a:latin typeface="+mj-lt"/>
                        </a:rPr>
                        <a:t>E7-48xx</a:t>
                      </a:r>
                      <a:r>
                        <a:rPr lang="en-US" sz="1300">
                          <a:latin typeface="+mj-lt"/>
                        </a:rPr>
                        <a:t> </a:t>
                      </a:r>
                      <a:r>
                        <a:rPr lang="en-US" sz="1300" err="1">
                          <a:latin typeface="+mj-lt"/>
                        </a:rPr>
                        <a:t>v4</a:t>
                      </a:r>
                      <a:endParaRPr lang="en-US" sz="1300">
                        <a:latin typeface="+mj-lt"/>
                      </a:endParaRPr>
                    </a:p>
                    <a:p>
                      <a:pPr algn="ctr"/>
                      <a:r>
                        <a:rPr lang="en-US" sz="1300" err="1">
                          <a:latin typeface="+mj-lt"/>
                        </a:rPr>
                        <a:t>E7-88xx</a:t>
                      </a:r>
                      <a:r>
                        <a:rPr lang="en-US" sz="1300">
                          <a:latin typeface="+mj-lt"/>
                        </a:rPr>
                        <a:t> </a:t>
                      </a:r>
                      <a:r>
                        <a:rPr lang="en-US" sz="1300" err="1">
                          <a:latin typeface="+mj-lt"/>
                        </a:rPr>
                        <a:t>v4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4-socket</a:t>
                      </a:r>
                    </a:p>
                    <a:p>
                      <a:pPr algn="ctr"/>
                      <a:r>
                        <a:rPr lang="en-US" sz="1300">
                          <a:latin typeface="+mj-lt"/>
                        </a:rPr>
                        <a:t>8-socket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>
                          <a:latin typeface="+mj-lt"/>
                        </a:rPr>
                        <a:t>16C</a:t>
                      </a:r>
                      <a:endParaRPr lang="en-US" sz="1300">
                        <a:latin typeface="+mj-lt"/>
                      </a:endParaRPr>
                    </a:p>
                    <a:p>
                      <a:pPr algn="ctr"/>
                      <a:r>
                        <a:rPr lang="en-US" sz="1300" err="1">
                          <a:latin typeface="+mj-lt"/>
                        </a:rPr>
                        <a:t>22C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>
                          <a:latin typeface="+mj-lt"/>
                        </a:rPr>
                        <a:t>LGA</a:t>
                      </a:r>
                      <a:r>
                        <a:rPr lang="en-US" sz="1300">
                          <a:latin typeface="+mj-lt"/>
                        </a:rPr>
                        <a:t> 2011-1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437" y="495300"/>
            <a:ext cx="9217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1: Intel's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renewed naming scheme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high performance server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introduced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along with their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Westmere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line -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4321" y="2028536"/>
            <a:ext cx="3729323" cy="236399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259" y="1079134"/>
            <a:ext cx="7360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Accordingly,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high-end (EX) server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line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became designated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follows:</a:t>
            </a:r>
          </a:p>
        </p:txBody>
      </p:sp>
    </p:spTree>
    <p:extLst>
      <p:ext uri="{BB962C8B-B14F-4D97-AF65-F5344CB8AC3E}">
        <p14:creationId xmlns:p14="http://schemas.microsoft.com/office/powerpoint/2010/main" val="22801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3600" y="1656497"/>
            <a:ext cx="184377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Haswell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(LGA1150)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Mobiles and desktops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971221" y="1656497"/>
            <a:ext cx="167385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Haswell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(LGA2011)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High end desktops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HEDs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4554117" y="1216720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991721" y="1377937"/>
            <a:ext cx="7132320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2825284" y="1387767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987561" y="1378039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955337" y="153436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788298" y="1532675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697013" y="926434"/>
            <a:ext cx="1824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alt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Haswell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family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96046" y="1659290"/>
            <a:ext cx="2108725" cy="9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Haswell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(LGA2011)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Efficient performance servers, workstations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332112" y="13974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6294012" y="15340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257763" y="1656882"/>
            <a:ext cx="1759804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Haswell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-EX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(LG2011)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High-end servers</a:t>
            </a: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8123108" y="1409157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8085008" y="153189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2059" y="3370929"/>
            <a:ext cx="843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Servers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6309" y="3674275"/>
            <a:ext cx="11608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err="1">
                <a:ln>
                  <a:noFill/>
                </a:ln>
                <a:solidFill>
                  <a:srgbClr val="004AEB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Microservers</a:t>
            </a:r>
            <a:endParaRPr kumimoji="0" lang="en-US" altLang="en-US" sz="1150" b="0" i="1" u="none" strike="noStrike" kern="1200" cap="none" spc="0" normalizeH="0" baseline="0" noProof="0">
              <a:ln>
                <a:noFill/>
              </a:ln>
              <a:solidFill>
                <a:srgbClr val="004AEB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439429" y="3695354"/>
            <a:ext cx="457689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E3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-1275L/1265L v3, 4C+G, HT, 6/2013 and 5/2014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E3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-1240L/1230L/1220L v3, 2C/4C, HT, 6/2013 and 5/2014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84865" y="4352220"/>
            <a:ext cx="1035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>
                <a:ln>
                  <a:noFill/>
                </a:ln>
                <a:solidFill>
                  <a:srgbClr val="004AEB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Servers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439751" y="4364939"/>
            <a:ext cx="387317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E3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-12x5/12x6 v3, 4C+G, HT, 6/2013 and 5/2014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E3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-12x0/12x1 v3, 4C,      HT, 6/2013 and 5/2014</a:t>
            </a: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4935073" y="4970133"/>
            <a:ext cx="243848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9A75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E5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-16xx v3,  4/6/8C, 9/2014</a:t>
            </a: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91829" y="4917433"/>
            <a:ext cx="1192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4AEB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Workstations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14101" y="5432940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4AEB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2S-Servers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04594" y="6409840"/>
            <a:ext cx="1011815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4AEB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8S-Servers</a:t>
            </a:r>
            <a:endParaRPr kumimoji="0" lang="en-US" altLang="en-US" sz="1150" b="0" i="1" u="none" strike="noStrike" kern="1200" cap="none" spc="0" normalizeH="0" baseline="0" noProof="0" dirty="0">
              <a:ln>
                <a:noFill/>
              </a:ln>
              <a:solidFill>
                <a:srgbClr val="004AEB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27018" y="5544235"/>
            <a:ext cx="3602268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9A75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E5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-26xx v3,  4/6/8/10/12/14/16/18C, 9/2014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84635" y="5895147"/>
            <a:ext cx="3332964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9A75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E5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-46xx v3,  6/10/12/14/16/18C, 6/2015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76864" y="6445061"/>
            <a:ext cx="2775119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E7</a:t>
            </a:r>
            <a:r>
              <a:rPr kumimoji="0" lang="en-US" altLang="en-US" sz="11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-88xx v3,  4/10/16/18C, 5/2015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857" y="498868"/>
            <a:ext cx="7922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2: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full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range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of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erver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product lines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Haswell family</a:t>
            </a:r>
          </a:p>
        </p:txBody>
      </p:sp>
      <p:sp>
        <p:nvSpPr>
          <p:cNvPr id="33" name="Rectangle 27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(9)</a:t>
            </a:r>
            <a:endParaRPr lang="hu-HU" altLang="en-US" sz="1600" dirty="0"/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3918805" y="1647533"/>
            <a:ext cx="123008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Haswell-</a:t>
            </a:r>
            <a:r>
              <a:rPr kumimoji="0" lang="en-US" alt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LGA1150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Microservers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servers</a:t>
            </a:r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 flipH="1">
            <a:off x="4554715" y="1399048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4513997" y="153476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98398" y="2595283"/>
            <a:ext cx="1324402" cy="463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18 cores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E7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designation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96492" y="2603874"/>
            <a:ext cx="1324402" cy="463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18 cores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049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E5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458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designation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87969" y="2608730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8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i7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designation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199" y="2608730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4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i3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i5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i7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designations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05856" y="2614736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4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designation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" y="3245218"/>
            <a:ext cx="9105900" cy="355899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3645076" y="1418278"/>
            <a:ext cx="5460825" cy="169846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>
            <a:off x="4932040" y="5302136"/>
            <a:ext cx="4078361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</a:t>
            </a:r>
            <a:r>
              <a:rPr kumimoji="0" lang="en-US" altLang="en-US" sz="1150" b="0" i="1" u="none" strike="noStrike" kern="1200" cap="none" spc="0" normalizeH="0" baseline="0" noProof="0" dirty="0" smtClean="0">
                <a:ln>
                  <a:noFill/>
                </a:ln>
                <a:solidFill>
                  <a:srgbClr val="9A75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E5</a:t>
            </a:r>
            <a:r>
              <a:rPr kumimoji="0" lang="en-US" altLang="en-US" sz="11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-2408LV 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v3,  </a:t>
            </a:r>
            <a:r>
              <a:rPr kumimoji="0" lang="en-US" altLang="en-US" sz="11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4C</a:t>
            </a:r>
            <a:r>
              <a:rPr kumimoji="0" lang="en-US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1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1/2015 (embedded low power)</a:t>
            </a:r>
            <a:endParaRPr kumimoji="0" lang="en-US" altLang="en-US" sz="115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0" name="Left Brace 39"/>
          <p:cNvSpPr/>
          <p:nvPr/>
        </p:nvSpPr>
        <p:spPr bwMode="auto">
          <a:xfrm>
            <a:off x="3086835" y="5302136"/>
            <a:ext cx="144000" cy="4680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96887" y="6032152"/>
            <a:ext cx="1011815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4AEB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4S-Servers</a:t>
            </a:r>
            <a:endParaRPr kumimoji="0" lang="en-US" altLang="en-US" sz="1150" b="0" i="1" u="none" strike="noStrike" kern="1200" cap="none" spc="0" normalizeH="0" baseline="0" noProof="0" dirty="0">
              <a:ln>
                <a:noFill/>
              </a:ln>
              <a:solidFill>
                <a:srgbClr val="004AEB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4" name="Left Brace 43"/>
          <p:cNvSpPr/>
          <p:nvPr/>
        </p:nvSpPr>
        <p:spPr bwMode="auto">
          <a:xfrm>
            <a:off x="3086835" y="5964210"/>
            <a:ext cx="144000" cy="4320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87391" y="6175031"/>
            <a:ext cx="2775119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50" i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E7</a:t>
            </a:r>
            <a:r>
              <a:rPr lang="en-US" altLang="en-US" sz="115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-48xx v3,  8/10/12/14C, 5/2015</a:t>
            </a:r>
          </a:p>
        </p:txBody>
      </p:sp>
    </p:spTree>
    <p:extLst>
      <p:ext uri="{BB962C8B-B14F-4D97-AF65-F5344CB8AC3E}">
        <p14:creationId xmlns:p14="http://schemas.microsoft.com/office/powerpoint/2010/main" val="32247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(10)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8108" y="497297"/>
            <a:ext cx="9144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d) </a:t>
            </a:r>
            <a:r>
              <a:rPr kumimoji="0" lang="hu-HU" sz="1400" b="1" i="0" u="none" strike="noStrike" kern="1200" cap="none" spc="-2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</a:t>
            </a:r>
            <a:r>
              <a:rPr kumimoji="0" lang="hu-HU" sz="1400" b="1" i="0" u="none" strike="noStrike" kern="1200" cap="none" spc="-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</a:t>
            </a:r>
            <a:r>
              <a:rPr kumimoji="0" lang="en-US" sz="1400" b="1" i="0" u="none" strike="noStrike" kern="1200" cap="none" spc="-2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atest</a:t>
            </a:r>
            <a:r>
              <a:rPr kumimoji="0" lang="en-US" sz="1400" b="1" i="0" u="none" strike="noStrike" kern="1200" cap="none" spc="-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naming scheme </a:t>
            </a:r>
            <a:r>
              <a:rPr kumimoji="0" lang="hu-HU" sz="1400" b="1" i="0" u="none" strike="noStrike" kern="1200" cap="none" spc="-2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</a:t>
            </a:r>
            <a:r>
              <a:rPr kumimoji="0" lang="hu-HU" sz="1400" b="1" i="0" u="none" strike="noStrike" kern="1200" cap="none" spc="-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servers </a:t>
            </a:r>
            <a:r>
              <a:rPr kumimoji="0" lang="en-US" sz="1400" b="1" i="0" u="none" strike="noStrike" kern="1200" cap="none" spc="-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introduced with the </a:t>
            </a:r>
            <a:r>
              <a:rPr kumimoji="0" lang="en-US" sz="1400" b="1" i="0" u="none" strike="noStrike" kern="1200" cap="none" spc="-2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-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line in </a:t>
            </a:r>
            <a:r>
              <a:rPr kumimoji="0" lang="en-US" sz="1400" b="1" i="0" u="none" strike="noStrike" kern="1200" cap="none" spc="-2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2017 -1 </a:t>
            </a:r>
            <a:endParaRPr kumimoji="0" lang="en-US" sz="1400" b="1" i="0" u="none" strike="noStrike" kern="1200" cap="none" spc="-2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504" y="790545"/>
            <a:ext cx="8955995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400" dirty="0" smtClean="0">
                <a:solidFill>
                  <a:srgbClr val="FF0000"/>
                </a:solidFill>
              </a:rPr>
              <a:t>There is a drawback of Intel’s previous server implementation concept</a:t>
            </a:r>
            <a:r>
              <a:rPr lang="en-GB" sz="1400" dirty="0" smtClean="0"/>
              <a:t>:</a:t>
            </a:r>
          </a:p>
          <a:p>
            <a:r>
              <a:rPr lang="en-GB" sz="1400" dirty="0" smtClean="0"/>
              <a:t> </a:t>
            </a:r>
            <a:r>
              <a:rPr lang="en-GB" sz="1400" dirty="0" smtClean="0">
                <a:solidFill>
                  <a:srgbClr val="0070C0"/>
                </a:solidFill>
              </a:rPr>
              <a:t>EX, EP and EN platforms are built up differently,</a:t>
            </a:r>
            <a:r>
              <a:rPr lang="en-GB" sz="1400" dirty="0" smtClean="0"/>
              <a:t> as far as their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6535" y="1313765"/>
            <a:ext cx="7786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70C0"/>
                </a:solidFill>
              </a:rPr>
              <a:t>memory </a:t>
            </a:r>
            <a:r>
              <a:rPr lang="en-GB" sz="1400" dirty="0" smtClean="0">
                <a:solidFill>
                  <a:srgbClr val="0070C0"/>
                </a:solidFill>
              </a:rPr>
              <a:t>attachment</a:t>
            </a:r>
            <a:r>
              <a:rPr lang="en-GB" sz="1400" dirty="0">
                <a:solidFill>
                  <a:srgbClr val="0070C0"/>
                </a:solidFill>
              </a:rPr>
              <a:t>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70C0"/>
                </a:solidFill>
              </a:rPr>
              <a:t>number </a:t>
            </a:r>
            <a:r>
              <a:rPr lang="en-GB" sz="1400" dirty="0">
                <a:solidFill>
                  <a:srgbClr val="0070C0"/>
                </a:solidFill>
              </a:rPr>
              <a:t>of available QPI links, </a:t>
            </a:r>
            <a:endParaRPr lang="en-GB" sz="1400" dirty="0" smtClean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70C0"/>
                </a:solidFill>
              </a:rPr>
              <a:t>memory </a:t>
            </a:r>
            <a:r>
              <a:rPr lang="en-GB" sz="1400" dirty="0">
                <a:solidFill>
                  <a:srgbClr val="0070C0"/>
                </a:solidFill>
              </a:rPr>
              <a:t>channels or </a:t>
            </a:r>
            <a:endParaRPr lang="en-GB" sz="1400" dirty="0" smtClean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rgbClr val="0070C0"/>
                </a:solidFill>
              </a:rPr>
              <a:t>PCIe</a:t>
            </a:r>
            <a:r>
              <a:rPr lang="en-GB" sz="1400" dirty="0" smtClean="0">
                <a:solidFill>
                  <a:srgbClr val="0070C0"/>
                </a:solidFill>
              </a:rPr>
              <a:t> lanes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04" y="2213865"/>
            <a:ext cx="9054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400" dirty="0" smtClean="0">
                <a:solidFill>
                  <a:srgbClr val="000000"/>
                </a:solidFill>
              </a:rPr>
              <a:t>is </a:t>
            </a:r>
            <a:r>
              <a:rPr lang="en-GB" sz="1400" dirty="0">
                <a:solidFill>
                  <a:srgbClr val="000000"/>
                </a:solidFill>
              </a:rPr>
              <a:t>considered, as the </a:t>
            </a:r>
            <a:r>
              <a:rPr lang="en-GB" sz="1400" dirty="0" smtClean="0">
                <a:solidFill>
                  <a:srgbClr val="000000"/>
                </a:solidFill>
              </a:rPr>
              <a:t>next example </a:t>
            </a:r>
            <a:r>
              <a:rPr lang="en-GB" sz="1400" dirty="0">
                <a:solidFill>
                  <a:srgbClr val="000000"/>
                </a:solidFill>
              </a:rPr>
              <a:t>shows </a:t>
            </a:r>
            <a:r>
              <a:rPr lang="en-GB" sz="1400" dirty="0" smtClean="0">
                <a:solidFill>
                  <a:srgbClr val="000000"/>
                </a:solidFill>
              </a:rPr>
              <a:t>in case of </a:t>
            </a:r>
            <a:r>
              <a:rPr lang="en-GB" sz="1400" dirty="0">
                <a:solidFill>
                  <a:srgbClr val="000000"/>
                </a:solidFill>
              </a:rPr>
              <a:t>the Ivy Bridge-based </a:t>
            </a:r>
            <a:r>
              <a:rPr lang="en-GB" sz="1400" dirty="0" err="1">
                <a:solidFill>
                  <a:srgbClr val="000000"/>
                </a:solidFill>
              </a:rPr>
              <a:t>Romley</a:t>
            </a:r>
            <a:r>
              <a:rPr lang="en-GB" sz="1400" dirty="0">
                <a:solidFill>
                  <a:srgbClr val="000000"/>
                </a:solidFill>
              </a:rPr>
              <a:t>-EN, </a:t>
            </a:r>
            <a:r>
              <a:rPr lang="en-GB" sz="1400" dirty="0" err="1">
                <a:solidFill>
                  <a:srgbClr val="000000"/>
                </a:solidFill>
              </a:rPr>
              <a:t>Romley</a:t>
            </a:r>
            <a:r>
              <a:rPr lang="en-GB" sz="1400" dirty="0">
                <a:solidFill>
                  <a:srgbClr val="000000"/>
                </a:solidFill>
              </a:rPr>
              <a:t>-EP </a:t>
            </a:r>
            <a:endParaRPr lang="en-GB" sz="1400" dirty="0" smtClean="0">
              <a:solidFill>
                <a:srgbClr val="000000"/>
              </a:solidFill>
            </a:endParaRPr>
          </a:p>
          <a:p>
            <a:pPr lvl="0"/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en-GB" sz="1400" dirty="0" smtClean="0">
                <a:solidFill>
                  <a:srgbClr val="000000"/>
                </a:solidFill>
              </a:rPr>
              <a:t> and </a:t>
            </a:r>
            <a:r>
              <a:rPr lang="en-GB" sz="1400" dirty="0" err="1" smtClean="0">
                <a:solidFill>
                  <a:srgbClr val="000000"/>
                </a:solidFill>
              </a:rPr>
              <a:t>Brickland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  <a:r>
              <a:rPr lang="en-GB" sz="1400" dirty="0">
                <a:solidFill>
                  <a:srgbClr val="000000"/>
                </a:solidFill>
              </a:rPr>
              <a:t>server platforms</a:t>
            </a:r>
            <a:r>
              <a:rPr lang="en-GB" sz="1400" dirty="0" smtClean="0">
                <a:solidFill>
                  <a:srgbClr val="000000"/>
                </a:solidFill>
              </a:rPr>
              <a:t>.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67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(11)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" y="1017380"/>
            <a:ext cx="8960120" cy="5832000"/>
            <a:chOff x="196061" y="863715"/>
            <a:chExt cx="8731250" cy="6165685"/>
          </a:xfrm>
        </p:grpSpPr>
        <p:grpSp>
          <p:nvGrpSpPr>
            <p:cNvPr id="4" name="Group 3"/>
            <p:cNvGrpSpPr/>
            <p:nvPr/>
          </p:nvGrpSpPr>
          <p:grpSpPr>
            <a:xfrm>
              <a:off x="196061" y="863715"/>
              <a:ext cx="8731250" cy="6165685"/>
              <a:chOff x="-738590" y="458670"/>
              <a:chExt cx="13456495" cy="8910990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0961" t="37750" r="5458" b="22438"/>
              <a:stretch/>
            </p:blipFill>
            <p:spPr>
              <a:xfrm>
                <a:off x="-738590" y="458670"/>
                <a:ext cx="13456495" cy="409545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3"/>
              <a:srcRect l="22192" t="36875" r="5457" b="15438"/>
              <a:stretch/>
            </p:blipFill>
            <p:spPr>
              <a:xfrm>
                <a:off x="-513566" y="4464115"/>
                <a:ext cx="13231471" cy="4905545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1016604" y="2348880"/>
              <a:ext cx="675076" cy="3150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1972129" y="2341065"/>
              <a:ext cx="675076" cy="3150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3671900" y="2348880"/>
              <a:ext cx="675076" cy="3150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4675754" y="2348880"/>
              <a:ext cx="675076" cy="3150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2626574" y="4914165"/>
              <a:ext cx="675076" cy="3150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2681789" y="5999494"/>
              <a:ext cx="675076" cy="3150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1586039" y="4914165"/>
              <a:ext cx="675076" cy="31503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1646675" y="5994284"/>
              <a:ext cx="675076" cy="3150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6597224" y="2004130"/>
              <a:ext cx="675076" cy="3150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7677344" y="2012438"/>
              <a:ext cx="675076" cy="3150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6618631" y="2865341"/>
              <a:ext cx="675076" cy="31503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7668086" y="2838684"/>
              <a:ext cx="689585" cy="3218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7137285" y="4599130"/>
              <a:ext cx="945105" cy="22528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5607115" y="4599130"/>
              <a:ext cx="945105" cy="22528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5607115" y="5139190"/>
              <a:ext cx="945105" cy="22528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5607115" y="5589240"/>
              <a:ext cx="945105" cy="22528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5622405" y="6141274"/>
              <a:ext cx="945105" cy="22528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7128976" y="5157538"/>
              <a:ext cx="945105" cy="22528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670573" y="4599130"/>
              <a:ext cx="8130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E7-88xxv2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5719" y="5136861"/>
              <a:ext cx="8130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E7-88xxv2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72661" y="5588960"/>
              <a:ext cx="8130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E7-88xxv2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70468" y="6141985"/>
              <a:ext cx="8130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E7-88xxv2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22149" y="4587645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E7-88xxv2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7134227" y="5589240"/>
              <a:ext cx="945105" cy="22528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27789" t="60513" r="66522" b="36958"/>
            <a:stretch/>
          </p:blipFill>
          <p:spPr>
            <a:xfrm>
              <a:off x="7092280" y="6129300"/>
              <a:ext cx="945105" cy="22528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236036" y="5175021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E7-88xxv2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27295" y="5601781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E7-88xxv2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27295" y="6130165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E7-88xxv2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41081" y="2888940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E5-46xxv2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25359" y="2036903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E5-46xxv2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73626" y="2888940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E5-46xxv2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52220" y="2033845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E5-46xxv2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32146" y="2381962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E5-26xxv2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24881" y="2382519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E5-26xxv2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92407" y="2387769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E5-24xxv2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49108" y="2388078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E5-24xxv2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38749" y="4907901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E7-48xxv2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591347" y="4902798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E7-48xxv2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05593" y="6054214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E7-48xxv2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55063" y="6050966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E7-48xxv2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335176" y="123914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177053" y="1009875"/>
            <a:ext cx="5569229" cy="50717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500" y="848511"/>
            <a:ext cx="17829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Romley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platform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6040" y="1244500"/>
            <a:ext cx="26339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E5-EN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: Entry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level option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85866" y="920948"/>
            <a:ext cx="42451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E5-EP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: Efficient Performance level options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040" y="503238"/>
            <a:ext cx="9284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Example: </a:t>
            </a:r>
            <a:r>
              <a:rPr kumimoji="0" lang="en-US" sz="14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E5-EN/EP, E7-</a:t>
            </a:r>
            <a:r>
              <a:rPr kumimoji="0" lang="en-US" sz="1400" b="1" i="0" u="none" strike="noStrike" kern="1200" cap="none" spc="-6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EX</a:t>
            </a:r>
            <a:r>
              <a:rPr kumimoji="0" lang="en-US" sz="14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platform options built up of Ivy </a:t>
            </a:r>
            <a:r>
              <a:rPr kumimoji="0" lang="en-US" sz="14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Bridge-based </a:t>
            </a:r>
            <a:r>
              <a:rPr kumimoji="0" lang="en-US" sz="1400" b="1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server processors </a:t>
            </a:r>
            <a:r>
              <a:rPr kumimoji="0" lang="en-US" sz="14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[83]</a:t>
            </a:r>
            <a:endParaRPr kumimoji="0" lang="en-US" sz="1400" b="1" i="0" u="none" strike="noStrike" kern="1200" cap="none" spc="-6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71500" y="1239148"/>
            <a:ext cx="270030" cy="27790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71500" y="3234903"/>
            <a:ext cx="416986" cy="270144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206515" y="3191487"/>
            <a:ext cx="5577135" cy="50968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Brickland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platform: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E7-EX High-end platform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options</a:t>
            </a:r>
          </a:p>
        </p:txBody>
      </p:sp>
    </p:spTree>
    <p:extLst>
      <p:ext uri="{BB962C8B-B14F-4D97-AF65-F5344CB8AC3E}">
        <p14:creationId xmlns:p14="http://schemas.microsoft.com/office/powerpoint/2010/main" val="31153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(12)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8458" y="497012"/>
            <a:ext cx="9160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Main differences in the implementation of Intel’s Ivy Bridge-based E5-EN, E5-EP and  E7-EX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pc="-20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spc="-20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processors</a:t>
            </a:r>
            <a:r>
              <a:rPr kumimoji="0" lang="en-US" sz="1400" b="1" i="0" u="none" strike="noStrike" kern="1200" cap="none" spc="-2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[83]</a:t>
            </a:r>
            <a:endParaRPr kumimoji="0" lang="en-US" sz="1400" b="1" i="0" u="none" strike="noStrike" kern="1200" cap="none" spc="-2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472645"/>
              </p:ext>
            </p:extLst>
          </p:nvPr>
        </p:nvGraphicFramePr>
        <p:xfrm>
          <a:off x="293431" y="1352840"/>
          <a:ext cx="8650599" cy="4769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3713788238"/>
                    </a:ext>
                  </a:extLst>
                </a:gridCol>
                <a:gridCol w="1521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1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95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E5-EN </a:t>
                      </a:r>
                      <a:r>
                        <a:rPr lang="en-US" sz="1300" dirty="0" smtClean="0">
                          <a:latin typeface="+mj-lt"/>
                        </a:rPr>
                        <a:t>lines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 processors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E5-EP lines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of processors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E7-EX </a:t>
                      </a:r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lines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of processors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7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No. of supported sockets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EF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EE9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2S/4S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EE9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4S/8S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EF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943360"/>
                  </a:ext>
                </a:extLst>
              </a:tr>
              <a:tr h="4377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No. of QPI links </a:t>
                      </a:r>
                      <a:r>
                        <a:rPr lang="en-US" sz="1300" dirty="0" smtClean="0">
                          <a:latin typeface="+mj-lt"/>
                        </a:rPr>
                        <a:t>(up to)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 QPI link</a:t>
                      </a: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 QPI links</a:t>
                      </a: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 </a:t>
                      </a:r>
                      <a:r>
                        <a:rPr lang="en-US" sz="1300" dirty="0">
                          <a:latin typeface="+mj-lt"/>
                        </a:rPr>
                        <a:t>QPI links</a:t>
                      </a: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138686"/>
                  </a:ext>
                </a:extLst>
              </a:tr>
              <a:tr h="15065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Type of memory attachment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to the on-die MC(s)</a:t>
                      </a:r>
                    </a:p>
                  </a:txBody>
                  <a:tcPr anchor="ctr">
                    <a:solidFill>
                      <a:srgbClr val="CEF0F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+mj-lt"/>
                        </a:rPr>
                        <a:t>Directly attached DDR3 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+mj-lt"/>
                        </a:rPr>
                        <a:t>memory channels </a:t>
                      </a:r>
                      <a:r>
                        <a:rPr lang="en-US" sz="1300" dirty="0">
                          <a:latin typeface="+mj-lt"/>
                        </a:rPr>
                        <a:t>to a single or dual MCs</a:t>
                      </a:r>
                    </a:p>
                  </a:txBody>
                  <a:tcPr anchor="ctr">
                    <a:solidFill>
                      <a:srgbClr val="CEF0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Attachment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latin typeface="+mj-lt"/>
                        </a:rPr>
                        <a:t>via 4 low line count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+mj-lt"/>
                        </a:rPr>
                        <a:t>proprietary 64-bit parallel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+mj-lt"/>
                        </a:rPr>
                        <a:t>channels</a:t>
                      </a:r>
                      <a:r>
                        <a:rPr lang="en-US" sz="1300" dirty="0">
                          <a:latin typeface="+mj-lt"/>
                        </a:rPr>
                        <a:t> (</a:t>
                      </a:r>
                      <a:r>
                        <a:rPr lang="en-US" sz="1300" dirty="0">
                          <a:solidFill>
                            <a:srgbClr val="0070C0"/>
                          </a:solidFill>
                          <a:latin typeface="+mj-lt"/>
                        </a:rPr>
                        <a:t>SMI2 channels</a:t>
                      </a:r>
                      <a:r>
                        <a:rPr lang="en-US" sz="1300" dirty="0">
                          <a:latin typeface="+mj-lt"/>
                        </a:rPr>
                        <a:t>) 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+mj-lt"/>
                        </a:rPr>
                        <a:t>with on-board memory buffers</a:t>
                      </a:r>
                      <a:r>
                        <a:rPr lang="en-US" sz="1300" dirty="0">
                          <a:latin typeface="+mj-lt"/>
                        </a:rPr>
                        <a:t>,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while 2 DDR3/4 channels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are connected to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each </a:t>
                      </a:r>
                      <a:r>
                        <a:rPr lang="en-US" sz="1300" dirty="0" smtClean="0">
                          <a:latin typeface="+mj-lt"/>
                        </a:rPr>
                        <a:t>memory </a:t>
                      </a:r>
                      <a:r>
                        <a:rPr lang="en-US" sz="1300" dirty="0">
                          <a:latin typeface="+mj-lt"/>
                        </a:rPr>
                        <a:t>buffer  </a:t>
                      </a:r>
                    </a:p>
                  </a:txBody>
                  <a:tcPr anchor="ctr">
                    <a:solidFill>
                      <a:srgbClr val="CEF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25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No. of DDR3 memory channels</a:t>
                      </a: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 DDR3 channels</a:t>
                      </a: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DDR3 channels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 DDR3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channels</a:t>
                      </a: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36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No. of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>
                    <a:solidFill>
                      <a:srgbClr val="CEF0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3x8 lanes</a:t>
                      </a:r>
                    </a:p>
                  </a:txBody>
                  <a:tcPr anchor="ctr">
                    <a:solidFill>
                      <a:srgbClr val="CEF0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5x8 lanes</a:t>
                      </a:r>
                    </a:p>
                  </a:txBody>
                  <a:tcPr anchor="ctr">
                    <a:solidFill>
                      <a:srgbClr val="CEF0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4x8 lanes</a:t>
                      </a:r>
                    </a:p>
                  </a:txBody>
                  <a:tcPr anchor="ctr">
                    <a:solidFill>
                      <a:srgbClr val="CEF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83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PCH</a:t>
                      </a: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2S options:</a:t>
                      </a:r>
                      <a:r>
                        <a:rPr lang="en-US" sz="1300" baseline="0" dirty="0">
                          <a:latin typeface="+mj-lt"/>
                        </a:rPr>
                        <a:t> C600 (</a:t>
                      </a:r>
                      <a:r>
                        <a:rPr lang="en-US" sz="1300" baseline="0" dirty="0" err="1">
                          <a:latin typeface="+mj-lt"/>
                        </a:rPr>
                        <a:t>Patsburg</a:t>
                      </a:r>
                      <a:r>
                        <a:rPr lang="en-US" sz="1300" baseline="0" dirty="0">
                          <a:latin typeface="+mj-lt"/>
                        </a:rPr>
                        <a:t>)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4S options: C610 (Wellsburg)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C602 J (</a:t>
                      </a:r>
                      <a:r>
                        <a:rPr lang="en-US" sz="1300" dirty="0" err="1">
                          <a:latin typeface="+mj-lt"/>
                        </a:rPr>
                        <a:t>Patsburg</a:t>
                      </a:r>
                      <a:r>
                        <a:rPr lang="en-US" sz="1300" dirty="0">
                          <a:latin typeface="+mj-lt"/>
                        </a:rPr>
                        <a:t> J)</a:t>
                      </a:r>
                    </a:p>
                  </a:txBody>
                  <a:tcPr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0824" y="6191145"/>
            <a:ext cx="867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Here we note that Intel assigned the </a:t>
            </a:r>
            <a:r>
              <a:rPr lang="en-GB" sz="1400" dirty="0" smtClean="0">
                <a:solidFill>
                  <a:srgbClr val="0070C0"/>
                </a:solidFill>
              </a:rPr>
              <a:t>EN and EP </a:t>
            </a:r>
            <a:r>
              <a:rPr lang="en-GB" sz="1400" dirty="0" smtClean="0"/>
              <a:t>performance grades to the </a:t>
            </a:r>
            <a:r>
              <a:rPr lang="en-GB" sz="1400" dirty="0" smtClean="0">
                <a:solidFill>
                  <a:srgbClr val="0070C0"/>
                </a:solidFill>
              </a:rPr>
              <a:t>E5 </a:t>
            </a:r>
            <a:r>
              <a:rPr lang="en-GB" sz="1400" dirty="0" smtClean="0"/>
              <a:t>product line 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whereas the </a:t>
            </a:r>
            <a:r>
              <a:rPr lang="en-GB" sz="1400" dirty="0" smtClean="0">
                <a:solidFill>
                  <a:srgbClr val="0070C0"/>
                </a:solidFill>
              </a:rPr>
              <a:t>EX </a:t>
            </a:r>
            <a:r>
              <a:rPr lang="en-GB" sz="1400" dirty="0" smtClean="0"/>
              <a:t>performance grade to the </a:t>
            </a:r>
            <a:r>
              <a:rPr lang="en-GB" sz="1400" dirty="0" smtClean="0">
                <a:solidFill>
                  <a:srgbClr val="0070C0"/>
                </a:solidFill>
              </a:rPr>
              <a:t>E7</a:t>
            </a:r>
            <a:r>
              <a:rPr lang="en-GB" sz="1400" dirty="0" smtClean="0"/>
              <a:t> product line. </a:t>
            </a:r>
          </a:p>
        </p:txBody>
      </p:sp>
    </p:spTree>
    <p:extLst>
      <p:ext uri="{BB962C8B-B14F-4D97-AF65-F5344CB8AC3E}">
        <p14:creationId xmlns:p14="http://schemas.microsoft.com/office/powerpoint/2010/main" val="269778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6505" y="516547"/>
            <a:ext cx="9349995" cy="106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spc="-40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b="1" spc="-70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Benefit of the previous concept: S</a:t>
            </a:r>
            <a:r>
              <a:rPr kumimoji="0" lang="en-US" altLang="en-US" sz="1400" b="1" i="0" u="none" strike="noStrike" kern="1200" cap="none" spc="-7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ocket</a:t>
            </a:r>
            <a:r>
              <a:rPr kumimoji="0" lang="en-US" altLang="en-US" sz="14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 expandability within the same product line (E7-EX/E5-EP)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spc="-6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Expandability</a:t>
            </a:r>
            <a:r>
              <a:rPr lang="en-US" altLang="en-US" sz="1400" spc="-6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means </a:t>
            </a:r>
            <a:r>
              <a:rPr lang="en-US" altLang="en-US" sz="1400" spc="-6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in </a:t>
            </a:r>
            <a:r>
              <a:rPr lang="en-US" altLang="en-US" sz="1400" spc="-6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case of the high-performance </a:t>
            </a:r>
            <a:r>
              <a:rPr lang="en-US" altLang="en-US" sz="1400" spc="-6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(E7-EX</a:t>
            </a:r>
            <a:r>
              <a:rPr lang="en-US" altLang="en-US" sz="1400" spc="-6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) platforms </a:t>
            </a:r>
            <a:r>
              <a:rPr lang="en-US" altLang="en-US" sz="1400" spc="-6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that 2S/4S </a:t>
            </a:r>
            <a:r>
              <a:rPr lang="en-US" altLang="en-US" sz="1400" spc="-6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or 8S platforms may be 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built from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the </a:t>
            </a:r>
            <a:r>
              <a:rPr lang="en-US" altLang="en-US" sz="1400" spc="-5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same type of processor chips, IOHs and memory connection </a:t>
            </a:r>
            <a:r>
              <a:rPr lang="en-US" altLang="en-US" sz="1400" spc="-5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(as there are 4 QPI links</a:t>
            </a:r>
            <a:r>
              <a:rPr lang="en-US" altLang="en-US" sz="1400" spc="-5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).</a:t>
            </a:r>
            <a:endParaRPr lang="en-US" altLang="en-US" sz="1400" b="1" spc="-80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spc="-80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Example: Expandability within </a:t>
            </a:r>
            <a:r>
              <a:rPr kumimoji="0" lang="en-US" altLang="en-US" sz="1400" b="1" i="0" u="none" strike="noStrike" kern="1200" cap="none" spc="-8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the high-performance</a:t>
            </a:r>
            <a:r>
              <a:rPr kumimoji="0" lang="en-US" altLang="en-US" sz="14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 Nehalem-based E7 Boxboro-EX </a:t>
            </a:r>
            <a:r>
              <a:rPr kumimoji="0" lang="en-US" altLang="en-US" sz="1400" b="1" i="0" u="none" strike="noStrike" kern="1200" cap="none" spc="-8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platform </a:t>
            </a:r>
            <a:r>
              <a:rPr kumimoji="0" lang="en-US" altLang="en-US" sz="14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[58]</a:t>
            </a:r>
            <a:endParaRPr kumimoji="0" lang="en-US" altLang="en-US" sz="1400" b="1" i="0" u="none" strike="noStrike" kern="1200" cap="none" spc="-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23078" y="6507628"/>
            <a:ext cx="888377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-20" normalizeH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Similarly, in case of the E5- EP platform 2S or 4S configurations may be built while using 2 QPI links.</a:t>
            </a:r>
            <a:endParaRPr kumimoji="0" lang="en-US" altLang="en-US" sz="1400" b="0" i="0" u="none" strike="noStrike" kern="1200" cap="none" spc="-2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itle 2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00FF"/>
          </a:solidFill>
        </p:spPr>
        <p:txBody>
          <a:bodyPr/>
          <a:lstStyle/>
          <a:p>
            <a:r>
              <a:rPr lang="hu-HU" altLang="en-US" sz="1600" dirty="0"/>
              <a:t>1.</a:t>
            </a:r>
            <a:r>
              <a:rPr lang="en-GB" altLang="en-US" sz="1600" dirty="0"/>
              <a:t>4</a:t>
            </a:r>
            <a:r>
              <a:rPr lang="hu-HU" altLang="en-US" sz="1600" dirty="0"/>
              <a:t> </a:t>
            </a:r>
            <a:r>
              <a:rPr lang="en-US" altLang="en-US" sz="1600" dirty="0"/>
              <a:t>Naming schemes of Intel’s servers (</a:t>
            </a:r>
            <a:r>
              <a:rPr lang="en-US" altLang="en-US" sz="1600" dirty="0" smtClean="0"/>
              <a:t>13)</a:t>
            </a:r>
            <a:endParaRPr lang="en-US" sz="1600" dirty="0"/>
          </a:p>
        </p:txBody>
      </p:sp>
      <p:pic>
        <p:nvPicPr>
          <p:cNvPr id="15001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/>
          <a:stretch/>
        </p:blipFill>
        <p:spPr bwMode="auto">
          <a:xfrm>
            <a:off x="0" y="1755015"/>
            <a:ext cx="9083707" cy="45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169" y="863001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3367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00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00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" y="0"/>
            <a:ext cx="9115425" cy="361950"/>
          </a:xfrm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</a:t>
            </a:r>
            <a:r>
              <a:rPr lang="en-US" altLang="en-US" sz="1600" dirty="0" smtClean="0"/>
              <a:t>(14)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45495" y="1043735"/>
            <a:ext cx="90105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To avoid the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drawbacks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 their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previous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implementation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concept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terms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design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implementation cost and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logistics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but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keep the benefits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terms od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scalability,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Intel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witched to a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concept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called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calable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processors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along with their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 gen.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based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 in 2017.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05" y="1963112"/>
            <a:ext cx="5362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calable processor concept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consists of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two elements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12" y="2239699"/>
            <a:ext cx="736182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1) unifying the processor implementations of the 2S, 4S, 8S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configurations and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2) introducing </a:t>
            </a:r>
            <a:r>
              <a:rPr lang="hu-HU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four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performance grades instead of two (E7/E5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(while the E3 performance grade has been dropped)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08" y="497297"/>
            <a:ext cx="9190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</a:t>
            </a:r>
            <a:r>
              <a:rPr kumimoji="0" lang="hu-HU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</a:t>
            </a:r>
            <a:r>
              <a:rPr kumimoji="0" lang="en-US" sz="1400" b="1" i="0" u="none" strike="noStrike" kern="1200" cap="none" spc="-3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atest</a:t>
            </a:r>
            <a:r>
              <a:rPr kumimoji="0" lang="en-US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implementation concept and naming </a:t>
            </a:r>
            <a:r>
              <a:rPr kumimoji="0" lang="en-US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scheme </a:t>
            </a:r>
            <a:r>
              <a:rPr kumimoji="0" lang="hu-HU" sz="1400" b="1" i="0" u="none" strike="noStrike" kern="1200" cap="none" spc="-3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for</a:t>
            </a:r>
            <a:r>
              <a:rPr kumimoji="0" lang="hu-HU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servers </a:t>
            </a:r>
            <a:r>
              <a:rPr kumimoji="0" lang="en-US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introduced 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along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pc="-20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spc="-20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-2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the 5. gen. </a:t>
            </a:r>
            <a:r>
              <a:rPr kumimoji="0" lang="en-US" sz="1400" b="1" i="0" u="none" strike="noStrike" kern="1200" cap="none" spc="-20" normalizeH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-2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</a:t>
            </a:r>
            <a:r>
              <a:rPr kumimoji="0" lang="en-US" sz="1400" b="1" i="0" u="none" strike="noStrike" kern="1200" cap="none" spc="-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line in </a:t>
            </a:r>
            <a:r>
              <a:rPr kumimoji="0" lang="en-US" sz="1400" b="1" i="0" u="none" strike="noStrike" kern="1200" cap="none" spc="-2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2017 -2 </a:t>
            </a:r>
            <a:endParaRPr kumimoji="0" lang="en-US" sz="1400" b="1" i="0" u="none" strike="noStrike" kern="1200" cap="none" spc="-2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3031213"/>
            <a:ext cx="3087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as indicated in the next Figures.</a:t>
            </a:r>
          </a:p>
        </p:txBody>
      </p:sp>
    </p:spTree>
    <p:extLst>
      <p:ext uri="{BB962C8B-B14F-4D97-AF65-F5344CB8AC3E}">
        <p14:creationId xmlns:p14="http://schemas.microsoft.com/office/powerpoint/2010/main" val="16510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41530" y="193406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.1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worldwide server market</a:t>
            </a:r>
          </a:p>
        </p:txBody>
      </p:sp>
    </p:spTree>
    <p:extLst>
      <p:ext uri="{BB962C8B-B14F-4D97-AF65-F5344CB8AC3E}">
        <p14:creationId xmlns:p14="http://schemas.microsoft.com/office/powerpoint/2010/main" val="67676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(</a:t>
            </a:r>
            <a:r>
              <a:rPr lang="en-US" altLang="en-US" sz="1600" dirty="0" smtClean="0"/>
              <a:t>16)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98328"/>
            <a:ext cx="896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spc="-30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kumimoji="0" lang="en-US" sz="14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) Unifying 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the </a:t>
            </a:r>
            <a:r>
              <a:rPr lang="en-US" sz="1400" b="1" spc="-30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2S to 8S processor </a:t>
            </a:r>
            <a:r>
              <a:rPr kumimoji="0" lang="en-US" sz="14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implementations for all scalable server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 processors </a:t>
            </a:r>
            <a:r>
              <a:rPr kumimoji="0" lang="en-US" sz="14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Times New Roman" pitchFamily="18" charset="0"/>
              </a:rPr>
              <a:t>[84]</a:t>
            </a:r>
            <a:endParaRPr kumimoji="0" lang="en-US" sz="1400" b="1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196" y="1082478"/>
            <a:ext cx="9097704" cy="4362048"/>
            <a:chOff x="8196" y="2271713"/>
            <a:chExt cx="9097704" cy="43620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9236"/>
            <a:stretch/>
          </p:blipFill>
          <p:spPr>
            <a:xfrm>
              <a:off x="8196" y="2271713"/>
              <a:ext cx="9097704" cy="4362048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 bwMode="auto">
            <a:xfrm>
              <a:off x="857250" y="5743575"/>
              <a:ext cx="4614863" cy="842963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2412" y="5025839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LBG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: Lewisburg 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OP: 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OmniPath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005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(</a:t>
            </a:r>
            <a:r>
              <a:rPr lang="en-US" altLang="en-US" sz="1600" dirty="0" smtClean="0"/>
              <a:t>15)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9375" y="501414"/>
            <a:ext cx="8829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ntroducing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four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performance grades instead of two (E7/E5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for scalable server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   processors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[84]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024634"/>
            <a:ext cx="9144000" cy="4328804"/>
            <a:chOff x="0" y="1024220"/>
            <a:chExt cx="9144000" cy="43288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24220"/>
              <a:ext cx="9144000" cy="43288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83510" y="4252328"/>
              <a:ext cx="46038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(4S)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56177" y="2360779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(-SP)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21661" y="2449405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(4S/</a:t>
              </a: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8S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)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94948" y="2118733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Haswell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2767" y="2123216"/>
            <a:ext cx="939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Broadwell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4824155"/>
            <a:ext cx="8802470" cy="58506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5" y="4914165"/>
            <a:ext cx="7929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At introduction the introduced performance grades provided the following </a:t>
            </a:r>
            <a:r>
              <a:rPr lang="en-GB" sz="1400" dirty="0" smtClean="0">
                <a:solidFill>
                  <a:srgbClr val="0070C0"/>
                </a:solidFill>
              </a:rPr>
              <a:t>scalability</a:t>
            </a:r>
            <a:r>
              <a:rPr lang="en-GB" sz="1400" dirty="0" smtClean="0"/>
              <a:t>: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442"/>
              </p:ext>
            </p:extLst>
          </p:nvPr>
        </p:nvGraphicFramePr>
        <p:xfrm>
          <a:off x="2289085" y="5409220"/>
          <a:ext cx="430814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070">
                  <a:extLst>
                    <a:ext uri="{9D8B030D-6E8A-4147-A177-3AD203B41FA5}">
                      <a16:colId xmlns:a16="http://schemas.microsoft.com/office/drawing/2014/main" val="3872594429"/>
                    </a:ext>
                  </a:extLst>
                </a:gridCol>
                <a:gridCol w="2154070">
                  <a:extLst>
                    <a:ext uri="{9D8B030D-6E8A-4147-A177-3AD203B41FA5}">
                      <a16:colId xmlns:a16="http://schemas.microsoft.com/office/drawing/2014/main" val="3584320914"/>
                    </a:ext>
                  </a:extLst>
                </a:gridCol>
              </a:tblGrid>
              <a:tr h="2591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Performance grade</a:t>
                      </a:r>
                      <a:endParaRPr lang="en-GB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Scalability</a:t>
                      </a:r>
                      <a:endParaRPr lang="en-GB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56352"/>
                  </a:ext>
                </a:extLst>
              </a:tr>
              <a:tr h="2591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Platinum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 – 8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477316"/>
                  </a:ext>
                </a:extLst>
              </a:tr>
              <a:tr h="2591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Gold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 – 4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9270592"/>
                  </a:ext>
                </a:extLst>
              </a:tr>
              <a:tr h="2591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Silver, Bronze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1 -2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59635"/>
                  </a:ext>
                </a:extLst>
              </a:tr>
            </a:tbl>
          </a:graphicData>
        </a:graphic>
      </p:graphicFrame>
      <p:sp>
        <p:nvSpPr>
          <p:cNvPr id="14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247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hu-HU" altLang="en-US" sz="1600" dirty="0" smtClean="0"/>
              <a:t>1.</a:t>
            </a:r>
            <a:r>
              <a:rPr lang="en-GB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/>
              <a:t>Naming schemes of Intel’s servers (</a:t>
            </a:r>
            <a:r>
              <a:rPr lang="en-US" altLang="en-US" sz="1600" dirty="0" smtClean="0"/>
              <a:t>17)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0445" y="497442"/>
            <a:ext cx="9667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Corresponding </a:t>
            </a:r>
            <a:r>
              <a:rPr kumimoji="0" lang="en-US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model n</a:t>
            </a:r>
            <a:r>
              <a:rPr kumimoji="0" lang="hu-HU" sz="1400" b="1" i="0" u="none" strike="noStrike" kern="1200" cap="none" spc="-3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aming</a:t>
            </a:r>
            <a:r>
              <a:rPr kumimoji="0" lang="en-US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starting with the 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5. gen. </a:t>
            </a:r>
            <a:r>
              <a:rPr kumimoji="0" lang="en-US" sz="1400" b="1" i="0" u="none" strike="noStrike" kern="1200" cap="none" spc="-30" normalizeH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</a:t>
            </a:r>
            <a:r>
              <a:rPr kumimoji="0" lang="en-US" sz="1400" b="1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 line </a:t>
            </a:r>
            <a:r>
              <a:rPr kumimoji="0" lang="en-US" sz="1400" b="1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[85]</a:t>
            </a:r>
            <a:endParaRPr kumimoji="0" lang="en-US" sz="1400" b="1" i="0" u="none" strike="noStrike" kern="1200" cap="none" spc="-3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0598" y="1125818"/>
            <a:ext cx="9021855" cy="3860785"/>
            <a:chOff x="-1" y="1179606"/>
            <a:chExt cx="9105901" cy="38607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24980"/>
            <a:stretch/>
          </p:blipFill>
          <p:spPr>
            <a:xfrm>
              <a:off x="-1" y="1179606"/>
              <a:ext cx="9105901" cy="386078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5561" y="3054983"/>
              <a:ext cx="10054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OmniPath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</a:t>
              </a:r>
            </a:p>
          </p:txBody>
        </p:sp>
      </p:grpSp>
      <p:sp>
        <p:nvSpPr>
          <p:cNvPr id="8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30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9" name="AutoShape 3"/>
          <p:cNvSpPr>
            <a:spLocks noChangeArrowheads="1"/>
          </p:cNvSpPr>
          <p:nvPr/>
        </p:nvSpPr>
        <p:spPr bwMode="auto">
          <a:xfrm>
            <a:off x="723528" y="1943835"/>
            <a:ext cx="7808912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Overview of Intel’s 64-bit 2S server platforms and processors</a:t>
            </a:r>
            <a:endParaRPr lang="en-US" altLang="en-US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745" y="818710"/>
            <a:ext cx="902453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Intel’s first 64-bit 2S processor, the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Nocona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 was still a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single core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server processor but Intel’s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all subsequent 2S server processors were already multicores.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     For this reason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we do not call attention to the multicore features subsequently.</a:t>
            </a:r>
            <a:endParaRPr lang="en-US" sz="1400" dirty="0">
              <a:solidFill>
                <a:srgbClr val="0070C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1.</a:t>
            </a:r>
            <a:r>
              <a:rPr lang="en-GB" sz="1600" dirty="0" smtClean="0"/>
              <a:t>5</a:t>
            </a:r>
            <a:r>
              <a:rPr lang="hu-HU" sz="1600" dirty="0" smtClean="0"/>
              <a:t> </a:t>
            </a:r>
            <a:r>
              <a:rPr lang="en-US" sz="1600" dirty="0" smtClean="0"/>
              <a:t>Overview of Intel's 64-bit 2S server platforms and processors (1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19242" y="507762"/>
            <a:ext cx="6888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1.5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Overview of Intel’s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64-bit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2S server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platforms and processors </a:t>
            </a:r>
            <a:endParaRPr lang="en-US" sz="1400" b="1" dirty="0">
              <a:solidFill>
                <a:srgbClr val="2D2D8A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2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117310" y="505503"/>
            <a:ext cx="8896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Intel’s server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platforms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classified according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to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their basic layout</a:t>
            </a:r>
            <a:endParaRPr lang="en-US" sz="1400" b="1" dirty="0">
              <a:solidFill>
                <a:srgbClr val="2D2D8A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1550" y="1957250"/>
            <a:ext cx="1980220" cy="47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Dedicated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server platforms</a:t>
            </a:r>
            <a:endParaRPr lang="hu-HU" altLang="en-US" sz="1300" b="1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71600" y="1178750"/>
            <a:ext cx="7155795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Intel’s 2S server platforms classified according to their basic layout </a:t>
            </a:r>
            <a:endParaRPr lang="hu-HU" altLang="en-US" sz="1300" b="1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687235" y="1958838"/>
            <a:ext cx="1896785" cy="47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Scalable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server platforms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530" y="2438890"/>
            <a:ext cx="22952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There are dedicated</a:t>
            </a:r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platform</a:t>
            </a:r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designs </a:t>
            </a:r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for 2S and 4S platform configurations.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5373" y="2483895"/>
            <a:ext cx="245612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There is a </a:t>
            </a:r>
            <a:r>
              <a:rPr 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single</a:t>
            </a:r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(unified)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platform design</a:t>
            </a:r>
            <a:endParaRPr lang="en-US" sz="130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for all market segments</a:t>
            </a:r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.  </a:t>
            </a:r>
            <a:endParaRPr lang="en-US" sz="130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591780" y="2492245"/>
            <a:ext cx="4095455" cy="154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Intel defined </a:t>
            </a:r>
            <a:r>
              <a:rPr lang="en-US" alt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3 market segments</a:t>
            </a:r>
            <a:r>
              <a:rPr lang="en-US" alt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, called:</a:t>
            </a: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Expandable</a:t>
            </a:r>
            <a:r>
              <a:rPr lang="en-US" alt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(High performance) (</a:t>
            </a:r>
            <a:r>
              <a:rPr lang="en-US" alt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EX</a:t>
            </a:r>
            <a:r>
              <a:rPr lang="en-US" alt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),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Efficient Performance </a:t>
            </a:r>
            <a:r>
              <a:rPr lang="en-US" sz="13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sz="13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EP</a:t>
            </a:r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) (mainstream)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Entry-Level </a:t>
            </a:r>
            <a:r>
              <a:rPr lang="en-US" sz="13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sz="13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EN</a:t>
            </a:r>
            <a:r>
              <a:rPr lang="en-US" sz="13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market segments and used</a:t>
            </a:r>
            <a:endParaRPr lang="en-US" sz="130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different platform designs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3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for each market segment</a:t>
            </a:r>
            <a:r>
              <a:rPr lang="en-US" alt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. </a:t>
            </a:r>
            <a:endParaRPr lang="hu-HU" altLang="en-US" sz="130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63535" y="1465507"/>
            <a:ext cx="6220315" cy="491100"/>
            <a:chOff x="1463535" y="1465507"/>
            <a:chExt cx="6220315" cy="491100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auto">
            <a:xfrm>
              <a:off x="4540470" y="1465507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>
                <a:solidFill>
                  <a:srgbClr val="00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 flipV="1">
              <a:off x="1508540" y="1689345"/>
              <a:ext cx="6120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>
                <a:solidFill>
                  <a:srgbClr val="00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1463535" y="188301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altLang="en-US" sz="1300">
                <a:solidFill>
                  <a:srgbClr val="00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1496874" y="168299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>
                <a:solidFill>
                  <a:srgbClr val="00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7611850" y="188460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altLang="en-US" sz="1300">
                <a:solidFill>
                  <a:srgbClr val="00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7645188" y="1684583"/>
              <a:ext cx="0" cy="20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>
                <a:solidFill>
                  <a:srgbClr val="00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4505975" y="188433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altLang="en-US" sz="1300">
                <a:solidFill>
                  <a:srgbClr val="00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4539314" y="168431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>
                <a:solidFill>
                  <a:srgbClr val="00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391" y="4644135"/>
            <a:ext cx="29434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Used for UMA</a:t>
            </a:r>
          </a:p>
          <a:p>
            <a:pPr algn="ctr"/>
            <a:r>
              <a:rPr lang="en-US" sz="1300" i="1" dirty="0" smtClean="0">
                <a:latin typeface="+mj-lt"/>
              </a:rPr>
              <a:t>platform topologies</a:t>
            </a:r>
          </a:p>
          <a:p>
            <a:pPr algn="ctr"/>
            <a:r>
              <a:rPr lang="en-US" sz="1300" i="1" dirty="0" smtClean="0">
                <a:latin typeface="+mj-lt"/>
              </a:rPr>
              <a:t>with Pentium 4 to Penryn-based</a:t>
            </a:r>
          </a:p>
          <a:p>
            <a:pPr algn="ctr"/>
            <a:r>
              <a:rPr lang="en-US" sz="1300" i="1" dirty="0" smtClean="0">
                <a:latin typeface="+mj-lt"/>
              </a:rPr>
              <a:t>server platforms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0366" y="4644135"/>
            <a:ext cx="31710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Used for NUMA</a:t>
            </a:r>
          </a:p>
          <a:p>
            <a:pPr algn="ctr"/>
            <a:r>
              <a:rPr lang="en-US" sz="1300" i="1" dirty="0" smtClean="0">
                <a:latin typeface="+mj-lt"/>
              </a:rPr>
              <a:t> platform topologies</a:t>
            </a:r>
          </a:p>
          <a:p>
            <a:pPr algn="ctr"/>
            <a:r>
              <a:rPr lang="en-US" sz="1300" i="1" dirty="0" smtClean="0">
                <a:latin typeface="+mj-lt"/>
              </a:rPr>
              <a:t> with Nehalem to </a:t>
            </a:r>
            <a:r>
              <a:rPr lang="en-US" sz="1300" i="1" dirty="0" err="1" smtClean="0">
                <a:latin typeface="+mj-lt"/>
              </a:rPr>
              <a:t>Broadwell</a:t>
            </a:r>
            <a:r>
              <a:rPr lang="en-US" sz="1300" i="1" dirty="0" smtClean="0">
                <a:latin typeface="+mj-lt"/>
              </a:rPr>
              <a:t>-based</a:t>
            </a:r>
          </a:p>
          <a:p>
            <a:pPr algn="ctr"/>
            <a:r>
              <a:rPr lang="en-US" sz="1300" i="1" dirty="0" smtClean="0">
                <a:latin typeface="+mj-lt"/>
              </a:rPr>
              <a:t>server platforms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63597" y="4650640"/>
            <a:ext cx="276389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Used for subsequent NUMA</a:t>
            </a:r>
          </a:p>
          <a:p>
            <a:pPr algn="ctr"/>
            <a:r>
              <a:rPr lang="en-US" sz="1300" i="1" dirty="0" smtClean="0">
                <a:latin typeface="+mj-lt"/>
              </a:rPr>
              <a:t>platform topologies</a:t>
            </a:r>
          </a:p>
          <a:p>
            <a:pPr algn="ctr"/>
            <a:r>
              <a:rPr lang="en-US" sz="1300" i="1" dirty="0" smtClean="0">
                <a:latin typeface="+mj-lt"/>
              </a:rPr>
              <a:t> beginning with </a:t>
            </a:r>
            <a:r>
              <a:rPr lang="en-US" sz="1300" i="1" dirty="0" err="1" smtClean="0">
                <a:latin typeface="+mj-lt"/>
              </a:rPr>
              <a:t>Skylake</a:t>
            </a:r>
            <a:r>
              <a:rPr lang="en-US" sz="1300" i="1" dirty="0" smtClean="0">
                <a:latin typeface="+mj-lt"/>
              </a:rPr>
              <a:t>-based</a:t>
            </a:r>
          </a:p>
          <a:p>
            <a:pPr algn="ctr"/>
            <a:r>
              <a:rPr lang="en-US" sz="1300" i="1" dirty="0" smtClean="0">
                <a:latin typeface="+mj-lt"/>
              </a:rPr>
              <a:t>server platforms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3455" y="5539010"/>
            <a:ext cx="15301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+mj-lt"/>
              </a:rPr>
              <a:t>(2004 – 2007)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41930" y="5539010"/>
            <a:ext cx="15301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+mj-lt"/>
              </a:rPr>
              <a:t>(2010 – 2016)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92280" y="5539010"/>
            <a:ext cx="15301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+mj-lt"/>
              </a:rPr>
              <a:t>(2017 –)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68474" y="4151692"/>
            <a:ext cx="27142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It is a kind of </a:t>
            </a:r>
            <a:r>
              <a:rPr lang="en-US" sz="1300" dirty="0" smtClean="0">
                <a:solidFill>
                  <a:srgbClr val="0070C0"/>
                </a:solidFill>
                <a:latin typeface="+mj-lt"/>
              </a:rPr>
              <a:t>standardization </a:t>
            </a:r>
          </a:p>
          <a:p>
            <a:pPr algn="ctr"/>
            <a:r>
              <a:rPr lang="en-US" sz="1300" dirty="0" smtClean="0">
                <a:solidFill>
                  <a:srgbClr val="0070C0"/>
                </a:solidFill>
                <a:latin typeface="+mj-lt"/>
              </a:rPr>
              <a:t>within each market segment.</a:t>
            </a:r>
            <a:endParaRPr lang="en-US" sz="1300" dirty="0" smtClean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76662" y="4151692"/>
            <a:ext cx="27142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It is a kind of </a:t>
            </a:r>
            <a:r>
              <a:rPr lang="en-US" sz="1300" dirty="0" smtClean="0">
                <a:solidFill>
                  <a:srgbClr val="0070C0"/>
                </a:solidFill>
                <a:latin typeface="+mj-lt"/>
              </a:rPr>
              <a:t>standardization </a:t>
            </a:r>
          </a:p>
          <a:p>
            <a:pPr algn="ctr"/>
            <a:r>
              <a:rPr lang="en-US" sz="1300" dirty="0" smtClean="0">
                <a:solidFill>
                  <a:srgbClr val="0070C0"/>
                </a:solidFill>
                <a:latin typeface="+mj-lt"/>
              </a:rPr>
              <a:t>for all market segments</a:t>
            </a:r>
            <a:r>
              <a:rPr lang="en-US" sz="1300" dirty="0" smtClean="0">
                <a:latin typeface="+mj-lt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98530" y="5821813"/>
            <a:ext cx="355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 smtClean="0">
                <a:latin typeface="+mj-lt"/>
              </a:rPr>
              <a:t>but also as exceptions</a:t>
            </a:r>
          </a:p>
          <a:p>
            <a:pPr algn="ctr"/>
            <a:r>
              <a:rPr lang="en-GB" sz="1300" dirty="0" smtClean="0">
                <a:latin typeface="+mj-lt"/>
              </a:rPr>
              <a:t>for the Ice Lake 2S (2021) and </a:t>
            </a:r>
          </a:p>
          <a:p>
            <a:pPr algn="ctr"/>
            <a:r>
              <a:rPr lang="en-GB" sz="1300" dirty="0" smtClean="0">
                <a:latin typeface="+mj-lt"/>
              </a:rPr>
              <a:t>Cooper Lake 4S/8S (2020)</a:t>
            </a:r>
          </a:p>
          <a:p>
            <a:pPr algn="ctr"/>
            <a:r>
              <a:rPr lang="en-GB" sz="1300" dirty="0" smtClean="0">
                <a:latin typeface="+mj-lt"/>
              </a:rPr>
              <a:t>server platforms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21850" y="1918080"/>
            <a:ext cx="2680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smtClean="0">
                <a:latin typeface="+mj-lt"/>
              </a:rPr>
              <a:t>Market segment specific  server platforms</a:t>
            </a:r>
          </a:p>
        </p:txBody>
      </p:sp>
      <p:sp>
        <p:nvSpPr>
          <p:cNvPr id="29" name="AutoShape 35"/>
          <p:cNvSpPr>
            <a:spLocks noChangeArrowheads="1"/>
          </p:cNvSpPr>
          <p:nvPr/>
        </p:nvSpPr>
        <p:spPr bwMode="auto">
          <a:xfrm>
            <a:off x="2546775" y="2123855"/>
            <a:ext cx="360000" cy="86495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30" name="AutoShape 35"/>
          <p:cNvSpPr>
            <a:spLocks noChangeArrowheads="1"/>
          </p:cNvSpPr>
          <p:nvPr/>
        </p:nvSpPr>
        <p:spPr bwMode="auto">
          <a:xfrm>
            <a:off x="6192220" y="2078850"/>
            <a:ext cx="360000" cy="86495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31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312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0"/>
      <p:bldP spid="14" grpId="0"/>
      <p:bldP spid="15" grpId="0"/>
      <p:bldP spid="19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0" grpId="0"/>
      <p:bldP spid="23" grpId="0"/>
      <p:bldP spid="29" grpId="0" animBg="1"/>
      <p:bldP spid="3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745" y="818710"/>
            <a:ext cx="9024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Our subsequent overview of Intel’s server platforms and processors takes into account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four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previously discussed </a:t>
            </a:r>
            <a:r>
              <a:rPr lang="en-US" sz="1400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aspects:</a:t>
            </a:r>
            <a:endParaRPr lang="en-US" sz="1400" dirty="0">
              <a:solidFill>
                <a:srgbClr val="0070C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19242" y="507762"/>
            <a:ext cx="6567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Overview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of Intel’s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64-bit server platforms and processors -2</a:t>
            </a:r>
            <a:endParaRPr lang="en-US" sz="1400" b="1" dirty="0">
              <a:solidFill>
                <a:srgbClr val="2D2D8A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358770"/>
            <a:ext cx="8471935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a)  the way of how their memory is attached (UMA or NUMA),</a:t>
            </a:r>
          </a:p>
          <a:p>
            <a:pPr>
              <a:spcAft>
                <a:spcPts val="400"/>
              </a:spcAft>
            </a:pP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b)  </a:t>
            </a:r>
            <a:r>
              <a:rPr lang="en-US" sz="1400" dirty="0">
                <a:latin typeface="Verdana" pitchFamily="34" charset="0"/>
                <a:cs typeface="Times New Roman" pitchFamily="18" charset="0"/>
              </a:rPr>
              <a:t>the </a:t>
            </a: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basic layout of the platforms (dedicated, market segment oriented, scalable),</a:t>
            </a:r>
          </a:p>
          <a:p>
            <a:pPr marL="342900" indent="-342900">
              <a:spcAft>
                <a:spcPts val="400"/>
              </a:spcAft>
              <a:buAutoNum type="alphaLcParenR" startAt="3"/>
            </a:pP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the performance grade (high performance, mainstream, entry-level) of the platform and</a:t>
            </a:r>
          </a:p>
          <a:p>
            <a:pPr marL="342900" indent="-342900">
              <a:spcAft>
                <a:spcPts val="400"/>
              </a:spcAft>
              <a:buAutoNum type="alphaLcParenR" startAt="3"/>
            </a:pP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the number of processors supported by the platform (2S, 4S, 8S). </a:t>
            </a:r>
          </a:p>
          <a:p>
            <a:pPr>
              <a:spcAft>
                <a:spcPts val="400"/>
              </a:spcAft>
            </a:pPr>
            <a:endParaRPr lang="en-US" sz="14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505" y="2528900"/>
            <a:ext cx="8818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</a:rPr>
              <a:t>While bearing in mind these four aspects, Intel’s server platforms can be 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overviewed</a:t>
            </a:r>
            <a:r>
              <a:rPr lang="en-GB" sz="1400" dirty="0" smtClean="0">
                <a:latin typeface="+mj-lt"/>
              </a:rPr>
              <a:t> as follows: 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2979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GB" altLang="en-US" sz="1600" dirty="0">
                <a:solidFill>
                  <a:srgbClr val="FFFFFF"/>
                </a:solidFill>
              </a:rPr>
              <a:t>1.3 Server platforms classified according to the number of sockets supported </a:t>
            </a:r>
            <a:r>
              <a:rPr lang="en-GB" altLang="en-US" sz="1600" dirty="0" smtClean="0">
                <a:solidFill>
                  <a:srgbClr val="FFFFFF"/>
                </a:solidFill>
              </a:rPr>
              <a:t>(4)</a:t>
            </a:r>
            <a:endParaRPr lang="en-US" sz="1600" dirty="0"/>
          </a:p>
        </p:txBody>
      </p:sp>
      <p:sp>
        <p:nvSpPr>
          <p:cNvPr id="92" name="TextBox 91"/>
          <p:cNvSpPr txBox="1"/>
          <p:nvPr/>
        </p:nvSpPr>
        <p:spPr>
          <a:xfrm>
            <a:off x="33040" y="505574"/>
            <a:ext cx="9291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2S-8S 64-bit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 platforms (1S platforms omitted) Stand 09/2021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74884" y="6284725"/>
            <a:ext cx="8856000" cy="429640"/>
            <a:chOff x="74884" y="6284725"/>
            <a:chExt cx="8856000" cy="429640"/>
          </a:xfrm>
        </p:grpSpPr>
        <p:grpSp>
          <p:nvGrpSpPr>
            <p:cNvPr id="61" name="Group 60"/>
            <p:cNvGrpSpPr/>
            <p:nvPr/>
          </p:nvGrpSpPr>
          <p:grpSpPr>
            <a:xfrm>
              <a:off x="74884" y="6284725"/>
              <a:ext cx="8856000" cy="429640"/>
              <a:chOff x="-753619" y="6300464"/>
              <a:chExt cx="10484112" cy="429640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-753619" y="6300464"/>
                <a:ext cx="10484112" cy="429640"/>
                <a:chOff x="-408645" y="6300464"/>
                <a:chExt cx="10484112" cy="429640"/>
              </a:xfrm>
            </p:grpSpPr>
            <p:cxnSp>
              <p:nvCxnSpPr>
                <p:cNvPr id="22" name="Egyenes összekötő nyíllal 6"/>
                <p:cNvCxnSpPr/>
                <p:nvPr/>
              </p:nvCxnSpPr>
              <p:spPr>
                <a:xfrm flipV="1">
                  <a:off x="-408645" y="6373362"/>
                  <a:ext cx="10484112" cy="335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Egyenes összekötő 11"/>
                <p:cNvCxnSpPr/>
                <p:nvPr/>
              </p:nvCxnSpPr>
              <p:spPr>
                <a:xfrm>
                  <a:off x="892555" y="6310674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Egyenes összekötő 12"/>
                <p:cNvCxnSpPr/>
                <p:nvPr/>
              </p:nvCxnSpPr>
              <p:spPr>
                <a:xfrm>
                  <a:off x="1440550" y="6309386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Egyenes összekötő 13"/>
                <p:cNvCxnSpPr/>
                <p:nvPr/>
              </p:nvCxnSpPr>
              <p:spPr>
                <a:xfrm>
                  <a:off x="1989756" y="6308775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Egyenes összekötő 14"/>
                <p:cNvCxnSpPr/>
                <p:nvPr/>
              </p:nvCxnSpPr>
              <p:spPr>
                <a:xfrm>
                  <a:off x="2537751" y="6307486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Egyenes összekötő 15"/>
                <p:cNvCxnSpPr/>
                <p:nvPr/>
              </p:nvCxnSpPr>
              <p:spPr>
                <a:xfrm>
                  <a:off x="3091800" y="6315107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Egyenes összekötő 16"/>
                <p:cNvCxnSpPr/>
                <p:nvPr/>
              </p:nvCxnSpPr>
              <p:spPr>
                <a:xfrm>
                  <a:off x="3639795" y="6313819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Egyenes összekötő 17"/>
                <p:cNvCxnSpPr/>
                <p:nvPr/>
              </p:nvCxnSpPr>
              <p:spPr>
                <a:xfrm>
                  <a:off x="4189001" y="6313208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Egyenes összekötő 18"/>
                <p:cNvCxnSpPr/>
                <p:nvPr/>
              </p:nvCxnSpPr>
              <p:spPr>
                <a:xfrm>
                  <a:off x="4736996" y="6311919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Egyenes összekötő 19"/>
                <p:cNvCxnSpPr/>
                <p:nvPr/>
              </p:nvCxnSpPr>
              <p:spPr>
                <a:xfrm>
                  <a:off x="5287170" y="6315107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Egyenes összekötő 20"/>
                <p:cNvCxnSpPr/>
                <p:nvPr/>
              </p:nvCxnSpPr>
              <p:spPr>
                <a:xfrm>
                  <a:off x="5835165" y="6313819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Egyenes összekötő 21"/>
                <p:cNvCxnSpPr/>
                <p:nvPr/>
              </p:nvCxnSpPr>
              <p:spPr>
                <a:xfrm>
                  <a:off x="6384371" y="6313208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Egyenes összekötő 22"/>
                <p:cNvCxnSpPr/>
                <p:nvPr/>
              </p:nvCxnSpPr>
              <p:spPr>
                <a:xfrm>
                  <a:off x="6932366" y="6311919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Szövegdoboz 28"/>
                <p:cNvSpPr txBox="1"/>
                <p:nvPr/>
              </p:nvSpPr>
              <p:spPr>
                <a:xfrm>
                  <a:off x="810987" y="6437161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2006</a:t>
                  </a:r>
                </a:p>
              </p:txBody>
            </p:sp>
            <p:sp>
              <p:nvSpPr>
                <p:cNvPr id="36" name="Szövegdoboz 29"/>
                <p:cNvSpPr txBox="1"/>
                <p:nvPr/>
              </p:nvSpPr>
              <p:spPr>
                <a:xfrm>
                  <a:off x="1912655" y="6430350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2008</a:t>
                  </a:r>
                </a:p>
              </p:txBody>
            </p:sp>
            <p:sp>
              <p:nvSpPr>
                <p:cNvPr id="37" name="Szövegdoboz 30"/>
                <p:cNvSpPr txBox="1"/>
                <p:nvPr/>
              </p:nvSpPr>
              <p:spPr>
                <a:xfrm>
                  <a:off x="3009348" y="6430350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2010</a:t>
                  </a:r>
                </a:p>
              </p:txBody>
            </p:sp>
            <p:sp>
              <p:nvSpPr>
                <p:cNvPr id="38" name="Szövegdoboz 31"/>
                <p:cNvSpPr txBox="1"/>
                <p:nvPr/>
              </p:nvSpPr>
              <p:spPr>
                <a:xfrm>
                  <a:off x="4109138" y="6430350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2012</a:t>
                  </a:r>
                </a:p>
              </p:txBody>
            </p:sp>
            <p:sp>
              <p:nvSpPr>
                <p:cNvPr id="39" name="Szövegdoboz 32"/>
                <p:cNvSpPr txBox="1"/>
                <p:nvPr/>
              </p:nvSpPr>
              <p:spPr>
                <a:xfrm>
                  <a:off x="5211747" y="6430350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2014</a:t>
                  </a:r>
                </a:p>
              </p:txBody>
            </p:sp>
            <p:sp>
              <p:nvSpPr>
                <p:cNvPr id="40" name="Szövegdoboz 33"/>
                <p:cNvSpPr txBox="1"/>
                <p:nvPr/>
              </p:nvSpPr>
              <p:spPr>
                <a:xfrm>
                  <a:off x="6309831" y="6435543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2016</a:t>
                  </a:r>
                </a:p>
              </p:txBody>
            </p:sp>
            <p:sp>
              <p:nvSpPr>
                <p:cNvPr id="41" name="Szövegdoboz 34"/>
                <p:cNvSpPr txBox="1"/>
                <p:nvPr/>
              </p:nvSpPr>
              <p:spPr>
                <a:xfrm>
                  <a:off x="9352664" y="6445411"/>
                  <a:ext cx="715924" cy="284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Year</a:t>
                  </a:r>
                </a:p>
              </p:txBody>
            </p:sp>
            <p:cxnSp>
              <p:nvCxnSpPr>
                <p:cNvPr id="42" name="Egyenes összekötő 22"/>
                <p:cNvCxnSpPr/>
                <p:nvPr/>
              </p:nvCxnSpPr>
              <p:spPr>
                <a:xfrm>
                  <a:off x="7487480" y="6312703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Egyenes összekötő 22"/>
                <p:cNvCxnSpPr/>
                <p:nvPr/>
              </p:nvCxnSpPr>
              <p:spPr>
                <a:xfrm>
                  <a:off x="8041940" y="6300464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Szövegdoboz 33"/>
                <p:cNvSpPr txBox="1"/>
                <p:nvPr/>
              </p:nvSpPr>
              <p:spPr>
                <a:xfrm>
                  <a:off x="7415487" y="6434396"/>
                  <a:ext cx="595035" cy="2846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201</a:t>
                  </a:r>
                  <a:r>
                    <a:rPr kumimoji="0" lang="en-US" sz="125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8</a:t>
                  </a:r>
                  <a:endPara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cxnSp>
              <p:nvCxnSpPr>
                <p:cNvPr id="45" name="Egyenes összekötő 22"/>
                <p:cNvCxnSpPr/>
                <p:nvPr/>
              </p:nvCxnSpPr>
              <p:spPr>
                <a:xfrm>
                  <a:off x="8591900" y="6306007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Egyenes összekötő 14"/>
                <p:cNvCxnSpPr/>
                <p:nvPr/>
              </p:nvCxnSpPr>
              <p:spPr>
                <a:xfrm>
                  <a:off x="9121195" y="6313514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Szövegdoboz 33"/>
              <p:cNvSpPr txBox="1"/>
              <p:nvPr/>
            </p:nvSpPr>
            <p:spPr>
              <a:xfrm>
                <a:off x="8150463" y="6444335"/>
                <a:ext cx="595035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cxnSp>
          <p:nvCxnSpPr>
            <p:cNvPr id="62" name="Egyenes összekötő 22"/>
            <p:cNvCxnSpPr/>
            <p:nvPr/>
          </p:nvCxnSpPr>
          <p:spPr>
            <a:xfrm>
              <a:off x="8572242" y="6293581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Egyenes összekötő 12"/>
            <p:cNvCxnSpPr/>
            <p:nvPr/>
          </p:nvCxnSpPr>
          <p:spPr>
            <a:xfrm>
              <a:off x="713343" y="630932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Egyenes összekötő 12"/>
            <p:cNvCxnSpPr/>
            <p:nvPr/>
          </p:nvCxnSpPr>
          <p:spPr>
            <a:xfrm>
              <a:off x="254905" y="630932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zövegdoboz 28"/>
            <p:cNvSpPr txBox="1"/>
            <p:nvPr/>
          </p:nvSpPr>
          <p:spPr>
            <a:xfrm>
              <a:off x="164895" y="6421977"/>
              <a:ext cx="595035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</a:t>
              </a:r>
              <a:r>
                <a:rPr kumimoji="0" lang="en-GB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611560" y="863715"/>
            <a:ext cx="16802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UMA topology</a:t>
            </a:r>
          </a:p>
        </p:txBody>
      </p:sp>
      <p:sp>
        <p:nvSpPr>
          <p:cNvPr id="149" name="Text Box 4"/>
          <p:cNvSpPr txBox="1">
            <a:spLocks noChangeArrowheads="1"/>
          </p:cNvSpPr>
          <p:nvPr/>
        </p:nvSpPr>
        <p:spPr bwMode="auto">
          <a:xfrm rot="10800000" flipH="1" flipV="1">
            <a:off x="2701136" y="1549467"/>
            <a:ext cx="3752479" cy="13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Market segment specific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300" b="1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                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Three performance grades are defined: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Expandable (EX) (High-performance)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Efficient Performance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(EP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and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(EL) </a:t>
            </a:r>
            <a:endParaRPr kumimoji="0" lang="en-US" alt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1" name="Text Box 4"/>
          <p:cNvSpPr txBox="1">
            <a:spLocks noChangeArrowheads="1"/>
          </p:cNvSpPr>
          <p:nvPr/>
        </p:nvSpPr>
        <p:spPr bwMode="auto">
          <a:xfrm rot="10800000" flipH="1" flipV="1">
            <a:off x="5907889" y="1559339"/>
            <a:ext cx="343464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7" name="Text Box 4"/>
          <p:cNvSpPr txBox="1">
            <a:spLocks noChangeArrowheads="1"/>
          </p:cNvSpPr>
          <p:nvPr/>
        </p:nvSpPr>
        <p:spPr bwMode="auto">
          <a:xfrm rot="10800000" flipH="1" flipV="1">
            <a:off x="-233024" y="1481025"/>
            <a:ext cx="3103017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Dedicated</a:t>
            </a:r>
            <a:r>
              <a:rPr kumimoji="0" lang="en-US" altLang="en-US" sz="13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spc="-50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p</a:t>
            </a:r>
            <a:r>
              <a:rPr kumimoji="0" lang="en-US" altLang="en-US" sz="1300" b="1" i="0" u="none" strike="noStrike" kern="1200" cap="none" spc="-50" normalizeH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latforms</a:t>
            </a:r>
            <a:r>
              <a:rPr kumimoji="0" lang="en-US" altLang="en-US" sz="13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hu-HU" altLang="en-US" sz="1300" b="1" i="0" u="none" strike="noStrike" kern="1200" cap="none" spc="-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8" name="Line 13"/>
          <p:cNvSpPr>
            <a:spLocks noChangeShapeType="1"/>
          </p:cNvSpPr>
          <p:nvPr/>
        </p:nvSpPr>
        <p:spPr bwMode="auto">
          <a:xfrm>
            <a:off x="1421650" y="1223755"/>
            <a:ext cx="0" cy="28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9" name="Oval 12"/>
          <p:cNvSpPr>
            <a:spLocks noChangeArrowheads="1"/>
          </p:cNvSpPr>
          <p:nvPr/>
        </p:nvSpPr>
        <p:spPr bwMode="auto">
          <a:xfrm>
            <a:off x="1379698" y="14595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318337" y="868185"/>
            <a:ext cx="3315208" cy="697600"/>
            <a:chOff x="4318337" y="868185"/>
            <a:chExt cx="3315208" cy="697600"/>
          </a:xfrm>
        </p:grpSpPr>
        <p:sp>
          <p:nvSpPr>
            <p:cNvPr id="148" name="TextBox 147"/>
            <p:cNvSpPr txBox="1"/>
            <p:nvPr/>
          </p:nvSpPr>
          <p:spPr>
            <a:xfrm>
              <a:off x="5202070" y="868185"/>
              <a:ext cx="168178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NUMA topology</a:t>
              </a:r>
            </a:p>
          </p:txBody>
        </p:sp>
        <p:sp>
          <p:nvSpPr>
            <p:cNvPr id="152" name="Line 8"/>
            <p:cNvSpPr>
              <a:spLocks noChangeShapeType="1"/>
            </p:cNvSpPr>
            <p:nvPr/>
          </p:nvSpPr>
          <p:spPr bwMode="auto">
            <a:xfrm>
              <a:off x="6012114" y="1178750"/>
              <a:ext cx="0" cy="180000"/>
            </a:xfrm>
            <a:prstGeom prst="line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3" name="Line 10"/>
            <p:cNvSpPr>
              <a:spLocks noChangeShapeType="1"/>
            </p:cNvSpPr>
            <p:nvPr/>
          </p:nvSpPr>
          <p:spPr bwMode="auto">
            <a:xfrm flipV="1">
              <a:off x="4350664" y="1361800"/>
              <a:ext cx="3250877" cy="0"/>
            </a:xfrm>
            <a:prstGeom prst="line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4" name="Line 13"/>
            <p:cNvSpPr>
              <a:spLocks noChangeShapeType="1"/>
            </p:cNvSpPr>
            <p:nvPr/>
          </p:nvSpPr>
          <p:spPr bwMode="auto">
            <a:xfrm>
              <a:off x="4355233" y="1361800"/>
              <a:ext cx="0" cy="1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5" name="Line 13"/>
            <p:cNvSpPr>
              <a:spLocks noChangeShapeType="1"/>
            </p:cNvSpPr>
            <p:nvPr/>
          </p:nvSpPr>
          <p:spPr bwMode="auto">
            <a:xfrm flipH="1">
              <a:off x="7597302" y="1357037"/>
              <a:ext cx="5879" cy="200169"/>
            </a:xfrm>
            <a:prstGeom prst="line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6" name="Oval 12"/>
            <p:cNvSpPr>
              <a:spLocks noChangeArrowheads="1"/>
            </p:cNvSpPr>
            <p:nvPr/>
          </p:nvSpPr>
          <p:spPr bwMode="auto">
            <a:xfrm>
              <a:off x="4318337" y="147160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5" name="Oval 12"/>
            <p:cNvSpPr>
              <a:spLocks noChangeArrowheads="1"/>
            </p:cNvSpPr>
            <p:nvPr/>
          </p:nvSpPr>
          <p:spPr bwMode="auto">
            <a:xfrm>
              <a:off x="7561545" y="1493785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66486" y="3377026"/>
            <a:ext cx="3751170" cy="2779169"/>
            <a:chOff x="2766486" y="3377026"/>
            <a:chExt cx="3751170" cy="2779169"/>
          </a:xfrm>
        </p:grpSpPr>
        <p:sp>
          <p:nvSpPr>
            <p:cNvPr id="8" name="TextBox 7"/>
            <p:cNvSpPr txBox="1"/>
            <p:nvPr/>
          </p:nvSpPr>
          <p:spPr>
            <a:xfrm>
              <a:off x="3905891" y="5194654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sz="1500" i="1" dirty="0">
                  <a:latin typeface="Verdana"/>
                </a:rPr>
                <a:t>2S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3127402" y="3974246"/>
              <a:ext cx="504000" cy="0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190390" y="3377026"/>
              <a:ext cx="77777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4S/8S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022050" y="5390585"/>
              <a:ext cx="95731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Brickland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39839" y="3606924"/>
              <a:ext cx="116891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Boxboro-EX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44857" y="3609309"/>
              <a:ext cx="95731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Brickland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009235" y="385950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842030" y="3857128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869919" y="5696793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>
              <a:off x="3088118" y="5808449"/>
              <a:ext cx="540000" cy="5133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5" name="TextBox 114"/>
            <p:cNvSpPr txBox="1"/>
            <p:nvPr/>
          </p:nvSpPr>
          <p:spPr>
            <a:xfrm>
              <a:off x="2951820" y="5705620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766486" y="5390585"/>
              <a:ext cx="109196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60" normalizeH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Boxboro-EX</a:t>
              </a:r>
              <a:endParaRPr kumimoji="0" lang="en-US" sz="1300" b="0" i="0" u="none" strike="noStrike" kern="1200" cap="none" spc="-6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491880" y="5705620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833249" y="5702006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 bwMode="auto">
            <a:xfrm>
              <a:off x="4978328" y="5816600"/>
              <a:ext cx="1044000" cy="5133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/>
            <p:nvPr/>
          </p:nvCxnSpPr>
          <p:spPr bwMode="auto">
            <a:xfrm>
              <a:off x="4964222" y="3982082"/>
              <a:ext cx="1224000" cy="0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0" name="TextBox 129"/>
            <p:cNvSpPr txBox="1"/>
            <p:nvPr/>
          </p:nvSpPr>
          <p:spPr>
            <a:xfrm>
              <a:off x="3481385" y="3856692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039712" y="3856692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481990" y="4364362"/>
              <a:ext cx="77777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500" i="1" dirty="0" smtClean="0">
                  <a:solidFill>
                    <a:srgbClr val="7030A0"/>
                  </a:solidFill>
                  <a:latin typeface="Verdana"/>
                </a:rPr>
                <a:t>2S/4S</a:t>
              </a:r>
              <a:endParaRPr lang="en-US" sz="1500" i="1" dirty="0">
                <a:solidFill>
                  <a:srgbClr val="7030A0"/>
                </a:solidFill>
                <a:latin typeface="Verdana"/>
              </a:endParaRPr>
            </a:p>
          </p:txBody>
        </p:sp>
        <p:sp>
          <p:nvSpPr>
            <p:cNvPr id="116" name="Rounded Rectangle 115"/>
            <p:cNvSpPr/>
            <p:nvPr/>
          </p:nvSpPr>
          <p:spPr bwMode="auto">
            <a:xfrm>
              <a:off x="2850275" y="3388719"/>
              <a:ext cx="3438902" cy="865094"/>
            </a:xfrm>
            <a:prstGeom prst="roundRect">
              <a:avLst/>
            </a:prstGeom>
            <a:noFill/>
            <a:ln w="15875" cap="flat" cmpd="sng" algn="ctr">
              <a:solidFill>
                <a:srgbClr val="0070C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031940" y="4839795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630148" y="4600162"/>
              <a:ext cx="102534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50" normalizeH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Romley</a:t>
              </a:r>
              <a:r>
                <a:rPr kumimoji="0" lang="en-US" sz="1300" b="0" i="0" u="none" strike="noStrike" kern="1200" cap="none" spc="-5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-5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0876" y="4845189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885589" y="483698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112060" y="4616769"/>
              <a:ext cx="117711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Grantley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33" name="Straight Connector 132"/>
            <p:cNvCxnSpPr/>
            <p:nvPr/>
          </p:nvCxnSpPr>
          <p:spPr bwMode="auto">
            <a:xfrm flipV="1">
              <a:off x="5247075" y="4952163"/>
              <a:ext cx="756000" cy="655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4177172" y="4955944"/>
              <a:ext cx="2340484" cy="1613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" name="TextBox 133"/>
            <p:cNvSpPr txBox="1"/>
            <p:nvPr/>
          </p:nvSpPr>
          <p:spPr>
            <a:xfrm>
              <a:off x="4031940" y="5697839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16905" y="5387381"/>
              <a:ext cx="10378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60" normalizeH="0" noProof="0" dirty="0" err="1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Romley</a:t>
              </a:r>
              <a:r>
                <a:rPr kumimoji="0" lang="en-US" sz="1300" b="0" i="0" u="none" strike="noStrike" kern="1200" cap="none" spc="-60" normalizeH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-EN</a:t>
              </a:r>
              <a:endParaRPr kumimoji="0" lang="en-US" sz="1300" b="0" i="0" u="none" strike="noStrike" kern="1200" cap="none" spc="-6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7" name="Rounded Rectangle 136"/>
            <p:cNvSpPr/>
            <p:nvPr/>
          </p:nvSpPr>
          <p:spPr bwMode="auto">
            <a:xfrm>
              <a:off x="3623548" y="4353242"/>
              <a:ext cx="2685125" cy="758896"/>
            </a:xfrm>
            <a:prstGeom prst="roundRect">
              <a:avLst/>
            </a:prstGeom>
            <a:noFill/>
            <a:ln w="15875" cap="flat" cmpd="sng" algn="ctr">
              <a:solidFill>
                <a:schemeClr val="bg1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63" name="Rounded Rectangle 162"/>
            <p:cNvSpPr/>
            <p:nvPr/>
          </p:nvSpPr>
          <p:spPr bwMode="auto">
            <a:xfrm>
              <a:off x="2810300" y="5184195"/>
              <a:ext cx="3465585" cy="97200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smtClean="0">
                <a:ln>
                  <a:noFill/>
                </a:ln>
                <a:solidFill>
                  <a:srgbClr val="00823B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35553" y="4301623"/>
            <a:ext cx="2945715" cy="1855316"/>
            <a:chOff x="-35553" y="4301623"/>
            <a:chExt cx="2945715" cy="1855316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821769" y="4919943"/>
              <a:ext cx="648000" cy="0"/>
            </a:xfrm>
            <a:prstGeom prst="line">
              <a:avLst/>
            </a:prstGeom>
            <a:noFill/>
            <a:ln w="28575" cap="flat" cmpd="sng" algn="ctr">
              <a:solidFill>
                <a:srgbClr val="86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1381825" y="5816369"/>
              <a:ext cx="648000" cy="0"/>
            </a:xfrm>
            <a:prstGeom prst="line">
              <a:avLst/>
            </a:prstGeom>
            <a:noFill/>
            <a:ln w="28575" cap="flat" cmpd="sng" algn="ctr">
              <a:solidFill>
                <a:srgbClr val="009A4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TextBox 64"/>
            <p:cNvSpPr txBox="1"/>
            <p:nvPr/>
          </p:nvSpPr>
          <p:spPr>
            <a:xfrm>
              <a:off x="1422417" y="4319357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</a:t>
              </a: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8666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1560" y="4575159"/>
              <a:ext cx="11045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Truland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MP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8666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322015" y="4796218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8666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1570" y="4792983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8666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94060" y="5693038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-35553" y="5303187"/>
              <a:ext cx="13724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Unnamed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Nocona-based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249442" y="5695996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306245" y="5352085"/>
              <a:ext cx="83548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Bensley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86887" y="5694338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871700" y="480018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8666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256311" y="480018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8666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646675" y="4570585"/>
              <a:ext cx="126348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Caneland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MP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8666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 bwMode="auto">
            <a:xfrm>
              <a:off x="2033790" y="4921194"/>
              <a:ext cx="360000" cy="0"/>
            </a:xfrm>
            <a:prstGeom prst="line">
              <a:avLst/>
            </a:prstGeom>
            <a:noFill/>
            <a:ln w="28575" cap="flat" cmpd="sng" algn="ctr">
              <a:solidFill>
                <a:srgbClr val="86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1469769" y="4919943"/>
              <a:ext cx="560056" cy="0"/>
            </a:xfrm>
            <a:prstGeom prst="line">
              <a:avLst/>
            </a:prstGeom>
            <a:noFill/>
            <a:ln w="1905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Rounded Rectangle 14"/>
            <p:cNvSpPr/>
            <p:nvPr/>
          </p:nvSpPr>
          <p:spPr bwMode="auto">
            <a:xfrm>
              <a:off x="30973" y="5184939"/>
              <a:ext cx="2781909" cy="972000"/>
            </a:xfrm>
            <a:prstGeom prst="roundRect">
              <a:avLst/>
            </a:prstGeom>
            <a:noFill/>
            <a:ln w="19050" cap="flat" cmpd="sng" algn="ctr">
              <a:solidFill>
                <a:srgbClr val="009A46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smtClean="0">
                <a:ln>
                  <a:noFill/>
                </a:ln>
                <a:solidFill>
                  <a:srgbClr val="00823B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36" name="Rounded Rectangle 135"/>
            <p:cNvSpPr/>
            <p:nvPr/>
          </p:nvSpPr>
          <p:spPr bwMode="auto">
            <a:xfrm>
              <a:off x="566556" y="4301623"/>
              <a:ext cx="2303438" cy="828000"/>
            </a:xfrm>
            <a:prstGeom prst="roundRect">
              <a:avLst/>
            </a:prstGeom>
            <a:noFill/>
            <a:ln w="15875" cap="flat" cmpd="sng" algn="ctr">
              <a:solidFill>
                <a:srgbClr val="9A75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>
              <a:off x="431540" y="5814211"/>
              <a:ext cx="950285" cy="2158"/>
            </a:xfrm>
            <a:prstGeom prst="line">
              <a:avLst/>
            </a:prstGeom>
            <a:noFill/>
            <a:ln w="15875" cap="flat" cmpd="sng" algn="ctr">
              <a:solidFill>
                <a:srgbClr val="009A46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8" name="TextBox 167"/>
            <p:cNvSpPr txBox="1"/>
            <p:nvPr/>
          </p:nvSpPr>
          <p:spPr>
            <a:xfrm>
              <a:off x="1033000" y="5164945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sz="1500" i="1" dirty="0">
                  <a:solidFill>
                    <a:srgbClr val="00823B"/>
                  </a:solidFill>
                  <a:latin typeface="Verdana"/>
                </a:rPr>
                <a:t>2S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12412" y="3628287"/>
            <a:ext cx="12474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Cedar Island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24442" y="5391701"/>
            <a:ext cx="8130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Whitley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37385" y="5870890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/>
              </a:rPr>
              <a:t>(dedicated)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50744" y="3991707"/>
            <a:ext cx="11448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7030A0"/>
                </a:solidFill>
                <a:latin typeface="Verdana"/>
              </a:rPr>
              <a:t>(dedicated)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144808" y="5688547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7722138" y="3091168"/>
            <a:ext cx="890493" cy="4747"/>
          </a:xfrm>
          <a:prstGeom prst="line">
            <a:avLst/>
          </a:prstGeom>
          <a:noFill/>
          <a:ln w="1905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Rounded Rectangle 137"/>
          <p:cNvSpPr/>
          <p:nvPr/>
        </p:nvSpPr>
        <p:spPr bwMode="auto">
          <a:xfrm>
            <a:off x="6263489" y="2367469"/>
            <a:ext cx="2783648" cy="865094"/>
          </a:xfrm>
          <a:prstGeom prst="roundRect">
            <a:avLst/>
          </a:prstGeom>
          <a:noFill/>
          <a:ln w="158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0" name="Rounded Rectangle 159"/>
          <p:cNvSpPr/>
          <p:nvPr/>
        </p:nvSpPr>
        <p:spPr bwMode="auto">
          <a:xfrm>
            <a:off x="7305641" y="3383995"/>
            <a:ext cx="1266602" cy="865094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145268" y="2611263"/>
            <a:ext cx="927233" cy="775840"/>
            <a:chOff x="8145268" y="2611263"/>
            <a:chExt cx="927233" cy="775840"/>
          </a:xfrm>
        </p:grpSpPr>
        <p:sp>
          <p:nvSpPr>
            <p:cNvPr id="81" name="TextBox 80"/>
            <p:cNvSpPr txBox="1"/>
            <p:nvPr/>
          </p:nvSpPr>
          <p:spPr>
            <a:xfrm>
              <a:off x="8454050" y="2974416"/>
              <a:ext cx="290080" cy="292388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145268" y="2611263"/>
              <a:ext cx="927233" cy="502702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Sapphire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Rapids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8330452" y="3094715"/>
              <a:ext cx="698306" cy="292388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2022?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cxnSp>
        <p:nvCxnSpPr>
          <p:cNvPr id="55" name="Straight Connector 54"/>
          <p:cNvCxnSpPr>
            <a:endCxn id="167" idx="0"/>
          </p:cNvCxnSpPr>
          <p:nvPr/>
        </p:nvCxnSpPr>
        <p:spPr bwMode="auto">
          <a:xfrm>
            <a:off x="7677345" y="3091168"/>
            <a:ext cx="1002260" cy="3547"/>
          </a:xfrm>
          <a:prstGeom prst="line">
            <a:avLst/>
          </a:prstGeom>
          <a:noFill/>
          <a:ln w="1587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TextBox 86"/>
          <p:cNvSpPr txBox="1"/>
          <p:nvPr/>
        </p:nvSpPr>
        <p:spPr>
          <a:xfrm>
            <a:off x="7746921" y="3856692"/>
            <a:ext cx="29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94623" y="3395656"/>
            <a:ext cx="7777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500" i="1" dirty="0">
                <a:solidFill>
                  <a:srgbClr val="7030A0"/>
                </a:solidFill>
                <a:latin typeface="Verdana"/>
              </a:rPr>
              <a:t>4S/8S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274141" y="2475765"/>
            <a:ext cx="1824711" cy="3680430"/>
            <a:chOff x="6274141" y="2475765"/>
            <a:chExt cx="1824711" cy="3680430"/>
          </a:xfrm>
        </p:grpSpPr>
        <p:cxnSp>
          <p:nvCxnSpPr>
            <p:cNvPr id="13" name="Straight Connector 12"/>
            <p:cNvCxnSpPr/>
            <p:nvPr/>
          </p:nvCxnSpPr>
          <p:spPr bwMode="auto">
            <a:xfrm flipV="1">
              <a:off x="6490000" y="3098115"/>
              <a:ext cx="1232137" cy="6550"/>
            </a:xfrm>
            <a:prstGeom prst="line">
              <a:avLst/>
            </a:prstGeom>
            <a:noFill/>
            <a:ln w="28575" cap="flat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Box 13"/>
            <p:cNvSpPr txBox="1"/>
            <p:nvPr/>
          </p:nvSpPr>
          <p:spPr>
            <a:xfrm>
              <a:off x="6822250" y="2475765"/>
              <a:ext cx="776750" cy="323165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2S-8S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95350" y="2731567"/>
              <a:ext cx="1497148" cy="292388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Platinum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331419" y="2976578"/>
              <a:ext cx="290080" cy="292388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565312" y="2977249"/>
              <a:ext cx="290080" cy="292388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39" name="Straight Connector 138"/>
            <p:cNvCxnSpPr/>
            <p:nvPr/>
          </p:nvCxnSpPr>
          <p:spPr bwMode="auto">
            <a:xfrm flipV="1">
              <a:off x="6530991" y="4954935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TextBox 139"/>
            <p:cNvSpPr txBox="1"/>
            <p:nvPr/>
          </p:nvSpPr>
          <p:spPr>
            <a:xfrm>
              <a:off x="6597225" y="4631402"/>
              <a:ext cx="11480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Gold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372424" y="4844105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607725" y="4834069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43" name="Straight Connector 142"/>
            <p:cNvCxnSpPr/>
            <p:nvPr/>
          </p:nvCxnSpPr>
          <p:spPr bwMode="auto">
            <a:xfrm flipV="1">
              <a:off x="6555377" y="5807661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4" name="TextBox 143"/>
            <p:cNvSpPr txBox="1"/>
            <p:nvPr/>
          </p:nvSpPr>
          <p:spPr>
            <a:xfrm>
              <a:off x="6274141" y="5386201"/>
              <a:ext cx="168905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80" normalizeH="0" noProof="0" dirty="0" err="1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-80" normalizeH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 Silver/Bronze</a:t>
              </a:r>
              <a:endParaRPr kumimoji="0" lang="en-US" sz="1300" b="0" i="0" u="none" strike="noStrike" kern="1200" cap="none" spc="-8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396586" y="568612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632111" y="5686795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1" name="Rounded Rectangle 160"/>
            <p:cNvSpPr/>
            <p:nvPr/>
          </p:nvSpPr>
          <p:spPr bwMode="auto">
            <a:xfrm>
              <a:off x="6297365" y="4374105"/>
              <a:ext cx="1784598" cy="758896"/>
            </a:xfrm>
            <a:prstGeom prst="roundRect">
              <a:avLst/>
            </a:prstGeom>
            <a:noFill/>
            <a:ln w="15875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687235" y="4383730"/>
              <a:ext cx="77777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500" i="1" dirty="0" smtClean="0">
                  <a:solidFill>
                    <a:srgbClr val="7030A0"/>
                  </a:solidFill>
                  <a:latin typeface="Verdana"/>
                </a:rPr>
                <a:t>2S/4S</a:t>
              </a:r>
              <a:endParaRPr lang="en-US" sz="1500" i="1" dirty="0">
                <a:solidFill>
                  <a:srgbClr val="7030A0"/>
                </a:solidFill>
                <a:latin typeface="Verdana"/>
              </a:endParaRPr>
            </a:p>
          </p:txBody>
        </p:sp>
        <p:sp>
          <p:nvSpPr>
            <p:cNvPr id="164" name="Rounded Rectangle 163"/>
            <p:cNvSpPr/>
            <p:nvPr/>
          </p:nvSpPr>
          <p:spPr bwMode="auto">
            <a:xfrm>
              <a:off x="6290591" y="5184195"/>
              <a:ext cx="1762242" cy="97200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smtClean="0">
                <a:ln>
                  <a:noFill/>
                </a:ln>
                <a:solidFill>
                  <a:srgbClr val="00823B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66" name="Rounded Rectangle 165"/>
            <p:cNvSpPr/>
            <p:nvPr/>
          </p:nvSpPr>
          <p:spPr bwMode="auto">
            <a:xfrm>
              <a:off x="6282190" y="2483895"/>
              <a:ext cx="1816662" cy="900000"/>
            </a:xfrm>
            <a:prstGeom prst="roundRect">
              <a:avLst/>
            </a:prstGeom>
            <a:noFill/>
            <a:ln w="15875" cap="flat" cmpd="sng" algn="ctr">
              <a:solidFill>
                <a:srgbClr val="0070C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6453615" y="3091168"/>
              <a:ext cx="1268522" cy="0"/>
            </a:xfrm>
            <a:prstGeom prst="line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9" name="TextBox 168"/>
            <p:cNvSpPr txBox="1"/>
            <p:nvPr/>
          </p:nvSpPr>
          <p:spPr>
            <a:xfrm>
              <a:off x="6879256" y="5176065"/>
              <a:ext cx="4379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500" i="1" dirty="0">
                  <a:latin typeface="Verdana"/>
                </a:rPr>
                <a:t>2S</a:t>
              </a:r>
            </a:p>
          </p:txBody>
        </p:sp>
      </p:grpSp>
      <p:sp>
        <p:nvSpPr>
          <p:cNvPr id="170" name="Rounded Rectangle 169"/>
          <p:cNvSpPr/>
          <p:nvPr/>
        </p:nvSpPr>
        <p:spPr bwMode="auto">
          <a:xfrm>
            <a:off x="8072561" y="5171089"/>
            <a:ext cx="1044944" cy="979231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rgbClr val="00823B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240110" y="5176065"/>
            <a:ext cx="5173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500" i="1" dirty="0">
                <a:latin typeface="Verdana"/>
              </a:rPr>
              <a:t>2S</a:t>
            </a:r>
          </a:p>
        </p:txBody>
      </p:sp>
    </p:spTree>
    <p:extLst>
      <p:ext uri="{BB962C8B-B14F-4D97-AF65-F5344CB8AC3E}">
        <p14:creationId xmlns:p14="http://schemas.microsoft.com/office/powerpoint/2010/main" val="310450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9" grpId="0"/>
      <p:bldP spid="151" grpId="0"/>
      <p:bldP spid="157" grpId="0"/>
      <p:bldP spid="158" grpId="0" animBg="1"/>
      <p:bldP spid="159" grpId="0" animBg="1"/>
      <p:bldP spid="16" grpId="0"/>
      <p:bldP spid="74" grpId="0"/>
      <p:bldP spid="75" grpId="0"/>
      <p:bldP spid="76" grpId="0"/>
      <p:bldP spid="86" grpId="0"/>
      <p:bldP spid="160" grpId="0" animBg="1"/>
      <p:bldP spid="87" grpId="0"/>
      <p:bldP spid="4" grpId="0"/>
      <p:bldP spid="170" grpId="0" animBg="1"/>
      <p:bldP spid="17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(4b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92" name="TextBox 91"/>
          <p:cNvSpPr txBox="1"/>
          <p:nvPr/>
        </p:nvSpPr>
        <p:spPr>
          <a:xfrm>
            <a:off x="33040" y="505574"/>
            <a:ext cx="9153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2S-8S 64-bit server platforms and processors (1S platforms omitted)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238" y="3654025"/>
            <a:ext cx="917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b.: based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524500" y="3510870"/>
            <a:ext cx="2905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215195" y="3096249"/>
            <a:ext cx="928805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Sapphire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Rapids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352550" y="3744035"/>
            <a:ext cx="659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2022?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7791347" y="3627622"/>
            <a:ext cx="892003" cy="4747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" name="Group 20"/>
          <p:cNvGrpSpPr/>
          <p:nvPr/>
        </p:nvGrpSpPr>
        <p:grpSpPr>
          <a:xfrm>
            <a:off x="-36264" y="4095945"/>
            <a:ext cx="3160246" cy="1088250"/>
            <a:chOff x="-36264" y="4095945"/>
            <a:chExt cx="3160246" cy="1088250"/>
          </a:xfrm>
        </p:grpSpPr>
        <p:grpSp>
          <p:nvGrpSpPr>
            <p:cNvPr id="57" name="Group 56"/>
            <p:cNvGrpSpPr/>
            <p:nvPr/>
          </p:nvGrpSpPr>
          <p:grpSpPr>
            <a:xfrm>
              <a:off x="-36264" y="4095945"/>
              <a:ext cx="3160246" cy="1088250"/>
              <a:chOff x="-36264" y="4140950"/>
              <a:chExt cx="3160246" cy="1088250"/>
            </a:xfrm>
          </p:grpSpPr>
          <p:cxnSp>
            <p:nvCxnSpPr>
              <p:cNvPr id="5" name="Straight Connector 4"/>
              <p:cNvCxnSpPr/>
              <p:nvPr/>
            </p:nvCxnSpPr>
            <p:spPr bwMode="auto">
              <a:xfrm>
                <a:off x="821769" y="4711035"/>
                <a:ext cx="648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86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TextBox 64"/>
              <p:cNvSpPr txBox="1"/>
              <p:nvPr/>
            </p:nvSpPr>
            <p:spPr>
              <a:xfrm>
                <a:off x="1478765" y="4140950"/>
                <a:ext cx="43794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8666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</a:t>
                </a:r>
                <a:r>
                  <a:rPr kumimoji="0" lang="en-US" sz="1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666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</a:t>
                </a:r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10799" y="4392128"/>
                <a:ext cx="110453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8666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Truland</a:t>
                </a: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666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MP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322015" y="4592190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66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01570" y="4588955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66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1871700" y="4596156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66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256311" y="4596156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66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1566290" y="4391310"/>
                <a:ext cx="126348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8666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Caneland</a:t>
                </a: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666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MP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8666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 bwMode="auto">
              <a:xfrm>
                <a:off x="2033790" y="4705660"/>
                <a:ext cx="360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86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1469769" y="4711035"/>
                <a:ext cx="560056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1" name="TextBox 150"/>
              <p:cNvSpPr txBox="1"/>
              <p:nvPr/>
            </p:nvSpPr>
            <p:spPr>
              <a:xfrm>
                <a:off x="-36264" y="4767535"/>
                <a:ext cx="11155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55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Pentium4 b.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55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Potomac</a:t>
                </a: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881590" y="4767535"/>
                <a:ext cx="11155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55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Pentium4 b.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55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7100</a:t>
                </a: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799964" y="4767535"/>
                <a:ext cx="7397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-140" normalizeH="0" baseline="0" noProof="0" dirty="0" smtClean="0">
                    <a:ln>
                      <a:noFill/>
                    </a:ln>
                    <a:solidFill>
                      <a:srgbClr val="7055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Core2 b..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55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7200</a:t>
                </a: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385831" y="4767535"/>
                <a:ext cx="738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-140" normalizeH="0" baseline="0" noProof="0" dirty="0" smtClean="0">
                    <a:ln>
                      <a:noFill/>
                    </a:ln>
                    <a:solidFill>
                      <a:srgbClr val="7055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 2 b.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55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7300</a:t>
                </a:r>
              </a:p>
            </p:txBody>
          </p:sp>
        </p:grpSp>
        <p:sp>
          <p:nvSpPr>
            <p:cNvPr id="66" name="Rounded Rectangle 65"/>
            <p:cNvSpPr/>
            <p:nvPr/>
          </p:nvSpPr>
          <p:spPr bwMode="auto">
            <a:xfrm>
              <a:off x="-1" y="4102826"/>
              <a:ext cx="3121181" cy="1044000"/>
            </a:xfrm>
            <a:prstGeom prst="roundRect">
              <a:avLst/>
            </a:prstGeom>
            <a:noFill/>
            <a:ln w="19050" cap="flat" cmpd="sng" algn="ctr">
              <a:solidFill>
                <a:srgbClr val="9A75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Rounded Rectangle 68"/>
          <p:cNvSpPr/>
          <p:nvPr/>
        </p:nvSpPr>
        <p:spPr bwMode="auto">
          <a:xfrm>
            <a:off x="2610549" y="5130325"/>
            <a:ext cx="2882007" cy="1224000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-69720" y="5141570"/>
            <a:ext cx="2708320" cy="1277010"/>
            <a:chOff x="-69720" y="5141570"/>
            <a:chExt cx="2708320" cy="1277010"/>
          </a:xfrm>
        </p:grpSpPr>
        <p:grpSp>
          <p:nvGrpSpPr>
            <p:cNvPr id="108" name="Group 107"/>
            <p:cNvGrpSpPr/>
            <p:nvPr/>
          </p:nvGrpSpPr>
          <p:grpSpPr>
            <a:xfrm>
              <a:off x="-69720" y="5149700"/>
              <a:ext cx="2708320" cy="1268880"/>
              <a:chOff x="-69720" y="5149700"/>
              <a:chExt cx="2708320" cy="1268880"/>
            </a:xfrm>
          </p:grpSpPr>
          <p:cxnSp>
            <p:nvCxnSpPr>
              <p:cNvPr id="7" name="Straight Connector 6"/>
              <p:cNvCxnSpPr/>
              <p:nvPr/>
            </p:nvCxnSpPr>
            <p:spPr bwMode="auto">
              <a:xfrm>
                <a:off x="1381825" y="5727417"/>
                <a:ext cx="648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7" name="TextBox 106"/>
              <p:cNvSpPr txBox="1"/>
              <p:nvPr/>
            </p:nvSpPr>
            <p:spPr>
              <a:xfrm>
                <a:off x="294060" y="5609460"/>
                <a:ext cx="284526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159212" y="5317351"/>
                <a:ext cx="982961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Unnamed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249442" y="5603846"/>
                <a:ext cx="284526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306245" y="5317351"/>
                <a:ext cx="83548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Bensley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886887" y="5611812"/>
                <a:ext cx="284526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1025975" y="5761145"/>
                <a:ext cx="1016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-100" normalizeH="0" baseline="0" noProof="0" dirty="0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Pentium 4 b.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5000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888523" y="5762172"/>
                <a:ext cx="7500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-150" normalizeH="0" baseline="0" noProof="0" dirty="0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Penryn b.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5400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-25005" y="5758388"/>
                <a:ext cx="1016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-100" normalizeH="0" baseline="0" noProof="0" dirty="0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Pentium 4 b.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Nocona</a:t>
                </a: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957104" y="5612082"/>
                <a:ext cx="284526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-69720" y="6141581"/>
                <a:ext cx="23914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-100" normalizeH="0" baseline="0" noProof="0" dirty="0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Pentium 4 b. </a:t>
                </a:r>
                <a:r>
                  <a:rPr kumimoji="0" lang="en-GB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Paxville</a:t>
                </a: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823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-DP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 flipH="1">
                <a:off x="1061610" y="5761134"/>
                <a:ext cx="5383" cy="46800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0" name="Rounded Rectangle 159"/>
              <p:cNvSpPr/>
              <p:nvPr/>
            </p:nvSpPr>
            <p:spPr bwMode="auto">
              <a:xfrm>
                <a:off x="-18509" y="5149700"/>
                <a:ext cx="2600900" cy="1224000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00823B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65" name="Straight Connector 164"/>
              <p:cNvCxnSpPr/>
              <p:nvPr/>
            </p:nvCxnSpPr>
            <p:spPr bwMode="auto">
              <a:xfrm>
                <a:off x="431540" y="5724255"/>
                <a:ext cx="15840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823B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59" name="TextBox 158"/>
            <p:cNvSpPr txBox="1"/>
            <p:nvPr/>
          </p:nvSpPr>
          <p:spPr>
            <a:xfrm>
              <a:off x="1021566" y="5141570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030876" y="4059070"/>
            <a:ext cx="3271587" cy="1139654"/>
            <a:chOff x="3142353" y="4059070"/>
            <a:chExt cx="3160110" cy="1091735"/>
          </a:xfrm>
        </p:grpSpPr>
        <p:sp>
          <p:nvSpPr>
            <p:cNvPr id="170" name="TextBox 169"/>
            <p:cNvSpPr txBox="1"/>
            <p:nvPr/>
          </p:nvSpPr>
          <p:spPr>
            <a:xfrm>
              <a:off x="3882831" y="4517507"/>
              <a:ext cx="2995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914279" y="4295127"/>
              <a:ext cx="105725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5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Romley</a:t>
              </a:r>
              <a:r>
                <a:rPr kumimoji="0" lang="en-US" sz="1300" b="0" i="0" u="none" strike="noStrike" kern="1200" cap="none" spc="-5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042975" y="4527132"/>
              <a:ext cx="2995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828055" y="4524000"/>
              <a:ext cx="2995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056840" y="4298712"/>
              <a:ext cx="121375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Grantley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75" name="Straight Connector 174"/>
            <p:cNvCxnSpPr/>
            <p:nvPr/>
          </p:nvCxnSpPr>
          <p:spPr bwMode="auto">
            <a:xfrm flipV="1">
              <a:off x="5196058" y="4639500"/>
              <a:ext cx="779530" cy="655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6" name="TextBox 175"/>
            <p:cNvSpPr txBox="1"/>
            <p:nvPr/>
          </p:nvSpPr>
          <p:spPr>
            <a:xfrm>
              <a:off x="3404029" y="4677525"/>
              <a:ext cx="12202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Sandy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63431" y="4677525"/>
              <a:ext cx="798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Haswell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5333535" y="4677525"/>
              <a:ext cx="968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Broadwell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-EP</a:t>
              </a: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>
              <a:off x="4032583" y="4639275"/>
              <a:ext cx="1944000" cy="7614"/>
            </a:xfrm>
            <a:prstGeom prst="line">
              <a:avLst/>
            </a:prstGeom>
            <a:noFill/>
            <a:ln w="1905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Rounded Rectangle 67"/>
            <p:cNvSpPr/>
            <p:nvPr/>
          </p:nvSpPr>
          <p:spPr bwMode="auto">
            <a:xfrm>
              <a:off x="3142353" y="4104075"/>
              <a:ext cx="3054092" cy="1046730"/>
            </a:xfrm>
            <a:prstGeom prst="roundRect">
              <a:avLst/>
            </a:prstGeom>
            <a:noFill/>
            <a:ln w="190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609563" y="4517382"/>
              <a:ext cx="2995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486085" y="4677525"/>
              <a:ext cx="4459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 bwMode="auto">
            <a:xfrm flipV="1">
              <a:off x="4026432" y="4638627"/>
              <a:ext cx="720000" cy="655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8" name="TextBox 167"/>
            <p:cNvSpPr txBox="1"/>
            <p:nvPr/>
          </p:nvSpPr>
          <p:spPr>
            <a:xfrm>
              <a:off x="4572000" y="4059070"/>
              <a:ext cx="77777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2S/4S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52993" y="2986774"/>
            <a:ext cx="1901745" cy="3376416"/>
            <a:chOff x="6152993" y="2986774"/>
            <a:chExt cx="1901745" cy="3376416"/>
          </a:xfrm>
        </p:grpSpPr>
        <p:cxnSp>
          <p:nvCxnSpPr>
            <p:cNvPr id="13" name="Straight Connector 12"/>
            <p:cNvCxnSpPr/>
            <p:nvPr/>
          </p:nvCxnSpPr>
          <p:spPr bwMode="auto">
            <a:xfrm flipV="1">
              <a:off x="6557120" y="3634569"/>
              <a:ext cx="1234227" cy="6550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Box 13"/>
            <p:cNvSpPr txBox="1"/>
            <p:nvPr/>
          </p:nvSpPr>
          <p:spPr>
            <a:xfrm>
              <a:off x="7229167" y="3023955"/>
              <a:ext cx="77806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2S-8S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417287" y="3263963"/>
              <a:ext cx="149968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Platinum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398270" y="3513032"/>
              <a:ext cx="2905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634256" y="3513703"/>
              <a:ext cx="2905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196444" y="3654025"/>
              <a:ext cx="789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-SP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227295" y="3789040"/>
              <a:ext cx="826175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Cascade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6265459" y="2986774"/>
              <a:ext cx="1752857" cy="1108306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6152993" y="4059070"/>
              <a:ext cx="1880869" cy="1080120"/>
              <a:chOff x="6152993" y="4059070"/>
              <a:chExt cx="1880869" cy="1080120"/>
            </a:xfrm>
          </p:grpSpPr>
          <p:cxnSp>
            <p:nvCxnSpPr>
              <p:cNvPr id="139" name="Straight Connector 138"/>
              <p:cNvCxnSpPr/>
              <p:nvPr/>
            </p:nvCxnSpPr>
            <p:spPr bwMode="auto">
              <a:xfrm flipV="1">
                <a:off x="6480733" y="4638071"/>
                <a:ext cx="1272167" cy="6550"/>
              </a:xfrm>
              <a:prstGeom prst="line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0" name="TextBox 139"/>
              <p:cNvSpPr txBox="1"/>
              <p:nvPr/>
            </p:nvSpPr>
            <p:spPr>
              <a:xfrm>
                <a:off x="6688246" y="4272480"/>
                <a:ext cx="118380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Purley</a:t>
                </a: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Gold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6317231" y="4526324"/>
                <a:ext cx="29950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7590980" y="4518191"/>
                <a:ext cx="29950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6152993" y="4665910"/>
                <a:ext cx="8136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Skylake</a:t>
                </a: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-SP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6811361" y="4059070"/>
                <a:ext cx="77777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i="1" dirty="0">
                    <a:solidFill>
                      <a:srgbClr val="7030A0"/>
                    </a:solidFill>
                    <a:latin typeface="Verdana"/>
                  </a:rPr>
                  <a:t>2</a:t>
                </a:r>
                <a:r>
                  <a:rPr kumimoji="0" lang="en-US" sz="1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S-4S</a:t>
                </a:r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7182291" y="4643263"/>
                <a:ext cx="8515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Cascade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Lake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7" name="Rounded Rectangle 166"/>
              <p:cNvSpPr/>
              <p:nvPr/>
            </p:nvSpPr>
            <p:spPr bwMode="auto">
              <a:xfrm>
                <a:off x="6192181" y="4092460"/>
                <a:ext cx="1814378" cy="1046730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6160501" y="5131060"/>
              <a:ext cx="1894237" cy="1232130"/>
              <a:chOff x="6160501" y="5131060"/>
              <a:chExt cx="1894237" cy="1232130"/>
            </a:xfrm>
          </p:grpSpPr>
          <p:cxnSp>
            <p:nvCxnSpPr>
              <p:cNvPr id="143" name="Straight Connector 142"/>
              <p:cNvCxnSpPr/>
              <p:nvPr/>
            </p:nvCxnSpPr>
            <p:spPr bwMode="auto">
              <a:xfrm flipV="1">
                <a:off x="6565164" y="5697067"/>
                <a:ext cx="1233767" cy="65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4" name="TextBox 143"/>
              <p:cNvSpPr txBox="1"/>
              <p:nvPr/>
            </p:nvSpPr>
            <p:spPr>
              <a:xfrm>
                <a:off x="6160501" y="5334192"/>
                <a:ext cx="189423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Purley</a:t>
                </a: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Silver/Bronze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6406373" y="5581580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7641898" y="557590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6182546" y="5726867"/>
                <a:ext cx="7891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Skylake</a:t>
                </a: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-SP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7173336" y="5725768"/>
                <a:ext cx="825867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Cascade</a:t>
                </a:r>
                <a:endPara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Lake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9" name="Rounded Rectangle 168"/>
              <p:cNvSpPr/>
              <p:nvPr/>
            </p:nvSpPr>
            <p:spPr bwMode="auto">
              <a:xfrm>
                <a:off x="6190493" y="5139190"/>
                <a:ext cx="1816065" cy="1224000"/>
              </a:xfrm>
              <a:prstGeom prst="round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6876732" y="5131060"/>
                <a:ext cx="84561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2S</a:t>
                </a:r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4884" y="6385855"/>
            <a:ext cx="8856000" cy="457020"/>
            <a:chOff x="74884" y="6385855"/>
            <a:chExt cx="8856000" cy="457020"/>
          </a:xfrm>
        </p:grpSpPr>
        <p:grpSp>
          <p:nvGrpSpPr>
            <p:cNvPr id="61" name="Group 60"/>
            <p:cNvGrpSpPr/>
            <p:nvPr/>
          </p:nvGrpSpPr>
          <p:grpSpPr>
            <a:xfrm>
              <a:off x="74884" y="6413235"/>
              <a:ext cx="8856000" cy="429640"/>
              <a:chOff x="-753619" y="6300464"/>
              <a:chExt cx="10484112" cy="429640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-753619" y="6300464"/>
                <a:ext cx="10484112" cy="429640"/>
                <a:chOff x="-408645" y="6300464"/>
                <a:chExt cx="10484112" cy="429640"/>
              </a:xfrm>
            </p:grpSpPr>
            <p:cxnSp>
              <p:nvCxnSpPr>
                <p:cNvPr id="22" name="Egyenes összekötő nyíllal 6"/>
                <p:cNvCxnSpPr/>
                <p:nvPr/>
              </p:nvCxnSpPr>
              <p:spPr>
                <a:xfrm flipV="1">
                  <a:off x="-408645" y="6373362"/>
                  <a:ext cx="10484112" cy="335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Egyenes összekötő 11"/>
                <p:cNvCxnSpPr/>
                <p:nvPr/>
              </p:nvCxnSpPr>
              <p:spPr>
                <a:xfrm>
                  <a:off x="892555" y="6310674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Egyenes összekötő 12"/>
                <p:cNvCxnSpPr/>
                <p:nvPr/>
              </p:nvCxnSpPr>
              <p:spPr>
                <a:xfrm>
                  <a:off x="1440550" y="6309386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Egyenes összekötő 13"/>
                <p:cNvCxnSpPr/>
                <p:nvPr/>
              </p:nvCxnSpPr>
              <p:spPr>
                <a:xfrm>
                  <a:off x="1989756" y="6308775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Egyenes összekötő 14"/>
                <p:cNvCxnSpPr/>
                <p:nvPr/>
              </p:nvCxnSpPr>
              <p:spPr>
                <a:xfrm>
                  <a:off x="2537751" y="6307486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Egyenes összekötő 15"/>
                <p:cNvCxnSpPr/>
                <p:nvPr/>
              </p:nvCxnSpPr>
              <p:spPr>
                <a:xfrm>
                  <a:off x="3091800" y="6315107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Egyenes összekötő 16"/>
                <p:cNvCxnSpPr/>
                <p:nvPr/>
              </p:nvCxnSpPr>
              <p:spPr>
                <a:xfrm>
                  <a:off x="3639795" y="6313819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Egyenes összekötő 17"/>
                <p:cNvCxnSpPr/>
                <p:nvPr/>
              </p:nvCxnSpPr>
              <p:spPr>
                <a:xfrm>
                  <a:off x="4189001" y="6313208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Egyenes összekötő 18"/>
                <p:cNvCxnSpPr/>
                <p:nvPr/>
              </p:nvCxnSpPr>
              <p:spPr>
                <a:xfrm>
                  <a:off x="4736996" y="6311919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Egyenes összekötő 19"/>
                <p:cNvCxnSpPr/>
                <p:nvPr/>
              </p:nvCxnSpPr>
              <p:spPr>
                <a:xfrm>
                  <a:off x="5287170" y="6315107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Egyenes összekötő 20"/>
                <p:cNvCxnSpPr/>
                <p:nvPr/>
              </p:nvCxnSpPr>
              <p:spPr>
                <a:xfrm>
                  <a:off x="5835165" y="6313819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Egyenes összekötő 21"/>
                <p:cNvCxnSpPr/>
                <p:nvPr/>
              </p:nvCxnSpPr>
              <p:spPr>
                <a:xfrm>
                  <a:off x="6384371" y="6313208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Egyenes összekötő 22"/>
                <p:cNvCxnSpPr/>
                <p:nvPr/>
              </p:nvCxnSpPr>
              <p:spPr>
                <a:xfrm>
                  <a:off x="6932366" y="6311919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Szövegdoboz 28"/>
                <p:cNvSpPr txBox="1"/>
                <p:nvPr/>
              </p:nvSpPr>
              <p:spPr>
                <a:xfrm>
                  <a:off x="810987" y="6437161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2006</a:t>
                  </a:r>
                </a:p>
              </p:txBody>
            </p:sp>
            <p:sp>
              <p:nvSpPr>
                <p:cNvPr id="36" name="Szövegdoboz 29"/>
                <p:cNvSpPr txBox="1"/>
                <p:nvPr/>
              </p:nvSpPr>
              <p:spPr>
                <a:xfrm>
                  <a:off x="1912655" y="6430350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2008</a:t>
                  </a:r>
                </a:p>
              </p:txBody>
            </p:sp>
            <p:sp>
              <p:nvSpPr>
                <p:cNvPr id="37" name="Szövegdoboz 30"/>
                <p:cNvSpPr txBox="1"/>
                <p:nvPr/>
              </p:nvSpPr>
              <p:spPr>
                <a:xfrm>
                  <a:off x="3009348" y="6430350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2010</a:t>
                  </a:r>
                </a:p>
              </p:txBody>
            </p:sp>
            <p:sp>
              <p:nvSpPr>
                <p:cNvPr id="38" name="Szövegdoboz 31"/>
                <p:cNvSpPr txBox="1"/>
                <p:nvPr/>
              </p:nvSpPr>
              <p:spPr>
                <a:xfrm>
                  <a:off x="4109138" y="6430350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2012</a:t>
                  </a:r>
                </a:p>
              </p:txBody>
            </p:sp>
            <p:sp>
              <p:nvSpPr>
                <p:cNvPr id="39" name="Szövegdoboz 32"/>
                <p:cNvSpPr txBox="1"/>
                <p:nvPr/>
              </p:nvSpPr>
              <p:spPr>
                <a:xfrm>
                  <a:off x="5211747" y="6430350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2014</a:t>
                  </a:r>
                </a:p>
              </p:txBody>
            </p:sp>
            <p:sp>
              <p:nvSpPr>
                <p:cNvPr id="40" name="Szövegdoboz 33"/>
                <p:cNvSpPr txBox="1"/>
                <p:nvPr/>
              </p:nvSpPr>
              <p:spPr>
                <a:xfrm>
                  <a:off x="6309831" y="6435543"/>
                  <a:ext cx="60785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2016</a:t>
                  </a:r>
                </a:p>
              </p:txBody>
            </p:sp>
            <p:sp>
              <p:nvSpPr>
                <p:cNvPr id="41" name="Szövegdoboz 34"/>
                <p:cNvSpPr txBox="1"/>
                <p:nvPr/>
              </p:nvSpPr>
              <p:spPr>
                <a:xfrm>
                  <a:off x="9352664" y="6445411"/>
                  <a:ext cx="715924" cy="284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Year</a:t>
                  </a:r>
                </a:p>
              </p:txBody>
            </p:sp>
            <p:cxnSp>
              <p:nvCxnSpPr>
                <p:cNvPr id="42" name="Egyenes összekötő 22"/>
                <p:cNvCxnSpPr/>
                <p:nvPr/>
              </p:nvCxnSpPr>
              <p:spPr>
                <a:xfrm>
                  <a:off x="7487480" y="6312703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Egyenes összekötő 22"/>
                <p:cNvCxnSpPr/>
                <p:nvPr/>
              </p:nvCxnSpPr>
              <p:spPr>
                <a:xfrm>
                  <a:off x="8041940" y="6300464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Szövegdoboz 33"/>
                <p:cNvSpPr txBox="1"/>
                <p:nvPr/>
              </p:nvSpPr>
              <p:spPr>
                <a:xfrm>
                  <a:off x="7415487" y="6434396"/>
                  <a:ext cx="595035" cy="2846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5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201</a:t>
                  </a:r>
                  <a:r>
                    <a:rPr kumimoji="0" lang="en-US" sz="125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 panose="020B0604030504040204" pitchFamily="34" charset="0"/>
                      <a:cs typeface="Verdana" panose="020B0604030504040204" pitchFamily="34" charset="0"/>
                    </a:rPr>
                    <a:t>8</a:t>
                  </a:r>
                  <a:endPara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cxnSp>
              <p:nvCxnSpPr>
                <p:cNvPr id="45" name="Egyenes összekötő 22"/>
                <p:cNvCxnSpPr/>
                <p:nvPr/>
              </p:nvCxnSpPr>
              <p:spPr>
                <a:xfrm>
                  <a:off x="8591900" y="6306007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Egyenes összekötő 14"/>
                <p:cNvCxnSpPr/>
                <p:nvPr/>
              </p:nvCxnSpPr>
              <p:spPr>
                <a:xfrm>
                  <a:off x="9121195" y="6313514"/>
                  <a:ext cx="0" cy="1723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Szövegdoboz 33"/>
              <p:cNvSpPr txBox="1"/>
              <p:nvPr/>
            </p:nvSpPr>
            <p:spPr>
              <a:xfrm>
                <a:off x="8150463" y="6444335"/>
                <a:ext cx="595035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cxnSp>
          <p:nvCxnSpPr>
            <p:cNvPr id="103" name="Egyenes összekötő 12"/>
            <p:cNvCxnSpPr/>
            <p:nvPr/>
          </p:nvCxnSpPr>
          <p:spPr>
            <a:xfrm>
              <a:off x="713343" y="64378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Egyenes összekötő 12"/>
            <p:cNvCxnSpPr/>
            <p:nvPr/>
          </p:nvCxnSpPr>
          <p:spPr>
            <a:xfrm>
              <a:off x="254905" y="64378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zövegdoboz 28"/>
            <p:cNvSpPr txBox="1"/>
            <p:nvPr/>
          </p:nvSpPr>
          <p:spPr>
            <a:xfrm>
              <a:off x="164895" y="6550487"/>
              <a:ext cx="595035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</a:t>
              </a:r>
              <a:r>
                <a:rPr kumimoji="0" lang="en-GB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2" name="Egyenes összekötő 22"/>
            <p:cNvCxnSpPr/>
            <p:nvPr/>
          </p:nvCxnSpPr>
          <p:spPr>
            <a:xfrm>
              <a:off x="8572242" y="638585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6417205" y="1935413"/>
            <a:ext cx="2340260" cy="1080996"/>
            <a:chOff x="6417205" y="1935413"/>
            <a:chExt cx="2340260" cy="1080996"/>
          </a:xfrm>
        </p:grpSpPr>
        <p:sp>
          <p:nvSpPr>
            <p:cNvPr id="16" name="TextBox 15"/>
            <p:cNvSpPr txBox="1"/>
            <p:nvPr/>
          </p:nvSpPr>
          <p:spPr>
            <a:xfrm>
              <a:off x="6417205" y="2175458"/>
              <a:ext cx="124745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Cedar Island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525725" y="2542023"/>
              <a:ext cx="1144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Cooper Lake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266218" y="2416003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Rounded Rectangle 71"/>
            <p:cNvSpPr/>
            <p:nvPr/>
          </p:nvSpPr>
          <p:spPr bwMode="auto">
            <a:xfrm>
              <a:off x="6446118" y="1935413"/>
              <a:ext cx="1185824" cy="104400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642230" y="1935705"/>
              <a:ext cx="77777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4S/8S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02892" y="2206970"/>
              <a:ext cx="81304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584125" y="2554744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625532" y="2418859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634985" y="1935705"/>
              <a:ext cx="1122480" cy="1051132"/>
              <a:chOff x="8021520" y="5304482"/>
              <a:chExt cx="1122480" cy="1051132"/>
            </a:xfrm>
          </p:grpSpPr>
          <p:sp>
            <p:nvSpPr>
              <p:cNvPr id="183" name="Rounded Rectangle 182"/>
              <p:cNvSpPr/>
              <p:nvPr/>
            </p:nvSpPr>
            <p:spPr bwMode="auto">
              <a:xfrm>
                <a:off x="8021520" y="5311614"/>
                <a:ext cx="1012862" cy="1044000"/>
              </a:xfrm>
              <a:prstGeom prst="round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8298382" y="5304482"/>
                <a:ext cx="84561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2S</a:t>
                </a:r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2366755" y="5110656"/>
            <a:ext cx="3094684" cy="1109397"/>
            <a:chOff x="2366755" y="5110656"/>
            <a:chExt cx="3094684" cy="1109397"/>
          </a:xfrm>
        </p:grpSpPr>
        <p:sp>
          <p:nvSpPr>
            <p:cNvPr id="120" name="TextBox 119"/>
            <p:cNvSpPr txBox="1"/>
            <p:nvPr/>
          </p:nvSpPr>
          <p:spPr>
            <a:xfrm>
              <a:off x="2536473" y="5757500"/>
              <a:ext cx="864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Nehalem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252530" y="5758388"/>
              <a:ext cx="959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Westmere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0624" y="5110656"/>
              <a:ext cx="85178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>
              <a:off x="2681790" y="5694680"/>
              <a:ext cx="540000" cy="5133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5" name="TextBox 114"/>
            <p:cNvSpPr txBox="1"/>
            <p:nvPr/>
          </p:nvSpPr>
          <p:spPr>
            <a:xfrm>
              <a:off x="2546775" y="5578851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41887" y="5578851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843036" y="5581233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81790" y="5700270"/>
              <a:ext cx="23040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9" name="TextBox 178"/>
            <p:cNvSpPr txBox="1"/>
            <p:nvPr/>
          </p:nvSpPr>
          <p:spPr>
            <a:xfrm>
              <a:off x="4048791" y="5579576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107675" y="5327736"/>
              <a:ext cx="10493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5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Romley</a:t>
              </a:r>
              <a:r>
                <a:rPr kumimoji="0" lang="en-US" sz="1300" b="0" i="0" u="none" strike="noStrike" kern="1200" cap="none" spc="-5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-EN</a:t>
              </a:r>
              <a:endParaRPr kumimoji="0" lang="en-US" sz="13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3592" y="5748911"/>
              <a:ext cx="468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-EN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2366755" y="5334192"/>
              <a:ext cx="125681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5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Tylersburg</a:t>
              </a:r>
              <a:r>
                <a:rPr kumimoji="0" lang="en-US" sz="1300" b="0" i="0" u="none" strike="noStrike" kern="1200" cap="none" spc="-5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 bwMode="auto">
            <a:xfrm>
              <a:off x="3192347" y="5707990"/>
              <a:ext cx="612000" cy="128210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Connector 184"/>
            <p:cNvCxnSpPr/>
            <p:nvPr/>
          </p:nvCxnSpPr>
          <p:spPr bwMode="auto">
            <a:xfrm>
              <a:off x="4212020" y="5694426"/>
              <a:ext cx="792000" cy="5133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0" name="TextBox 189"/>
            <p:cNvSpPr txBox="1"/>
            <p:nvPr/>
          </p:nvSpPr>
          <p:spPr>
            <a:xfrm>
              <a:off x="4478477" y="5757645"/>
              <a:ext cx="9829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Ivy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-EN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425320" y="2973414"/>
            <a:ext cx="3915350" cy="1142276"/>
            <a:chOff x="2425320" y="2973414"/>
            <a:chExt cx="3915350" cy="1142276"/>
          </a:xfrm>
        </p:grpSpPr>
        <p:sp>
          <p:nvSpPr>
            <p:cNvPr id="12" name="TextBox 11"/>
            <p:cNvSpPr txBox="1"/>
            <p:nvPr/>
          </p:nvSpPr>
          <p:spPr>
            <a:xfrm>
              <a:off x="4444496" y="2978950"/>
              <a:ext cx="111761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2S/4S/8S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38743" y="3256314"/>
              <a:ext cx="116891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Boxboro-EX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514787" y="3258699"/>
              <a:ext cx="95731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Brickland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008139" y="350889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840934" y="3506518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29" name="Straight Connector 128"/>
            <p:cNvCxnSpPr/>
            <p:nvPr/>
          </p:nvCxnSpPr>
          <p:spPr bwMode="auto">
            <a:xfrm>
              <a:off x="4963126" y="3627118"/>
              <a:ext cx="1224000" cy="0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0" name="TextBox 129"/>
            <p:cNvSpPr txBox="1"/>
            <p:nvPr/>
          </p:nvSpPr>
          <p:spPr>
            <a:xfrm>
              <a:off x="3480289" y="3506082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037922" y="350609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3625521" y="3623636"/>
              <a:ext cx="2556000" cy="7836"/>
            </a:xfrm>
            <a:prstGeom prst="line">
              <a:avLst/>
            </a:prstGeom>
            <a:noFill/>
            <a:ln w="19050" cap="flat" cmpd="sng" algn="ctr">
              <a:solidFill>
                <a:srgbClr val="0066C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TextBox 3"/>
            <p:cNvSpPr txBox="1"/>
            <p:nvPr/>
          </p:nvSpPr>
          <p:spPr>
            <a:xfrm>
              <a:off x="4443038" y="3654025"/>
              <a:ext cx="9829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Ivy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-EX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869229" y="3654025"/>
              <a:ext cx="4714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-EX</a:t>
              </a:r>
            </a:p>
          </p:txBody>
        </p:sp>
        <p:sp>
          <p:nvSpPr>
            <p:cNvPr id="63" name="Rounded Rectangle 62"/>
            <p:cNvSpPr/>
            <p:nvPr/>
          </p:nvSpPr>
          <p:spPr bwMode="auto">
            <a:xfrm>
              <a:off x="2425320" y="2973414"/>
              <a:ext cx="3832885" cy="1119645"/>
            </a:xfrm>
            <a:prstGeom prst="roundRect">
              <a:avLst/>
            </a:prstGeom>
            <a:noFill/>
            <a:ln w="19050" cap="flat" cmpd="sng" algn="ctr">
              <a:solidFill>
                <a:srgbClr val="0066CC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345441" y="3654025"/>
              <a:ext cx="496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-EX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5406661" y="3513330"/>
              <a:ext cx="2904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86" name="Straight Connector 185"/>
            <p:cNvCxnSpPr/>
            <p:nvPr/>
          </p:nvCxnSpPr>
          <p:spPr bwMode="auto">
            <a:xfrm>
              <a:off x="3145388" y="3625955"/>
              <a:ext cx="468000" cy="0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8" name="TextBox 187"/>
            <p:cNvSpPr txBox="1"/>
            <p:nvPr/>
          </p:nvSpPr>
          <p:spPr>
            <a:xfrm>
              <a:off x="2536435" y="3654025"/>
              <a:ext cx="864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Nehalem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-EX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3296439" y="3654025"/>
              <a:ext cx="9594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Westmere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-EX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2914326" y="2978950"/>
              <a:ext cx="111761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2S/4S/8S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382090" y="3248980"/>
              <a:ext cx="95731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Brickland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504413" y="2978950"/>
              <a:ext cx="77777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4S/8S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611560" y="863715"/>
            <a:ext cx="16802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UMA topology</a:t>
            </a:r>
          </a:p>
        </p:txBody>
      </p:sp>
      <p:sp>
        <p:nvSpPr>
          <p:cNvPr id="195" name="Text Box 4"/>
          <p:cNvSpPr txBox="1">
            <a:spLocks noChangeArrowheads="1"/>
          </p:cNvSpPr>
          <p:nvPr/>
        </p:nvSpPr>
        <p:spPr bwMode="auto">
          <a:xfrm rot="10800000" flipH="1" flipV="1">
            <a:off x="2701136" y="1534184"/>
            <a:ext cx="3752479" cy="13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Market segment specific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3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and processors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Three performance grades are defined: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Expandable (EX) (High-performance)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Efficient Performance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(EP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and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(EL) </a:t>
            </a:r>
            <a:endParaRPr kumimoji="0" lang="en-US" alt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6" name="Text Box 4"/>
          <p:cNvSpPr txBox="1">
            <a:spLocks noChangeArrowheads="1"/>
          </p:cNvSpPr>
          <p:nvPr/>
        </p:nvSpPr>
        <p:spPr bwMode="auto">
          <a:xfrm rot="10800000" flipH="1" flipV="1">
            <a:off x="5856855" y="1518282"/>
            <a:ext cx="343464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platforms and processor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2" name="Text Box 4"/>
          <p:cNvSpPr txBox="1">
            <a:spLocks noChangeArrowheads="1"/>
          </p:cNvSpPr>
          <p:nvPr/>
        </p:nvSpPr>
        <p:spPr bwMode="auto">
          <a:xfrm rot="10800000" flipH="1" flipV="1">
            <a:off x="192455" y="1481025"/>
            <a:ext cx="2489335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Dedicated</a:t>
            </a:r>
            <a:r>
              <a:rPr kumimoji="0" lang="en-US" altLang="en-US" sz="13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and processors</a:t>
            </a:r>
            <a:endParaRPr kumimoji="0" lang="hu-HU" altLang="en-US" sz="1300" b="1" i="0" u="none" strike="noStrike" kern="1200" cap="none" spc="-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3" name="Line 13"/>
          <p:cNvSpPr>
            <a:spLocks noChangeShapeType="1"/>
          </p:cNvSpPr>
          <p:nvPr/>
        </p:nvSpPr>
        <p:spPr bwMode="auto">
          <a:xfrm>
            <a:off x="1421650" y="1223755"/>
            <a:ext cx="0" cy="28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4" name="Oval 12"/>
          <p:cNvSpPr>
            <a:spLocks noChangeArrowheads="1"/>
          </p:cNvSpPr>
          <p:nvPr/>
        </p:nvSpPr>
        <p:spPr bwMode="auto">
          <a:xfrm>
            <a:off x="1379698" y="14595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18337" y="847637"/>
            <a:ext cx="3315208" cy="697600"/>
            <a:chOff x="4318337" y="868185"/>
            <a:chExt cx="3315208" cy="697600"/>
          </a:xfrm>
        </p:grpSpPr>
        <p:sp>
          <p:nvSpPr>
            <p:cNvPr id="194" name="TextBox 193"/>
            <p:cNvSpPr txBox="1"/>
            <p:nvPr/>
          </p:nvSpPr>
          <p:spPr>
            <a:xfrm>
              <a:off x="5202070" y="868185"/>
              <a:ext cx="168178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NUMA topology</a:t>
              </a:r>
            </a:p>
          </p:txBody>
        </p:sp>
        <p:sp>
          <p:nvSpPr>
            <p:cNvPr id="197" name="Line 8"/>
            <p:cNvSpPr>
              <a:spLocks noChangeShapeType="1"/>
            </p:cNvSpPr>
            <p:nvPr/>
          </p:nvSpPr>
          <p:spPr bwMode="auto">
            <a:xfrm>
              <a:off x="6012114" y="1178750"/>
              <a:ext cx="0" cy="180000"/>
            </a:xfrm>
            <a:prstGeom prst="line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8" name="Line 10"/>
            <p:cNvSpPr>
              <a:spLocks noChangeShapeType="1"/>
            </p:cNvSpPr>
            <p:nvPr/>
          </p:nvSpPr>
          <p:spPr bwMode="auto">
            <a:xfrm flipV="1">
              <a:off x="4350664" y="1361800"/>
              <a:ext cx="3250877" cy="0"/>
            </a:xfrm>
            <a:prstGeom prst="line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9" name="Line 13"/>
            <p:cNvSpPr>
              <a:spLocks noChangeShapeType="1"/>
            </p:cNvSpPr>
            <p:nvPr/>
          </p:nvSpPr>
          <p:spPr bwMode="auto">
            <a:xfrm>
              <a:off x="4355233" y="1361800"/>
              <a:ext cx="0" cy="1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0" name="Line 13"/>
            <p:cNvSpPr>
              <a:spLocks noChangeShapeType="1"/>
            </p:cNvSpPr>
            <p:nvPr/>
          </p:nvSpPr>
          <p:spPr bwMode="auto">
            <a:xfrm flipH="1">
              <a:off x="7597302" y="1357037"/>
              <a:ext cx="5879" cy="200169"/>
            </a:xfrm>
            <a:prstGeom prst="line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1" name="Oval 12"/>
            <p:cNvSpPr>
              <a:spLocks noChangeArrowheads="1"/>
            </p:cNvSpPr>
            <p:nvPr/>
          </p:nvSpPr>
          <p:spPr bwMode="auto">
            <a:xfrm>
              <a:off x="4318337" y="147160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10" name="Oval 12"/>
            <p:cNvSpPr>
              <a:spLocks noChangeArrowheads="1"/>
            </p:cNvSpPr>
            <p:nvPr/>
          </p:nvSpPr>
          <p:spPr bwMode="auto">
            <a:xfrm>
              <a:off x="7561545" y="1493785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5" name="Rounded Rectangle 204"/>
          <p:cNvSpPr/>
          <p:nvPr/>
        </p:nvSpPr>
        <p:spPr bwMode="auto">
          <a:xfrm>
            <a:off x="8037385" y="2978950"/>
            <a:ext cx="1080000" cy="1108306"/>
          </a:xfrm>
          <a:prstGeom prst="roundRect">
            <a:avLst/>
          </a:prstGeom>
          <a:noFill/>
          <a:ln w="127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7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1" grpId="0"/>
      <p:bldP spid="89" grpId="0"/>
      <p:bldP spid="90" grpId="0"/>
      <p:bldP spid="69" grpId="0" animBg="1"/>
      <p:bldP spid="187" grpId="0"/>
      <p:bldP spid="195" grpId="0"/>
      <p:bldP spid="196" grpId="0"/>
      <p:bldP spid="202" grpId="0"/>
      <p:bldP spid="203" grpId="0" animBg="1"/>
      <p:bldP spid="204" grpId="0" animBg="1"/>
      <p:bldP spid="20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(5</a:t>
            </a:r>
            <a:r>
              <a:rPr lang="hu-HU" sz="1600" dirty="0" smtClean="0"/>
              <a:t>)</a:t>
            </a:r>
            <a:endParaRPr lang="en-GB" sz="1600" dirty="0"/>
          </a:p>
        </p:txBody>
      </p:sp>
      <p:pic>
        <p:nvPicPr>
          <p:cNvPr id="14338" name="Picture 2" descr="Intel Xeon Scalable Roadmap As Of Q2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5" y="1514805"/>
            <a:ext cx="8981793" cy="517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888" y="520115"/>
            <a:ext cx="8457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6"/>
                </a:solidFill>
                <a:latin typeface="+mj-lt"/>
              </a:rPr>
              <a:t>Intel’s introduction of the dedicated 1S/2S Wheatley and the 4S/8S Cedar Island </a:t>
            </a:r>
          </a:p>
          <a:p>
            <a:r>
              <a:rPr lang="en-GB" sz="14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GB" sz="1400" b="1" dirty="0" smtClean="0">
                <a:solidFill>
                  <a:schemeClr val="accent6"/>
                </a:solidFill>
                <a:latin typeface="+mj-lt"/>
              </a:rPr>
              <a:t> platforms within the group of the 1S to 8S scalable platforms </a:t>
            </a:r>
            <a:r>
              <a:rPr lang="en-GB" sz="1400" b="1" dirty="0" smtClean="0">
                <a:latin typeface="+mj-lt"/>
              </a:rPr>
              <a:t>[71]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176588" y="4869160"/>
            <a:ext cx="2115492" cy="13951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88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42875" y="504825"/>
            <a:ext cx="7218457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GB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1.1 The worldwide server market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Example of a recent datacenter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[73]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03775"/>
            <a:ext cx="8953500" cy="5142495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1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495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(6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92" name="TextBox 91"/>
          <p:cNvSpPr txBox="1"/>
          <p:nvPr/>
        </p:nvSpPr>
        <p:spPr>
          <a:xfrm>
            <a:off x="33040" y="505574"/>
            <a:ext cx="6359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64-bit 2S server platforms and processors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74884" y="6413235"/>
            <a:ext cx="8856000" cy="429640"/>
            <a:chOff x="-753619" y="6300464"/>
            <a:chExt cx="10484112" cy="429640"/>
          </a:xfrm>
        </p:grpSpPr>
        <p:grpSp>
          <p:nvGrpSpPr>
            <p:cNvPr id="56" name="Group 55"/>
            <p:cNvGrpSpPr/>
            <p:nvPr/>
          </p:nvGrpSpPr>
          <p:grpSpPr>
            <a:xfrm>
              <a:off x="-753619" y="6300464"/>
              <a:ext cx="10484112" cy="429640"/>
              <a:chOff x="-408645" y="6300464"/>
              <a:chExt cx="10484112" cy="429640"/>
            </a:xfrm>
          </p:grpSpPr>
          <p:cxnSp>
            <p:nvCxnSpPr>
              <p:cNvPr id="22" name="Egyenes összekötő nyíllal 6"/>
              <p:cNvCxnSpPr/>
              <p:nvPr/>
            </p:nvCxnSpPr>
            <p:spPr>
              <a:xfrm flipV="1">
                <a:off x="-408645" y="6373362"/>
                <a:ext cx="10484112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1"/>
              <p:cNvCxnSpPr/>
              <p:nvPr/>
            </p:nvCxnSpPr>
            <p:spPr>
              <a:xfrm>
                <a:off x="892555" y="631067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2"/>
              <p:cNvCxnSpPr/>
              <p:nvPr/>
            </p:nvCxnSpPr>
            <p:spPr>
              <a:xfrm>
                <a:off x="1440550" y="63093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3"/>
              <p:cNvCxnSpPr/>
              <p:nvPr/>
            </p:nvCxnSpPr>
            <p:spPr>
              <a:xfrm>
                <a:off x="1989756" y="6308775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4"/>
              <p:cNvCxnSpPr/>
              <p:nvPr/>
            </p:nvCxnSpPr>
            <p:spPr>
              <a:xfrm>
                <a:off x="2537751" y="63074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15"/>
              <p:cNvCxnSpPr/>
              <p:nvPr/>
            </p:nvCxnSpPr>
            <p:spPr>
              <a:xfrm>
                <a:off x="309180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16"/>
              <p:cNvCxnSpPr/>
              <p:nvPr/>
            </p:nvCxnSpPr>
            <p:spPr>
              <a:xfrm>
                <a:off x="363979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17"/>
              <p:cNvCxnSpPr/>
              <p:nvPr/>
            </p:nvCxnSpPr>
            <p:spPr>
              <a:xfrm>
                <a:off x="418900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18"/>
              <p:cNvCxnSpPr/>
              <p:nvPr/>
            </p:nvCxnSpPr>
            <p:spPr>
              <a:xfrm>
                <a:off x="473699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gyenes összekötő 19"/>
              <p:cNvCxnSpPr/>
              <p:nvPr/>
            </p:nvCxnSpPr>
            <p:spPr>
              <a:xfrm>
                <a:off x="528717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gyenes összekötő 20"/>
              <p:cNvCxnSpPr/>
              <p:nvPr/>
            </p:nvCxnSpPr>
            <p:spPr>
              <a:xfrm>
                <a:off x="583516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gyenes összekötő 21"/>
              <p:cNvCxnSpPr/>
              <p:nvPr/>
            </p:nvCxnSpPr>
            <p:spPr>
              <a:xfrm>
                <a:off x="638437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gyenes összekötő 22"/>
              <p:cNvCxnSpPr/>
              <p:nvPr/>
            </p:nvCxnSpPr>
            <p:spPr>
              <a:xfrm>
                <a:off x="693236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Szövegdoboz 28"/>
              <p:cNvSpPr txBox="1"/>
              <p:nvPr/>
            </p:nvSpPr>
            <p:spPr>
              <a:xfrm>
                <a:off x="810987" y="6437161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</a:p>
            </p:txBody>
          </p:sp>
          <p:sp>
            <p:nvSpPr>
              <p:cNvPr id="36" name="Szövegdoboz 29"/>
              <p:cNvSpPr txBox="1"/>
              <p:nvPr/>
            </p:nvSpPr>
            <p:spPr>
              <a:xfrm>
                <a:off x="1912655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</a:p>
            </p:txBody>
          </p:sp>
          <p:sp>
            <p:nvSpPr>
              <p:cNvPr id="37" name="Szövegdoboz 30"/>
              <p:cNvSpPr txBox="1"/>
              <p:nvPr/>
            </p:nvSpPr>
            <p:spPr>
              <a:xfrm>
                <a:off x="3009348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</a:p>
            </p:txBody>
          </p:sp>
          <p:sp>
            <p:nvSpPr>
              <p:cNvPr id="38" name="Szövegdoboz 31"/>
              <p:cNvSpPr txBox="1"/>
              <p:nvPr/>
            </p:nvSpPr>
            <p:spPr>
              <a:xfrm>
                <a:off x="4109138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</a:p>
            </p:txBody>
          </p:sp>
          <p:sp>
            <p:nvSpPr>
              <p:cNvPr id="39" name="Szövegdoboz 32"/>
              <p:cNvSpPr txBox="1"/>
              <p:nvPr/>
            </p:nvSpPr>
            <p:spPr>
              <a:xfrm>
                <a:off x="5211747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</a:p>
            </p:txBody>
          </p:sp>
          <p:sp>
            <p:nvSpPr>
              <p:cNvPr id="40" name="Szövegdoboz 33"/>
              <p:cNvSpPr txBox="1"/>
              <p:nvPr/>
            </p:nvSpPr>
            <p:spPr>
              <a:xfrm>
                <a:off x="6309831" y="643554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41" name="Szövegdoboz 34"/>
              <p:cNvSpPr txBox="1"/>
              <p:nvPr/>
            </p:nvSpPr>
            <p:spPr>
              <a:xfrm>
                <a:off x="9352664" y="6445411"/>
                <a:ext cx="715924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</a:p>
            </p:txBody>
          </p:sp>
          <p:cxnSp>
            <p:nvCxnSpPr>
              <p:cNvPr id="42" name="Egyenes összekötő 22"/>
              <p:cNvCxnSpPr/>
              <p:nvPr/>
            </p:nvCxnSpPr>
            <p:spPr>
              <a:xfrm>
                <a:off x="7487480" y="6312703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gyenes összekötő 22"/>
              <p:cNvCxnSpPr/>
              <p:nvPr/>
            </p:nvCxnSpPr>
            <p:spPr>
              <a:xfrm>
                <a:off x="8041940" y="630046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Szövegdoboz 33"/>
              <p:cNvSpPr txBox="1"/>
              <p:nvPr/>
            </p:nvSpPr>
            <p:spPr>
              <a:xfrm>
                <a:off x="7415487" y="6434396"/>
                <a:ext cx="595035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45" name="Egyenes összekötő 22"/>
              <p:cNvCxnSpPr/>
              <p:nvPr/>
            </p:nvCxnSpPr>
            <p:spPr>
              <a:xfrm>
                <a:off x="8591900" y="63060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Egyenes összekötő 14"/>
              <p:cNvCxnSpPr/>
              <p:nvPr/>
            </p:nvCxnSpPr>
            <p:spPr>
              <a:xfrm>
                <a:off x="9121195" y="631351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Szövegdoboz 33"/>
            <p:cNvSpPr txBox="1"/>
            <p:nvPr/>
          </p:nvSpPr>
          <p:spPr>
            <a:xfrm>
              <a:off x="8150463" y="6444335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62" name="Egyenes összekötő 22"/>
          <p:cNvCxnSpPr/>
          <p:nvPr/>
        </p:nvCxnSpPr>
        <p:spPr>
          <a:xfrm>
            <a:off x="8572242" y="6422091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gyenes összekötő 12"/>
          <p:cNvCxnSpPr/>
          <p:nvPr/>
        </p:nvCxnSpPr>
        <p:spPr>
          <a:xfrm>
            <a:off x="713343" y="643783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gyenes összekötő 12"/>
          <p:cNvCxnSpPr/>
          <p:nvPr/>
        </p:nvCxnSpPr>
        <p:spPr>
          <a:xfrm>
            <a:off x="254905" y="643783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Szövegdoboz 28"/>
          <p:cNvSpPr txBox="1"/>
          <p:nvPr/>
        </p:nvSpPr>
        <p:spPr>
          <a:xfrm>
            <a:off x="164895" y="6550487"/>
            <a:ext cx="59503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200</a:t>
            </a:r>
            <a:r>
              <a:rPr kumimoji="0" lang="en-GB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838743" y="3256314"/>
            <a:ext cx="11689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Boxboro-EX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14787" y="3258699"/>
            <a:ext cx="12522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Brickland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08139" y="3508891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840934" y="3506518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480289" y="3506082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625521" y="3629278"/>
            <a:ext cx="2556000" cy="7836"/>
          </a:xfrm>
          <a:prstGeom prst="line">
            <a:avLst/>
          </a:prstGeom>
          <a:noFill/>
          <a:ln w="19050" cap="flat" cmpd="sng" algn="ctr">
            <a:solidFill>
              <a:srgbClr val="00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443038" y="3654025"/>
            <a:ext cx="98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536473" y="575750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252530" y="5758388"/>
            <a:ext cx="95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238" y="3654025"/>
            <a:ext cx="917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b.: based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2425320" y="2973414"/>
            <a:ext cx="3786333" cy="1119645"/>
          </a:xfrm>
          <a:prstGeom prst="roundRect">
            <a:avLst/>
          </a:prstGeom>
          <a:noFill/>
          <a:ln w="19050" cap="flat" cmpd="sng" algn="ctr">
            <a:solidFill>
              <a:srgbClr val="0066CC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42353" y="4059070"/>
            <a:ext cx="4891509" cy="1091735"/>
            <a:chOff x="3293379" y="4059070"/>
            <a:chExt cx="4743860" cy="1091735"/>
          </a:xfrm>
        </p:grpSpPr>
        <p:cxnSp>
          <p:nvCxnSpPr>
            <p:cNvPr id="139" name="Straight Connector 138"/>
            <p:cNvCxnSpPr/>
            <p:nvPr/>
          </p:nvCxnSpPr>
          <p:spPr bwMode="auto">
            <a:xfrm flipV="1">
              <a:off x="6530991" y="4638071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TextBox 139"/>
            <p:cNvSpPr txBox="1"/>
            <p:nvPr/>
          </p:nvSpPr>
          <p:spPr>
            <a:xfrm>
              <a:off x="6732240" y="4272480"/>
              <a:ext cx="11480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Gold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372424" y="452632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607725" y="451819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213144" y="4665910"/>
              <a:ext cx="789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-SP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949492" y="4059070"/>
              <a:ext cx="42472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211372" y="4643263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Cascade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011506" y="451750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042005" y="4295127"/>
              <a:ext cx="102534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5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Romley</a:t>
              </a:r>
              <a:r>
                <a:rPr kumimoji="0" lang="en-US" sz="1300" b="0" i="0" u="none" strike="noStrike" kern="1200" cap="none" spc="-5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136631" y="4527132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898014" y="452400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150078" y="4298712"/>
              <a:ext cx="117711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Grantley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75" name="Straight Connector 174"/>
            <p:cNvCxnSpPr/>
            <p:nvPr/>
          </p:nvCxnSpPr>
          <p:spPr bwMode="auto">
            <a:xfrm flipV="1">
              <a:off x="5285093" y="4639500"/>
              <a:ext cx="756000" cy="655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6" name="TextBox 175"/>
            <p:cNvSpPr txBox="1"/>
            <p:nvPr/>
          </p:nvSpPr>
          <p:spPr>
            <a:xfrm>
              <a:off x="3547156" y="4677525"/>
              <a:ext cx="1183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Sandy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865525" y="4677525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Haswell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5418421" y="4677525"/>
              <a:ext cx="939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Broadwell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-EP</a:t>
              </a: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>
              <a:off x="4156738" y="4639275"/>
              <a:ext cx="1885321" cy="7614"/>
            </a:xfrm>
            <a:prstGeom prst="line">
              <a:avLst/>
            </a:prstGeom>
            <a:noFill/>
            <a:ln w="1905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Rounded Rectangle 67"/>
            <p:cNvSpPr/>
            <p:nvPr/>
          </p:nvSpPr>
          <p:spPr bwMode="auto">
            <a:xfrm>
              <a:off x="3293379" y="4104075"/>
              <a:ext cx="2961905" cy="1046730"/>
            </a:xfrm>
            <a:prstGeom prst="roundRect">
              <a:avLst/>
            </a:prstGeom>
            <a:noFill/>
            <a:ln w="190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20624" y="5110656"/>
            <a:ext cx="8517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14" name="Straight Connector 113"/>
          <p:cNvCxnSpPr/>
          <p:nvPr/>
        </p:nvCxnSpPr>
        <p:spPr bwMode="auto">
          <a:xfrm>
            <a:off x="2681790" y="5694680"/>
            <a:ext cx="540000" cy="5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extBox 114"/>
          <p:cNvSpPr txBox="1"/>
          <p:nvPr/>
        </p:nvSpPr>
        <p:spPr>
          <a:xfrm>
            <a:off x="2546775" y="5578851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041887" y="5578851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843036" y="5581233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681790" y="5700270"/>
            <a:ext cx="23040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9" name="TextBox 178"/>
          <p:cNvSpPr txBox="1"/>
          <p:nvPr/>
        </p:nvSpPr>
        <p:spPr>
          <a:xfrm>
            <a:off x="4048791" y="5579576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107675" y="5327736"/>
            <a:ext cx="10493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Romley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-EN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3592" y="5748911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-EN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2610549" y="5130325"/>
            <a:ext cx="2882007" cy="1224000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-69720" y="5149700"/>
            <a:ext cx="2708320" cy="1268880"/>
            <a:chOff x="-69720" y="5149700"/>
            <a:chExt cx="2708320" cy="126888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81825" y="5727417"/>
              <a:ext cx="648000" cy="0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7" name="TextBox 106"/>
            <p:cNvSpPr txBox="1"/>
            <p:nvPr/>
          </p:nvSpPr>
          <p:spPr>
            <a:xfrm>
              <a:off x="294060" y="5609460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59212" y="5317351"/>
              <a:ext cx="98296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Unnamed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249442" y="5603846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306245" y="5317351"/>
              <a:ext cx="83548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Bensley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86887" y="5611812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025975" y="5761145"/>
              <a:ext cx="101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5000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888523" y="5762172"/>
              <a:ext cx="750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Penryn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5400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-25005" y="5758388"/>
              <a:ext cx="101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Nocona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7104" y="5612082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-69720" y="6141581"/>
              <a:ext cx="2391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 </a:t>
              </a: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Paxville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-DP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1061610" y="5761134"/>
              <a:ext cx="5383" cy="468000"/>
            </a:xfrm>
            <a:prstGeom prst="straightConnector1">
              <a:avLst/>
            </a:prstGeom>
            <a:noFill/>
            <a:ln w="158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0" name="Rounded Rectangle 159"/>
            <p:cNvSpPr/>
            <p:nvPr/>
          </p:nvSpPr>
          <p:spPr bwMode="auto">
            <a:xfrm>
              <a:off x="-18509" y="5149700"/>
              <a:ext cx="2600900" cy="1224000"/>
            </a:xfrm>
            <a:prstGeom prst="roundRect">
              <a:avLst/>
            </a:prstGeom>
            <a:noFill/>
            <a:ln w="19050" cap="flat" cmpd="sng" algn="ctr">
              <a:solidFill>
                <a:srgbClr val="00823B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431540" y="5724255"/>
              <a:ext cx="1584000" cy="0"/>
            </a:xfrm>
            <a:prstGeom prst="line">
              <a:avLst/>
            </a:prstGeom>
            <a:noFill/>
            <a:ln w="19050" cap="flat" cmpd="sng" algn="ctr">
              <a:solidFill>
                <a:srgbClr val="00823B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9" name="TextBox 158"/>
          <p:cNvSpPr txBox="1"/>
          <p:nvPr/>
        </p:nvSpPr>
        <p:spPr>
          <a:xfrm>
            <a:off x="1021566" y="51415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609563" y="4517382"/>
            <a:ext cx="299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486085" y="4677525"/>
            <a:ext cx="445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cxnSp>
        <p:nvCxnSpPr>
          <p:cNvPr id="166" name="Straight Connector 165"/>
          <p:cNvCxnSpPr/>
          <p:nvPr/>
        </p:nvCxnSpPr>
        <p:spPr bwMode="auto">
          <a:xfrm flipV="1">
            <a:off x="4026432" y="4638627"/>
            <a:ext cx="720000" cy="655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8" name="TextBox 167"/>
          <p:cNvSpPr txBox="1"/>
          <p:nvPr/>
        </p:nvSpPr>
        <p:spPr>
          <a:xfrm>
            <a:off x="4572000" y="40590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366755" y="5334192"/>
            <a:ext cx="12568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Tylersburg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3192347" y="5707990"/>
            <a:ext cx="612000" cy="12821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5" name="Straight Connector 184"/>
          <p:cNvCxnSpPr/>
          <p:nvPr/>
        </p:nvCxnSpPr>
        <p:spPr bwMode="auto">
          <a:xfrm>
            <a:off x="4212020" y="5694426"/>
            <a:ext cx="792000" cy="5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6" name="Straight Connector 185"/>
          <p:cNvCxnSpPr/>
          <p:nvPr/>
        </p:nvCxnSpPr>
        <p:spPr bwMode="auto">
          <a:xfrm>
            <a:off x="3145388" y="3625955"/>
            <a:ext cx="4680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8" name="TextBox 187"/>
          <p:cNvSpPr txBox="1"/>
          <p:nvPr/>
        </p:nvSpPr>
        <p:spPr>
          <a:xfrm>
            <a:off x="2536435" y="3654025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296439" y="3654025"/>
            <a:ext cx="95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478477" y="5757645"/>
            <a:ext cx="98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Ivy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-EN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3999045" y="297895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11560" y="863715"/>
            <a:ext cx="16802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UMA topology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5202070" y="868185"/>
            <a:ext cx="16817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NUMA topology</a:t>
            </a:r>
          </a:p>
        </p:txBody>
      </p:sp>
      <p:sp>
        <p:nvSpPr>
          <p:cNvPr id="153" name="Text Box 4"/>
          <p:cNvSpPr txBox="1">
            <a:spLocks noChangeArrowheads="1"/>
          </p:cNvSpPr>
          <p:nvPr/>
        </p:nvSpPr>
        <p:spPr bwMode="auto">
          <a:xfrm rot="10800000" flipH="1" flipV="1">
            <a:off x="2701136" y="1495684"/>
            <a:ext cx="3752479" cy="13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Market segment specific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3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 2S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and processors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Three performance grades are defined: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Expandable (EX) (High-performance)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Efficient Performance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(EP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and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(EL) </a:t>
            </a:r>
            <a:endParaRPr kumimoji="0" lang="en-US" alt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4" name="Text Box 4"/>
          <p:cNvSpPr txBox="1">
            <a:spLocks noChangeArrowheads="1"/>
          </p:cNvSpPr>
          <p:nvPr/>
        </p:nvSpPr>
        <p:spPr bwMode="auto">
          <a:xfrm rot="10800000" flipH="1" flipV="1">
            <a:off x="5856855" y="1518282"/>
            <a:ext cx="343464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platforms and processor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7" name="Line 8"/>
          <p:cNvSpPr>
            <a:spLocks noChangeShapeType="1"/>
          </p:cNvSpPr>
          <p:nvPr/>
        </p:nvSpPr>
        <p:spPr bwMode="auto">
          <a:xfrm>
            <a:off x="6012114" y="1178750"/>
            <a:ext cx="0" cy="1800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8" name="Line 10"/>
          <p:cNvSpPr>
            <a:spLocks noChangeShapeType="1"/>
          </p:cNvSpPr>
          <p:nvPr/>
        </p:nvSpPr>
        <p:spPr bwMode="auto">
          <a:xfrm flipV="1">
            <a:off x="4350664" y="1361800"/>
            <a:ext cx="3250877" cy="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1" name="Line 13"/>
          <p:cNvSpPr>
            <a:spLocks noChangeShapeType="1"/>
          </p:cNvSpPr>
          <p:nvPr/>
        </p:nvSpPr>
        <p:spPr bwMode="auto">
          <a:xfrm>
            <a:off x="4355233" y="1361800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2" name="Line 13"/>
          <p:cNvSpPr>
            <a:spLocks noChangeShapeType="1"/>
          </p:cNvSpPr>
          <p:nvPr/>
        </p:nvSpPr>
        <p:spPr bwMode="auto">
          <a:xfrm flipH="1">
            <a:off x="7597302" y="1357037"/>
            <a:ext cx="5879" cy="200169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0" name="Oval 12"/>
          <p:cNvSpPr>
            <a:spLocks noChangeArrowheads="1"/>
          </p:cNvSpPr>
          <p:nvPr/>
        </p:nvSpPr>
        <p:spPr bwMode="auto">
          <a:xfrm>
            <a:off x="4318337" y="147160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7" name="Text Box 4"/>
          <p:cNvSpPr txBox="1">
            <a:spLocks noChangeArrowheads="1"/>
          </p:cNvSpPr>
          <p:nvPr/>
        </p:nvSpPr>
        <p:spPr bwMode="auto">
          <a:xfrm rot="10800000" flipH="1" flipV="1">
            <a:off x="-233024" y="1481025"/>
            <a:ext cx="3103017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Dedicated</a:t>
            </a:r>
            <a:r>
              <a:rPr kumimoji="0" lang="en-US" altLang="en-US" sz="13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platforms and processors</a:t>
            </a:r>
            <a:endParaRPr kumimoji="0" lang="hu-HU" altLang="en-US" sz="1300" b="1" i="0" u="none" strike="noStrike" kern="1200" cap="none" spc="-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2" name="Line 13"/>
          <p:cNvSpPr>
            <a:spLocks noChangeShapeType="1"/>
          </p:cNvSpPr>
          <p:nvPr/>
        </p:nvSpPr>
        <p:spPr bwMode="auto">
          <a:xfrm>
            <a:off x="1421650" y="1223755"/>
            <a:ext cx="0" cy="28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3" name="Oval 12"/>
          <p:cNvSpPr>
            <a:spLocks noChangeArrowheads="1"/>
          </p:cNvSpPr>
          <p:nvPr/>
        </p:nvSpPr>
        <p:spPr bwMode="auto">
          <a:xfrm>
            <a:off x="1379698" y="14595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9" name="Oval 12"/>
          <p:cNvSpPr>
            <a:spLocks noChangeArrowheads="1"/>
          </p:cNvSpPr>
          <p:nvPr/>
        </p:nvSpPr>
        <p:spPr bwMode="auto">
          <a:xfrm>
            <a:off x="7561545" y="149378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60501" y="2978950"/>
            <a:ext cx="2936990" cy="3384240"/>
            <a:chOff x="6160501" y="2978950"/>
            <a:chExt cx="2936990" cy="3384240"/>
          </a:xfrm>
        </p:grpSpPr>
        <p:grpSp>
          <p:nvGrpSpPr>
            <p:cNvPr id="184" name="Group 183"/>
            <p:cNvGrpSpPr/>
            <p:nvPr/>
          </p:nvGrpSpPr>
          <p:grpSpPr>
            <a:xfrm>
              <a:off x="6196444" y="3006024"/>
              <a:ext cx="1834276" cy="1109666"/>
              <a:chOff x="6196444" y="2227943"/>
              <a:chExt cx="1834276" cy="1109666"/>
            </a:xfrm>
          </p:grpSpPr>
          <p:cxnSp>
            <p:nvCxnSpPr>
              <p:cNvPr id="222" name="Straight Connector 221"/>
              <p:cNvCxnSpPr/>
              <p:nvPr/>
            </p:nvCxnSpPr>
            <p:spPr bwMode="auto">
              <a:xfrm flipV="1">
                <a:off x="6556986" y="2856488"/>
                <a:ext cx="1233767" cy="6550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23" name="TextBox 222"/>
              <p:cNvSpPr txBox="1"/>
              <p:nvPr/>
            </p:nvSpPr>
            <p:spPr>
              <a:xfrm>
                <a:off x="6957265" y="2227943"/>
                <a:ext cx="43794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2S</a:t>
                </a:r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6417205" y="2485882"/>
                <a:ext cx="149912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Purley</a:t>
                </a: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Platinum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6398195" y="273495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7633720" y="2735622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6196444" y="2875944"/>
                <a:ext cx="789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Skylake</a:t>
                </a: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-SP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7249737" y="2875944"/>
                <a:ext cx="7809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50" normalizeH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Cascade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50" normalizeH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Lake</a:t>
                </a:r>
                <a:endParaRPr kumimoji="0" lang="en-US" sz="1200" b="0" i="0" u="none" strike="noStrike" kern="1200" cap="none" spc="-5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200" name="Rounded Rectangle 199"/>
            <p:cNvSpPr/>
            <p:nvPr/>
          </p:nvSpPr>
          <p:spPr bwMode="auto">
            <a:xfrm>
              <a:off x="6202373" y="2986774"/>
              <a:ext cx="1729989" cy="1108306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201" name="Straight Connector 200"/>
            <p:cNvCxnSpPr/>
            <p:nvPr/>
          </p:nvCxnSpPr>
          <p:spPr bwMode="auto">
            <a:xfrm flipV="1">
              <a:off x="6565164" y="5697067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2" name="TextBox 201"/>
            <p:cNvSpPr txBox="1"/>
            <p:nvPr/>
          </p:nvSpPr>
          <p:spPr>
            <a:xfrm>
              <a:off x="6160501" y="5334192"/>
              <a:ext cx="17403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7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-7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Silver/Bronze</a:t>
              </a:r>
              <a:endParaRPr kumimoji="0" lang="en-US" sz="13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6406373" y="558158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7641898" y="557590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6182546" y="5726867"/>
              <a:ext cx="789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-SP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7218220" y="5725768"/>
              <a:ext cx="7360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Cascade</a:t>
              </a:r>
              <a:endParaRPr kumimoji="0" lang="en-US" sz="1300" b="0" i="0" u="none" strike="noStrike" kern="1200" cap="none" spc="-10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1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</a:t>
              </a:r>
              <a:endParaRPr kumimoji="0" lang="en-US" sz="1300" b="0" i="0" u="none" strike="noStrike" kern="1200" cap="none" spc="-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7" name="Rounded Rectangle 206"/>
            <p:cNvSpPr/>
            <p:nvPr/>
          </p:nvSpPr>
          <p:spPr bwMode="auto">
            <a:xfrm>
              <a:off x="6192181" y="4092460"/>
              <a:ext cx="1740181" cy="1046730"/>
            </a:xfrm>
            <a:prstGeom prst="roundRect">
              <a:avLst/>
            </a:prstGeom>
            <a:noFill/>
            <a:ln w="190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08" name="Rounded Rectangle 207"/>
            <p:cNvSpPr/>
            <p:nvPr/>
          </p:nvSpPr>
          <p:spPr bwMode="auto">
            <a:xfrm>
              <a:off x="6189355" y="5139190"/>
              <a:ext cx="1726978" cy="122400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912260" y="5140685"/>
              <a:ext cx="8456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7994226" y="3263963"/>
              <a:ext cx="100982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P.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7916437" y="3647099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8334615" y="351901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7982016" y="5350643"/>
              <a:ext cx="104547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S.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7908875" y="5717020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8334615" y="557573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935241" y="4256218"/>
              <a:ext cx="106311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G.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928927" y="4632644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334615" y="451906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19" name="Straight Connector 218"/>
            <p:cNvCxnSpPr/>
            <p:nvPr/>
          </p:nvCxnSpPr>
          <p:spPr bwMode="auto">
            <a:xfrm>
              <a:off x="7804820" y="3637944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" name="Straight Connector 219"/>
            <p:cNvCxnSpPr/>
            <p:nvPr/>
          </p:nvCxnSpPr>
          <p:spPr bwMode="auto">
            <a:xfrm>
              <a:off x="7762115" y="4637785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1" name="Straight Connector 220"/>
            <p:cNvCxnSpPr/>
            <p:nvPr/>
          </p:nvCxnSpPr>
          <p:spPr bwMode="auto">
            <a:xfrm>
              <a:off x="7813953" y="5710814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9" name="Rounded Rectangle 148"/>
            <p:cNvSpPr/>
            <p:nvPr/>
          </p:nvSpPr>
          <p:spPr bwMode="auto">
            <a:xfrm>
              <a:off x="7927577" y="2978950"/>
              <a:ext cx="1150116" cy="1108306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8217405" y="3015825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9" name="Rounded Rectangle 168"/>
            <p:cNvSpPr/>
            <p:nvPr/>
          </p:nvSpPr>
          <p:spPr bwMode="auto">
            <a:xfrm>
              <a:off x="7923390" y="4059070"/>
              <a:ext cx="1150116" cy="1108306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7" name="Rounded Rectangle 176"/>
            <p:cNvSpPr/>
            <p:nvPr/>
          </p:nvSpPr>
          <p:spPr bwMode="auto">
            <a:xfrm>
              <a:off x="7947375" y="5184194"/>
              <a:ext cx="1150116" cy="1167293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8229515" y="4050940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8229515" y="5139190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8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(7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74884" y="6413235"/>
            <a:ext cx="8856000" cy="429640"/>
            <a:chOff x="-753619" y="6300464"/>
            <a:chExt cx="10484112" cy="429640"/>
          </a:xfrm>
        </p:grpSpPr>
        <p:grpSp>
          <p:nvGrpSpPr>
            <p:cNvPr id="56" name="Group 55"/>
            <p:cNvGrpSpPr/>
            <p:nvPr/>
          </p:nvGrpSpPr>
          <p:grpSpPr>
            <a:xfrm>
              <a:off x="-753619" y="6300464"/>
              <a:ext cx="10484112" cy="429640"/>
              <a:chOff x="-408645" y="6300464"/>
              <a:chExt cx="10484112" cy="429640"/>
            </a:xfrm>
          </p:grpSpPr>
          <p:cxnSp>
            <p:nvCxnSpPr>
              <p:cNvPr id="22" name="Egyenes összekötő nyíllal 6"/>
              <p:cNvCxnSpPr/>
              <p:nvPr/>
            </p:nvCxnSpPr>
            <p:spPr>
              <a:xfrm flipV="1">
                <a:off x="-408645" y="6373362"/>
                <a:ext cx="10484112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1"/>
              <p:cNvCxnSpPr/>
              <p:nvPr/>
            </p:nvCxnSpPr>
            <p:spPr>
              <a:xfrm>
                <a:off x="892555" y="631067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2"/>
              <p:cNvCxnSpPr/>
              <p:nvPr/>
            </p:nvCxnSpPr>
            <p:spPr>
              <a:xfrm>
                <a:off x="1440550" y="63093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3"/>
              <p:cNvCxnSpPr/>
              <p:nvPr/>
            </p:nvCxnSpPr>
            <p:spPr>
              <a:xfrm>
                <a:off x="1989756" y="6308775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4"/>
              <p:cNvCxnSpPr/>
              <p:nvPr/>
            </p:nvCxnSpPr>
            <p:spPr>
              <a:xfrm>
                <a:off x="2537751" y="63074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15"/>
              <p:cNvCxnSpPr/>
              <p:nvPr/>
            </p:nvCxnSpPr>
            <p:spPr>
              <a:xfrm>
                <a:off x="309180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16"/>
              <p:cNvCxnSpPr/>
              <p:nvPr/>
            </p:nvCxnSpPr>
            <p:spPr>
              <a:xfrm>
                <a:off x="363979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17"/>
              <p:cNvCxnSpPr/>
              <p:nvPr/>
            </p:nvCxnSpPr>
            <p:spPr>
              <a:xfrm>
                <a:off x="418900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18"/>
              <p:cNvCxnSpPr/>
              <p:nvPr/>
            </p:nvCxnSpPr>
            <p:spPr>
              <a:xfrm>
                <a:off x="473699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gyenes összekötő 19"/>
              <p:cNvCxnSpPr/>
              <p:nvPr/>
            </p:nvCxnSpPr>
            <p:spPr>
              <a:xfrm>
                <a:off x="528717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gyenes összekötő 20"/>
              <p:cNvCxnSpPr/>
              <p:nvPr/>
            </p:nvCxnSpPr>
            <p:spPr>
              <a:xfrm>
                <a:off x="583516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gyenes összekötő 21"/>
              <p:cNvCxnSpPr/>
              <p:nvPr/>
            </p:nvCxnSpPr>
            <p:spPr>
              <a:xfrm>
                <a:off x="638437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gyenes összekötő 22"/>
              <p:cNvCxnSpPr/>
              <p:nvPr/>
            </p:nvCxnSpPr>
            <p:spPr>
              <a:xfrm>
                <a:off x="693236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Szövegdoboz 28"/>
              <p:cNvSpPr txBox="1"/>
              <p:nvPr/>
            </p:nvSpPr>
            <p:spPr>
              <a:xfrm>
                <a:off x="810987" y="6437161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</a:p>
            </p:txBody>
          </p:sp>
          <p:sp>
            <p:nvSpPr>
              <p:cNvPr id="36" name="Szövegdoboz 29"/>
              <p:cNvSpPr txBox="1"/>
              <p:nvPr/>
            </p:nvSpPr>
            <p:spPr>
              <a:xfrm>
                <a:off x="1912655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</a:p>
            </p:txBody>
          </p:sp>
          <p:sp>
            <p:nvSpPr>
              <p:cNvPr id="37" name="Szövegdoboz 30"/>
              <p:cNvSpPr txBox="1"/>
              <p:nvPr/>
            </p:nvSpPr>
            <p:spPr>
              <a:xfrm>
                <a:off x="3009348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</a:p>
            </p:txBody>
          </p:sp>
          <p:sp>
            <p:nvSpPr>
              <p:cNvPr id="38" name="Szövegdoboz 31"/>
              <p:cNvSpPr txBox="1"/>
              <p:nvPr/>
            </p:nvSpPr>
            <p:spPr>
              <a:xfrm>
                <a:off x="4109138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</a:p>
            </p:txBody>
          </p:sp>
          <p:sp>
            <p:nvSpPr>
              <p:cNvPr id="39" name="Szövegdoboz 32"/>
              <p:cNvSpPr txBox="1"/>
              <p:nvPr/>
            </p:nvSpPr>
            <p:spPr>
              <a:xfrm>
                <a:off x="5211747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</a:p>
            </p:txBody>
          </p:sp>
          <p:sp>
            <p:nvSpPr>
              <p:cNvPr id="40" name="Szövegdoboz 33"/>
              <p:cNvSpPr txBox="1"/>
              <p:nvPr/>
            </p:nvSpPr>
            <p:spPr>
              <a:xfrm>
                <a:off x="6309831" y="643554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41" name="Szövegdoboz 34"/>
              <p:cNvSpPr txBox="1"/>
              <p:nvPr/>
            </p:nvSpPr>
            <p:spPr>
              <a:xfrm>
                <a:off x="9352664" y="6445411"/>
                <a:ext cx="715924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</a:p>
            </p:txBody>
          </p:sp>
          <p:cxnSp>
            <p:nvCxnSpPr>
              <p:cNvPr id="42" name="Egyenes összekötő 22"/>
              <p:cNvCxnSpPr/>
              <p:nvPr/>
            </p:nvCxnSpPr>
            <p:spPr>
              <a:xfrm>
                <a:off x="7487480" y="6312703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gyenes összekötő 22"/>
              <p:cNvCxnSpPr/>
              <p:nvPr/>
            </p:nvCxnSpPr>
            <p:spPr>
              <a:xfrm>
                <a:off x="8041940" y="630046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Szövegdoboz 33"/>
              <p:cNvSpPr txBox="1"/>
              <p:nvPr/>
            </p:nvSpPr>
            <p:spPr>
              <a:xfrm>
                <a:off x="7415487" y="6434396"/>
                <a:ext cx="595035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45" name="Egyenes összekötő 22"/>
              <p:cNvCxnSpPr/>
              <p:nvPr/>
            </p:nvCxnSpPr>
            <p:spPr>
              <a:xfrm>
                <a:off x="8591900" y="63060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Egyenes összekötő 14"/>
              <p:cNvCxnSpPr/>
              <p:nvPr/>
            </p:nvCxnSpPr>
            <p:spPr>
              <a:xfrm>
                <a:off x="9121195" y="631351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Szövegdoboz 33"/>
            <p:cNvSpPr txBox="1"/>
            <p:nvPr/>
          </p:nvSpPr>
          <p:spPr>
            <a:xfrm>
              <a:off x="8150463" y="6444335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62" name="Egyenes összekötő 22"/>
          <p:cNvCxnSpPr/>
          <p:nvPr/>
        </p:nvCxnSpPr>
        <p:spPr>
          <a:xfrm>
            <a:off x="8572242" y="6422091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gyenes összekötő 12"/>
          <p:cNvCxnSpPr/>
          <p:nvPr/>
        </p:nvCxnSpPr>
        <p:spPr>
          <a:xfrm>
            <a:off x="713343" y="643783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gyenes összekötő 12"/>
          <p:cNvCxnSpPr/>
          <p:nvPr/>
        </p:nvCxnSpPr>
        <p:spPr>
          <a:xfrm>
            <a:off x="254905" y="643783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Szövegdoboz 28"/>
          <p:cNvSpPr txBox="1"/>
          <p:nvPr/>
        </p:nvSpPr>
        <p:spPr>
          <a:xfrm>
            <a:off x="164895" y="6550487"/>
            <a:ext cx="59503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200</a:t>
            </a:r>
            <a:r>
              <a:rPr kumimoji="0" lang="en-GB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838743" y="3256314"/>
            <a:ext cx="11689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Boxboro-EX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14787" y="3258699"/>
            <a:ext cx="12522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Brickland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08139" y="3508891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840934" y="3506518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480289" y="3506082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625521" y="3629278"/>
            <a:ext cx="2556000" cy="7836"/>
          </a:xfrm>
          <a:prstGeom prst="line">
            <a:avLst/>
          </a:prstGeom>
          <a:noFill/>
          <a:ln w="19050" cap="flat" cmpd="sng" algn="ctr">
            <a:solidFill>
              <a:srgbClr val="00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443038" y="3654025"/>
            <a:ext cx="98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536473" y="575750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252530" y="5758388"/>
            <a:ext cx="95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238" y="4727176"/>
            <a:ext cx="917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b.: based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2619112" y="2974233"/>
            <a:ext cx="3582278" cy="1116000"/>
          </a:xfrm>
          <a:prstGeom prst="roundRect">
            <a:avLst/>
          </a:prstGeom>
          <a:noFill/>
          <a:ln w="19050" cap="flat" cmpd="sng" algn="ctr">
            <a:solidFill>
              <a:srgbClr val="0066CC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39" name="Straight Connector 138"/>
          <p:cNvCxnSpPr/>
          <p:nvPr/>
        </p:nvCxnSpPr>
        <p:spPr bwMode="auto">
          <a:xfrm flipV="1">
            <a:off x="6480733" y="4638071"/>
            <a:ext cx="1272167" cy="655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0" name="TextBox 139"/>
          <p:cNvSpPr txBox="1"/>
          <p:nvPr/>
        </p:nvSpPr>
        <p:spPr>
          <a:xfrm>
            <a:off x="6688246" y="4272480"/>
            <a:ext cx="11838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Purley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Gold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317231" y="4526324"/>
            <a:ext cx="299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590980" y="4518191"/>
            <a:ext cx="299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152993" y="4665910"/>
            <a:ext cx="813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912260" y="40590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182291" y="4643263"/>
            <a:ext cx="85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Cascade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882831" y="4517507"/>
            <a:ext cx="299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914279" y="4295127"/>
            <a:ext cx="10572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Romley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042975" y="4527132"/>
            <a:ext cx="299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5828055" y="4524000"/>
            <a:ext cx="299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5056840" y="4298712"/>
            <a:ext cx="12137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Grantley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75" name="Straight Connector 174"/>
          <p:cNvCxnSpPr/>
          <p:nvPr/>
        </p:nvCxnSpPr>
        <p:spPr bwMode="auto">
          <a:xfrm flipV="1">
            <a:off x="5196058" y="4639500"/>
            <a:ext cx="779530" cy="655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" name="TextBox 175"/>
          <p:cNvSpPr txBox="1"/>
          <p:nvPr/>
        </p:nvSpPr>
        <p:spPr>
          <a:xfrm>
            <a:off x="3404029" y="4677525"/>
            <a:ext cx="1220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63431" y="4677525"/>
            <a:ext cx="798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Haswell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-EP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5333535" y="4677525"/>
            <a:ext cx="96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Broadwell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-EP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4032583" y="4639275"/>
            <a:ext cx="1944000" cy="7614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Rounded Rectangle 67"/>
          <p:cNvSpPr/>
          <p:nvPr/>
        </p:nvSpPr>
        <p:spPr bwMode="auto">
          <a:xfrm>
            <a:off x="3142353" y="4104075"/>
            <a:ext cx="3054092" cy="1046730"/>
          </a:xfrm>
          <a:prstGeom prst="roundRect">
            <a:avLst/>
          </a:prstGeom>
          <a:noFill/>
          <a:ln w="1905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0624" y="5110656"/>
            <a:ext cx="8517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14" name="Straight Connector 113"/>
          <p:cNvCxnSpPr/>
          <p:nvPr/>
        </p:nvCxnSpPr>
        <p:spPr bwMode="auto">
          <a:xfrm>
            <a:off x="2681790" y="5694680"/>
            <a:ext cx="540000" cy="5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extBox 114"/>
          <p:cNvSpPr txBox="1"/>
          <p:nvPr/>
        </p:nvSpPr>
        <p:spPr>
          <a:xfrm>
            <a:off x="2546775" y="5578851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041887" y="5578851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843036" y="5581233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681790" y="5700270"/>
            <a:ext cx="23040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9" name="TextBox 178"/>
          <p:cNvSpPr txBox="1"/>
          <p:nvPr/>
        </p:nvSpPr>
        <p:spPr>
          <a:xfrm>
            <a:off x="4048791" y="5579576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107675" y="5327736"/>
            <a:ext cx="10493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Romley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-EN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3592" y="5748911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-EN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2610549" y="5130325"/>
            <a:ext cx="2882007" cy="1224000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-69720" y="5168950"/>
            <a:ext cx="2708320" cy="1249630"/>
            <a:chOff x="-69720" y="5168950"/>
            <a:chExt cx="2708320" cy="124963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81825" y="5727417"/>
              <a:ext cx="648000" cy="0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7" name="TextBox 106"/>
            <p:cNvSpPr txBox="1"/>
            <p:nvPr/>
          </p:nvSpPr>
          <p:spPr>
            <a:xfrm>
              <a:off x="294060" y="5609460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59212" y="5317351"/>
              <a:ext cx="98296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Unnamed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249442" y="5603846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306245" y="5317351"/>
              <a:ext cx="83548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Bensley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86887" y="5611812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025975" y="5761145"/>
              <a:ext cx="101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5000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888523" y="5762172"/>
              <a:ext cx="750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Penryn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5400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-25005" y="5758388"/>
              <a:ext cx="101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Nocona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7104" y="5612082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-69720" y="6141581"/>
              <a:ext cx="2391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 </a:t>
              </a: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Paxville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-DP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1061610" y="5761134"/>
              <a:ext cx="5383" cy="468000"/>
            </a:xfrm>
            <a:prstGeom prst="straightConnector1">
              <a:avLst/>
            </a:prstGeom>
            <a:noFill/>
            <a:ln w="158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0" name="Rounded Rectangle 159"/>
            <p:cNvSpPr/>
            <p:nvPr/>
          </p:nvSpPr>
          <p:spPr bwMode="auto">
            <a:xfrm>
              <a:off x="19991" y="5168950"/>
              <a:ext cx="2556000" cy="1224000"/>
            </a:xfrm>
            <a:prstGeom prst="roundRect">
              <a:avLst/>
            </a:prstGeom>
            <a:noFill/>
            <a:ln w="19050" cap="flat" cmpd="sng" algn="ctr">
              <a:solidFill>
                <a:srgbClr val="00823B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431540" y="5724255"/>
              <a:ext cx="1584000" cy="0"/>
            </a:xfrm>
            <a:prstGeom prst="line">
              <a:avLst/>
            </a:prstGeom>
            <a:noFill/>
            <a:ln w="19050" cap="flat" cmpd="sng" algn="ctr">
              <a:solidFill>
                <a:srgbClr val="00823B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9" name="TextBox 158"/>
          <p:cNvSpPr txBox="1"/>
          <p:nvPr/>
        </p:nvSpPr>
        <p:spPr>
          <a:xfrm>
            <a:off x="1021566" y="51415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609563" y="4517382"/>
            <a:ext cx="299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486085" y="4677525"/>
            <a:ext cx="445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cxnSp>
        <p:nvCxnSpPr>
          <p:cNvPr id="166" name="Straight Connector 165"/>
          <p:cNvCxnSpPr/>
          <p:nvPr/>
        </p:nvCxnSpPr>
        <p:spPr bwMode="auto">
          <a:xfrm flipV="1">
            <a:off x="4026432" y="4638627"/>
            <a:ext cx="720000" cy="655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8" name="TextBox 167"/>
          <p:cNvSpPr txBox="1"/>
          <p:nvPr/>
        </p:nvSpPr>
        <p:spPr>
          <a:xfrm>
            <a:off x="4572000" y="40590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366755" y="5334192"/>
            <a:ext cx="12568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Tylersburg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3192347" y="5707990"/>
            <a:ext cx="612000" cy="12821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5" name="Straight Connector 184"/>
          <p:cNvCxnSpPr/>
          <p:nvPr/>
        </p:nvCxnSpPr>
        <p:spPr bwMode="auto">
          <a:xfrm>
            <a:off x="4212020" y="5694426"/>
            <a:ext cx="792000" cy="5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6" name="Straight Connector 185"/>
          <p:cNvCxnSpPr/>
          <p:nvPr/>
        </p:nvCxnSpPr>
        <p:spPr bwMode="auto">
          <a:xfrm>
            <a:off x="3145388" y="3625955"/>
            <a:ext cx="4680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8" name="TextBox 187"/>
          <p:cNvSpPr txBox="1"/>
          <p:nvPr/>
        </p:nvSpPr>
        <p:spPr>
          <a:xfrm>
            <a:off x="2582536" y="3654025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296439" y="3654025"/>
            <a:ext cx="95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478477" y="5757645"/>
            <a:ext cx="98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Ivy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-EN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044050" y="297895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3040" y="505574"/>
            <a:ext cx="6918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dedicated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 server platforms and processors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 bwMode="auto">
          <a:xfrm>
            <a:off x="36120" y="1403774"/>
            <a:ext cx="2556000" cy="5004000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11560" y="863715"/>
            <a:ext cx="16802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UMA topology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202070" y="868185"/>
            <a:ext cx="16817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NUMA topology</a:t>
            </a:r>
          </a:p>
        </p:txBody>
      </p:sp>
      <p:sp>
        <p:nvSpPr>
          <p:cNvPr id="157" name="Text Box 4"/>
          <p:cNvSpPr txBox="1">
            <a:spLocks noChangeArrowheads="1"/>
          </p:cNvSpPr>
          <p:nvPr/>
        </p:nvSpPr>
        <p:spPr bwMode="auto">
          <a:xfrm rot="10800000" flipH="1" flipV="1">
            <a:off x="2695760" y="1498410"/>
            <a:ext cx="3752479" cy="13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Market segment specific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3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 2S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and processors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Three performance grades are defined: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Expandable (EX) (High-performance)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Efficient Performance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(EP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and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(EL) </a:t>
            </a:r>
            <a:endParaRPr kumimoji="0" lang="en-US" alt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8" name="Text Box 4"/>
          <p:cNvSpPr txBox="1">
            <a:spLocks noChangeArrowheads="1"/>
          </p:cNvSpPr>
          <p:nvPr/>
        </p:nvSpPr>
        <p:spPr bwMode="auto">
          <a:xfrm rot="10800000" flipH="1" flipV="1">
            <a:off x="5856855" y="1518282"/>
            <a:ext cx="343464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platforms and processor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1" name="Line 8"/>
          <p:cNvSpPr>
            <a:spLocks noChangeShapeType="1"/>
          </p:cNvSpPr>
          <p:nvPr/>
        </p:nvSpPr>
        <p:spPr bwMode="auto">
          <a:xfrm>
            <a:off x="6012114" y="1178750"/>
            <a:ext cx="0" cy="1800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2" name="Line 10"/>
          <p:cNvSpPr>
            <a:spLocks noChangeShapeType="1"/>
          </p:cNvSpPr>
          <p:nvPr/>
        </p:nvSpPr>
        <p:spPr bwMode="auto">
          <a:xfrm flipV="1">
            <a:off x="4350664" y="1361800"/>
            <a:ext cx="3250877" cy="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0" name="Line 13"/>
          <p:cNvSpPr>
            <a:spLocks noChangeShapeType="1"/>
          </p:cNvSpPr>
          <p:nvPr/>
        </p:nvSpPr>
        <p:spPr bwMode="auto">
          <a:xfrm>
            <a:off x="4355233" y="1361800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7" name="Line 13"/>
          <p:cNvSpPr>
            <a:spLocks noChangeShapeType="1"/>
          </p:cNvSpPr>
          <p:nvPr/>
        </p:nvSpPr>
        <p:spPr bwMode="auto">
          <a:xfrm flipH="1">
            <a:off x="7597302" y="1357037"/>
            <a:ext cx="5879" cy="200169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2" name="Oval 12"/>
          <p:cNvSpPr>
            <a:spLocks noChangeArrowheads="1"/>
          </p:cNvSpPr>
          <p:nvPr/>
        </p:nvSpPr>
        <p:spPr bwMode="auto">
          <a:xfrm>
            <a:off x="4318337" y="147160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3" name="Text Box 4"/>
          <p:cNvSpPr txBox="1">
            <a:spLocks noChangeArrowheads="1"/>
          </p:cNvSpPr>
          <p:nvPr/>
        </p:nvSpPr>
        <p:spPr bwMode="auto">
          <a:xfrm rot="10800000" flipH="1" flipV="1">
            <a:off x="-233024" y="1481025"/>
            <a:ext cx="3103017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Dedicated</a:t>
            </a:r>
            <a:r>
              <a:rPr kumimoji="0" lang="en-US" altLang="en-US" sz="13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platforms and processors</a:t>
            </a:r>
            <a:endParaRPr kumimoji="0" lang="hu-HU" altLang="en-US" sz="1300" b="1" i="0" u="none" strike="noStrike" kern="1200" cap="none" spc="-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4" name="Line 13"/>
          <p:cNvSpPr>
            <a:spLocks noChangeShapeType="1"/>
          </p:cNvSpPr>
          <p:nvPr/>
        </p:nvSpPr>
        <p:spPr bwMode="auto">
          <a:xfrm>
            <a:off x="1421650" y="1223755"/>
            <a:ext cx="0" cy="28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5" name="Oval 12"/>
          <p:cNvSpPr>
            <a:spLocks noChangeArrowheads="1"/>
          </p:cNvSpPr>
          <p:nvPr/>
        </p:nvSpPr>
        <p:spPr bwMode="auto">
          <a:xfrm>
            <a:off x="1379698" y="14595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1" name="Oval 12"/>
          <p:cNvSpPr>
            <a:spLocks noChangeArrowheads="1"/>
          </p:cNvSpPr>
          <p:nvPr/>
        </p:nvSpPr>
        <p:spPr bwMode="auto">
          <a:xfrm>
            <a:off x="7561545" y="149378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229" name="Group 228"/>
          <p:cNvGrpSpPr/>
          <p:nvPr/>
        </p:nvGrpSpPr>
        <p:grpSpPr>
          <a:xfrm>
            <a:off x="6160501" y="2978950"/>
            <a:ext cx="2936990" cy="3384240"/>
            <a:chOff x="6160501" y="2978950"/>
            <a:chExt cx="2936990" cy="3384240"/>
          </a:xfrm>
        </p:grpSpPr>
        <p:grpSp>
          <p:nvGrpSpPr>
            <p:cNvPr id="230" name="Group 229"/>
            <p:cNvGrpSpPr/>
            <p:nvPr/>
          </p:nvGrpSpPr>
          <p:grpSpPr>
            <a:xfrm>
              <a:off x="6196444" y="3006024"/>
              <a:ext cx="1834276" cy="1109666"/>
              <a:chOff x="6196444" y="2227943"/>
              <a:chExt cx="1834276" cy="1109666"/>
            </a:xfrm>
          </p:grpSpPr>
          <p:cxnSp>
            <p:nvCxnSpPr>
              <p:cNvPr id="290" name="Straight Connector 289"/>
              <p:cNvCxnSpPr/>
              <p:nvPr/>
            </p:nvCxnSpPr>
            <p:spPr bwMode="auto">
              <a:xfrm flipV="1">
                <a:off x="6556986" y="2856488"/>
                <a:ext cx="1233767" cy="6550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1" name="TextBox 290"/>
              <p:cNvSpPr txBox="1"/>
              <p:nvPr/>
            </p:nvSpPr>
            <p:spPr>
              <a:xfrm>
                <a:off x="6957265" y="2227943"/>
                <a:ext cx="43794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2S</a:t>
                </a:r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2" name="TextBox 291"/>
              <p:cNvSpPr txBox="1"/>
              <p:nvPr/>
            </p:nvSpPr>
            <p:spPr>
              <a:xfrm>
                <a:off x="6417205" y="2485882"/>
                <a:ext cx="149912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Purley</a:t>
                </a: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Platinum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>
                <a:off x="6398195" y="273495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4" name="TextBox 293"/>
              <p:cNvSpPr txBox="1"/>
              <p:nvPr/>
            </p:nvSpPr>
            <p:spPr>
              <a:xfrm>
                <a:off x="7633720" y="2735622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5" name="TextBox 294"/>
              <p:cNvSpPr txBox="1"/>
              <p:nvPr/>
            </p:nvSpPr>
            <p:spPr>
              <a:xfrm>
                <a:off x="6196444" y="2875944"/>
                <a:ext cx="789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Skylake</a:t>
                </a: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-SP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6" name="TextBox 295"/>
              <p:cNvSpPr txBox="1"/>
              <p:nvPr/>
            </p:nvSpPr>
            <p:spPr>
              <a:xfrm>
                <a:off x="7249737" y="2875944"/>
                <a:ext cx="7809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50" normalizeH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Cascade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50" normalizeH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Lake</a:t>
                </a:r>
                <a:endParaRPr kumimoji="0" lang="en-US" sz="1200" b="0" i="0" u="none" strike="noStrike" kern="1200" cap="none" spc="-5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262" name="Rounded Rectangle 261"/>
            <p:cNvSpPr/>
            <p:nvPr/>
          </p:nvSpPr>
          <p:spPr bwMode="auto">
            <a:xfrm>
              <a:off x="6202373" y="2986774"/>
              <a:ext cx="1729989" cy="1108306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263" name="Straight Connector 262"/>
            <p:cNvCxnSpPr/>
            <p:nvPr/>
          </p:nvCxnSpPr>
          <p:spPr bwMode="auto">
            <a:xfrm flipV="1">
              <a:off x="6565164" y="5697067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4" name="TextBox 263"/>
            <p:cNvSpPr txBox="1"/>
            <p:nvPr/>
          </p:nvSpPr>
          <p:spPr>
            <a:xfrm>
              <a:off x="6160501" y="5334192"/>
              <a:ext cx="17403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7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-7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Silver/Bronze</a:t>
              </a:r>
              <a:endParaRPr kumimoji="0" lang="en-US" sz="13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6406373" y="558158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7641898" y="557590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6182546" y="5726867"/>
              <a:ext cx="789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-SP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7218220" y="5725768"/>
              <a:ext cx="7360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Cascade</a:t>
              </a:r>
              <a:endParaRPr kumimoji="0" lang="en-US" sz="1300" b="0" i="0" u="none" strike="noStrike" kern="1200" cap="none" spc="-10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1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</a:t>
              </a:r>
              <a:endParaRPr kumimoji="0" lang="en-US" sz="1300" b="0" i="0" u="none" strike="noStrike" kern="1200" cap="none" spc="-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9" name="Rounded Rectangle 268"/>
            <p:cNvSpPr/>
            <p:nvPr/>
          </p:nvSpPr>
          <p:spPr bwMode="auto">
            <a:xfrm>
              <a:off x="6192181" y="4092460"/>
              <a:ext cx="1740181" cy="1046730"/>
            </a:xfrm>
            <a:prstGeom prst="roundRect">
              <a:avLst/>
            </a:prstGeom>
            <a:noFill/>
            <a:ln w="190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70" name="Rounded Rectangle 269"/>
            <p:cNvSpPr/>
            <p:nvPr/>
          </p:nvSpPr>
          <p:spPr bwMode="auto">
            <a:xfrm>
              <a:off x="6189355" y="5139190"/>
              <a:ext cx="1726978" cy="122400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6912260" y="5140685"/>
              <a:ext cx="8456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7994226" y="3263963"/>
              <a:ext cx="100982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P.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7916437" y="3647099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8334615" y="351901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7982016" y="5350643"/>
              <a:ext cx="104547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S.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908875" y="5717020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8334615" y="557573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7935241" y="4256218"/>
              <a:ext cx="106311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G.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7928927" y="4632644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8334615" y="451906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81" name="Straight Connector 280"/>
            <p:cNvCxnSpPr/>
            <p:nvPr/>
          </p:nvCxnSpPr>
          <p:spPr bwMode="auto">
            <a:xfrm>
              <a:off x="7804820" y="3637944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2" name="Straight Connector 281"/>
            <p:cNvCxnSpPr/>
            <p:nvPr/>
          </p:nvCxnSpPr>
          <p:spPr bwMode="auto">
            <a:xfrm>
              <a:off x="7762115" y="4637785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3" name="Straight Connector 282"/>
            <p:cNvCxnSpPr/>
            <p:nvPr/>
          </p:nvCxnSpPr>
          <p:spPr bwMode="auto">
            <a:xfrm>
              <a:off x="7813953" y="5710814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4" name="Rounded Rectangle 283"/>
            <p:cNvSpPr/>
            <p:nvPr/>
          </p:nvSpPr>
          <p:spPr bwMode="auto">
            <a:xfrm>
              <a:off x="7927577" y="2978950"/>
              <a:ext cx="1150116" cy="1108306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8217405" y="3015825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86" name="Rounded Rectangle 285"/>
            <p:cNvSpPr/>
            <p:nvPr/>
          </p:nvSpPr>
          <p:spPr bwMode="auto">
            <a:xfrm>
              <a:off x="7923390" y="4059070"/>
              <a:ext cx="1150116" cy="1108306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87" name="Rounded Rectangle 286"/>
            <p:cNvSpPr/>
            <p:nvPr/>
          </p:nvSpPr>
          <p:spPr bwMode="auto">
            <a:xfrm>
              <a:off x="7947375" y="5184194"/>
              <a:ext cx="1150116" cy="1167293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8229515" y="4050940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8229515" y="5139190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2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35" y="506569"/>
            <a:ext cx="8819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dedicated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platforms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processors classified according to their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performance grade </a:t>
            </a:r>
            <a:r>
              <a:rPr lang="en-US" sz="1400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(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All of these platforms have </a:t>
            </a:r>
            <a:r>
              <a:rPr lang="en-US" sz="1400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UMA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topology</a:t>
            </a:r>
            <a:r>
              <a:rPr lang="en-US" sz="1400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11660" y="2260640"/>
            <a:ext cx="387043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Mainstream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dedicated 2S server platforms 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382090" y="2260888"/>
            <a:ext cx="374893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dedicated 2S server platform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20907" y="3195804"/>
            <a:ext cx="305593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Unnamed 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90 nm Pentium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Prescott-based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DP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1635008" y="288782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286635" y="3756172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2005)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928550" y="3184692"/>
            <a:ext cx="456877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Bensley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65 nm Pentium 4/Core 2/ 45 nm Penryn-based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DP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>
            <a:off x="5235407" y="2889417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4380366" y="3757760"/>
            <a:ext cx="16401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(2006/2006/2007)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5864098" y="4558759"/>
            <a:ext cx="3073387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Cranberry Lake 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Core 2/Penryn-based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DP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7407315" y="2754125"/>
            <a:ext cx="0" cy="165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7050492" y="5139190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2007)</a:t>
            </a:r>
          </a:p>
        </p:txBody>
      </p:sp>
      <p:cxnSp>
        <p:nvCxnSpPr>
          <p:cNvPr id="45" name="Straight Connector 44"/>
          <p:cNvCxnSpPr>
            <a:stCxn id="34" idx="0"/>
            <a:endCxn id="30" idx="0"/>
          </p:cNvCxnSpPr>
          <p:nvPr/>
        </p:nvCxnSpPr>
        <p:spPr bwMode="auto">
          <a:xfrm flipH="1" flipV="1">
            <a:off x="1635008" y="2887829"/>
            <a:ext cx="3600399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Line 8"/>
          <p:cNvSpPr>
            <a:spLocks noChangeShapeType="1"/>
          </p:cNvSpPr>
          <p:nvPr/>
        </p:nvSpPr>
        <p:spPr bwMode="auto">
          <a:xfrm>
            <a:off x="3446875" y="268358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(8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37" name="Oval 12"/>
          <p:cNvSpPr>
            <a:spLocks noChangeArrowheads="1"/>
          </p:cNvSpPr>
          <p:nvPr/>
        </p:nvSpPr>
        <p:spPr bwMode="auto">
          <a:xfrm>
            <a:off x="5197776" y="308944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auto">
          <a:xfrm>
            <a:off x="1601669" y="308785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auto">
          <a:xfrm>
            <a:off x="7375218" y="43921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26795" y="1403775"/>
            <a:ext cx="5502275" cy="786707"/>
            <a:chOff x="2726795" y="1403775"/>
            <a:chExt cx="5502275" cy="786707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auto">
            <a:xfrm>
              <a:off x="5427095" y="1704145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459457" y="1904169"/>
              <a:ext cx="3960000" cy="22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3464893" y="190977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726795" y="1403775"/>
              <a:ext cx="5502275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116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tabLst>
                  <a:tab pos="116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tabLst>
                  <a:tab pos="116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tabLst>
                  <a:tab pos="116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tabLst>
                  <a:tab pos="116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116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116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116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116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68400" algn="l"/>
                </a:tabLst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Intel’s dedicated 2S server platforms and processors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7413658" y="1931336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Oval 12"/>
            <p:cNvSpPr>
              <a:spLocks noChangeArrowheads="1"/>
            </p:cNvSpPr>
            <p:nvPr/>
          </p:nvSpPr>
          <p:spPr bwMode="auto">
            <a:xfrm>
              <a:off x="3431554" y="2097214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6" name="Oval 12"/>
            <p:cNvSpPr>
              <a:spLocks noChangeArrowheads="1"/>
            </p:cNvSpPr>
            <p:nvPr/>
          </p:nvSpPr>
          <p:spPr bwMode="auto">
            <a:xfrm>
              <a:off x="7380320" y="2118482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5755" y="5859270"/>
            <a:ext cx="8641732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lack of related documentation and also due to its modest importance here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omit Nocona-based platforms.</a:t>
            </a:r>
          </a:p>
        </p:txBody>
      </p:sp>
    </p:spTree>
    <p:extLst>
      <p:ext uri="{BB962C8B-B14F-4D97-AF65-F5344CB8AC3E}">
        <p14:creationId xmlns:p14="http://schemas.microsoft.com/office/powerpoint/2010/main" val="5614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8" grpId="0"/>
      <p:bldP spid="30" grpId="0" animBg="1"/>
      <p:bldP spid="31" grpId="0"/>
      <p:bldP spid="32" grpId="0"/>
      <p:bldP spid="34" grpId="0" animBg="1"/>
      <p:bldP spid="35" grpId="0"/>
      <p:bldP spid="38" grpId="0"/>
      <p:bldP spid="40" grpId="0" animBg="1"/>
      <p:bldP spid="41" grpId="0"/>
      <p:bldP spid="50" grpId="0" animBg="1"/>
      <p:bldP spid="37" grpId="0" animBg="1"/>
      <p:bldP spid="42" grpId="0" animBg="1"/>
      <p:bldP spid="44" grpId="0" animBg="1"/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171353"/>
              </p:ext>
            </p:extLst>
          </p:nvPr>
        </p:nvGraphicFramePr>
        <p:xfrm>
          <a:off x="32369" y="1318617"/>
          <a:ext cx="9074626" cy="3423503"/>
        </p:xfrm>
        <a:graphic>
          <a:graphicData uri="http://schemas.openxmlformats.org/drawingml/2006/table">
            <a:tbl>
              <a:tblPr/>
              <a:tblGrid>
                <a:gridCol w="99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9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97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5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en-GB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microarch</a:t>
                      </a:r>
                      <a:r>
                        <a:rPr kumimoji="0" lang="en-GB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Mainstream 2S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(supported by the MCH) 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DP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6/2004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Nocona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 DDR2-400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Prescott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/2005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DP 2.8 GHz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 DDR2-400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82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Bensley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Prescott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5000 (Dempsey)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5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5100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Woodcrest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2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5300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Clowertown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774880"/>
                  </a:ext>
                </a:extLst>
              </a:tr>
              <a:tr h="401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2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5200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Wolfdale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589002"/>
                  </a:ext>
                </a:extLst>
              </a:tr>
              <a:tr h="401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5400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Harpertown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DDR2-533 (FB-DIMM)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0077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495" y="505574"/>
            <a:ext cx="8058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Overview of Intel’s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mainstream dedicated 2S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server platforms and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processors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(9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70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238478"/>
              </p:ext>
            </p:extLst>
          </p:nvPr>
        </p:nvGraphicFramePr>
        <p:xfrm>
          <a:off x="32369" y="1318617"/>
          <a:ext cx="9074626" cy="1461264"/>
        </p:xfrm>
        <a:graphic>
          <a:graphicData uri="http://schemas.openxmlformats.org/drawingml/2006/table">
            <a:tbl>
              <a:tblPr/>
              <a:tblGrid>
                <a:gridCol w="99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9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97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5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en-GB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microarch</a:t>
                      </a:r>
                      <a:r>
                        <a:rPr kumimoji="0" lang="en-GB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Mainstream 2S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(supported by the MCH) 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Cranberry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5100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Woodcrest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5200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Wolfdale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5300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Clowertown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5400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Harpertown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 DDR2-667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998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495" y="505574"/>
            <a:ext cx="8039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entry-level dedicated 2S server processors and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(10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548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500" dirty="0"/>
              <a:t>1.</a:t>
            </a:r>
            <a:r>
              <a:rPr lang="en-GB" sz="1500" dirty="0"/>
              <a:t>5</a:t>
            </a:r>
            <a:r>
              <a:rPr lang="hu-HU" sz="1500" dirty="0"/>
              <a:t> </a:t>
            </a:r>
            <a:r>
              <a:rPr lang="en-US" sz="1500" dirty="0"/>
              <a:t>Overview of Intel's 64-bit 2S server platforms and processors </a:t>
            </a:r>
            <a:r>
              <a:rPr lang="en-US" sz="1500" dirty="0" smtClean="0"/>
              <a:t>(11</a:t>
            </a:r>
            <a:r>
              <a:rPr lang="hu-HU" sz="1500" dirty="0" smtClean="0"/>
              <a:t>)</a:t>
            </a:r>
            <a:endParaRPr lang="en-US" sz="15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74884" y="6413235"/>
            <a:ext cx="8856000" cy="429640"/>
            <a:chOff x="-753619" y="6300464"/>
            <a:chExt cx="10484112" cy="429640"/>
          </a:xfrm>
        </p:grpSpPr>
        <p:grpSp>
          <p:nvGrpSpPr>
            <p:cNvPr id="56" name="Group 55"/>
            <p:cNvGrpSpPr/>
            <p:nvPr/>
          </p:nvGrpSpPr>
          <p:grpSpPr>
            <a:xfrm>
              <a:off x="-753619" y="6300464"/>
              <a:ext cx="10484112" cy="429640"/>
              <a:chOff x="-408645" y="6300464"/>
              <a:chExt cx="10484112" cy="429640"/>
            </a:xfrm>
          </p:grpSpPr>
          <p:cxnSp>
            <p:nvCxnSpPr>
              <p:cNvPr id="22" name="Egyenes összekötő nyíllal 6"/>
              <p:cNvCxnSpPr/>
              <p:nvPr/>
            </p:nvCxnSpPr>
            <p:spPr>
              <a:xfrm flipV="1">
                <a:off x="-408645" y="6373362"/>
                <a:ext cx="10484112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1"/>
              <p:cNvCxnSpPr/>
              <p:nvPr/>
            </p:nvCxnSpPr>
            <p:spPr>
              <a:xfrm>
                <a:off x="892555" y="631067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2"/>
              <p:cNvCxnSpPr/>
              <p:nvPr/>
            </p:nvCxnSpPr>
            <p:spPr>
              <a:xfrm>
                <a:off x="1440550" y="63093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3"/>
              <p:cNvCxnSpPr/>
              <p:nvPr/>
            </p:nvCxnSpPr>
            <p:spPr>
              <a:xfrm>
                <a:off x="1989756" y="6308775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4"/>
              <p:cNvCxnSpPr/>
              <p:nvPr/>
            </p:nvCxnSpPr>
            <p:spPr>
              <a:xfrm>
                <a:off x="2537751" y="63074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15"/>
              <p:cNvCxnSpPr/>
              <p:nvPr/>
            </p:nvCxnSpPr>
            <p:spPr>
              <a:xfrm>
                <a:off x="309180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16"/>
              <p:cNvCxnSpPr/>
              <p:nvPr/>
            </p:nvCxnSpPr>
            <p:spPr>
              <a:xfrm>
                <a:off x="363979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17"/>
              <p:cNvCxnSpPr/>
              <p:nvPr/>
            </p:nvCxnSpPr>
            <p:spPr>
              <a:xfrm>
                <a:off x="418900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18"/>
              <p:cNvCxnSpPr/>
              <p:nvPr/>
            </p:nvCxnSpPr>
            <p:spPr>
              <a:xfrm>
                <a:off x="473699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gyenes összekötő 19"/>
              <p:cNvCxnSpPr/>
              <p:nvPr/>
            </p:nvCxnSpPr>
            <p:spPr>
              <a:xfrm>
                <a:off x="528717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gyenes összekötő 20"/>
              <p:cNvCxnSpPr/>
              <p:nvPr/>
            </p:nvCxnSpPr>
            <p:spPr>
              <a:xfrm>
                <a:off x="583516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gyenes összekötő 21"/>
              <p:cNvCxnSpPr/>
              <p:nvPr/>
            </p:nvCxnSpPr>
            <p:spPr>
              <a:xfrm>
                <a:off x="638437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gyenes összekötő 22"/>
              <p:cNvCxnSpPr/>
              <p:nvPr/>
            </p:nvCxnSpPr>
            <p:spPr>
              <a:xfrm>
                <a:off x="693236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Szövegdoboz 28"/>
              <p:cNvSpPr txBox="1"/>
              <p:nvPr/>
            </p:nvSpPr>
            <p:spPr>
              <a:xfrm>
                <a:off x="810987" y="6437161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</a:p>
            </p:txBody>
          </p:sp>
          <p:sp>
            <p:nvSpPr>
              <p:cNvPr id="36" name="Szövegdoboz 29"/>
              <p:cNvSpPr txBox="1"/>
              <p:nvPr/>
            </p:nvSpPr>
            <p:spPr>
              <a:xfrm>
                <a:off x="1912655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</a:p>
            </p:txBody>
          </p:sp>
          <p:sp>
            <p:nvSpPr>
              <p:cNvPr id="37" name="Szövegdoboz 30"/>
              <p:cNvSpPr txBox="1"/>
              <p:nvPr/>
            </p:nvSpPr>
            <p:spPr>
              <a:xfrm>
                <a:off x="3009348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</a:p>
            </p:txBody>
          </p:sp>
          <p:sp>
            <p:nvSpPr>
              <p:cNvPr id="38" name="Szövegdoboz 31"/>
              <p:cNvSpPr txBox="1"/>
              <p:nvPr/>
            </p:nvSpPr>
            <p:spPr>
              <a:xfrm>
                <a:off x="4109138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</a:p>
            </p:txBody>
          </p:sp>
          <p:sp>
            <p:nvSpPr>
              <p:cNvPr id="39" name="Szövegdoboz 32"/>
              <p:cNvSpPr txBox="1"/>
              <p:nvPr/>
            </p:nvSpPr>
            <p:spPr>
              <a:xfrm>
                <a:off x="5211747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</a:p>
            </p:txBody>
          </p:sp>
          <p:sp>
            <p:nvSpPr>
              <p:cNvPr id="40" name="Szövegdoboz 33"/>
              <p:cNvSpPr txBox="1"/>
              <p:nvPr/>
            </p:nvSpPr>
            <p:spPr>
              <a:xfrm>
                <a:off x="6309831" y="643554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41" name="Szövegdoboz 34"/>
              <p:cNvSpPr txBox="1"/>
              <p:nvPr/>
            </p:nvSpPr>
            <p:spPr>
              <a:xfrm>
                <a:off x="9352664" y="6445411"/>
                <a:ext cx="715924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</a:p>
            </p:txBody>
          </p:sp>
          <p:cxnSp>
            <p:nvCxnSpPr>
              <p:cNvPr id="42" name="Egyenes összekötő 22"/>
              <p:cNvCxnSpPr/>
              <p:nvPr/>
            </p:nvCxnSpPr>
            <p:spPr>
              <a:xfrm>
                <a:off x="7487480" y="6312703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gyenes összekötő 22"/>
              <p:cNvCxnSpPr/>
              <p:nvPr/>
            </p:nvCxnSpPr>
            <p:spPr>
              <a:xfrm>
                <a:off x="8041940" y="630046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Szövegdoboz 33"/>
              <p:cNvSpPr txBox="1"/>
              <p:nvPr/>
            </p:nvSpPr>
            <p:spPr>
              <a:xfrm>
                <a:off x="7415487" y="6434396"/>
                <a:ext cx="595035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45" name="Egyenes összekötő 22"/>
              <p:cNvCxnSpPr/>
              <p:nvPr/>
            </p:nvCxnSpPr>
            <p:spPr>
              <a:xfrm>
                <a:off x="8591900" y="63060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Egyenes összekötő 14"/>
              <p:cNvCxnSpPr/>
              <p:nvPr/>
            </p:nvCxnSpPr>
            <p:spPr>
              <a:xfrm>
                <a:off x="9121195" y="631351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Szövegdoboz 33"/>
            <p:cNvSpPr txBox="1"/>
            <p:nvPr/>
          </p:nvSpPr>
          <p:spPr>
            <a:xfrm>
              <a:off x="8150463" y="6444335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03" name="Egyenes összekötő 12"/>
          <p:cNvCxnSpPr/>
          <p:nvPr/>
        </p:nvCxnSpPr>
        <p:spPr>
          <a:xfrm>
            <a:off x="713343" y="643783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gyenes összekötő 12"/>
          <p:cNvCxnSpPr/>
          <p:nvPr/>
        </p:nvCxnSpPr>
        <p:spPr>
          <a:xfrm>
            <a:off x="254905" y="643783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Szövegdoboz 28"/>
          <p:cNvSpPr txBox="1"/>
          <p:nvPr/>
        </p:nvSpPr>
        <p:spPr>
          <a:xfrm>
            <a:off x="164895" y="6550487"/>
            <a:ext cx="59503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200</a:t>
            </a:r>
            <a:r>
              <a:rPr kumimoji="0" lang="en-GB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838743" y="3256314"/>
            <a:ext cx="11689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Boxboro-EX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14787" y="3258699"/>
            <a:ext cx="12522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Brickland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08139" y="3508891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840934" y="3506518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480289" y="3506082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625521" y="3629278"/>
            <a:ext cx="2556000" cy="7836"/>
          </a:xfrm>
          <a:prstGeom prst="line">
            <a:avLst/>
          </a:prstGeom>
          <a:noFill/>
          <a:ln w="19050" cap="flat" cmpd="sng" algn="ctr">
            <a:solidFill>
              <a:srgbClr val="00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443038" y="3654025"/>
            <a:ext cx="98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536473" y="575750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252530" y="5758388"/>
            <a:ext cx="95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238" y="3654025"/>
            <a:ext cx="917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b.: based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2448179" y="2973697"/>
            <a:ext cx="3753383" cy="1116000"/>
          </a:xfrm>
          <a:prstGeom prst="roundRect">
            <a:avLst/>
          </a:prstGeom>
          <a:noFill/>
          <a:ln w="19050" cap="flat" cmpd="sng" algn="ctr">
            <a:solidFill>
              <a:srgbClr val="0066CC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42353" y="4059070"/>
            <a:ext cx="4891509" cy="1091735"/>
            <a:chOff x="3293379" y="4059070"/>
            <a:chExt cx="4743860" cy="1091735"/>
          </a:xfrm>
        </p:grpSpPr>
        <p:cxnSp>
          <p:nvCxnSpPr>
            <p:cNvPr id="139" name="Straight Connector 138"/>
            <p:cNvCxnSpPr/>
            <p:nvPr/>
          </p:nvCxnSpPr>
          <p:spPr bwMode="auto">
            <a:xfrm flipV="1">
              <a:off x="6530991" y="4638071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TextBox 139"/>
            <p:cNvSpPr txBox="1"/>
            <p:nvPr/>
          </p:nvSpPr>
          <p:spPr>
            <a:xfrm>
              <a:off x="6732240" y="4272480"/>
              <a:ext cx="11480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Gold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372424" y="452632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607725" y="451819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213144" y="4665910"/>
              <a:ext cx="789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-SP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560544" y="4059070"/>
              <a:ext cx="42472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211372" y="4643263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Cascade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011506" y="451750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042005" y="4295127"/>
              <a:ext cx="102534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5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Romley</a:t>
              </a:r>
              <a:r>
                <a:rPr kumimoji="0" lang="en-US" sz="1300" b="0" i="0" u="none" strike="noStrike" kern="1200" cap="none" spc="-5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136631" y="4527132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898014" y="452400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150078" y="4298712"/>
              <a:ext cx="117711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Grantley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75" name="Straight Connector 174"/>
            <p:cNvCxnSpPr/>
            <p:nvPr/>
          </p:nvCxnSpPr>
          <p:spPr bwMode="auto">
            <a:xfrm flipV="1">
              <a:off x="5285093" y="4639500"/>
              <a:ext cx="756000" cy="655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6" name="TextBox 175"/>
            <p:cNvSpPr txBox="1"/>
            <p:nvPr/>
          </p:nvSpPr>
          <p:spPr>
            <a:xfrm>
              <a:off x="3547156" y="4677525"/>
              <a:ext cx="1183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Sandy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865525" y="4677525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Haswell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5418421" y="4677525"/>
              <a:ext cx="939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Broadwell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-EP</a:t>
              </a: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>
              <a:off x="4156738" y="4639275"/>
              <a:ext cx="1885321" cy="7614"/>
            </a:xfrm>
            <a:prstGeom prst="line">
              <a:avLst/>
            </a:prstGeom>
            <a:noFill/>
            <a:ln w="1905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Rounded Rectangle 67"/>
            <p:cNvSpPr/>
            <p:nvPr/>
          </p:nvSpPr>
          <p:spPr bwMode="auto">
            <a:xfrm>
              <a:off x="3293379" y="4104075"/>
              <a:ext cx="2961905" cy="1046730"/>
            </a:xfrm>
            <a:prstGeom prst="roundRect">
              <a:avLst/>
            </a:prstGeom>
            <a:noFill/>
            <a:ln w="190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20624" y="5110656"/>
            <a:ext cx="8517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14" name="Straight Connector 113"/>
          <p:cNvCxnSpPr/>
          <p:nvPr/>
        </p:nvCxnSpPr>
        <p:spPr bwMode="auto">
          <a:xfrm>
            <a:off x="2681790" y="5694680"/>
            <a:ext cx="540000" cy="5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extBox 114"/>
          <p:cNvSpPr txBox="1"/>
          <p:nvPr/>
        </p:nvSpPr>
        <p:spPr>
          <a:xfrm>
            <a:off x="2546775" y="5578851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041887" y="5578851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843036" y="5581233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681790" y="5700270"/>
            <a:ext cx="23040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9" name="TextBox 178"/>
          <p:cNvSpPr txBox="1"/>
          <p:nvPr/>
        </p:nvSpPr>
        <p:spPr>
          <a:xfrm>
            <a:off x="4048791" y="5579576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107675" y="5327736"/>
            <a:ext cx="10493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Romley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-EN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3592" y="5748911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-EN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2610549" y="5130325"/>
            <a:ext cx="2882007" cy="1224000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-69720" y="5149700"/>
            <a:ext cx="2708320" cy="1268880"/>
            <a:chOff x="-69720" y="5149700"/>
            <a:chExt cx="2708320" cy="126888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81825" y="5727417"/>
              <a:ext cx="648000" cy="0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7" name="TextBox 106"/>
            <p:cNvSpPr txBox="1"/>
            <p:nvPr/>
          </p:nvSpPr>
          <p:spPr>
            <a:xfrm>
              <a:off x="294060" y="5609460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59212" y="5317351"/>
              <a:ext cx="98296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Unnamed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249442" y="5603846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306245" y="5317351"/>
              <a:ext cx="83548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Bensley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86887" y="5611812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025975" y="5761145"/>
              <a:ext cx="101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5000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888523" y="5762172"/>
              <a:ext cx="750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Penryn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5400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-25005" y="5758388"/>
              <a:ext cx="101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Nocona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7104" y="5612082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-69720" y="6141581"/>
              <a:ext cx="2391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 </a:t>
              </a: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Paxville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-DP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1061610" y="5761134"/>
              <a:ext cx="5383" cy="468000"/>
            </a:xfrm>
            <a:prstGeom prst="straightConnector1">
              <a:avLst/>
            </a:prstGeom>
            <a:noFill/>
            <a:ln w="158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0" name="Rounded Rectangle 159"/>
            <p:cNvSpPr/>
            <p:nvPr/>
          </p:nvSpPr>
          <p:spPr bwMode="auto">
            <a:xfrm>
              <a:off x="-18509" y="5149700"/>
              <a:ext cx="2600900" cy="1224000"/>
            </a:xfrm>
            <a:prstGeom prst="roundRect">
              <a:avLst/>
            </a:prstGeom>
            <a:noFill/>
            <a:ln w="19050" cap="flat" cmpd="sng" algn="ctr">
              <a:solidFill>
                <a:srgbClr val="00823B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431540" y="5724255"/>
              <a:ext cx="1584000" cy="0"/>
            </a:xfrm>
            <a:prstGeom prst="line">
              <a:avLst/>
            </a:prstGeom>
            <a:noFill/>
            <a:ln w="19050" cap="flat" cmpd="sng" algn="ctr">
              <a:solidFill>
                <a:srgbClr val="00823B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9" name="TextBox 158"/>
          <p:cNvSpPr txBox="1"/>
          <p:nvPr/>
        </p:nvSpPr>
        <p:spPr>
          <a:xfrm>
            <a:off x="1021566" y="51415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609563" y="4517382"/>
            <a:ext cx="299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486085" y="4677525"/>
            <a:ext cx="445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cxnSp>
        <p:nvCxnSpPr>
          <p:cNvPr id="166" name="Straight Connector 165"/>
          <p:cNvCxnSpPr/>
          <p:nvPr/>
        </p:nvCxnSpPr>
        <p:spPr bwMode="auto">
          <a:xfrm flipV="1">
            <a:off x="4026432" y="4638627"/>
            <a:ext cx="720000" cy="655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8" name="TextBox 167"/>
          <p:cNvSpPr txBox="1"/>
          <p:nvPr/>
        </p:nvSpPr>
        <p:spPr>
          <a:xfrm>
            <a:off x="4572000" y="40590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366755" y="5334192"/>
            <a:ext cx="12568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Tylersburg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3192347" y="5707990"/>
            <a:ext cx="612000" cy="12821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5" name="Straight Connector 184"/>
          <p:cNvCxnSpPr/>
          <p:nvPr/>
        </p:nvCxnSpPr>
        <p:spPr bwMode="auto">
          <a:xfrm>
            <a:off x="4212020" y="5694426"/>
            <a:ext cx="792000" cy="5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6" name="Straight Connector 185"/>
          <p:cNvCxnSpPr/>
          <p:nvPr/>
        </p:nvCxnSpPr>
        <p:spPr bwMode="auto">
          <a:xfrm>
            <a:off x="3145388" y="3625955"/>
            <a:ext cx="4680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8" name="TextBox 187"/>
          <p:cNvSpPr txBox="1"/>
          <p:nvPr/>
        </p:nvSpPr>
        <p:spPr>
          <a:xfrm>
            <a:off x="2536435" y="3654025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296439" y="3654025"/>
            <a:ext cx="95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478477" y="5757645"/>
            <a:ext cx="98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Ivy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-EN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089055" y="297895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3040" y="505574"/>
            <a:ext cx="853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market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segment specific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 server platforms and processors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 bwMode="auto">
          <a:xfrm>
            <a:off x="2448180" y="1403775"/>
            <a:ext cx="3744000" cy="4962315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11560" y="863715"/>
            <a:ext cx="16802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UMA topology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202070" y="868185"/>
            <a:ext cx="16817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NUMA topology</a:t>
            </a:r>
          </a:p>
        </p:txBody>
      </p:sp>
      <p:sp>
        <p:nvSpPr>
          <p:cNvPr id="157" name="Text Box 4"/>
          <p:cNvSpPr txBox="1">
            <a:spLocks noChangeArrowheads="1"/>
          </p:cNvSpPr>
          <p:nvPr/>
        </p:nvSpPr>
        <p:spPr bwMode="auto">
          <a:xfrm rot="10800000" flipH="1" flipV="1">
            <a:off x="2701136" y="1486059"/>
            <a:ext cx="3752479" cy="13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Market segment specific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3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 2S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and processors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Three performance grades are defined: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Expandable (EX) (High-performance)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Efficient Performance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(EP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and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(EL) </a:t>
            </a:r>
            <a:endParaRPr kumimoji="0" lang="en-US" alt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8" name="Text Box 4"/>
          <p:cNvSpPr txBox="1">
            <a:spLocks noChangeArrowheads="1"/>
          </p:cNvSpPr>
          <p:nvPr/>
        </p:nvSpPr>
        <p:spPr bwMode="auto">
          <a:xfrm rot="10800000" flipH="1" flipV="1">
            <a:off x="5856855" y="1518282"/>
            <a:ext cx="343464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platforms and processor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1" name="Line 8"/>
          <p:cNvSpPr>
            <a:spLocks noChangeShapeType="1"/>
          </p:cNvSpPr>
          <p:nvPr/>
        </p:nvSpPr>
        <p:spPr bwMode="auto">
          <a:xfrm>
            <a:off x="6012114" y="1178750"/>
            <a:ext cx="0" cy="1800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2" name="Line 10"/>
          <p:cNvSpPr>
            <a:spLocks noChangeShapeType="1"/>
          </p:cNvSpPr>
          <p:nvPr/>
        </p:nvSpPr>
        <p:spPr bwMode="auto">
          <a:xfrm flipV="1">
            <a:off x="4350664" y="1361800"/>
            <a:ext cx="3250877" cy="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0" name="Line 13"/>
          <p:cNvSpPr>
            <a:spLocks noChangeShapeType="1"/>
          </p:cNvSpPr>
          <p:nvPr/>
        </p:nvSpPr>
        <p:spPr bwMode="auto">
          <a:xfrm>
            <a:off x="4355233" y="1361800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7" name="Line 13"/>
          <p:cNvSpPr>
            <a:spLocks noChangeShapeType="1"/>
          </p:cNvSpPr>
          <p:nvPr/>
        </p:nvSpPr>
        <p:spPr bwMode="auto">
          <a:xfrm flipH="1">
            <a:off x="7597302" y="1357037"/>
            <a:ext cx="5879" cy="200169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2" name="Oval 12"/>
          <p:cNvSpPr>
            <a:spLocks noChangeArrowheads="1"/>
          </p:cNvSpPr>
          <p:nvPr/>
        </p:nvSpPr>
        <p:spPr bwMode="auto">
          <a:xfrm>
            <a:off x="4318337" y="147160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3" name="Text Box 4"/>
          <p:cNvSpPr txBox="1">
            <a:spLocks noChangeArrowheads="1"/>
          </p:cNvSpPr>
          <p:nvPr/>
        </p:nvSpPr>
        <p:spPr bwMode="auto">
          <a:xfrm rot="10800000" flipH="1" flipV="1">
            <a:off x="-233024" y="1481025"/>
            <a:ext cx="3103017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Dedicated</a:t>
            </a:r>
            <a:r>
              <a:rPr kumimoji="0" lang="en-US" altLang="en-US" sz="13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platforms and processors</a:t>
            </a:r>
            <a:endParaRPr kumimoji="0" lang="hu-HU" altLang="en-US" sz="1300" b="1" i="0" u="none" strike="noStrike" kern="1200" cap="none" spc="-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4" name="Line 13"/>
          <p:cNvSpPr>
            <a:spLocks noChangeShapeType="1"/>
          </p:cNvSpPr>
          <p:nvPr/>
        </p:nvSpPr>
        <p:spPr bwMode="auto">
          <a:xfrm>
            <a:off x="1421650" y="1223755"/>
            <a:ext cx="0" cy="28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5" name="Oval 12"/>
          <p:cNvSpPr>
            <a:spLocks noChangeArrowheads="1"/>
          </p:cNvSpPr>
          <p:nvPr/>
        </p:nvSpPr>
        <p:spPr bwMode="auto">
          <a:xfrm>
            <a:off x="1379698" y="14595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1" name="Oval 12"/>
          <p:cNvSpPr>
            <a:spLocks noChangeArrowheads="1"/>
          </p:cNvSpPr>
          <p:nvPr/>
        </p:nvSpPr>
        <p:spPr bwMode="auto">
          <a:xfrm>
            <a:off x="7561545" y="149378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6160501" y="2978950"/>
            <a:ext cx="2936990" cy="3384240"/>
            <a:chOff x="6160501" y="2978950"/>
            <a:chExt cx="2936990" cy="3384240"/>
          </a:xfrm>
        </p:grpSpPr>
        <p:grpSp>
          <p:nvGrpSpPr>
            <p:cNvPr id="167" name="Group 166"/>
            <p:cNvGrpSpPr/>
            <p:nvPr/>
          </p:nvGrpSpPr>
          <p:grpSpPr>
            <a:xfrm>
              <a:off x="6196444" y="3006024"/>
              <a:ext cx="1834276" cy="1109666"/>
              <a:chOff x="6196444" y="2227943"/>
              <a:chExt cx="1834276" cy="1109666"/>
            </a:xfrm>
          </p:grpSpPr>
          <p:cxnSp>
            <p:nvCxnSpPr>
              <p:cNvPr id="251" name="Straight Connector 250"/>
              <p:cNvCxnSpPr/>
              <p:nvPr/>
            </p:nvCxnSpPr>
            <p:spPr bwMode="auto">
              <a:xfrm flipV="1">
                <a:off x="6556986" y="2856488"/>
                <a:ext cx="1233767" cy="6550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2" name="TextBox 251"/>
              <p:cNvSpPr txBox="1"/>
              <p:nvPr/>
            </p:nvSpPr>
            <p:spPr>
              <a:xfrm>
                <a:off x="6957265" y="2227943"/>
                <a:ext cx="43794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2S</a:t>
                </a:r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6417205" y="2485882"/>
                <a:ext cx="149912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Purley</a:t>
                </a: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Platinum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4" name="TextBox 253"/>
              <p:cNvSpPr txBox="1"/>
              <p:nvPr/>
            </p:nvSpPr>
            <p:spPr>
              <a:xfrm>
                <a:off x="6398195" y="273495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5" name="TextBox 254"/>
              <p:cNvSpPr txBox="1"/>
              <p:nvPr/>
            </p:nvSpPr>
            <p:spPr>
              <a:xfrm>
                <a:off x="7633720" y="2735622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6196444" y="2875944"/>
                <a:ext cx="789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Skylake</a:t>
                </a: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-SP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7249737" y="2875944"/>
                <a:ext cx="7809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50" normalizeH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Cascade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50" normalizeH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Lake</a:t>
                </a:r>
                <a:endParaRPr kumimoji="0" lang="en-US" sz="1200" b="0" i="0" u="none" strike="noStrike" kern="1200" cap="none" spc="-5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169" name="Rounded Rectangle 168"/>
            <p:cNvSpPr/>
            <p:nvPr/>
          </p:nvSpPr>
          <p:spPr bwMode="auto">
            <a:xfrm>
              <a:off x="6202373" y="2986774"/>
              <a:ext cx="1729989" cy="1108306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77" name="Straight Connector 176"/>
            <p:cNvCxnSpPr/>
            <p:nvPr/>
          </p:nvCxnSpPr>
          <p:spPr bwMode="auto">
            <a:xfrm flipV="1">
              <a:off x="6565164" y="5697067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3" name="TextBox 182"/>
            <p:cNvSpPr txBox="1"/>
            <p:nvPr/>
          </p:nvSpPr>
          <p:spPr>
            <a:xfrm>
              <a:off x="6160501" y="5334192"/>
              <a:ext cx="17403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7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-7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Silver/Bronze</a:t>
              </a:r>
              <a:endParaRPr kumimoji="0" lang="en-US" sz="13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6406373" y="558158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7641898" y="557590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6182546" y="5726867"/>
              <a:ext cx="789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-SP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7218220" y="5725768"/>
              <a:ext cx="7360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Cascade</a:t>
              </a:r>
              <a:endParaRPr kumimoji="0" lang="en-US" sz="1300" b="0" i="0" u="none" strike="noStrike" kern="1200" cap="none" spc="-10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1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</a:t>
              </a:r>
              <a:endParaRPr kumimoji="0" lang="en-US" sz="1300" b="0" i="0" u="none" strike="noStrike" kern="1200" cap="none" spc="-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0" name="Rounded Rectangle 199"/>
            <p:cNvSpPr/>
            <p:nvPr/>
          </p:nvSpPr>
          <p:spPr bwMode="auto">
            <a:xfrm>
              <a:off x="6192181" y="4092460"/>
              <a:ext cx="1740181" cy="1046730"/>
            </a:xfrm>
            <a:prstGeom prst="roundRect">
              <a:avLst/>
            </a:prstGeom>
            <a:noFill/>
            <a:ln w="190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31" name="Rounded Rectangle 230"/>
            <p:cNvSpPr/>
            <p:nvPr/>
          </p:nvSpPr>
          <p:spPr bwMode="auto">
            <a:xfrm>
              <a:off x="6189355" y="5139190"/>
              <a:ext cx="1726978" cy="122400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6912260" y="5140685"/>
              <a:ext cx="8456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7994226" y="3263963"/>
              <a:ext cx="100982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P.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7916437" y="3647099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8334615" y="351901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7982016" y="5350643"/>
              <a:ext cx="104547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S.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7908875" y="5717020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8334615" y="557573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7935241" y="4256218"/>
              <a:ext cx="106311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G.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7928927" y="4632644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8334615" y="451906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42" name="Straight Connector 241"/>
            <p:cNvCxnSpPr/>
            <p:nvPr/>
          </p:nvCxnSpPr>
          <p:spPr bwMode="auto">
            <a:xfrm>
              <a:off x="7804820" y="3637944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3" name="Straight Connector 242"/>
            <p:cNvCxnSpPr/>
            <p:nvPr/>
          </p:nvCxnSpPr>
          <p:spPr bwMode="auto">
            <a:xfrm>
              <a:off x="7762115" y="4637785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4" name="Straight Connector 243"/>
            <p:cNvCxnSpPr/>
            <p:nvPr/>
          </p:nvCxnSpPr>
          <p:spPr bwMode="auto">
            <a:xfrm>
              <a:off x="7813953" y="5710814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5" name="Rounded Rectangle 244"/>
            <p:cNvSpPr/>
            <p:nvPr/>
          </p:nvSpPr>
          <p:spPr bwMode="auto">
            <a:xfrm>
              <a:off x="7927577" y="2978950"/>
              <a:ext cx="1150116" cy="1108306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8217405" y="3015825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7" name="Rounded Rectangle 246"/>
            <p:cNvSpPr/>
            <p:nvPr/>
          </p:nvSpPr>
          <p:spPr bwMode="auto">
            <a:xfrm>
              <a:off x="7923390" y="4059070"/>
              <a:ext cx="1150116" cy="1108306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8" name="Rounded Rectangle 247"/>
            <p:cNvSpPr/>
            <p:nvPr/>
          </p:nvSpPr>
          <p:spPr bwMode="auto">
            <a:xfrm>
              <a:off x="7947375" y="5184194"/>
              <a:ext cx="1150116" cy="1167293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8229515" y="4050940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8229515" y="5139190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8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(12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69" name="TextBox 68"/>
          <p:cNvSpPr txBox="1"/>
          <p:nvPr/>
        </p:nvSpPr>
        <p:spPr>
          <a:xfrm>
            <a:off x="117718" y="505931"/>
            <a:ext cx="7069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Intel’s market segment specific 2S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server platforms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and processors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classified according to their performance grade</a:t>
            </a:r>
            <a:endParaRPr lang="en-US" sz="1400" b="1" dirty="0">
              <a:solidFill>
                <a:srgbClr val="2D2D8A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0" name="Line 10"/>
          <p:cNvSpPr>
            <a:spLocks noChangeShapeType="1"/>
          </p:cNvSpPr>
          <p:nvPr/>
        </p:nvSpPr>
        <p:spPr bwMode="auto">
          <a:xfrm>
            <a:off x="746574" y="3478779"/>
            <a:ext cx="7020000" cy="127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6324600" y="3797869"/>
            <a:ext cx="29718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Grantley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-EP 2S platform with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-EP/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-EP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server processors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2" name="Line 11"/>
          <p:cNvSpPr>
            <a:spLocks noChangeShapeType="1"/>
          </p:cNvSpPr>
          <p:nvPr/>
        </p:nvSpPr>
        <p:spPr bwMode="auto">
          <a:xfrm flipH="1">
            <a:off x="5067300" y="5413944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8" name="Oval 7"/>
          <p:cNvSpPr>
            <a:spLocks noChangeArrowheads="1"/>
          </p:cNvSpPr>
          <p:nvPr/>
        </p:nvSpPr>
        <p:spPr bwMode="auto">
          <a:xfrm>
            <a:off x="5029200" y="560603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8" name="Text Box 4"/>
          <p:cNvSpPr txBox="1">
            <a:spLocks noChangeArrowheads="1"/>
          </p:cNvSpPr>
          <p:nvPr/>
        </p:nvSpPr>
        <p:spPr bwMode="auto">
          <a:xfrm>
            <a:off x="3492500" y="5715569"/>
            <a:ext cx="314483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Romley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-EN 2S platform with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Sandy Bridge-EN/Ivy Bridge-EN processors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9" name="Text Box 16"/>
          <p:cNvSpPr txBox="1">
            <a:spLocks noChangeArrowheads="1"/>
          </p:cNvSpPr>
          <p:nvPr/>
        </p:nvSpPr>
        <p:spPr bwMode="auto">
          <a:xfrm>
            <a:off x="4454302" y="6320406"/>
            <a:ext cx="12330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2012/2013)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110" name="Straight Connector 109"/>
          <p:cNvCxnSpPr/>
          <p:nvPr/>
        </p:nvCxnSpPr>
        <p:spPr bwMode="auto">
          <a:xfrm flipH="1">
            <a:off x="746574" y="5413944"/>
            <a:ext cx="4320000" cy="2381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TextBox 113"/>
          <p:cNvSpPr txBox="1"/>
          <p:nvPr/>
        </p:nvSpPr>
        <p:spPr>
          <a:xfrm>
            <a:off x="927100" y="5069456"/>
            <a:ext cx="4794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E platforms (</a:t>
            </a:r>
            <a:r>
              <a:rPr lang="en-US" sz="1200" b="1" i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Entry)                                    </a:t>
            </a:r>
            <a:r>
              <a:rPr lang="en-US" sz="1200" b="1" i="1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Entry-level</a:t>
            </a:r>
            <a:endParaRPr lang="en-US" sz="1200" b="1" i="1" dirty="0">
              <a:solidFill>
                <a:srgbClr val="0070C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01700" y="3158106"/>
            <a:ext cx="4881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EP platforms (Efficient </a:t>
            </a:r>
            <a:r>
              <a:rPr lang="en-US" sz="1200" b="1" i="1" dirty="0">
                <a:latin typeface="Verdana" pitchFamily="34" charset="0"/>
                <a:cs typeface="Times New Roman" pitchFamily="18" charset="0"/>
              </a:rPr>
              <a:t>Performance</a:t>
            </a:r>
            <a:r>
              <a:rPr lang="en-US" sz="1200" b="1" i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)         </a:t>
            </a:r>
            <a:r>
              <a:rPr lang="en-US" sz="1200" b="1" i="1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Mainstream</a:t>
            </a:r>
            <a:endParaRPr lang="en-US" sz="1200" b="1" i="1" dirty="0">
              <a:solidFill>
                <a:srgbClr val="0070C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81590" y="1313895"/>
            <a:ext cx="4937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latin typeface="Verdana" pitchFamily="34" charset="0"/>
                <a:cs typeface="Times New Roman" pitchFamily="18" charset="0"/>
              </a:rPr>
              <a:t>EX platforms (Expandable</a:t>
            </a:r>
            <a:r>
              <a:rPr lang="en-US" sz="1200" b="1" i="1" dirty="0" smtClean="0">
                <a:latin typeface="Verdana" pitchFamily="34" charset="0"/>
                <a:cs typeface="Times New Roman" pitchFamily="18" charset="0"/>
              </a:rPr>
              <a:t>)                </a:t>
            </a:r>
            <a:r>
              <a:rPr lang="en-US" sz="1200" b="1" i="1" dirty="0" smtClean="0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High-performance</a:t>
            </a:r>
            <a:endParaRPr lang="en-US" sz="1200" b="1" i="1" dirty="0">
              <a:solidFill>
                <a:srgbClr val="0070C0"/>
              </a:solidFill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124" name="Straight Connector 123"/>
          <p:cNvCxnSpPr/>
          <p:nvPr/>
        </p:nvCxnSpPr>
        <p:spPr bwMode="auto">
          <a:xfrm>
            <a:off x="746575" y="1624801"/>
            <a:ext cx="9526" cy="3816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" name="Straight Connector 125"/>
          <p:cNvCxnSpPr/>
          <p:nvPr/>
        </p:nvCxnSpPr>
        <p:spPr bwMode="auto">
          <a:xfrm flipV="1">
            <a:off x="492843" y="3470982"/>
            <a:ext cx="252000" cy="63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Line 11"/>
          <p:cNvSpPr>
            <a:spLocks noChangeShapeType="1"/>
          </p:cNvSpPr>
          <p:nvPr/>
        </p:nvSpPr>
        <p:spPr bwMode="auto">
          <a:xfrm>
            <a:off x="7782060" y="3488032"/>
            <a:ext cx="0" cy="1926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3487738" y="3797869"/>
            <a:ext cx="326231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Romley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-EP 2S platform with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Sandy Bridge-EP/Ivy Bridge-EP  server processors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4" name="Text Box 16"/>
          <p:cNvSpPr txBox="1">
            <a:spLocks noChangeArrowheads="1"/>
          </p:cNvSpPr>
          <p:nvPr/>
        </p:nvSpPr>
        <p:spPr bwMode="auto">
          <a:xfrm>
            <a:off x="7176482" y="4357110"/>
            <a:ext cx="12330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2014/2016)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6" name="Line 13"/>
          <p:cNvSpPr>
            <a:spLocks noChangeShapeType="1"/>
          </p:cNvSpPr>
          <p:nvPr/>
        </p:nvSpPr>
        <p:spPr bwMode="auto">
          <a:xfrm>
            <a:off x="5075548" y="349148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7" name="Text Box 23"/>
          <p:cNvSpPr txBox="1">
            <a:spLocks noChangeArrowheads="1"/>
          </p:cNvSpPr>
          <p:nvPr/>
        </p:nvSpPr>
        <p:spPr bwMode="auto">
          <a:xfrm>
            <a:off x="4456027" y="4360167"/>
            <a:ext cx="12330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2012/2013)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1" name="Text Box 4"/>
          <p:cNvSpPr txBox="1">
            <a:spLocks noChangeArrowheads="1"/>
          </p:cNvSpPr>
          <p:nvPr/>
        </p:nvSpPr>
        <p:spPr bwMode="auto">
          <a:xfrm>
            <a:off x="815206" y="3797869"/>
            <a:ext cx="290169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Tylersburg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-EP 2S platform with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Nehalem-EP/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Westmere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-EP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server processors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2" name="Line 13"/>
          <p:cNvSpPr>
            <a:spLocks noChangeShapeType="1"/>
          </p:cNvSpPr>
          <p:nvPr/>
        </p:nvSpPr>
        <p:spPr bwMode="auto">
          <a:xfrm>
            <a:off x="2232163" y="349083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3" name="Text Box 23"/>
          <p:cNvSpPr txBox="1">
            <a:spLocks noChangeArrowheads="1"/>
          </p:cNvSpPr>
          <p:nvPr/>
        </p:nvSpPr>
        <p:spPr bwMode="auto">
          <a:xfrm>
            <a:off x="1743523" y="4360167"/>
            <a:ext cx="12330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2009/2010)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" name="Oval 12"/>
          <p:cNvSpPr>
            <a:spLocks noChangeArrowheads="1"/>
          </p:cNvSpPr>
          <p:nvPr/>
        </p:nvSpPr>
        <p:spPr bwMode="auto">
          <a:xfrm>
            <a:off x="5040060" y="367086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4" name="Oval 7"/>
          <p:cNvSpPr>
            <a:spLocks noChangeArrowheads="1"/>
          </p:cNvSpPr>
          <p:nvPr/>
        </p:nvSpPr>
        <p:spPr bwMode="auto">
          <a:xfrm>
            <a:off x="7746335" y="367379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5" name="Oval 12"/>
          <p:cNvSpPr>
            <a:spLocks noChangeArrowheads="1"/>
          </p:cNvSpPr>
          <p:nvPr/>
        </p:nvSpPr>
        <p:spPr bwMode="auto">
          <a:xfrm>
            <a:off x="2196675" y="369626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2231740" y="163609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2" name="Line 10"/>
          <p:cNvSpPr>
            <a:spLocks noChangeShapeType="1"/>
          </p:cNvSpPr>
          <p:nvPr/>
        </p:nvSpPr>
        <p:spPr bwMode="auto">
          <a:xfrm>
            <a:off x="767595" y="1637280"/>
            <a:ext cx="417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6" name="Text Box 4"/>
          <p:cNvSpPr txBox="1">
            <a:spLocks noChangeArrowheads="1"/>
          </p:cNvSpPr>
          <p:nvPr/>
        </p:nvSpPr>
        <p:spPr bwMode="auto">
          <a:xfrm>
            <a:off x="836585" y="1880169"/>
            <a:ext cx="276225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Boxboro-EX 2S platform with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Nehalem-EX/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Westmere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-EX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server processors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8" name="Text Box 23"/>
          <p:cNvSpPr txBox="1">
            <a:spLocks noChangeArrowheads="1"/>
          </p:cNvSpPr>
          <p:nvPr/>
        </p:nvSpPr>
        <p:spPr bwMode="auto">
          <a:xfrm>
            <a:off x="1640867" y="2453282"/>
            <a:ext cx="11785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20000"/>
              </a:spcAft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(2010/2011)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9" name="Line 11"/>
          <p:cNvSpPr>
            <a:spLocks noChangeShapeType="1"/>
          </p:cNvSpPr>
          <p:nvPr/>
        </p:nvSpPr>
        <p:spPr bwMode="auto">
          <a:xfrm flipH="1">
            <a:off x="4944956" y="1638576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0" name="Text Box 4"/>
          <p:cNvSpPr txBox="1">
            <a:spLocks noChangeArrowheads="1"/>
          </p:cNvSpPr>
          <p:nvPr/>
        </p:nvSpPr>
        <p:spPr bwMode="auto">
          <a:xfrm>
            <a:off x="3698170" y="1892869"/>
            <a:ext cx="252939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Brickland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2S platform with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Ivy Bridge-EX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server processors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1" name="Text Box 16"/>
          <p:cNvSpPr txBox="1">
            <a:spLocks noChangeArrowheads="1"/>
          </p:cNvSpPr>
          <p:nvPr/>
        </p:nvSpPr>
        <p:spPr bwMode="auto">
          <a:xfrm>
            <a:off x="4589618" y="2456083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2014)</a:t>
            </a:r>
          </a:p>
        </p:txBody>
      </p:sp>
      <p:sp>
        <p:nvSpPr>
          <p:cNvPr id="136" name="Oval 12"/>
          <p:cNvSpPr>
            <a:spLocks noChangeArrowheads="1"/>
          </p:cNvSpPr>
          <p:nvPr/>
        </p:nvSpPr>
        <p:spPr bwMode="auto">
          <a:xfrm>
            <a:off x="2191980" y="17939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7" name="Oval 7"/>
          <p:cNvSpPr>
            <a:spLocks noChangeArrowheads="1"/>
          </p:cNvSpPr>
          <p:nvPr/>
        </p:nvSpPr>
        <p:spPr bwMode="auto">
          <a:xfrm>
            <a:off x="4911993" y="182552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144" name="Straight Connector 143"/>
          <p:cNvCxnSpPr/>
          <p:nvPr/>
        </p:nvCxnSpPr>
        <p:spPr bwMode="auto">
          <a:xfrm flipH="1" flipV="1">
            <a:off x="1923393" y="1510828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/>
          <p:cNvSpPr txBox="1"/>
          <p:nvPr/>
        </p:nvSpPr>
        <p:spPr>
          <a:xfrm>
            <a:off x="158750" y="1508394"/>
            <a:ext cx="369332" cy="399083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Intel’s </a:t>
            </a: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market segment specific 2S platforms</a:t>
            </a:r>
            <a:endParaRPr 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/>
      <p:bldP spid="102" grpId="0" animBg="1"/>
      <p:bldP spid="68" grpId="0" animBg="1"/>
      <p:bldP spid="108" grpId="0"/>
      <p:bldP spid="109" grpId="0"/>
      <p:bldP spid="114" grpId="0"/>
      <p:bldP spid="115" grpId="0"/>
      <p:bldP spid="123" grpId="0"/>
      <p:bldP spid="61" grpId="0" animBg="1"/>
      <p:bldP spid="63" grpId="0"/>
      <p:bldP spid="64" grpId="0"/>
      <p:bldP spid="66" grpId="0" animBg="1"/>
      <p:bldP spid="67" grpId="0"/>
      <p:bldP spid="111" grpId="0"/>
      <p:bldP spid="112" grpId="0" animBg="1"/>
      <p:bldP spid="113" grpId="0"/>
      <p:bldP spid="133" grpId="0" animBg="1"/>
      <p:bldP spid="134" grpId="0" animBg="1"/>
      <p:bldP spid="135" grpId="0" animBg="1"/>
      <p:bldP spid="117" grpId="0" animBg="1"/>
      <p:bldP spid="122" grpId="0" animBg="1"/>
      <p:bldP spid="116" grpId="0"/>
      <p:bldP spid="118" grpId="0"/>
      <p:bldP spid="119" grpId="0" animBg="1"/>
      <p:bldP spid="120" grpId="0"/>
      <p:bldP spid="121" grpId="0"/>
      <p:bldP spid="136" grpId="0" animBg="1"/>
      <p:bldP spid="137" grpId="0" animBg="1"/>
      <p:bldP spid="4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585135"/>
              </p:ext>
            </p:extLst>
          </p:nvPr>
        </p:nvGraphicFramePr>
        <p:xfrm>
          <a:off x="69374" y="1513237"/>
          <a:ext cx="9005252" cy="2017272"/>
        </p:xfrm>
        <a:graphic>
          <a:graphicData uri="http://schemas.openxmlformats.org/drawingml/2006/table">
            <a:tbl>
              <a:tblPr/>
              <a:tblGrid>
                <a:gridCol w="1217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9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346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2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High 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 2S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75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X6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500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(Beckton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8x DDR3-066 per 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(via SMI/SMB)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7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/2011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xx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8x DDR3-1333 per 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(via SMI/SMB)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 Bridge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/201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E7-28xx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v2 (Ivy Bridge-EX)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8x DDR3-1600 per 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(via SMI2/SMB)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8782" y="505574"/>
            <a:ext cx="65870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expandable (EX)/high-performance</a:t>
            </a:r>
          </a:p>
          <a:p>
            <a:pPr lvl="0">
              <a:defRPr/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market segment specific 2S server platforms and processors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(13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15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448217"/>
              </p:ext>
            </p:extLst>
          </p:nvPr>
        </p:nvGraphicFramePr>
        <p:xfrm>
          <a:off x="32369" y="1511413"/>
          <a:ext cx="9074626" cy="3158372"/>
        </p:xfrm>
        <a:graphic>
          <a:graphicData uri="http://schemas.openxmlformats.org/drawingml/2006/table">
            <a:tbl>
              <a:tblPr/>
              <a:tblGrid>
                <a:gridCol w="116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65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538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2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Efficient 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 2S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5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Tylersburg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03/2009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X/E55xx (Nehalem-EP)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Gainestown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 DDR3-1333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92965"/>
                  </a:ext>
                </a:extLst>
              </a:tr>
              <a:tr h="56125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X/E5600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 DDR3-1333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38637"/>
                  </a:ext>
                </a:extLst>
              </a:tr>
              <a:tr h="40323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Romley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 Bridge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3/2012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E5-26xx (Sandy Bridge-EP)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DDR3-1600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73091"/>
                  </a:ext>
                </a:extLst>
              </a:tr>
              <a:tr h="40323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 Bridge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9/2013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E5-26xx v2 (Ivy Bridge-EP)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 DDR3-1866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497921"/>
                  </a:ext>
                </a:extLst>
              </a:tr>
              <a:tr h="35304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Grantley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9/2014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E5-2600xx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v3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4xDDR4-2133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04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/2016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E5-26xx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v4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4xDDR4-2400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8911" y="507798"/>
            <a:ext cx="899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Overview of Intel’s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fficient performance (EP)/mainstream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</a:t>
            </a:r>
          </a:p>
          <a:p>
            <a:pPr lvl="0">
              <a:defRPr/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market segment specific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2S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server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platforms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and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processors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(14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9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(15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317609"/>
              </p:ext>
            </p:extLst>
          </p:nvPr>
        </p:nvGraphicFramePr>
        <p:xfrm>
          <a:off x="71500" y="1288010"/>
          <a:ext cx="9005252" cy="1554864"/>
        </p:xfrm>
        <a:graphic>
          <a:graphicData uri="http://schemas.openxmlformats.org/drawingml/2006/table">
            <a:tbl>
              <a:tblPr/>
              <a:tblGrid>
                <a:gridCol w="1066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9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346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2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Entry-level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 2S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7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Romley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-EN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 Bridge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/201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E5-24xx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 Bridge-EN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 DDR3-1600 per 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(direct connected)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7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 Bridge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/201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24xx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v2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(Ivy Bridge-EN)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 DDR3-1600 per 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(direct connected)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8782" y="505574"/>
            <a:ext cx="8957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Overview of Intel’s entry/level market segment specific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2S server platforms and processors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2517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14598" y="1608781"/>
            <a:ext cx="4390466" cy="3650114"/>
            <a:chOff x="2272552" y="2418217"/>
            <a:chExt cx="4390466" cy="36501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9643" t="3512" r="19838" b="4514"/>
            <a:stretch/>
          </p:blipFill>
          <p:spPr>
            <a:xfrm>
              <a:off x="2286000" y="2418217"/>
              <a:ext cx="4377018" cy="365011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644" t="28182" r="70918" b="42978"/>
            <a:stretch/>
          </p:blipFill>
          <p:spPr>
            <a:xfrm>
              <a:off x="2272552" y="2433917"/>
              <a:ext cx="1344701" cy="154641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2644" t="28182" r="70918" b="42978"/>
            <a:stretch/>
          </p:blipFill>
          <p:spPr>
            <a:xfrm>
              <a:off x="2290482" y="2438400"/>
              <a:ext cx="1344701" cy="154641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57012" y="807382"/>
            <a:ext cx="5061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Recent market share of 1S and 2S servers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[74]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1" y="497542"/>
            <a:ext cx="7206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worldwide server market 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600" kern="0" dirty="0">
                <a:solidFill>
                  <a:srgbClr val="FFFFFF"/>
                </a:solidFill>
              </a:rPr>
              <a:t>1.1 </a:t>
            </a:r>
            <a:r>
              <a:rPr lang="en-US" altLang="en-US" sz="1600" kern="0" dirty="0">
                <a:solidFill>
                  <a:srgbClr val="FFFFFF"/>
                </a:solidFill>
              </a:rPr>
              <a:t>The worldwide server market 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(</a:t>
            </a:r>
            <a:r>
              <a:rPr lang="en-GB" altLang="en-US" sz="1600" kern="0" dirty="0" smtClean="0">
                <a:solidFill>
                  <a:srgbClr val="FFFFFF"/>
                </a:solidFill>
              </a:rPr>
              <a:t>2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88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(16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74884" y="6413235"/>
            <a:ext cx="8856000" cy="429640"/>
            <a:chOff x="-753619" y="6300464"/>
            <a:chExt cx="10484112" cy="429640"/>
          </a:xfrm>
        </p:grpSpPr>
        <p:grpSp>
          <p:nvGrpSpPr>
            <p:cNvPr id="56" name="Group 55"/>
            <p:cNvGrpSpPr/>
            <p:nvPr/>
          </p:nvGrpSpPr>
          <p:grpSpPr>
            <a:xfrm>
              <a:off x="-753619" y="6300464"/>
              <a:ext cx="10484112" cy="429640"/>
              <a:chOff x="-408645" y="6300464"/>
              <a:chExt cx="10484112" cy="429640"/>
            </a:xfrm>
          </p:grpSpPr>
          <p:cxnSp>
            <p:nvCxnSpPr>
              <p:cNvPr id="22" name="Egyenes összekötő nyíllal 6"/>
              <p:cNvCxnSpPr/>
              <p:nvPr/>
            </p:nvCxnSpPr>
            <p:spPr>
              <a:xfrm flipV="1">
                <a:off x="-408645" y="6373362"/>
                <a:ext cx="10484112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1"/>
              <p:cNvCxnSpPr/>
              <p:nvPr/>
            </p:nvCxnSpPr>
            <p:spPr>
              <a:xfrm>
                <a:off x="892555" y="631067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2"/>
              <p:cNvCxnSpPr/>
              <p:nvPr/>
            </p:nvCxnSpPr>
            <p:spPr>
              <a:xfrm>
                <a:off x="1440550" y="63093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3"/>
              <p:cNvCxnSpPr/>
              <p:nvPr/>
            </p:nvCxnSpPr>
            <p:spPr>
              <a:xfrm>
                <a:off x="1989756" y="6308775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4"/>
              <p:cNvCxnSpPr/>
              <p:nvPr/>
            </p:nvCxnSpPr>
            <p:spPr>
              <a:xfrm>
                <a:off x="2537751" y="6307486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15"/>
              <p:cNvCxnSpPr/>
              <p:nvPr/>
            </p:nvCxnSpPr>
            <p:spPr>
              <a:xfrm>
                <a:off x="309180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16"/>
              <p:cNvCxnSpPr/>
              <p:nvPr/>
            </p:nvCxnSpPr>
            <p:spPr>
              <a:xfrm>
                <a:off x="363979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17"/>
              <p:cNvCxnSpPr/>
              <p:nvPr/>
            </p:nvCxnSpPr>
            <p:spPr>
              <a:xfrm>
                <a:off x="418900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18"/>
              <p:cNvCxnSpPr/>
              <p:nvPr/>
            </p:nvCxnSpPr>
            <p:spPr>
              <a:xfrm>
                <a:off x="473699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gyenes összekötő 19"/>
              <p:cNvCxnSpPr/>
              <p:nvPr/>
            </p:nvCxnSpPr>
            <p:spPr>
              <a:xfrm>
                <a:off x="5287170" y="63151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gyenes összekötő 20"/>
              <p:cNvCxnSpPr/>
              <p:nvPr/>
            </p:nvCxnSpPr>
            <p:spPr>
              <a:xfrm>
                <a:off x="5835165" y="63138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gyenes összekötő 21"/>
              <p:cNvCxnSpPr/>
              <p:nvPr/>
            </p:nvCxnSpPr>
            <p:spPr>
              <a:xfrm>
                <a:off x="6384371" y="631320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gyenes összekötő 22"/>
              <p:cNvCxnSpPr/>
              <p:nvPr/>
            </p:nvCxnSpPr>
            <p:spPr>
              <a:xfrm>
                <a:off x="6932366" y="631191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Szövegdoboz 28"/>
              <p:cNvSpPr txBox="1"/>
              <p:nvPr/>
            </p:nvSpPr>
            <p:spPr>
              <a:xfrm>
                <a:off x="810987" y="6437161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</a:p>
            </p:txBody>
          </p:sp>
          <p:sp>
            <p:nvSpPr>
              <p:cNvPr id="36" name="Szövegdoboz 29"/>
              <p:cNvSpPr txBox="1"/>
              <p:nvPr/>
            </p:nvSpPr>
            <p:spPr>
              <a:xfrm>
                <a:off x="1912655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</a:p>
            </p:txBody>
          </p:sp>
          <p:sp>
            <p:nvSpPr>
              <p:cNvPr id="37" name="Szövegdoboz 30"/>
              <p:cNvSpPr txBox="1"/>
              <p:nvPr/>
            </p:nvSpPr>
            <p:spPr>
              <a:xfrm>
                <a:off x="3009348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</a:p>
            </p:txBody>
          </p:sp>
          <p:sp>
            <p:nvSpPr>
              <p:cNvPr id="38" name="Szövegdoboz 31"/>
              <p:cNvSpPr txBox="1"/>
              <p:nvPr/>
            </p:nvSpPr>
            <p:spPr>
              <a:xfrm>
                <a:off x="4109138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</a:p>
            </p:txBody>
          </p:sp>
          <p:sp>
            <p:nvSpPr>
              <p:cNvPr id="39" name="Szövegdoboz 32"/>
              <p:cNvSpPr txBox="1"/>
              <p:nvPr/>
            </p:nvSpPr>
            <p:spPr>
              <a:xfrm>
                <a:off x="5211747" y="6430350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</a:p>
            </p:txBody>
          </p:sp>
          <p:sp>
            <p:nvSpPr>
              <p:cNvPr id="40" name="Szövegdoboz 33"/>
              <p:cNvSpPr txBox="1"/>
              <p:nvPr/>
            </p:nvSpPr>
            <p:spPr>
              <a:xfrm>
                <a:off x="6309831" y="643554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41" name="Szövegdoboz 34"/>
              <p:cNvSpPr txBox="1"/>
              <p:nvPr/>
            </p:nvSpPr>
            <p:spPr>
              <a:xfrm>
                <a:off x="9352664" y="6445411"/>
                <a:ext cx="715924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</a:p>
            </p:txBody>
          </p:sp>
          <p:cxnSp>
            <p:nvCxnSpPr>
              <p:cNvPr id="42" name="Egyenes összekötő 22"/>
              <p:cNvCxnSpPr/>
              <p:nvPr/>
            </p:nvCxnSpPr>
            <p:spPr>
              <a:xfrm>
                <a:off x="7487480" y="6312703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gyenes összekötő 22"/>
              <p:cNvCxnSpPr/>
              <p:nvPr/>
            </p:nvCxnSpPr>
            <p:spPr>
              <a:xfrm>
                <a:off x="8041940" y="630046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Szövegdoboz 33"/>
              <p:cNvSpPr txBox="1"/>
              <p:nvPr/>
            </p:nvSpPr>
            <p:spPr>
              <a:xfrm>
                <a:off x="7415487" y="6434396"/>
                <a:ext cx="595035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45" name="Egyenes összekötő 22"/>
              <p:cNvCxnSpPr/>
              <p:nvPr/>
            </p:nvCxnSpPr>
            <p:spPr>
              <a:xfrm>
                <a:off x="8591900" y="630600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Egyenes összekötő 14"/>
              <p:cNvCxnSpPr/>
              <p:nvPr/>
            </p:nvCxnSpPr>
            <p:spPr>
              <a:xfrm>
                <a:off x="9121195" y="6313514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Szövegdoboz 33"/>
            <p:cNvSpPr txBox="1"/>
            <p:nvPr/>
          </p:nvSpPr>
          <p:spPr>
            <a:xfrm>
              <a:off x="8150463" y="6444335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62" name="Egyenes összekötő 22"/>
          <p:cNvCxnSpPr/>
          <p:nvPr/>
        </p:nvCxnSpPr>
        <p:spPr>
          <a:xfrm>
            <a:off x="8572242" y="6422091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gyenes összekötő 12"/>
          <p:cNvCxnSpPr/>
          <p:nvPr/>
        </p:nvCxnSpPr>
        <p:spPr>
          <a:xfrm>
            <a:off x="713343" y="643783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gyenes összekötő 12"/>
          <p:cNvCxnSpPr/>
          <p:nvPr/>
        </p:nvCxnSpPr>
        <p:spPr>
          <a:xfrm>
            <a:off x="254905" y="643783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Szövegdoboz 28"/>
          <p:cNvSpPr txBox="1"/>
          <p:nvPr/>
        </p:nvSpPr>
        <p:spPr>
          <a:xfrm>
            <a:off x="164895" y="6550487"/>
            <a:ext cx="59503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200</a:t>
            </a:r>
            <a:r>
              <a:rPr kumimoji="0" lang="en-GB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838743" y="3256314"/>
            <a:ext cx="11689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Boxboro-EX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14787" y="3258699"/>
            <a:ext cx="12522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Brickland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08139" y="3508891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840934" y="3506518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480289" y="3506082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625521" y="3629278"/>
            <a:ext cx="2556000" cy="7836"/>
          </a:xfrm>
          <a:prstGeom prst="line">
            <a:avLst/>
          </a:prstGeom>
          <a:noFill/>
          <a:ln w="19050" cap="flat" cmpd="sng" algn="ctr">
            <a:solidFill>
              <a:srgbClr val="00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443038" y="3654025"/>
            <a:ext cx="98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536473" y="575750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252530" y="5758388"/>
            <a:ext cx="95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238" y="3654025"/>
            <a:ext cx="917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b.: based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2448179" y="2973697"/>
            <a:ext cx="3753383" cy="1116000"/>
          </a:xfrm>
          <a:prstGeom prst="roundRect">
            <a:avLst/>
          </a:prstGeom>
          <a:noFill/>
          <a:ln w="19050" cap="flat" cmpd="sng" algn="ctr">
            <a:solidFill>
              <a:srgbClr val="0066CC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42353" y="4059070"/>
            <a:ext cx="4891509" cy="1091735"/>
            <a:chOff x="3293379" y="4059070"/>
            <a:chExt cx="4743860" cy="1091735"/>
          </a:xfrm>
        </p:grpSpPr>
        <p:cxnSp>
          <p:nvCxnSpPr>
            <p:cNvPr id="139" name="Straight Connector 138"/>
            <p:cNvCxnSpPr/>
            <p:nvPr/>
          </p:nvCxnSpPr>
          <p:spPr bwMode="auto">
            <a:xfrm flipV="1">
              <a:off x="6530991" y="4638071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TextBox 139"/>
            <p:cNvSpPr txBox="1"/>
            <p:nvPr/>
          </p:nvSpPr>
          <p:spPr>
            <a:xfrm>
              <a:off x="6732240" y="4272480"/>
              <a:ext cx="11480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Gold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372424" y="452632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607725" y="451819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213144" y="4665910"/>
              <a:ext cx="789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-SP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961237" y="4059070"/>
              <a:ext cx="42472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211372" y="4643263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Cascade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011506" y="451750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042005" y="4295127"/>
              <a:ext cx="102534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5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Romley</a:t>
              </a:r>
              <a:r>
                <a:rPr kumimoji="0" lang="en-US" sz="1300" b="0" i="0" u="none" strike="noStrike" kern="1200" cap="none" spc="-5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136631" y="4527132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898014" y="452400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150078" y="4298712"/>
              <a:ext cx="117711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Grantley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75" name="Straight Connector 174"/>
            <p:cNvCxnSpPr/>
            <p:nvPr/>
          </p:nvCxnSpPr>
          <p:spPr bwMode="auto">
            <a:xfrm flipV="1">
              <a:off x="5285093" y="4639500"/>
              <a:ext cx="756000" cy="655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6" name="TextBox 175"/>
            <p:cNvSpPr txBox="1"/>
            <p:nvPr/>
          </p:nvSpPr>
          <p:spPr>
            <a:xfrm>
              <a:off x="3547156" y="4677525"/>
              <a:ext cx="1183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Sandy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865525" y="4677525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Haswell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-EP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5418421" y="4677525"/>
              <a:ext cx="939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Broadwell</a:t>
              </a:r>
              <a:endPara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-EP</a:t>
              </a: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>
              <a:off x="4156738" y="4639275"/>
              <a:ext cx="1885321" cy="7614"/>
            </a:xfrm>
            <a:prstGeom prst="line">
              <a:avLst/>
            </a:prstGeom>
            <a:noFill/>
            <a:ln w="1905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Rounded Rectangle 67"/>
            <p:cNvSpPr/>
            <p:nvPr/>
          </p:nvSpPr>
          <p:spPr bwMode="auto">
            <a:xfrm>
              <a:off x="3293379" y="4104075"/>
              <a:ext cx="2961905" cy="1046730"/>
            </a:xfrm>
            <a:prstGeom prst="roundRect">
              <a:avLst/>
            </a:prstGeom>
            <a:noFill/>
            <a:ln w="190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20624" y="5110656"/>
            <a:ext cx="8517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14" name="Straight Connector 113"/>
          <p:cNvCxnSpPr/>
          <p:nvPr/>
        </p:nvCxnSpPr>
        <p:spPr bwMode="auto">
          <a:xfrm>
            <a:off x="2681790" y="5694680"/>
            <a:ext cx="540000" cy="5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extBox 114"/>
          <p:cNvSpPr txBox="1"/>
          <p:nvPr/>
        </p:nvSpPr>
        <p:spPr>
          <a:xfrm>
            <a:off x="2546775" y="5578851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041887" y="5578851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843036" y="5581233"/>
            <a:ext cx="2904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681790" y="5700270"/>
            <a:ext cx="23040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9" name="TextBox 178"/>
          <p:cNvSpPr txBox="1"/>
          <p:nvPr/>
        </p:nvSpPr>
        <p:spPr>
          <a:xfrm>
            <a:off x="4048791" y="5579576"/>
            <a:ext cx="284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107675" y="5327736"/>
            <a:ext cx="10493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Romley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-EN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3592" y="5748911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-EN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2610549" y="5130325"/>
            <a:ext cx="2882007" cy="1224000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-69720" y="5149700"/>
            <a:ext cx="2708320" cy="1268880"/>
            <a:chOff x="-69720" y="5149700"/>
            <a:chExt cx="2708320" cy="126888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81825" y="5727417"/>
              <a:ext cx="648000" cy="0"/>
            </a:xfrm>
            <a:prstGeom prst="line">
              <a:avLst/>
            </a:prstGeom>
            <a:noFill/>
            <a:ln w="285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7" name="TextBox 106"/>
            <p:cNvSpPr txBox="1"/>
            <p:nvPr/>
          </p:nvSpPr>
          <p:spPr>
            <a:xfrm>
              <a:off x="294060" y="5609460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59212" y="5317351"/>
              <a:ext cx="98296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Unnamed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249442" y="5603846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306245" y="5317351"/>
              <a:ext cx="83548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Bensley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86887" y="5611812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025975" y="5761145"/>
              <a:ext cx="101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5000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888523" y="5762172"/>
              <a:ext cx="750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Penryn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5400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-25005" y="5758388"/>
              <a:ext cx="101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Nocona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7104" y="5612082"/>
              <a:ext cx="2845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-69720" y="6141581"/>
              <a:ext cx="2391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Pentium 4 b. </a:t>
              </a: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Paxville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-DP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1061610" y="5761134"/>
              <a:ext cx="5383" cy="468000"/>
            </a:xfrm>
            <a:prstGeom prst="straightConnector1">
              <a:avLst/>
            </a:prstGeom>
            <a:noFill/>
            <a:ln w="15875" cap="flat" cmpd="sng" algn="ctr">
              <a:solidFill>
                <a:srgbClr val="00823B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0" name="Rounded Rectangle 159"/>
            <p:cNvSpPr/>
            <p:nvPr/>
          </p:nvSpPr>
          <p:spPr bwMode="auto">
            <a:xfrm>
              <a:off x="-18509" y="5149700"/>
              <a:ext cx="2600900" cy="1224000"/>
            </a:xfrm>
            <a:prstGeom prst="roundRect">
              <a:avLst/>
            </a:prstGeom>
            <a:noFill/>
            <a:ln w="19050" cap="flat" cmpd="sng" algn="ctr">
              <a:solidFill>
                <a:srgbClr val="00823B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431540" y="5724255"/>
              <a:ext cx="1584000" cy="0"/>
            </a:xfrm>
            <a:prstGeom prst="line">
              <a:avLst/>
            </a:prstGeom>
            <a:noFill/>
            <a:ln w="19050" cap="flat" cmpd="sng" algn="ctr">
              <a:solidFill>
                <a:srgbClr val="00823B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9" name="TextBox 158"/>
          <p:cNvSpPr txBox="1"/>
          <p:nvPr/>
        </p:nvSpPr>
        <p:spPr>
          <a:xfrm>
            <a:off x="1021566" y="51415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609563" y="4517382"/>
            <a:ext cx="299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486085" y="4677525"/>
            <a:ext cx="445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</a:p>
        </p:txBody>
      </p:sp>
      <p:cxnSp>
        <p:nvCxnSpPr>
          <p:cNvPr id="166" name="Straight Connector 165"/>
          <p:cNvCxnSpPr/>
          <p:nvPr/>
        </p:nvCxnSpPr>
        <p:spPr bwMode="auto">
          <a:xfrm flipV="1">
            <a:off x="4026432" y="4638627"/>
            <a:ext cx="720000" cy="655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8" name="TextBox 167"/>
          <p:cNvSpPr txBox="1"/>
          <p:nvPr/>
        </p:nvSpPr>
        <p:spPr>
          <a:xfrm>
            <a:off x="4572000" y="405907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366755" y="5334192"/>
            <a:ext cx="12568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5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Tylersburg</a:t>
            </a:r>
            <a:r>
              <a:rPr kumimoji="0" lang="en-US" sz="13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-EP</a:t>
            </a:r>
            <a:endParaRPr kumimoji="0" lang="en-US" sz="13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3192347" y="5707990"/>
            <a:ext cx="612000" cy="12821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5" name="Straight Connector 184"/>
          <p:cNvCxnSpPr/>
          <p:nvPr/>
        </p:nvCxnSpPr>
        <p:spPr bwMode="auto">
          <a:xfrm>
            <a:off x="4212020" y="5694426"/>
            <a:ext cx="792000" cy="5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6" name="Straight Connector 185"/>
          <p:cNvCxnSpPr/>
          <p:nvPr/>
        </p:nvCxnSpPr>
        <p:spPr bwMode="auto">
          <a:xfrm>
            <a:off x="3145388" y="3625955"/>
            <a:ext cx="4680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8" name="TextBox 187"/>
          <p:cNvSpPr txBox="1"/>
          <p:nvPr/>
        </p:nvSpPr>
        <p:spPr>
          <a:xfrm>
            <a:off x="2536435" y="3654025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296439" y="3654025"/>
            <a:ext cx="95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-EX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478477" y="5757645"/>
            <a:ext cx="98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Ivy 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-EN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089055" y="297895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3040" y="505574"/>
            <a:ext cx="6688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scalable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2S server platforms and processors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 bwMode="auto">
          <a:xfrm>
            <a:off x="6187672" y="1403775"/>
            <a:ext cx="2884828" cy="4962315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11560" y="863715"/>
            <a:ext cx="16802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UMA topology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202070" y="868185"/>
            <a:ext cx="16817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NUMA topology</a:t>
            </a:r>
          </a:p>
        </p:txBody>
      </p:sp>
      <p:sp>
        <p:nvSpPr>
          <p:cNvPr id="157" name="Text Box 4"/>
          <p:cNvSpPr txBox="1">
            <a:spLocks noChangeArrowheads="1"/>
          </p:cNvSpPr>
          <p:nvPr/>
        </p:nvSpPr>
        <p:spPr bwMode="auto">
          <a:xfrm rot="10800000" flipH="1" flipV="1">
            <a:off x="2701136" y="1495684"/>
            <a:ext cx="3752479" cy="13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Market segment specific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3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  2S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platforms and processors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Three performance grades are defined: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Expandable (EX) (High-performance)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Efficient Performance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(EP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and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(EL) </a:t>
            </a:r>
            <a:endParaRPr kumimoji="0" lang="en-US" alt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8" name="Text Box 4"/>
          <p:cNvSpPr txBox="1">
            <a:spLocks noChangeArrowheads="1"/>
          </p:cNvSpPr>
          <p:nvPr/>
        </p:nvSpPr>
        <p:spPr bwMode="auto">
          <a:xfrm rot="10800000" flipH="1" flipV="1">
            <a:off x="5856855" y="1518282"/>
            <a:ext cx="343464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Scalable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platforms and processor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1" name="Line 8"/>
          <p:cNvSpPr>
            <a:spLocks noChangeShapeType="1"/>
          </p:cNvSpPr>
          <p:nvPr/>
        </p:nvSpPr>
        <p:spPr bwMode="auto">
          <a:xfrm>
            <a:off x="6012114" y="1178750"/>
            <a:ext cx="0" cy="1800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2" name="Line 10"/>
          <p:cNvSpPr>
            <a:spLocks noChangeShapeType="1"/>
          </p:cNvSpPr>
          <p:nvPr/>
        </p:nvSpPr>
        <p:spPr bwMode="auto">
          <a:xfrm flipV="1">
            <a:off x="4350664" y="1361800"/>
            <a:ext cx="3250877" cy="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0" name="Line 13"/>
          <p:cNvSpPr>
            <a:spLocks noChangeShapeType="1"/>
          </p:cNvSpPr>
          <p:nvPr/>
        </p:nvSpPr>
        <p:spPr bwMode="auto">
          <a:xfrm>
            <a:off x="4355233" y="1361800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7" name="Line 13"/>
          <p:cNvSpPr>
            <a:spLocks noChangeShapeType="1"/>
          </p:cNvSpPr>
          <p:nvPr/>
        </p:nvSpPr>
        <p:spPr bwMode="auto">
          <a:xfrm flipH="1">
            <a:off x="7597302" y="1357037"/>
            <a:ext cx="5879" cy="200169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2" name="Oval 12"/>
          <p:cNvSpPr>
            <a:spLocks noChangeArrowheads="1"/>
          </p:cNvSpPr>
          <p:nvPr/>
        </p:nvSpPr>
        <p:spPr bwMode="auto">
          <a:xfrm>
            <a:off x="4318337" y="147160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3" name="Text Box 4"/>
          <p:cNvSpPr txBox="1">
            <a:spLocks noChangeArrowheads="1"/>
          </p:cNvSpPr>
          <p:nvPr/>
        </p:nvSpPr>
        <p:spPr bwMode="auto">
          <a:xfrm rot="10800000" flipH="1" flipV="1">
            <a:off x="-233024" y="1481025"/>
            <a:ext cx="3103017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Dedicated</a:t>
            </a:r>
            <a:r>
              <a:rPr kumimoji="0" lang="en-US" altLang="en-US" sz="13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platforms and processors</a:t>
            </a:r>
            <a:endParaRPr kumimoji="0" lang="hu-HU" altLang="en-US" sz="1300" b="1" i="0" u="none" strike="noStrike" kern="1200" cap="none" spc="-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4" name="Line 13"/>
          <p:cNvSpPr>
            <a:spLocks noChangeShapeType="1"/>
          </p:cNvSpPr>
          <p:nvPr/>
        </p:nvSpPr>
        <p:spPr bwMode="auto">
          <a:xfrm>
            <a:off x="1421650" y="1223755"/>
            <a:ext cx="0" cy="28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5" name="Oval 12"/>
          <p:cNvSpPr>
            <a:spLocks noChangeArrowheads="1"/>
          </p:cNvSpPr>
          <p:nvPr/>
        </p:nvSpPr>
        <p:spPr bwMode="auto">
          <a:xfrm>
            <a:off x="1379698" y="14595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1" name="Oval 12"/>
          <p:cNvSpPr>
            <a:spLocks noChangeArrowheads="1"/>
          </p:cNvSpPr>
          <p:nvPr/>
        </p:nvSpPr>
        <p:spPr bwMode="auto">
          <a:xfrm>
            <a:off x="7561545" y="149378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6160501" y="2978950"/>
            <a:ext cx="2936990" cy="3384240"/>
            <a:chOff x="6160501" y="2978950"/>
            <a:chExt cx="2936990" cy="3384240"/>
          </a:xfrm>
        </p:grpSpPr>
        <p:grpSp>
          <p:nvGrpSpPr>
            <p:cNvPr id="167" name="Group 166"/>
            <p:cNvGrpSpPr/>
            <p:nvPr/>
          </p:nvGrpSpPr>
          <p:grpSpPr>
            <a:xfrm>
              <a:off x="6196444" y="3006024"/>
              <a:ext cx="1834276" cy="1109666"/>
              <a:chOff x="6196444" y="2227943"/>
              <a:chExt cx="1834276" cy="1109666"/>
            </a:xfrm>
          </p:grpSpPr>
          <p:cxnSp>
            <p:nvCxnSpPr>
              <p:cNvPr id="252" name="Straight Connector 251"/>
              <p:cNvCxnSpPr/>
              <p:nvPr/>
            </p:nvCxnSpPr>
            <p:spPr bwMode="auto">
              <a:xfrm flipV="1">
                <a:off x="6556986" y="2856488"/>
                <a:ext cx="1233767" cy="6550"/>
              </a:xfrm>
              <a:prstGeom prst="lin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3" name="TextBox 252"/>
              <p:cNvSpPr txBox="1"/>
              <p:nvPr/>
            </p:nvSpPr>
            <p:spPr>
              <a:xfrm>
                <a:off x="6957265" y="2227943"/>
                <a:ext cx="43794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2S</a:t>
                </a:r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4" name="TextBox 253"/>
              <p:cNvSpPr txBox="1"/>
              <p:nvPr/>
            </p:nvSpPr>
            <p:spPr>
              <a:xfrm>
                <a:off x="6417205" y="2485882"/>
                <a:ext cx="149912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Purley</a:t>
                </a:r>
                <a:r>
                  <a: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Platinum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5" name="TextBox 254"/>
              <p:cNvSpPr txBox="1"/>
              <p:nvPr/>
            </p:nvSpPr>
            <p:spPr>
              <a:xfrm>
                <a:off x="6398195" y="273495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7633720" y="2735622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6196444" y="2875944"/>
                <a:ext cx="789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Skylake</a:t>
                </a: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-SP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8" name="TextBox 257"/>
              <p:cNvSpPr txBox="1"/>
              <p:nvPr/>
            </p:nvSpPr>
            <p:spPr>
              <a:xfrm>
                <a:off x="7249737" y="2875944"/>
                <a:ext cx="7809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50" normalizeH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Cascade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50" normalizeH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Lake</a:t>
                </a:r>
                <a:endParaRPr kumimoji="0" lang="en-US" sz="1200" b="0" i="0" u="none" strike="noStrike" kern="1200" cap="none" spc="-5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169" name="Rounded Rectangle 168"/>
            <p:cNvSpPr/>
            <p:nvPr/>
          </p:nvSpPr>
          <p:spPr bwMode="auto">
            <a:xfrm>
              <a:off x="6202373" y="2986774"/>
              <a:ext cx="1729989" cy="1108306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77" name="Straight Connector 176"/>
            <p:cNvCxnSpPr/>
            <p:nvPr/>
          </p:nvCxnSpPr>
          <p:spPr bwMode="auto">
            <a:xfrm flipV="1">
              <a:off x="6565164" y="5697067"/>
              <a:ext cx="1233767" cy="655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6" name="TextBox 195"/>
            <p:cNvSpPr txBox="1"/>
            <p:nvPr/>
          </p:nvSpPr>
          <p:spPr>
            <a:xfrm>
              <a:off x="6160501" y="5334192"/>
              <a:ext cx="17403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7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Purley</a:t>
              </a:r>
              <a:r>
                <a:rPr kumimoji="0" lang="en-US" sz="1300" b="0" i="0" u="none" strike="noStrike" kern="1200" cap="none" spc="-7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Silver/Bronze</a:t>
              </a:r>
              <a:endParaRPr kumimoji="0" lang="en-US" sz="13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406373" y="558158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7641898" y="557590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182546" y="5726867"/>
              <a:ext cx="789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-SP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7218220" y="5725768"/>
              <a:ext cx="7360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1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Cascade</a:t>
              </a:r>
              <a:endParaRPr kumimoji="0" lang="en-US" sz="1300" b="0" i="0" u="none" strike="noStrike" kern="1200" cap="none" spc="-10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1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</a:t>
              </a:r>
              <a:endParaRPr kumimoji="0" lang="en-US" sz="1300" b="0" i="0" u="none" strike="noStrike" kern="1200" cap="none" spc="-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1" name="Rounded Rectangle 230"/>
            <p:cNvSpPr/>
            <p:nvPr/>
          </p:nvSpPr>
          <p:spPr bwMode="auto">
            <a:xfrm>
              <a:off x="6192181" y="4092460"/>
              <a:ext cx="1740181" cy="1046730"/>
            </a:xfrm>
            <a:prstGeom prst="roundRect">
              <a:avLst/>
            </a:prstGeom>
            <a:noFill/>
            <a:ln w="190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32" name="Rounded Rectangle 231"/>
            <p:cNvSpPr/>
            <p:nvPr/>
          </p:nvSpPr>
          <p:spPr bwMode="auto">
            <a:xfrm>
              <a:off x="6189355" y="5139190"/>
              <a:ext cx="1726978" cy="122400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912260" y="5140685"/>
              <a:ext cx="8456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7994226" y="3263963"/>
              <a:ext cx="100982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P.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7916437" y="3647099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8334615" y="3519010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7982016" y="5350643"/>
              <a:ext cx="104547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S.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7908875" y="5717020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8334615" y="5575734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7935241" y="4256218"/>
              <a:ext cx="106311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Whitley G.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7928927" y="4632644"/>
              <a:ext cx="1101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Ice Lake-SP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(dedicated)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8334615" y="451906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43" name="Straight Connector 242"/>
            <p:cNvCxnSpPr/>
            <p:nvPr/>
          </p:nvCxnSpPr>
          <p:spPr bwMode="auto">
            <a:xfrm>
              <a:off x="7804820" y="3637944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4" name="Straight Connector 243"/>
            <p:cNvCxnSpPr/>
            <p:nvPr/>
          </p:nvCxnSpPr>
          <p:spPr bwMode="auto">
            <a:xfrm>
              <a:off x="7762115" y="4637785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5" name="Straight Connector 244"/>
            <p:cNvCxnSpPr/>
            <p:nvPr/>
          </p:nvCxnSpPr>
          <p:spPr bwMode="auto">
            <a:xfrm>
              <a:off x="7813953" y="5710814"/>
              <a:ext cx="676078" cy="0"/>
            </a:xfrm>
            <a:prstGeom prst="line">
              <a:avLst/>
            </a:prstGeom>
            <a:noFill/>
            <a:ln w="15875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6" name="Rounded Rectangle 245"/>
            <p:cNvSpPr/>
            <p:nvPr/>
          </p:nvSpPr>
          <p:spPr bwMode="auto">
            <a:xfrm>
              <a:off x="7927577" y="2978950"/>
              <a:ext cx="1150116" cy="1108306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8217405" y="3015825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8" name="Rounded Rectangle 247"/>
            <p:cNvSpPr/>
            <p:nvPr/>
          </p:nvSpPr>
          <p:spPr bwMode="auto">
            <a:xfrm>
              <a:off x="7923390" y="4059070"/>
              <a:ext cx="1150116" cy="1108306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9" name="Rounded Rectangle 248"/>
            <p:cNvSpPr/>
            <p:nvPr/>
          </p:nvSpPr>
          <p:spPr bwMode="auto">
            <a:xfrm>
              <a:off x="7947375" y="5184194"/>
              <a:ext cx="1150116" cy="1167293"/>
            </a:xfrm>
            <a:prstGeom prst="roundRect">
              <a:avLst/>
            </a:prstGeom>
            <a:noFill/>
            <a:ln w="19050" cap="flat" cmpd="sng" algn="ctr">
              <a:solidFill>
                <a:srgbClr val="FF99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8229515" y="4050940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8229515" y="5139190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2S</a:t>
              </a: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19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(17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117597" y="506228"/>
            <a:ext cx="8268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scalable 2S server platforms and processors classified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according to their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 performance grade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6" name="Line 10"/>
          <p:cNvSpPr>
            <a:spLocks noChangeShapeType="1"/>
          </p:cNvSpPr>
          <p:nvPr/>
        </p:nvSpPr>
        <p:spPr bwMode="auto">
          <a:xfrm>
            <a:off x="1689340" y="3253624"/>
            <a:ext cx="5256000" cy="127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7" name="Oval 7"/>
          <p:cNvSpPr>
            <a:spLocks noChangeArrowheads="1"/>
          </p:cNvSpPr>
          <p:nvPr/>
        </p:nvSpPr>
        <p:spPr bwMode="auto">
          <a:xfrm>
            <a:off x="6916290" y="159158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8" name="Line 11"/>
          <p:cNvSpPr>
            <a:spLocks noChangeShapeType="1"/>
          </p:cNvSpPr>
          <p:nvPr/>
        </p:nvSpPr>
        <p:spPr bwMode="auto">
          <a:xfrm flipH="1">
            <a:off x="6954390" y="1403775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49" name="Straight Connector 48"/>
          <p:cNvCxnSpPr>
            <a:stCxn id="96" idx="0"/>
          </p:cNvCxnSpPr>
          <p:nvPr/>
        </p:nvCxnSpPr>
        <p:spPr bwMode="auto">
          <a:xfrm flipH="1">
            <a:off x="1698026" y="5229200"/>
            <a:ext cx="5264362" cy="716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2512829" y="3572714"/>
            <a:ext cx="304616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with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-SP/Cascade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Gold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>
            <a:off x="4031861" y="326568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3398750" y="4290601"/>
            <a:ext cx="12330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10568" y="48443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Entry-level 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3720" y="2932951"/>
            <a:ext cx="5330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                          Efficient Performance/Mainstream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8" name="Line 11"/>
          <p:cNvSpPr>
            <a:spLocks noChangeShapeType="1"/>
          </p:cNvSpPr>
          <p:nvPr/>
        </p:nvSpPr>
        <p:spPr bwMode="auto">
          <a:xfrm flipH="1">
            <a:off x="4086741" y="141342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>
            <a:off x="1698025" y="1412125"/>
            <a:ext cx="525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34660" y="991761"/>
            <a:ext cx="467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                                             High-performance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>
            <a:off x="1679034" y="1410156"/>
            <a:ext cx="9526" cy="3816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TextBox 71"/>
          <p:cNvSpPr txBox="1"/>
          <p:nvPr/>
        </p:nvSpPr>
        <p:spPr>
          <a:xfrm>
            <a:off x="1184213" y="2043221"/>
            <a:ext cx="369332" cy="25689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scalable platforms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340270" y="4526136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4.2.1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74" name="Oval 12"/>
          <p:cNvSpPr>
            <a:spLocks noChangeArrowheads="1"/>
          </p:cNvSpPr>
          <p:nvPr/>
        </p:nvSpPr>
        <p:spPr bwMode="auto">
          <a:xfrm>
            <a:off x="3996373" y="347111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5" name="Oval 7"/>
          <p:cNvSpPr>
            <a:spLocks noChangeArrowheads="1"/>
          </p:cNvSpPr>
          <p:nvPr/>
        </p:nvSpPr>
        <p:spPr bwMode="auto">
          <a:xfrm>
            <a:off x="4053778" y="160037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76" name="Straight Connector 75"/>
          <p:cNvCxnSpPr/>
          <p:nvPr/>
        </p:nvCxnSpPr>
        <p:spPr bwMode="auto">
          <a:xfrm>
            <a:off x="4085380" y="1412126"/>
            <a:ext cx="0" cy="665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2549895" y="5480439"/>
            <a:ext cx="319223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 with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-SP/Cascade 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Silver/Bronze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8" name="Line 13"/>
          <p:cNvSpPr>
            <a:spLocks noChangeShapeType="1"/>
          </p:cNvSpPr>
          <p:nvPr/>
        </p:nvSpPr>
        <p:spPr bwMode="auto">
          <a:xfrm>
            <a:off x="4118830" y="52363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3527957" y="6209376"/>
            <a:ext cx="1178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443755" y="6437366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4.2.1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1" name="Oval 12"/>
          <p:cNvSpPr>
            <a:spLocks noChangeArrowheads="1"/>
          </p:cNvSpPr>
          <p:nvPr/>
        </p:nvSpPr>
        <p:spPr bwMode="auto">
          <a:xfrm>
            <a:off x="4079070" y="539424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82" name="Straight Connector 81"/>
          <p:cNvCxnSpPr/>
          <p:nvPr/>
        </p:nvCxnSpPr>
        <p:spPr bwMode="auto">
          <a:xfrm flipH="1" flipV="1">
            <a:off x="6468396" y="1285673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5732600" y="1681683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4" name="Text Box 16"/>
          <p:cNvSpPr txBox="1">
            <a:spLocks noChangeArrowheads="1"/>
          </p:cNvSpPr>
          <p:nvPr/>
        </p:nvSpPr>
        <p:spPr bwMode="auto">
          <a:xfrm>
            <a:off x="6611722" y="2397775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82474" y="2622704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4.2.2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2671090" y="1655014"/>
            <a:ext cx="284601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Purley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2S platform with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-SP/Cascade Lake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Platinum 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7" name="Text Box 23"/>
          <p:cNvSpPr txBox="1">
            <a:spLocks noChangeArrowheads="1"/>
          </p:cNvSpPr>
          <p:nvPr/>
        </p:nvSpPr>
        <p:spPr bwMode="auto">
          <a:xfrm>
            <a:off x="3437947" y="2389881"/>
            <a:ext cx="1178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(2017/2019)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353745" y="2614906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4.2.1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9" name="Oval 7"/>
          <p:cNvSpPr>
            <a:spLocks noChangeArrowheads="1"/>
          </p:cNvSpPr>
          <p:nvPr/>
        </p:nvSpPr>
        <p:spPr bwMode="auto">
          <a:xfrm>
            <a:off x="6913590" y="345797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0" name="Line 11"/>
          <p:cNvSpPr>
            <a:spLocks noChangeShapeType="1"/>
          </p:cNvSpPr>
          <p:nvPr/>
        </p:nvSpPr>
        <p:spPr bwMode="auto">
          <a:xfrm flipH="1">
            <a:off x="6951690" y="3270166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91" name="Straight Connector 90"/>
          <p:cNvCxnSpPr/>
          <p:nvPr/>
        </p:nvCxnSpPr>
        <p:spPr bwMode="auto">
          <a:xfrm flipH="1" flipV="1">
            <a:off x="6465696" y="3175883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Text Box 4"/>
          <p:cNvSpPr txBox="1">
            <a:spLocks noChangeArrowheads="1"/>
          </p:cNvSpPr>
          <p:nvPr/>
        </p:nvSpPr>
        <p:spPr bwMode="auto">
          <a:xfrm>
            <a:off x="5729900" y="3571893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Gold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3" name="Text Box 16"/>
          <p:cNvSpPr txBox="1">
            <a:spLocks noChangeArrowheads="1"/>
          </p:cNvSpPr>
          <p:nvPr/>
        </p:nvSpPr>
        <p:spPr bwMode="auto">
          <a:xfrm>
            <a:off x="6609022" y="4288198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279774" y="4558538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4.2.2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95" name="Oval 7"/>
          <p:cNvSpPr>
            <a:spLocks noChangeArrowheads="1"/>
          </p:cNvSpPr>
          <p:nvPr/>
        </p:nvSpPr>
        <p:spPr bwMode="auto">
          <a:xfrm>
            <a:off x="6922700" y="541700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6" name="Line 11"/>
          <p:cNvSpPr>
            <a:spLocks noChangeShapeType="1"/>
          </p:cNvSpPr>
          <p:nvPr/>
        </p:nvSpPr>
        <p:spPr bwMode="auto">
          <a:xfrm flipH="1">
            <a:off x="6960800" y="5229200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97" name="Straight Connector 96"/>
          <p:cNvCxnSpPr/>
          <p:nvPr/>
        </p:nvCxnSpPr>
        <p:spPr bwMode="auto">
          <a:xfrm flipH="1" flipV="1">
            <a:off x="6474806" y="5111098"/>
            <a:ext cx="50963" cy="20993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Text Box 4"/>
          <p:cNvSpPr txBox="1">
            <a:spLocks noChangeArrowheads="1"/>
          </p:cNvSpPr>
          <p:nvPr/>
        </p:nvSpPr>
        <p:spPr bwMode="auto">
          <a:xfrm>
            <a:off x="5739010" y="5507108"/>
            <a:ext cx="24393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Whitley Platinum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2S platform with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Ice Lake Silver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server 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9" name="Text Box 16"/>
          <p:cNvSpPr txBox="1">
            <a:spLocks noChangeArrowheads="1"/>
          </p:cNvSpPr>
          <p:nvPr/>
        </p:nvSpPr>
        <p:spPr bwMode="auto">
          <a:xfrm>
            <a:off x="6618132" y="6219310"/>
            <a:ext cx="716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(2021)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288884" y="6433572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(Section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4.2.2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43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0" grpId="0"/>
      <p:bldP spid="51" grpId="0" animBg="1"/>
      <p:bldP spid="52" grpId="0"/>
      <p:bldP spid="66" grpId="0"/>
      <p:bldP spid="67" grpId="0"/>
      <p:bldP spid="68" grpId="0" animBg="1"/>
      <p:bldP spid="69" grpId="0" animBg="1"/>
      <p:bldP spid="70" grpId="0"/>
      <p:bldP spid="72" grpId="0"/>
      <p:bldP spid="73" grpId="0"/>
      <p:bldP spid="74" grpId="0" animBg="1"/>
      <p:bldP spid="75" grpId="0" animBg="1"/>
      <p:bldP spid="77" grpId="0"/>
      <p:bldP spid="78" grpId="0" animBg="1"/>
      <p:bldP spid="79" grpId="0"/>
      <p:bldP spid="80" grpId="0"/>
      <p:bldP spid="81" grpId="0" animBg="1"/>
      <p:bldP spid="83" grpId="0"/>
      <p:bldP spid="84" grpId="0"/>
      <p:bldP spid="85" grpId="0"/>
      <p:bldP spid="86" grpId="0"/>
      <p:bldP spid="87" grpId="0"/>
      <p:bldP spid="88" grpId="0"/>
      <p:bldP spid="89" grpId="0" animBg="1"/>
      <p:bldP spid="90" grpId="0" animBg="1"/>
      <p:bldP spid="92" grpId="0"/>
      <p:bldP spid="93" grpId="0"/>
      <p:bldP spid="94" grpId="0"/>
      <p:bldP spid="95" grpId="0" animBg="1"/>
      <p:bldP spid="96" grpId="0" animBg="1"/>
      <p:bldP spid="98" grpId="0"/>
      <p:bldP spid="99" grpId="0"/>
      <p:bldP spid="10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(18</a:t>
            </a:r>
            <a:r>
              <a:rPr lang="hu-HU" sz="1600" dirty="0" smtClean="0"/>
              <a:t>)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8911" y="507798"/>
            <a:ext cx="864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high performance scalable 2S platform and processors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971668"/>
              </p:ext>
            </p:extLst>
          </p:nvPr>
        </p:nvGraphicFramePr>
        <p:xfrm>
          <a:off x="50480" y="1511413"/>
          <a:ext cx="9035495" cy="2187617"/>
        </p:xfrm>
        <a:graphic>
          <a:graphicData uri="http://schemas.openxmlformats.org/drawingml/2006/table">
            <a:tbl>
              <a:tblPr/>
              <a:tblGrid>
                <a:gridCol w="9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5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08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9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High performance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2S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79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Platinum 8100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DDR4-2667 per socket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92965"/>
                  </a:ext>
                </a:extLst>
              </a:tr>
              <a:tr h="56998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Cascade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04/2019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Platinum 8200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Platinum 9200</a:t>
                      </a:r>
                      <a:r>
                        <a:rPr kumimoji="0" lang="en-GB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56C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DDR4-2933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2x6x DDR4-2400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38637"/>
                  </a:ext>
                </a:extLst>
              </a:tr>
              <a:tr h="569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Whitley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04/2021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Platinum 8300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40C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8x DDR4-3200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16205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6505" y="4375474"/>
            <a:ext cx="2755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supported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433" y="4104075"/>
            <a:ext cx="265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MCM (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-Chip Module)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2310" y="3924055"/>
            <a:ext cx="1114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Source: Intel</a:t>
            </a:r>
          </a:p>
        </p:txBody>
      </p:sp>
    </p:spTree>
    <p:extLst>
      <p:ext uri="{BB962C8B-B14F-4D97-AF65-F5344CB8AC3E}">
        <p14:creationId xmlns:p14="http://schemas.microsoft.com/office/powerpoint/2010/main" val="28997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(19</a:t>
            </a:r>
            <a:r>
              <a:rPr lang="hu-HU" sz="1600" dirty="0" smtClean="0"/>
              <a:t>)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8911" y="507798"/>
            <a:ext cx="9143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mainstream scalable 2S server platforms and processors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689947"/>
              </p:ext>
            </p:extLst>
          </p:nvPr>
        </p:nvGraphicFramePr>
        <p:xfrm>
          <a:off x="50480" y="1511414"/>
          <a:ext cx="9093519" cy="2017272"/>
        </p:xfrm>
        <a:graphic>
          <a:graphicData uri="http://schemas.openxmlformats.org/drawingml/2006/table">
            <a:tbl>
              <a:tblPr/>
              <a:tblGrid>
                <a:gridCol w="957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17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41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670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09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en-US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Mainstream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2S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5100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4100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DDR4-2666 per 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DDR4-2400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92965"/>
                  </a:ext>
                </a:extLst>
              </a:tr>
              <a:tr h="4263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Cascade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04/2019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5200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6200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DDR4-2667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38637"/>
                  </a:ext>
                </a:extLst>
              </a:tr>
              <a:tr h="4263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Whitley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04/2021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5300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Gold 6300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26C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8x DDR4-3200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12552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62310" y="3924055"/>
            <a:ext cx="1114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Source: Intel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888" y="3877888"/>
            <a:ext cx="2794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400" baseline="300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  <a:latin typeface="Verdana"/>
              </a:rPr>
              <a:t>Optane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Verdana"/>
              </a:rPr>
              <a:t>memory supported</a:t>
            </a:r>
          </a:p>
        </p:txBody>
      </p:sp>
    </p:spTree>
    <p:extLst>
      <p:ext uri="{BB962C8B-B14F-4D97-AF65-F5344CB8AC3E}">
        <p14:creationId xmlns:p14="http://schemas.microsoft.com/office/powerpoint/2010/main" val="12416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097348"/>
              </p:ext>
            </p:extLst>
          </p:nvPr>
        </p:nvGraphicFramePr>
        <p:xfrm>
          <a:off x="29460" y="1511417"/>
          <a:ext cx="9072500" cy="2065355"/>
        </p:xfrm>
        <a:graphic>
          <a:graphicData uri="http://schemas.openxmlformats.org/drawingml/2006/table">
            <a:tbl>
              <a:tblPr/>
              <a:tblGrid>
                <a:gridCol w="954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75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2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62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72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Entry-level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dirty="0" smtClean="0">
                          <a:solidFill>
                            <a:schemeClr val="bg1"/>
                          </a:solidFill>
                          <a:latin typeface="Verdana" pitchFamily="34" charset="0"/>
                          <a:cs typeface="Times New Roman" pitchFamily="18" charset="0"/>
                        </a:rPr>
                        <a:t> 2S server processors 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Memory channels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(up to)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Bronze 3100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Silver 4100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DDR4-2133 per 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DDR4-2400 per socket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92965"/>
                  </a:ext>
                </a:extLst>
              </a:tr>
              <a:tr h="36492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Cascade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04/2019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Bronze 3200</a:t>
                      </a:r>
                      <a:endParaRPr kumimoji="0" lang="en-GB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Silver 4200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DDR4-2133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6x DDR4-2400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hu-HU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38637"/>
                  </a:ext>
                </a:extLst>
              </a:tr>
              <a:tr h="510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Whitley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 Lake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04/2021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Xeon Silver 4300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8x DDR4-2667 per socket</a:t>
                      </a:r>
                      <a:r>
                        <a:rPr kumimoji="0" lang="en-US" alt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03184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8911" y="507798"/>
            <a:ext cx="9143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Intel’s entry-level scalable 2S server platforms and processors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</a:t>
            </a:r>
            <a:r>
              <a:rPr lang="en-GB" sz="1600" dirty="0"/>
              <a:t>5</a:t>
            </a:r>
            <a:r>
              <a:rPr lang="hu-HU" sz="1600" dirty="0"/>
              <a:t> </a:t>
            </a:r>
            <a:r>
              <a:rPr lang="en-US" sz="1600" dirty="0"/>
              <a:t>Overview of Intel's 64-bit 2S server platforms and processors </a:t>
            </a:r>
            <a:r>
              <a:rPr lang="en-US" sz="1600" dirty="0" smtClean="0"/>
              <a:t>(20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362310" y="3924055"/>
            <a:ext cx="1114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Source: Intel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888" y="3877888"/>
            <a:ext cx="2794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400" baseline="300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  <a:latin typeface="Verdana"/>
              </a:rPr>
              <a:t>Optane</a:t>
            </a: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Verdana"/>
              </a:rPr>
              <a:t>memory supported</a:t>
            </a:r>
          </a:p>
        </p:txBody>
      </p:sp>
    </p:spTree>
    <p:extLst>
      <p:ext uri="{BB962C8B-B14F-4D97-AF65-F5344CB8AC3E}">
        <p14:creationId xmlns:p14="http://schemas.microsoft.com/office/powerpoint/2010/main" val="42861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9" name="AutoShape 3"/>
          <p:cNvSpPr>
            <a:spLocks noChangeArrowheads="1"/>
          </p:cNvSpPr>
          <p:nvPr/>
        </p:nvSpPr>
        <p:spPr bwMode="auto">
          <a:xfrm>
            <a:off x="971550" y="1943835"/>
            <a:ext cx="7404100" cy="6826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1.6 </a:t>
            </a:r>
            <a:r>
              <a:rPr lang="en-GB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</a:t>
            </a:r>
            <a:r>
              <a:rPr lang="en-GB" altLang="en-US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subsystems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en-US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of server </a:t>
            </a:r>
            <a:r>
              <a:rPr lang="en-GB" altLang="en-US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processors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3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subsystems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of server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processors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888" y="503675"/>
            <a:ext cx="902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6"/>
                </a:solidFill>
                <a:latin typeface="+mj-lt"/>
              </a:rPr>
              <a:t>1.6 The key challenge in designing memory </a:t>
            </a:r>
            <a:r>
              <a:rPr lang="en-GB" sz="1400" b="1" dirty="0" smtClean="0">
                <a:solidFill>
                  <a:schemeClr val="accent6"/>
                </a:solidFill>
                <a:latin typeface="+mj-lt"/>
              </a:rPr>
              <a:t>subsystems of </a:t>
            </a:r>
            <a:r>
              <a:rPr lang="en-GB" sz="1400" b="1" dirty="0">
                <a:solidFill>
                  <a:schemeClr val="accent6"/>
                </a:solidFill>
                <a:latin typeface="+mj-lt"/>
              </a:rPr>
              <a:t>server processors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505" y="845131"/>
            <a:ext cx="86999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j-lt"/>
              </a:rPr>
              <a:t>The key challenge in designing memory subsystems of server processors becomes obvious</a:t>
            </a:r>
          </a:p>
          <a:p>
            <a:r>
              <a:rPr lang="en-GB" sz="1400" dirty="0">
                <a:latin typeface="+mj-lt"/>
              </a:rPr>
              <a:t> </a:t>
            </a:r>
            <a:r>
              <a:rPr lang="en-GB" sz="1400" dirty="0" smtClean="0">
                <a:latin typeface="+mj-lt"/>
              </a:rPr>
              <a:t> when we 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contrast the grows rates of core counts and memory speeds </a:t>
            </a:r>
            <a:r>
              <a:rPr lang="en-GB" sz="1400" dirty="0" smtClean="0">
                <a:latin typeface="+mj-lt"/>
              </a:rPr>
              <a:t>achieved in the course</a:t>
            </a:r>
          </a:p>
          <a:p>
            <a:r>
              <a:rPr lang="en-GB" sz="1400" dirty="0">
                <a:latin typeface="+mj-lt"/>
              </a:rPr>
              <a:t> </a:t>
            </a:r>
            <a:r>
              <a:rPr lang="en-GB" sz="1400" dirty="0" smtClean="0">
                <a:latin typeface="+mj-lt"/>
              </a:rPr>
              <a:t> of evolution.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641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processors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(2)</a:t>
            </a:r>
            <a:endParaRPr lang="en-US" sz="1600" dirty="0"/>
          </a:p>
        </p:txBody>
      </p:sp>
      <p:sp>
        <p:nvSpPr>
          <p:cNvPr id="101" name="TextBox 100"/>
          <p:cNvSpPr txBox="1"/>
          <p:nvPr/>
        </p:nvSpPr>
        <p:spPr>
          <a:xfrm>
            <a:off x="119513" y="506451"/>
            <a:ext cx="9065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a) 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Evolution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of core counts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in Intel’s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Core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2-based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high-end 2S server processors -1 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32" y="1149911"/>
            <a:ext cx="9115168" cy="5585391"/>
            <a:chOff x="116505" y="755374"/>
            <a:chExt cx="10153545" cy="5585391"/>
          </a:xfrm>
        </p:grpSpPr>
        <p:cxnSp>
          <p:nvCxnSpPr>
            <p:cNvPr id="38" name="Egyenes összekötő nyíllal 4"/>
            <p:cNvCxnSpPr/>
            <p:nvPr/>
          </p:nvCxnSpPr>
          <p:spPr>
            <a:xfrm flipH="1" flipV="1">
              <a:off x="603904" y="1179822"/>
              <a:ext cx="76" cy="493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6"/>
            <p:cNvCxnSpPr/>
            <p:nvPr/>
          </p:nvCxnSpPr>
          <p:spPr>
            <a:xfrm flipV="1">
              <a:off x="544779" y="5978825"/>
              <a:ext cx="9620693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11"/>
            <p:cNvCxnSpPr/>
            <p:nvPr/>
          </p:nvCxnSpPr>
          <p:spPr>
            <a:xfrm>
              <a:off x="1155886" y="591613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12"/>
            <p:cNvCxnSpPr/>
            <p:nvPr/>
          </p:nvCxnSpPr>
          <p:spPr>
            <a:xfrm>
              <a:off x="1703881" y="59148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13"/>
            <p:cNvCxnSpPr/>
            <p:nvPr/>
          </p:nvCxnSpPr>
          <p:spPr>
            <a:xfrm>
              <a:off x="2253087" y="59142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14"/>
            <p:cNvCxnSpPr/>
            <p:nvPr/>
          </p:nvCxnSpPr>
          <p:spPr>
            <a:xfrm>
              <a:off x="2801082" y="59129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15"/>
            <p:cNvCxnSpPr/>
            <p:nvPr/>
          </p:nvCxnSpPr>
          <p:spPr>
            <a:xfrm>
              <a:off x="3355131" y="592057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16"/>
            <p:cNvCxnSpPr/>
            <p:nvPr/>
          </p:nvCxnSpPr>
          <p:spPr>
            <a:xfrm>
              <a:off x="3903126" y="59192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17"/>
            <p:cNvCxnSpPr/>
            <p:nvPr/>
          </p:nvCxnSpPr>
          <p:spPr>
            <a:xfrm>
              <a:off x="4452332" y="5918671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18"/>
            <p:cNvCxnSpPr/>
            <p:nvPr/>
          </p:nvCxnSpPr>
          <p:spPr>
            <a:xfrm>
              <a:off x="5000327" y="59173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19"/>
            <p:cNvCxnSpPr/>
            <p:nvPr/>
          </p:nvCxnSpPr>
          <p:spPr>
            <a:xfrm>
              <a:off x="5550501" y="592057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20"/>
            <p:cNvCxnSpPr/>
            <p:nvPr/>
          </p:nvCxnSpPr>
          <p:spPr>
            <a:xfrm>
              <a:off x="6098496" y="59192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21"/>
            <p:cNvCxnSpPr/>
            <p:nvPr/>
          </p:nvCxnSpPr>
          <p:spPr>
            <a:xfrm>
              <a:off x="6647702" y="5918671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22"/>
            <p:cNvCxnSpPr/>
            <p:nvPr/>
          </p:nvCxnSpPr>
          <p:spPr>
            <a:xfrm>
              <a:off x="7195697" y="59173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zövegdoboz 27"/>
            <p:cNvSpPr txBox="1"/>
            <p:nvPr/>
          </p:nvSpPr>
          <p:spPr>
            <a:xfrm>
              <a:off x="258296" y="755374"/>
              <a:ext cx="691215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Core</a:t>
              </a:r>
              <a:b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count</a:t>
              </a:r>
            </a:p>
          </p:txBody>
        </p:sp>
        <p:sp>
          <p:nvSpPr>
            <p:cNvPr id="53" name="Szövegdoboz 28"/>
            <p:cNvSpPr txBox="1"/>
            <p:nvPr/>
          </p:nvSpPr>
          <p:spPr>
            <a:xfrm>
              <a:off x="1096320" y="6041006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</a:p>
          </p:txBody>
        </p:sp>
        <p:sp>
          <p:nvSpPr>
            <p:cNvPr id="54" name="Szövegdoboz 29"/>
            <p:cNvSpPr txBox="1"/>
            <p:nvPr/>
          </p:nvSpPr>
          <p:spPr>
            <a:xfrm>
              <a:off x="2172530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</a:p>
          </p:txBody>
        </p:sp>
        <p:sp>
          <p:nvSpPr>
            <p:cNvPr id="55" name="Szövegdoboz 30"/>
            <p:cNvSpPr txBox="1"/>
            <p:nvPr/>
          </p:nvSpPr>
          <p:spPr>
            <a:xfrm>
              <a:off x="3291338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56" name="Szövegdoboz 31"/>
            <p:cNvSpPr txBox="1"/>
            <p:nvPr/>
          </p:nvSpPr>
          <p:spPr>
            <a:xfrm>
              <a:off x="4408621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57" name="Szövegdoboz 32"/>
            <p:cNvSpPr txBox="1"/>
            <p:nvPr/>
          </p:nvSpPr>
          <p:spPr>
            <a:xfrm>
              <a:off x="5522837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58" name="Szövegdoboz 33"/>
            <p:cNvSpPr txBox="1"/>
            <p:nvPr/>
          </p:nvSpPr>
          <p:spPr>
            <a:xfrm>
              <a:off x="6599477" y="6041006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59" name="Szövegdoboz 34"/>
            <p:cNvSpPr txBox="1"/>
            <p:nvPr/>
          </p:nvSpPr>
          <p:spPr>
            <a:xfrm>
              <a:off x="9557592" y="6056072"/>
              <a:ext cx="71245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sp>
          <p:nvSpPr>
            <p:cNvPr id="63" name="Szövegdoboz 58"/>
            <p:cNvSpPr txBox="1"/>
            <p:nvPr/>
          </p:nvSpPr>
          <p:spPr>
            <a:xfrm>
              <a:off x="2771553" y="3101687"/>
              <a:ext cx="130276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Nehalem-EX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(45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Szövegdoboz 59"/>
            <p:cNvSpPr txBox="1"/>
            <p:nvPr/>
          </p:nvSpPr>
          <p:spPr>
            <a:xfrm>
              <a:off x="3514254" y="2749350"/>
              <a:ext cx="1311578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Westmere-EX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(32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Szövegdoboz 60"/>
            <p:cNvSpPr txBox="1"/>
            <p:nvPr/>
          </p:nvSpPr>
          <p:spPr>
            <a:xfrm>
              <a:off x="4884854" y="2299753"/>
              <a:ext cx="131164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Ivy-Bridge-EX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(22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Szövegdoboz 61"/>
            <p:cNvSpPr txBox="1"/>
            <p:nvPr/>
          </p:nvSpPr>
          <p:spPr>
            <a:xfrm>
              <a:off x="6166368" y="1698499"/>
              <a:ext cx="1241045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Broadwell-E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(14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887644" y="281227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4045086" y="3307290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3444447" y="3561916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140810" y="4333747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1584110" y="4354864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1089046" y="5139451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Szövegdoboz 35"/>
            <p:cNvSpPr txBox="1"/>
            <p:nvPr/>
          </p:nvSpPr>
          <p:spPr>
            <a:xfrm>
              <a:off x="171937" y="5057605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  <p:sp>
          <p:nvSpPr>
            <p:cNvPr id="74" name="Szövegdoboz 36"/>
            <p:cNvSpPr txBox="1"/>
            <p:nvPr/>
          </p:nvSpPr>
          <p:spPr>
            <a:xfrm>
              <a:off x="169444" y="427169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</a:p>
          </p:txBody>
        </p:sp>
        <p:sp>
          <p:nvSpPr>
            <p:cNvPr id="75" name="Szövegdoboz 37"/>
            <p:cNvSpPr txBox="1"/>
            <p:nvPr/>
          </p:nvSpPr>
          <p:spPr>
            <a:xfrm>
              <a:off x="174783" y="3463659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</a:p>
          </p:txBody>
        </p:sp>
        <p:sp>
          <p:nvSpPr>
            <p:cNvPr id="76" name="Szövegdoboz 38"/>
            <p:cNvSpPr txBox="1"/>
            <p:nvPr/>
          </p:nvSpPr>
          <p:spPr>
            <a:xfrm>
              <a:off x="117853" y="2556211"/>
              <a:ext cx="36420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Szövegdoboz 39"/>
            <p:cNvSpPr txBox="1"/>
            <p:nvPr/>
          </p:nvSpPr>
          <p:spPr>
            <a:xfrm>
              <a:off x="119836" y="2062968"/>
              <a:ext cx="36420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8" name="Egyenes összekötő 40"/>
            <p:cNvCxnSpPr/>
            <p:nvPr/>
          </p:nvCxnSpPr>
          <p:spPr>
            <a:xfrm rot="5400000">
              <a:off x="589312" y="431846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gyenes összekötő 41"/>
            <p:cNvCxnSpPr/>
            <p:nvPr/>
          </p:nvCxnSpPr>
          <p:spPr>
            <a:xfrm rot="5400000">
              <a:off x="596656" y="211190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gyenes összekötő 43"/>
            <p:cNvCxnSpPr/>
            <p:nvPr/>
          </p:nvCxnSpPr>
          <p:spPr>
            <a:xfrm rot="5400000">
              <a:off x="603211" y="2612537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Szövegdoboz 47"/>
            <p:cNvSpPr txBox="1"/>
            <p:nvPr/>
          </p:nvSpPr>
          <p:spPr>
            <a:xfrm>
              <a:off x="117853" y="2230968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24</a:t>
              </a:r>
            </a:p>
          </p:txBody>
        </p:sp>
        <p:sp>
          <p:nvSpPr>
            <p:cNvPr id="82" name="Szövegdoboz 52"/>
            <p:cNvSpPr txBox="1"/>
            <p:nvPr/>
          </p:nvSpPr>
          <p:spPr>
            <a:xfrm>
              <a:off x="121760" y="3221542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10</a:t>
              </a:r>
            </a:p>
          </p:txBody>
        </p:sp>
        <p:cxnSp>
          <p:nvCxnSpPr>
            <p:cNvPr id="83" name="Egyenes összekötő 53"/>
            <p:cNvCxnSpPr/>
            <p:nvPr/>
          </p:nvCxnSpPr>
          <p:spPr>
            <a:xfrm rot="5400000">
              <a:off x="589924" y="354020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54"/>
            <p:cNvCxnSpPr/>
            <p:nvPr/>
          </p:nvCxnSpPr>
          <p:spPr>
            <a:xfrm rot="5400000">
              <a:off x="590616" y="226592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gyenes összekötő 55"/>
            <p:cNvCxnSpPr/>
            <p:nvPr/>
          </p:nvCxnSpPr>
          <p:spPr>
            <a:xfrm rot="5400000">
              <a:off x="587316" y="513642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gyenes összekötő 71"/>
            <p:cNvCxnSpPr/>
            <p:nvPr/>
          </p:nvCxnSpPr>
          <p:spPr>
            <a:xfrm rot="5400000">
              <a:off x="589312" y="328961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74"/>
            <p:cNvCxnSpPr/>
            <p:nvPr/>
          </p:nvCxnSpPr>
          <p:spPr>
            <a:xfrm rot="5400000">
              <a:off x="587351" y="3848645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75"/>
            <p:cNvSpPr txBox="1"/>
            <p:nvPr/>
          </p:nvSpPr>
          <p:spPr>
            <a:xfrm>
              <a:off x="174783" y="380384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</a:p>
          </p:txBody>
        </p:sp>
        <p:cxnSp>
          <p:nvCxnSpPr>
            <p:cNvPr id="89" name="Egyenes összekötő 76"/>
            <p:cNvCxnSpPr/>
            <p:nvPr/>
          </p:nvCxnSpPr>
          <p:spPr>
            <a:xfrm rot="5400000">
              <a:off x="594849" y="282302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Szövegdoboz 77"/>
            <p:cNvSpPr txBox="1"/>
            <p:nvPr/>
          </p:nvSpPr>
          <p:spPr>
            <a:xfrm>
              <a:off x="116505" y="2776572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49740" y="3175307"/>
            <a:ext cx="26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4623" y="2674470"/>
            <a:ext cx="26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</a:p>
        </p:txBody>
      </p:sp>
      <p:grpSp>
        <p:nvGrpSpPr>
          <p:cNvPr id="7" name="Group 6"/>
          <p:cNvGrpSpPr/>
          <p:nvPr/>
        </p:nvGrpSpPr>
        <p:grpSpPr>
          <a:xfrm rot="60000">
            <a:off x="5136320" y="3107291"/>
            <a:ext cx="1131143" cy="288000"/>
            <a:chOff x="5213744" y="3214431"/>
            <a:chExt cx="1260000" cy="288000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 rot="20200062">
              <a:off x="5213744" y="3214431"/>
              <a:ext cx="1260000" cy="288000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E305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Szövegdoboz 69"/>
            <p:cNvSpPr txBox="1"/>
            <p:nvPr/>
          </p:nvSpPr>
          <p:spPr>
            <a:xfrm rot="20089662">
              <a:off x="5219867" y="3228739"/>
              <a:ext cx="11384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~2x/4 years</a:t>
              </a:r>
            </a:p>
          </p:txBody>
        </p:sp>
      </p:grpSp>
      <p:sp>
        <p:nvSpPr>
          <p:cNvPr id="9" name="Down Arrow 8"/>
          <p:cNvSpPr/>
          <p:nvPr/>
        </p:nvSpPr>
        <p:spPr bwMode="auto">
          <a:xfrm>
            <a:off x="2936219" y="2968996"/>
            <a:ext cx="123133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3899" y="2223490"/>
            <a:ext cx="242566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Emergence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L3 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caches in Core 2-based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high-end 2S </a:t>
            </a:r>
            <a:r>
              <a:rPr kumimoji="0" lang="en-US" sz="12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proc</a:t>
            </a:r>
            <a:r>
              <a:rPr lang="en-US" sz="1250" dirty="0" err="1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essor</a:t>
            </a:r>
            <a:r>
              <a:rPr lang="en-US" sz="125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lines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1" name="Egyenes összekötő 22"/>
          <p:cNvCxnSpPr/>
          <p:nvPr/>
        </p:nvCxnSpPr>
        <p:spPr>
          <a:xfrm>
            <a:off x="6882397" y="6312703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3636" y="2965201"/>
            <a:ext cx="26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4" name="Szövegdoboz 61"/>
          <p:cNvSpPr txBox="1"/>
          <p:nvPr/>
        </p:nvSpPr>
        <p:spPr>
          <a:xfrm>
            <a:off x="4664980" y="2339093"/>
            <a:ext cx="9587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-E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2" name="Straight Connector 21"/>
          <p:cNvCxnSpPr>
            <a:stCxn id="69" idx="3"/>
            <a:endCxn id="17" idx="0"/>
          </p:cNvCxnSpPr>
          <p:nvPr/>
        </p:nvCxnSpPr>
        <p:spPr bwMode="auto">
          <a:xfrm flipH="1">
            <a:off x="1190909" y="4048277"/>
            <a:ext cx="1855615" cy="157141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endCxn id="69" idx="3"/>
          </p:cNvCxnSpPr>
          <p:nvPr/>
        </p:nvCxnSpPr>
        <p:spPr bwMode="auto">
          <a:xfrm flipH="1">
            <a:off x="3046524" y="2573338"/>
            <a:ext cx="3672000" cy="147493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Szövegdoboz 52"/>
          <p:cNvSpPr txBox="1"/>
          <p:nvPr/>
        </p:nvSpPr>
        <p:spPr>
          <a:xfrm>
            <a:off x="26907" y="3395614"/>
            <a:ext cx="34998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1" name="Egyenes összekötő 22"/>
          <p:cNvCxnSpPr/>
          <p:nvPr/>
        </p:nvCxnSpPr>
        <p:spPr>
          <a:xfrm>
            <a:off x="7380154" y="6300464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Szövegdoboz 33"/>
          <p:cNvSpPr txBox="1"/>
          <p:nvPr/>
        </p:nvSpPr>
        <p:spPr>
          <a:xfrm>
            <a:off x="6822141" y="6434396"/>
            <a:ext cx="534182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201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3" name="Egyenes összekötő 22"/>
          <p:cNvCxnSpPr/>
          <p:nvPr/>
        </p:nvCxnSpPr>
        <p:spPr>
          <a:xfrm>
            <a:off x="7873871" y="6306007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gyenes összekötő 54"/>
          <p:cNvCxnSpPr/>
          <p:nvPr/>
        </p:nvCxnSpPr>
        <p:spPr>
          <a:xfrm rot="5400000">
            <a:off x="458562" y="1697795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Szövegdoboz 39"/>
          <p:cNvSpPr txBox="1"/>
          <p:nvPr/>
        </p:nvSpPr>
        <p:spPr>
          <a:xfrm>
            <a:off x="4492" y="1628800"/>
            <a:ext cx="34998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56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430703" y="1628799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97" name="Szövegdoboz 61"/>
          <p:cNvSpPr txBox="1"/>
          <p:nvPr/>
        </p:nvSpPr>
        <p:spPr>
          <a:xfrm>
            <a:off x="6732240" y="1088740"/>
            <a:ext cx="1556195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(Two dies)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Szövegdoboz 33"/>
          <p:cNvSpPr txBox="1"/>
          <p:nvPr/>
        </p:nvSpPr>
        <p:spPr>
          <a:xfrm>
            <a:off x="7832559" y="6436931"/>
            <a:ext cx="637438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6" name="Egyenes összekötő 22"/>
          <p:cNvCxnSpPr/>
          <p:nvPr/>
        </p:nvCxnSpPr>
        <p:spPr>
          <a:xfrm>
            <a:off x="8357556" y="630932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gyenes összekötő 22"/>
          <p:cNvCxnSpPr/>
          <p:nvPr/>
        </p:nvCxnSpPr>
        <p:spPr>
          <a:xfrm>
            <a:off x="8845309" y="630932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55"/>
          <p:cNvCxnSpPr/>
          <p:nvPr/>
        </p:nvCxnSpPr>
        <p:spPr>
          <a:xfrm rot="5400000">
            <a:off x="460498" y="2094897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Szövegdoboz 39"/>
          <p:cNvSpPr txBox="1"/>
          <p:nvPr/>
        </p:nvSpPr>
        <p:spPr>
          <a:xfrm>
            <a:off x="26495" y="2019182"/>
            <a:ext cx="38985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56502" y="2034178"/>
            <a:ext cx="25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553675" y="2448801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7" name="Szövegdoboz 61"/>
          <p:cNvSpPr txBox="1"/>
          <p:nvPr/>
        </p:nvSpPr>
        <p:spPr>
          <a:xfrm>
            <a:off x="5995753" y="1509915"/>
            <a:ext cx="1321196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-SP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Platinum/Gold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417872" y="2433414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9" name="Szövegdoboz 61"/>
          <p:cNvSpPr txBox="1"/>
          <p:nvPr/>
        </p:nvSpPr>
        <p:spPr>
          <a:xfrm>
            <a:off x="6745250" y="2663915"/>
            <a:ext cx="1602362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Lake-SP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Platinum/Gold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1" name="Szövegdoboz 61"/>
          <p:cNvSpPr txBox="1"/>
          <p:nvPr/>
        </p:nvSpPr>
        <p:spPr>
          <a:xfrm>
            <a:off x="8023929" y="2352654"/>
            <a:ext cx="11385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Ice Lake-SP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nm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5" name="Straight Connector 114"/>
          <p:cNvCxnSpPr/>
          <p:nvPr/>
        </p:nvCxnSpPr>
        <p:spPr bwMode="auto">
          <a:xfrm flipV="1">
            <a:off x="7546431" y="2168861"/>
            <a:ext cx="923566" cy="4044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6683411" y="2573338"/>
            <a:ext cx="863020" cy="15494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9" name="Group 128"/>
          <p:cNvGrpSpPr/>
          <p:nvPr/>
        </p:nvGrpSpPr>
        <p:grpSpPr>
          <a:xfrm rot="21232207">
            <a:off x="1305862" y="5207038"/>
            <a:ext cx="1139192" cy="309733"/>
            <a:chOff x="4944824" y="3276640"/>
            <a:chExt cx="1268966" cy="309733"/>
          </a:xfrm>
        </p:grpSpPr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 rot="19577190">
              <a:off x="4953790" y="3276640"/>
              <a:ext cx="1260000" cy="288000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E305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131" name="Szövegdoboz 69"/>
            <p:cNvSpPr txBox="1"/>
            <p:nvPr/>
          </p:nvSpPr>
          <p:spPr>
            <a:xfrm rot="19556604">
              <a:off x="4944824" y="3332457"/>
              <a:ext cx="11384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~2x/2 years</a:t>
              </a:r>
            </a:p>
          </p:txBody>
        </p:sp>
      </p:grpSp>
      <p:sp>
        <p:nvSpPr>
          <p:cNvPr id="132" name="Rectangle 131"/>
          <p:cNvSpPr>
            <a:spLocks noChangeArrowheads="1"/>
          </p:cNvSpPr>
          <p:nvPr/>
        </p:nvSpPr>
        <p:spPr bwMode="auto">
          <a:xfrm flipH="1">
            <a:off x="1148555" y="5529695"/>
            <a:ext cx="41043" cy="17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3" name="Szövegdoboz 46"/>
          <p:cNvSpPr txBox="1"/>
          <p:nvPr/>
        </p:nvSpPr>
        <p:spPr>
          <a:xfrm>
            <a:off x="611560" y="5634245"/>
            <a:ext cx="1215135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510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(Core 2-based)</a:t>
            </a:r>
            <a:endParaRPr kumimoji="0" lang="hu-HU" sz="10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nm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926595" y="3369314"/>
            <a:ext cx="13659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Two-die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implementations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35" name="Straight Arrow Connector 134"/>
          <p:cNvCxnSpPr/>
          <p:nvPr/>
        </p:nvCxnSpPr>
        <p:spPr bwMode="auto">
          <a:xfrm flipH="1">
            <a:off x="1290677" y="3822024"/>
            <a:ext cx="143442" cy="282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Straight Arrow Connector 135"/>
          <p:cNvCxnSpPr>
            <a:stCxn id="134" idx="2"/>
          </p:cNvCxnSpPr>
          <p:nvPr/>
        </p:nvCxnSpPr>
        <p:spPr bwMode="auto">
          <a:xfrm>
            <a:off x="1609577" y="3846368"/>
            <a:ext cx="213230" cy="22464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Egyenes összekötő 76"/>
          <p:cNvCxnSpPr/>
          <p:nvPr/>
        </p:nvCxnSpPr>
        <p:spPr>
          <a:xfrm rot="5400000">
            <a:off x="459582" y="3467160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zövegdoboz 57"/>
          <p:cNvSpPr txBox="1"/>
          <p:nvPr/>
        </p:nvSpPr>
        <p:spPr>
          <a:xfrm>
            <a:off x="1454447" y="4104075"/>
            <a:ext cx="957313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400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(Penryn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(45 nm)</a:t>
            </a:r>
          </a:p>
        </p:txBody>
      </p:sp>
      <p:sp>
        <p:nvSpPr>
          <p:cNvPr id="139" name="Szövegdoboz 56"/>
          <p:cNvSpPr txBox="1"/>
          <p:nvPr/>
        </p:nvSpPr>
        <p:spPr>
          <a:xfrm>
            <a:off x="666799" y="4104075"/>
            <a:ext cx="934871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300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(Core 2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(65 nm)</a:t>
            </a:r>
          </a:p>
        </p:txBody>
      </p:sp>
      <p:sp>
        <p:nvSpPr>
          <p:cNvPr id="141" name="Szövegdoboz 46"/>
          <p:cNvSpPr txBox="1"/>
          <p:nvPr/>
        </p:nvSpPr>
        <p:spPr>
          <a:xfrm>
            <a:off x="472956" y="4869160"/>
            <a:ext cx="1173719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DP 2.8 GHz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(Pentium 4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(90 nm)</a:t>
            </a:r>
          </a:p>
        </p:txBody>
      </p:sp>
      <p:cxnSp>
        <p:nvCxnSpPr>
          <p:cNvPr id="8" name="Straight Connector 7"/>
          <p:cNvCxnSpPr>
            <a:stCxn id="69" idx="3"/>
          </p:cNvCxnSpPr>
          <p:nvPr/>
        </p:nvCxnSpPr>
        <p:spPr bwMode="auto">
          <a:xfrm flipV="1">
            <a:off x="3046524" y="1858634"/>
            <a:ext cx="5423473" cy="2189643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550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processors (3)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03675"/>
            <a:ext cx="8821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Evolution of core counts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in Intel’s </a:t>
            </a:r>
            <a:r>
              <a:rPr lang="en-GB" sz="1400" b="1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Core 2-based high-end 2S server processors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-2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endParaRPr lang="en-GB" sz="14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505" y="794725"/>
            <a:ext cx="873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</a:rPr>
              <a:t>As the related graph shows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, core counts </a:t>
            </a:r>
            <a:r>
              <a:rPr lang="en-GB" sz="1400" dirty="0" smtClean="0">
                <a:latin typeface="+mj-lt"/>
              </a:rPr>
              <a:t>in Intel’s 2S server processors 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rose in </a:t>
            </a: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two different rates, </a:t>
            </a:r>
            <a:r>
              <a:rPr lang="en-GB" sz="1400" dirty="0" smtClean="0">
                <a:latin typeface="+mj-lt"/>
              </a:rPr>
              <a:t>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209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1.6 </a:t>
            </a:r>
            <a:r>
              <a:rPr lang="en-GB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The key challenge in designing memory subsystems of server processors </a:t>
            </a:r>
            <a:r>
              <a:rPr lang="en-GB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(4)</a:t>
            </a:r>
            <a:endParaRPr lang="en-US" sz="1600" dirty="0"/>
          </a:p>
        </p:txBody>
      </p:sp>
      <p:sp>
        <p:nvSpPr>
          <p:cNvPr id="101" name="TextBox 100"/>
          <p:cNvSpPr txBox="1"/>
          <p:nvPr/>
        </p:nvSpPr>
        <p:spPr>
          <a:xfrm>
            <a:off x="119513" y="506451"/>
            <a:ext cx="9065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a) Doubling 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core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counts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in Intel’s L3-less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Core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2-based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high-end 2S server processors -1 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32" y="1149911"/>
            <a:ext cx="9115168" cy="5585391"/>
            <a:chOff x="116505" y="755374"/>
            <a:chExt cx="10153545" cy="5585391"/>
          </a:xfrm>
        </p:grpSpPr>
        <p:cxnSp>
          <p:nvCxnSpPr>
            <p:cNvPr id="38" name="Egyenes összekötő nyíllal 4"/>
            <p:cNvCxnSpPr/>
            <p:nvPr/>
          </p:nvCxnSpPr>
          <p:spPr>
            <a:xfrm flipH="1" flipV="1">
              <a:off x="603904" y="1179822"/>
              <a:ext cx="76" cy="493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6"/>
            <p:cNvCxnSpPr/>
            <p:nvPr/>
          </p:nvCxnSpPr>
          <p:spPr>
            <a:xfrm flipV="1">
              <a:off x="544779" y="5978825"/>
              <a:ext cx="9620693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11"/>
            <p:cNvCxnSpPr/>
            <p:nvPr/>
          </p:nvCxnSpPr>
          <p:spPr>
            <a:xfrm>
              <a:off x="1155886" y="591613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12"/>
            <p:cNvCxnSpPr/>
            <p:nvPr/>
          </p:nvCxnSpPr>
          <p:spPr>
            <a:xfrm>
              <a:off x="1703881" y="59148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13"/>
            <p:cNvCxnSpPr/>
            <p:nvPr/>
          </p:nvCxnSpPr>
          <p:spPr>
            <a:xfrm>
              <a:off x="2253087" y="59142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14"/>
            <p:cNvCxnSpPr/>
            <p:nvPr/>
          </p:nvCxnSpPr>
          <p:spPr>
            <a:xfrm>
              <a:off x="2801082" y="59129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15"/>
            <p:cNvCxnSpPr/>
            <p:nvPr/>
          </p:nvCxnSpPr>
          <p:spPr>
            <a:xfrm>
              <a:off x="3355131" y="592057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16"/>
            <p:cNvCxnSpPr/>
            <p:nvPr/>
          </p:nvCxnSpPr>
          <p:spPr>
            <a:xfrm>
              <a:off x="3903126" y="59192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17"/>
            <p:cNvCxnSpPr/>
            <p:nvPr/>
          </p:nvCxnSpPr>
          <p:spPr>
            <a:xfrm>
              <a:off x="4452332" y="5918671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18"/>
            <p:cNvCxnSpPr/>
            <p:nvPr/>
          </p:nvCxnSpPr>
          <p:spPr>
            <a:xfrm>
              <a:off x="5000327" y="59173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19"/>
            <p:cNvCxnSpPr/>
            <p:nvPr/>
          </p:nvCxnSpPr>
          <p:spPr>
            <a:xfrm>
              <a:off x="5550501" y="592057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20"/>
            <p:cNvCxnSpPr/>
            <p:nvPr/>
          </p:nvCxnSpPr>
          <p:spPr>
            <a:xfrm>
              <a:off x="6098496" y="59192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21"/>
            <p:cNvCxnSpPr/>
            <p:nvPr/>
          </p:nvCxnSpPr>
          <p:spPr>
            <a:xfrm>
              <a:off x="6647702" y="5918671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22"/>
            <p:cNvCxnSpPr/>
            <p:nvPr/>
          </p:nvCxnSpPr>
          <p:spPr>
            <a:xfrm>
              <a:off x="7195697" y="591738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zövegdoboz 27"/>
            <p:cNvSpPr txBox="1"/>
            <p:nvPr/>
          </p:nvSpPr>
          <p:spPr>
            <a:xfrm>
              <a:off x="258296" y="755374"/>
              <a:ext cx="691215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Core</a:t>
              </a:r>
              <a:b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count</a:t>
              </a:r>
            </a:p>
          </p:txBody>
        </p:sp>
        <p:sp>
          <p:nvSpPr>
            <p:cNvPr id="53" name="Szövegdoboz 28"/>
            <p:cNvSpPr txBox="1"/>
            <p:nvPr/>
          </p:nvSpPr>
          <p:spPr>
            <a:xfrm>
              <a:off x="1096320" y="6041006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</a:p>
          </p:txBody>
        </p:sp>
        <p:sp>
          <p:nvSpPr>
            <p:cNvPr id="54" name="Szövegdoboz 29"/>
            <p:cNvSpPr txBox="1"/>
            <p:nvPr/>
          </p:nvSpPr>
          <p:spPr>
            <a:xfrm>
              <a:off x="2172530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</a:p>
          </p:txBody>
        </p:sp>
        <p:sp>
          <p:nvSpPr>
            <p:cNvPr id="55" name="Szövegdoboz 30"/>
            <p:cNvSpPr txBox="1"/>
            <p:nvPr/>
          </p:nvSpPr>
          <p:spPr>
            <a:xfrm>
              <a:off x="3291338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56" name="Szövegdoboz 31"/>
            <p:cNvSpPr txBox="1"/>
            <p:nvPr/>
          </p:nvSpPr>
          <p:spPr>
            <a:xfrm>
              <a:off x="4408621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57" name="Szövegdoboz 32"/>
            <p:cNvSpPr txBox="1"/>
            <p:nvPr/>
          </p:nvSpPr>
          <p:spPr>
            <a:xfrm>
              <a:off x="5522837" y="6035813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58" name="Szövegdoboz 33"/>
            <p:cNvSpPr txBox="1"/>
            <p:nvPr/>
          </p:nvSpPr>
          <p:spPr>
            <a:xfrm>
              <a:off x="6599477" y="6041006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59" name="Szövegdoboz 34"/>
            <p:cNvSpPr txBox="1"/>
            <p:nvPr/>
          </p:nvSpPr>
          <p:spPr>
            <a:xfrm>
              <a:off x="9557592" y="6056072"/>
              <a:ext cx="71245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sp>
          <p:nvSpPr>
            <p:cNvPr id="63" name="Szövegdoboz 58"/>
            <p:cNvSpPr txBox="1"/>
            <p:nvPr/>
          </p:nvSpPr>
          <p:spPr>
            <a:xfrm>
              <a:off x="2771553" y="3101687"/>
              <a:ext cx="130276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Nehalem-EX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(45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Szövegdoboz 59"/>
            <p:cNvSpPr txBox="1"/>
            <p:nvPr/>
          </p:nvSpPr>
          <p:spPr>
            <a:xfrm>
              <a:off x="3514254" y="2749350"/>
              <a:ext cx="1311578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Westmere-EX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(32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Szövegdoboz 60"/>
            <p:cNvSpPr txBox="1"/>
            <p:nvPr/>
          </p:nvSpPr>
          <p:spPr>
            <a:xfrm>
              <a:off x="4884854" y="2299753"/>
              <a:ext cx="131164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Ivy-Bridge-EX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(22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Szövegdoboz 61"/>
            <p:cNvSpPr txBox="1"/>
            <p:nvPr/>
          </p:nvSpPr>
          <p:spPr>
            <a:xfrm>
              <a:off x="6166368" y="1698499"/>
              <a:ext cx="1241045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Broadwell-E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(14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887644" y="281227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4045086" y="3307290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3444447" y="3561916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140810" y="4333747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1584110" y="4354864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1089046" y="5139451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Szövegdoboz 35"/>
            <p:cNvSpPr txBox="1"/>
            <p:nvPr/>
          </p:nvSpPr>
          <p:spPr>
            <a:xfrm>
              <a:off x="171937" y="5057605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  <p:sp>
          <p:nvSpPr>
            <p:cNvPr id="74" name="Szövegdoboz 36"/>
            <p:cNvSpPr txBox="1"/>
            <p:nvPr/>
          </p:nvSpPr>
          <p:spPr>
            <a:xfrm>
              <a:off x="169444" y="427169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</a:p>
          </p:txBody>
        </p:sp>
        <p:sp>
          <p:nvSpPr>
            <p:cNvPr id="75" name="Szövegdoboz 37"/>
            <p:cNvSpPr txBox="1"/>
            <p:nvPr/>
          </p:nvSpPr>
          <p:spPr>
            <a:xfrm>
              <a:off x="174783" y="3463659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</a:p>
          </p:txBody>
        </p:sp>
        <p:sp>
          <p:nvSpPr>
            <p:cNvPr id="76" name="Szövegdoboz 38"/>
            <p:cNvSpPr txBox="1"/>
            <p:nvPr/>
          </p:nvSpPr>
          <p:spPr>
            <a:xfrm>
              <a:off x="117853" y="2556211"/>
              <a:ext cx="36420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Szövegdoboz 39"/>
            <p:cNvSpPr txBox="1"/>
            <p:nvPr/>
          </p:nvSpPr>
          <p:spPr>
            <a:xfrm>
              <a:off x="119836" y="2062968"/>
              <a:ext cx="36420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8" name="Egyenes összekötő 40"/>
            <p:cNvCxnSpPr/>
            <p:nvPr/>
          </p:nvCxnSpPr>
          <p:spPr>
            <a:xfrm rot="5400000">
              <a:off x="589312" y="431846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gyenes összekötő 41"/>
            <p:cNvCxnSpPr/>
            <p:nvPr/>
          </p:nvCxnSpPr>
          <p:spPr>
            <a:xfrm rot="5400000">
              <a:off x="596656" y="211190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gyenes összekötő 43"/>
            <p:cNvCxnSpPr/>
            <p:nvPr/>
          </p:nvCxnSpPr>
          <p:spPr>
            <a:xfrm rot="5400000">
              <a:off x="603211" y="2612537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Szövegdoboz 47"/>
            <p:cNvSpPr txBox="1"/>
            <p:nvPr/>
          </p:nvSpPr>
          <p:spPr>
            <a:xfrm>
              <a:off x="117853" y="2230968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24</a:t>
              </a:r>
            </a:p>
          </p:txBody>
        </p:sp>
        <p:sp>
          <p:nvSpPr>
            <p:cNvPr id="82" name="Szövegdoboz 52"/>
            <p:cNvSpPr txBox="1"/>
            <p:nvPr/>
          </p:nvSpPr>
          <p:spPr>
            <a:xfrm>
              <a:off x="121760" y="3221542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10</a:t>
              </a:r>
            </a:p>
          </p:txBody>
        </p:sp>
        <p:cxnSp>
          <p:nvCxnSpPr>
            <p:cNvPr id="83" name="Egyenes összekötő 53"/>
            <p:cNvCxnSpPr/>
            <p:nvPr/>
          </p:nvCxnSpPr>
          <p:spPr>
            <a:xfrm rot="5400000">
              <a:off x="589924" y="354020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54"/>
            <p:cNvCxnSpPr/>
            <p:nvPr/>
          </p:nvCxnSpPr>
          <p:spPr>
            <a:xfrm rot="5400000">
              <a:off x="590616" y="226592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gyenes összekötő 55"/>
            <p:cNvCxnSpPr/>
            <p:nvPr/>
          </p:nvCxnSpPr>
          <p:spPr>
            <a:xfrm rot="5400000">
              <a:off x="587316" y="513642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gyenes összekötő 71"/>
            <p:cNvCxnSpPr/>
            <p:nvPr/>
          </p:nvCxnSpPr>
          <p:spPr>
            <a:xfrm rot="5400000">
              <a:off x="589312" y="328961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74"/>
            <p:cNvCxnSpPr/>
            <p:nvPr/>
          </p:nvCxnSpPr>
          <p:spPr>
            <a:xfrm rot="5400000">
              <a:off x="587351" y="3848645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75"/>
            <p:cNvSpPr txBox="1"/>
            <p:nvPr/>
          </p:nvSpPr>
          <p:spPr>
            <a:xfrm>
              <a:off x="174783" y="380384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</a:p>
          </p:txBody>
        </p:sp>
        <p:cxnSp>
          <p:nvCxnSpPr>
            <p:cNvPr id="89" name="Egyenes összekötő 76"/>
            <p:cNvCxnSpPr/>
            <p:nvPr/>
          </p:nvCxnSpPr>
          <p:spPr>
            <a:xfrm rot="5400000">
              <a:off x="594849" y="282302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Szövegdoboz 77"/>
            <p:cNvSpPr txBox="1"/>
            <p:nvPr/>
          </p:nvSpPr>
          <p:spPr>
            <a:xfrm>
              <a:off x="116505" y="2776572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49740" y="3175307"/>
            <a:ext cx="26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4623" y="2674470"/>
            <a:ext cx="26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</a:p>
        </p:txBody>
      </p:sp>
      <p:grpSp>
        <p:nvGrpSpPr>
          <p:cNvPr id="7" name="Group 6"/>
          <p:cNvGrpSpPr/>
          <p:nvPr/>
        </p:nvGrpSpPr>
        <p:grpSpPr>
          <a:xfrm rot="60000">
            <a:off x="5136320" y="3107291"/>
            <a:ext cx="1131143" cy="288000"/>
            <a:chOff x="5213744" y="3214431"/>
            <a:chExt cx="1260000" cy="288000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 rot="20200062">
              <a:off x="5213744" y="3214431"/>
              <a:ext cx="1260000" cy="288000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E305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Szövegdoboz 69"/>
            <p:cNvSpPr txBox="1"/>
            <p:nvPr/>
          </p:nvSpPr>
          <p:spPr>
            <a:xfrm rot="20089662">
              <a:off x="5219867" y="3228739"/>
              <a:ext cx="11384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~2x/4 years</a:t>
              </a:r>
            </a:p>
          </p:txBody>
        </p:sp>
      </p:grpSp>
      <p:sp>
        <p:nvSpPr>
          <p:cNvPr id="9" name="Down Arrow 8"/>
          <p:cNvSpPr/>
          <p:nvPr/>
        </p:nvSpPr>
        <p:spPr bwMode="auto">
          <a:xfrm>
            <a:off x="2936219" y="2968996"/>
            <a:ext cx="123133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3899" y="2223490"/>
            <a:ext cx="242566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Emergence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L3 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caches in Core 2-based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high-end 2S </a:t>
            </a:r>
            <a:r>
              <a:rPr kumimoji="0" lang="en-US" sz="12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proc</a:t>
            </a:r>
            <a:r>
              <a:rPr lang="en-US" sz="1250" dirty="0" err="1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essor</a:t>
            </a:r>
            <a:r>
              <a:rPr lang="en-US" sz="125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lines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cxnSp>
        <p:nvCxnSpPr>
          <p:cNvPr id="11" name="Egyenes összekötő 22"/>
          <p:cNvCxnSpPr/>
          <p:nvPr/>
        </p:nvCxnSpPr>
        <p:spPr>
          <a:xfrm>
            <a:off x="6882397" y="6312703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3636" y="2965201"/>
            <a:ext cx="26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4" name="Szövegdoboz 61"/>
          <p:cNvSpPr txBox="1"/>
          <p:nvPr/>
        </p:nvSpPr>
        <p:spPr>
          <a:xfrm>
            <a:off x="4664980" y="2339093"/>
            <a:ext cx="9587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-E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2" name="Straight Connector 21"/>
          <p:cNvCxnSpPr>
            <a:stCxn id="69" idx="3"/>
            <a:endCxn id="17" idx="0"/>
          </p:cNvCxnSpPr>
          <p:nvPr/>
        </p:nvCxnSpPr>
        <p:spPr bwMode="auto">
          <a:xfrm flipH="1">
            <a:off x="1190909" y="4048277"/>
            <a:ext cx="1855615" cy="157141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endCxn id="69" idx="3"/>
          </p:cNvCxnSpPr>
          <p:nvPr/>
        </p:nvCxnSpPr>
        <p:spPr bwMode="auto">
          <a:xfrm flipH="1">
            <a:off x="3046524" y="2573338"/>
            <a:ext cx="3672000" cy="147493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Szövegdoboz 52"/>
          <p:cNvSpPr txBox="1"/>
          <p:nvPr/>
        </p:nvSpPr>
        <p:spPr>
          <a:xfrm>
            <a:off x="26907" y="3395614"/>
            <a:ext cx="34998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1" name="Egyenes összekötő 22"/>
          <p:cNvCxnSpPr/>
          <p:nvPr/>
        </p:nvCxnSpPr>
        <p:spPr>
          <a:xfrm>
            <a:off x="7380154" y="6300464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Szövegdoboz 33"/>
          <p:cNvSpPr txBox="1"/>
          <p:nvPr/>
        </p:nvSpPr>
        <p:spPr>
          <a:xfrm>
            <a:off x="6822141" y="6434396"/>
            <a:ext cx="534182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201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3" name="Egyenes összekötő 22"/>
          <p:cNvCxnSpPr/>
          <p:nvPr/>
        </p:nvCxnSpPr>
        <p:spPr>
          <a:xfrm>
            <a:off x="7873871" y="6306007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gyenes összekötő 54"/>
          <p:cNvCxnSpPr/>
          <p:nvPr/>
        </p:nvCxnSpPr>
        <p:spPr>
          <a:xfrm rot="5400000">
            <a:off x="458562" y="1697795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Szövegdoboz 39"/>
          <p:cNvSpPr txBox="1"/>
          <p:nvPr/>
        </p:nvSpPr>
        <p:spPr>
          <a:xfrm>
            <a:off x="4492" y="1628800"/>
            <a:ext cx="34998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56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430703" y="1628799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97" name="Szövegdoboz 61"/>
          <p:cNvSpPr txBox="1"/>
          <p:nvPr/>
        </p:nvSpPr>
        <p:spPr>
          <a:xfrm>
            <a:off x="6732240" y="1088740"/>
            <a:ext cx="1556195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(Two dies)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Szövegdoboz 33"/>
          <p:cNvSpPr txBox="1"/>
          <p:nvPr/>
        </p:nvSpPr>
        <p:spPr>
          <a:xfrm>
            <a:off x="7832559" y="6436931"/>
            <a:ext cx="637438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6" name="Egyenes összekötő 22"/>
          <p:cNvCxnSpPr/>
          <p:nvPr/>
        </p:nvCxnSpPr>
        <p:spPr>
          <a:xfrm>
            <a:off x="8357556" y="630932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gyenes összekötő 22"/>
          <p:cNvCxnSpPr/>
          <p:nvPr/>
        </p:nvCxnSpPr>
        <p:spPr>
          <a:xfrm>
            <a:off x="8845309" y="630932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55"/>
          <p:cNvCxnSpPr/>
          <p:nvPr/>
        </p:nvCxnSpPr>
        <p:spPr>
          <a:xfrm rot="5400000">
            <a:off x="460498" y="2094897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Szövegdoboz 39"/>
          <p:cNvSpPr txBox="1"/>
          <p:nvPr/>
        </p:nvSpPr>
        <p:spPr>
          <a:xfrm>
            <a:off x="26495" y="2019182"/>
            <a:ext cx="38985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56502" y="2034178"/>
            <a:ext cx="25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553675" y="2448801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7" name="Szövegdoboz 61"/>
          <p:cNvSpPr txBox="1"/>
          <p:nvPr/>
        </p:nvSpPr>
        <p:spPr>
          <a:xfrm>
            <a:off x="5995753" y="1509915"/>
            <a:ext cx="1321196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-SP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Platinum/Gold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417872" y="2433414"/>
            <a:ext cx="25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9" name="Szövegdoboz 61"/>
          <p:cNvSpPr txBox="1"/>
          <p:nvPr/>
        </p:nvSpPr>
        <p:spPr>
          <a:xfrm>
            <a:off x="6745250" y="2663915"/>
            <a:ext cx="1602362" cy="63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Lake-SP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Platinum/Gold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1" name="Szövegdoboz 61"/>
          <p:cNvSpPr txBox="1"/>
          <p:nvPr/>
        </p:nvSpPr>
        <p:spPr>
          <a:xfrm>
            <a:off x="8023929" y="2352654"/>
            <a:ext cx="11385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Ice Lake-SP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nm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5" name="Straight Connector 114"/>
          <p:cNvCxnSpPr/>
          <p:nvPr/>
        </p:nvCxnSpPr>
        <p:spPr bwMode="auto">
          <a:xfrm flipV="1">
            <a:off x="7546431" y="2168861"/>
            <a:ext cx="923566" cy="4044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6683411" y="2573338"/>
            <a:ext cx="863020" cy="15494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9" name="Group 128"/>
          <p:cNvGrpSpPr/>
          <p:nvPr/>
        </p:nvGrpSpPr>
        <p:grpSpPr>
          <a:xfrm rot="21232207">
            <a:off x="1305862" y="5207038"/>
            <a:ext cx="1139192" cy="309733"/>
            <a:chOff x="4944824" y="3276640"/>
            <a:chExt cx="1268966" cy="309733"/>
          </a:xfrm>
        </p:grpSpPr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 rot="19577190">
              <a:off x="4953790" y="3276640"/>
              <a:ext cx="1260000" cy="288000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E305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131" name="Szövegdoboz 69"/>
            <p:cNvSpPr txBox="1"/>
            <p:nvPr/>
          </p:nvSpPr>
          <p:spPr>
            <a:xfrm rot="19556604">
              <a:off x="4944824" y="3332457"/>
              <a:ext cx="11384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~2x/2 years</a:t>
              </a:r>
            </a:p>
          </p:txBody>
        </p:sp>
      </p:grpSp>
      <p:sp>
        <p:nvSpPr>
          <p:cNvPr id="132" name="Rectangle 131"/>
          <p:cNvSpPr>
            <a:spLocks noChangeArrowheads="1"/>
          </p:cNvSpPr>
          <p:nvPr/>
        </p:nvSpPr>
        <p:spPr bwMode="auto">
          <a:xfrm flipH="1">
            <a:off x="1148555" y="5529695"/>
            <a:ext cx="41043" cy="17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3" name="Szövegdoboz 46"/>
          <p:cNvSpPr txBox="1"/>
          <p:nvPr/>
        </p:nvSpPr>
        <p:spPr>
          <a:xfrm>
            <a:off x="611560" y="5634245"/>
            <a:ext cx="1215135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510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(Core 2-based)</a:t>
            </a:r>
            <a:endParaRPr kumimoji="0" lang="hu-HU" sz="10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nm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926595" y="3369314"/>
            <a:ext cx="13659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Two-die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implementations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35" name="Straight Arrow Connector 134"/>
          <p:cNvCxnSpPr/>
          <p:nvPr/>
        </p:nvCxnSpPr>
        <p:spPr bwMode="auto">
          <a:xfrm flipH="1">
            <a:off x="1290677" y="3822024"/>
            <a:ext cx="143442" cy="282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Straight Arrow Connector 135"/>
          <p:cNvCxnSpPr>
            <a:stCxn id="134" idx="2"/>
          </p:cNvCxnSpPr>
          <p:nvPr/>
        </p:nvCxnSpPr>
        <p:spPr bwMode="auto">
          <a:xfrm>
            <a:off x="1609577" y="3846368"/>
            <a:ext cx="213230" cy="22464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Egyenes összekötő 76"/>
          <p:cNvCxnSpPr/>
          <p:nvPr/>
        </p:nvCxnSpPr>
        <p:spPr>
          <a:xfrm rot="5400000">
            <a:off x="459582" y="3467160"/>
            <a:ext cx="0" cy="14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zövegdoboz 57"/>
          <p:cNvSpPr txBox="1"/>
          <p:nvPr/>
        </p:nvSpPr>
        <p:spPr>
          <a:xfrm>
            <a:off x="1454447" y="4104075"/>
            <a:ext cx="957313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400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(Penryn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(45 nm)</a:t>
            </a:r>
          </a:p>
        </p:txBody>
      </p:sp>
      <p:sp>
        <p:nvSpPr>
          <p:cNvPr id="139" name="Szövegdoboz 56"/>
          <p:cNvSpPr txBox="1"/>
          <p:nvPr/>
        </p:nvSpPr>
        <p:spPr>
          <a:xfrm>
            <a:off x="666799" y="4104075"/>
            <a:ext cx="934871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300</a:t>
            </a:r>
            <a:endParaRPr kumimoji="0" lang="en-US" sz="12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(Core 2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(65 nm)</a:t>
            </a:r>
          </a:p>
        </p:txBody>
      </p:sp>
      <p:sp>
        <p:nvSpPr>
          <p:cNvPr id="141" name="Szövegdoboz 46"/>
          <p:cNvSpPr txBox="1"/>
          <p:nvPr/>
        </p:nvSpPr>
        <p:spPr>
          <a:xfrm>
            <a:off x="472956" y="4869160"/>
            <a:ext cx="1173719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DP 2.8 GHz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(Pentium 4 b.)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(90 nm)</a:t>
            </a:r>
          </a:p>
        </p:txBody>
      </p:sp>
      <p:cxnSp>
        <p:nvCxnSpPr>
          <p:cNvPr id="8" name="Straight Connector 7"/>
          <p:cNvCxnSpPr>
            <a:stCxn id="69" idx="3"/>
          </p:cNvCxnSpPr>
          <p:nvPr/>
        </p:nvCxnSpPr>
        <p:spPr bwMode="auto">
          <a:xfrm flipV="1">
            <a:off x="3046524" y="1858634"/>
            <a:ext cx="5423473" cy="2189643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" name="TextBox 4"/>
          <p:cNvSpPr txBox="1"/>
          <p:nvPr/>
        </p:nvSpPr>
        <p:spPr>
          <a:xfrm>
            <a:off x="8727099" y="636601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7D5E8E06-5BD7-4575-87AB-97022ACE0F20}"/>
              </a:ext>
            </a:extLst>
          </p:cNvPr>
          <p:cNvSpPr/>
          <p:nvPr/>
        </p:nvSpPr>
        <p:spPr bwMode="auto">
          <a:xfrm rot="3235939">
            <a:off x="237435" y="3225772"/>
            <a:ext cx="2891396" cy="3181991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127887</TotalTime>
  <Words>20951</Words>
  <Application>Microsoft Office PowerPoint</Application>
  <PresentationFormat>On-screen Show (4:3)</PresentationFormat>
  <Paragraphs>5074</Paragraphs>
  <Slides>208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208</vt:i4>
      </vt:variant>
    </vt:vector>
  </HeadingPairs>
  <TitlesOfParts>
    <vt:vector size="226" baseType="lpstr">
      <vt:lpstr>Arial</vt:lpstr>
      <vt:lpstr>Arial Rounded MT Bold</vt:lpstr>
      <vt:lpstr>Calibri</vt:lpstr>
      <vt:lpstr>Cambria Math</vt:lpstr>
      <vt:lpstr>inherit</vt:lpstr>
      <vt:lpstr>Rokkitt</vt:lpstr>
      <vt:lpstr>Symbol</vt:lpstr>
      <vt:lpstr>Times New Roman</vt:lpstr>
      <vt:lpstr>Verdana</vt:lpstr>
      <vt:lpstr>Wingdings</vt:lpstr>
      <vt:lpstr>Wingdings 3</vt:lpstr>
      <vt:lpstr>1_Default Design</vt:lpstr>
      <vt:lpstr>3_Default Design</vt:lpstr>
      <vt:lpstr>4_Default Design</vt:lpstr>
      <vt:lpstr>5_Default Design</vt:lpstr>
      <vt:lpstr>8_Default Design</vt:lpstr>
      <vt:lpstr>7_Default Design</vt:lpstr>
      <vt:lpstr>Microsoft Drawing</vt:lpstr>
      <vt:lpstr>PowerPoint Presentation</vt:lpstr>
      <vt:lpstr>Foreword (1)</vt:lpstr>
      <vt:lpstr>PowerPoint Presentation</vt:lpstr>
      <vt:lpstr>Foreword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1.1 The worldwide server market (12)</vt:lpstr>
      <vt:lpstr>1.1 The worldwide server market (13)</vt:lpstr>
      <vt:lpstr>1.1 The worldwide server market (14)</vt:lpstr>
      <vt:lpstr>PowerPoint Presentation</vt:lpstr>
      <vt:lpstr>1.2 The platform concept (1)</vt:lpstr>
      <vt:lpstr>1.2 The platform concept (2)</vt:lpstr>
      <vt:lpstr>1.2 The platform concept (3)</vt:lpstr>
      <vt:lpstr>1.2 The platform concept (4)</vt:lpstr>
      <vt:lpstr>1.2 The platform concept (5)</vt:lpstr>
      <vt:lpstr>1.2 The platform concept (6)</vt:lpstr>
      <vt:lpstr>1.2 The platform concept (7)</vt:lpstr>
      <vt:lpstr>PowerPoint Presentation</vt:lpstr>
      <vt:lpstr>1.3 Classification of server platforms (1)</vt:lpstr>
      <vt:lpstr>PowerPoint Presentation</vt:lpstr>
      <vt:lpstr>1.3.1 Server platforms classified according to the number of sockets supported (1)</vt:lpstr>
      <vt:lpstr>1.3.1 Server platforms classified according to the number of sockets supported (2)</vt:lpstr>
      <vt:lpstr>1.3.1 Server platforms classified according to the number of sockets supported (3)</vt:lpstr>
      <vt:lpstr>1.3.1 Server platforms classified according to the number of sockets supported (4)</vt:lpstr>
      <vt:lpstr>1.3.1 Server platforms classified according to the number of sockets supported (5)</vt:lpstr>
      <vt:lpstr>1.3.1 Server platforms classified according to the number of sockets supported (6)</vt:lpstr>
      <vt:lpstr>PowerPoint Presentation</vt:lpstr>
      <vt:lpstr>1.3.2 server platforms classified according to the way of how their memory is attached (1)</vt:lpstr>
      <vt:lpstr>1.3.2 server platforms classified according to the way of how their memory is attached (2)</vt:lpstr>
      <vt:lpstr>1.3.2 server platforms classified according to the way of how their memory is attached (3)</vt:lpstr>
      <vt:lpstr>1.3.2 server platforms classified according to the way of how their memory is attached (4)</vt:lpstr>
      <vt:lpstr>1.3.2 server platforms classified according to the way of how their memory is attached (5)</vt:lpstr>
      <vt:lpstr>PowerPoint Presentation</vt:lpstr>
      <vt:lpstr>1.3.3 Server platforms classified according to their performance grade (1)</vt:lpstr>
      <vt:lpstr>1.3.3 Server platforms classified according to their performance grade (2)</vt:lpstr>
      <vt:lpstr>PowerPoint Presentation</vt:lpstr>
      <vt:lpstr>1.3.4 Platforms classified according to the number of chips constituting the chipset (1)</vt:lpstr>
      <vt:lpstr>1.3.4 Platforms classified according to the number of chips constituting the chipset (2)</vt:lpstr>
      <vt:lpstr>1.3.4 Platforms classified according to the number of chips constituting the chipset (3)</vt:lpstr>
      <vt:lpstr>1.3.4 Platforms classified according to the number of chips constituting the chipset (4)</vt:lpstr>
      <vt:lpstr>1.3.4 Platforms classified according to the number of chips constituting the chipset (5)</vt:lpstr>
      <vt:lpstr>1.3.4 Platforms classified according to the number of chips constituting the chipset (6)</vt:lpstr>
      <vt:lpstr>PowerPoint Presentation</vt:lpstr>
      <vt:lpstr>1.4 Naming schemes of Intel’s servers (1)</vt:lpstr>
      <vt:lpstr>1.4 Naming schemes of Intel’s servers (2)</vt:lpstr>
      <vt:lpstr>1.4 Naming schemes of Intel’s servers (3)</vt:lpstr>
      <vt:lpstr>1.4 Naming schemes of Intel’s servers (4)</vt:lpstr>
      <vt:lpstr>1.4 Naming schemes of Intel’s servers (5)</vt:lpstr>
      <vt:lpstr>1.4 Naming schemes of Intel’s servers (6)</vt:lpstr>
      <vt:lpstr>1.4 Naming schemes of Intel’s servers (7)</vt:lpstr>
      <vt:lpstr>1.4 Naming schemes of Intel’s servers (8)</vt:lpstr>
      <vt:lpstr>1.4 Naming schemes of Intel’s servers (9)</vt:lpstr>
      <vt:lpstr>1.4 Naming schemes of Intel’s servers (10)</vt:lpstr>
      <vt:lpstr>1.4 Naming schemes of Intel’s servers (11)</vt:lpstr>
      <vt:lpstr>1.4 Naming schemes of Intel’s servers (12)</vt:lpstr>
      <vt:lpstr>1.4 Naming schemes of Intel’s servers (13)</vt:lpstr>
      <vt:lpstr>1.4 Naming schemes of Intel’s servers (14)</vt:lpstr>
      <vt:lpstr>1.4 Naming schemes of Intel’s servers (16)</vt:lpstr>
      <vt:lpstr>1.4 Naming schemes of Intel’s servers (15)</vt:lpstr>
      <vt:lpstr>1.4 Naming schemes of Intel’s servers (17)</vt:lpstr>
      <vt:lpstr>PowerPoint Presentation</vt:lpstr>
      <vt:lpstr>1.5 Overview of Intel's 64-bit 2S server platforms and processors (1)</vt:lpstr>
      <vt:lpstr>1.5 Overview of Intel's 64-bit 2S server platforms and processors (2)</vt:lpstr>
      <vt:lpstr>1.5 Overview of Intel's 64-bit 2S server platforms and processors (3)</vt:lpstr>
      <vt:lpstr>1.3 Server platforms classified according to the number of sockets supported (4)</vt:lpstr>
      <vt:lpstr>1.5 Overview of Intel's 64-bit 2S server platforms and processors (4b)</vt:lpstr>
      <vt:lpstr>1.5 Overview of Intel's 64-bit 2S server platforms and processors (5)</vt:lpstr>
      <vt:lpstr>1.5 Overview of Intel's 64-bit 2S server platforms and processors (6)</vt:lpstr>
      <vt:lpstr>1.5 Overview of Intel's 64-bit 2S server platforms and processors (7)</vt:lpstr>
      <vt:lpstr>1.5 Overview of Intel's 64-bit 2S server platforms and processors (8)</vt:lpstr>
      <vt:lpstr>1.5 Overview of Intel's 64-bit 2S server platforms and processors (9)</vt:lpstr>
      <vt:lpstr>1.5 Overview of Intel's 64-bit 2S server platforms and processors (10)</vt:lpstr>
      <vt:lpstr>1.5 Overview of Intel's 64-bit 2S server platforms and processors (11)</vt:lpstr>
      <vt:lpstr>1.5 Overview of Intel's 64-bit 2S server platforms and processors (12)</vt:lpstr>
      <vt:lpstr>1.5 Overview of Intel's 64-bit 2S server platforms and processors (13)</vt:lpstr>
      <vt:lpstr>1.5 Overview of Intel's 64-bit 2S server platforms and processors (14)</vt:lpstr>
      <vt:lpstr>1.5 Overview of Intel's 64-bit 2S server platforms and processors (15)</vt:lpstr>
      <vt:lpstr>1.5 Overview of Intel's 64-bit 2S server platforms and processors (16)</vt:lpstr>
      <vt:lpstr>1.5 Overview of Intel's 64-bit 2S server platforms and processors (17)</vt:lpstr>
      <vt:lpstr>1.5 Overview of Intel's 64-bit 2S server platforms and processors (18)</vt:lpstr>
      <vt:lpstr>1.5 Overview of Intel's 64-bit 2S server platforms and processors (19)</vt:lpstr>
      <vt:lpstr>1.5 Overview of Intel's 64-bit 2S server platforms and processors (20)</vt:lpstr>
      <vt:lpstr>PowerPoint Presentation</vt:lpstr>
      <vt:lpstr>1.6 The key challenge in designing memory subsystems of server processors (1)</vt:lpstr>
      <vt:lpstr>1.6 The key challenge in designing memory subsystems of server processors (2)</vt:lpstr>
      <vt:lpstr>1.6 The key challenge in designing memory subsystems of server processors (3)</vt:lpstr>
      <vt:lpstr>1.6 The key challenge in designing memory subsystems of server processors (4)</vt:lpstr>
      <vt:lpstr>1.6 The key challenge in designing memory subsystems of server processors (5)</vt:lpstr>
      <vt:lpstr>1.6 The key challenge in designing memory subsystems of server processors (6)</vt:lpstr>
      <vt:lpstr>1.6 The key challenge in designing memory subsystems of server processors (7)</vt:lpstr>
      <vt:lpstr>1.6 The key challenge in designing memory subsystems of server processors (8)</vt:lpstr>
      <vt:lpstr>1.6 The key challenge in designing memory subsystems of server processors (9)</vt:lpstr>
      <vt:lpstr>1.6 The key challenge in designing memory subsystems of server processors (10)</vt:lpstr>
      <vt:lpstr>1.6 The key challenge in designing memory subsystems of server processors (11)</vt:lpstr>
      <vt:lpstr>1.6 The key challenge in designing memory subsystems of server processors (11b)</vt:lpstr>
      <vt:lpstr>1.6 The key challenge in designing memory subsystems of server processors (12)</vt:lpstr>
      <vt:lpstr>1.6 The key challenge in designing memory subsystems of server processors (13)</vt:lpstr>
      <vt:lpstr>1.6 The key challenge in designing memory subsystems of server processors (14)</vt:lpstr>
      <vt:lpstr>1.6 The key challenge in designing memory subsystems of server processors (15)</vt:lpstr>
      <vt:lpstr>1.6 The key challenge in designing memory subsystems of server processors (16)</vt:lpstr>
      <vt:lpstr>1.6 The key challenge in designing memory subsystems of server processors (17)</vt:lpstr>
      <vt:lpstr>PowerPoint Presentation</vt:lpstr>
      <vt:lpstr>PowerPoint Presentation</vt:lpstr>
      <vt:lpstr>2.1 Overview of Intel’s scalable 2S server platforms and processors (1)</vt:lpstr>
      <vt:lpstr>2.1 Overview of Intel’s scalable 2S server platforms and processors (2)</vt:lpstr>
      <vt:lpstr>2.1 Overview of Intel’s scalable 2S server platforms and processors (3)</vt:lpstr>
      <vt:lpstr>2.1 Overview of Intel’s scalable 2S server platforms and processors (4)</vt:lpstr>
      <vt:lpstr>2.1 Overview of Intel’s scalable 2S server platforms and processors (5)</vt:lpstr>
      <vt:lpstr>2.1 Overview of Intel’s scalable 2S server platforms and processors (6)</vt:lpstr>
      <vt:lpstr>PowerPoint Presentation</vt:lpstr>
      <vt:lpstr>PowerPoint Presentation</vt:lpstr>
      <vt:lpstr>2.2.1 Overview of the scalable Purley platform (1) </vt:lpstr>
      <vt:lpstr>2.2.1 Overview of the scalable Purley platform (2)</vt:lpstr>
      <vt:lpstr>2.2.1 Overview of the scalable Purley platform (3)</vt:lpstr>
      <vt:lpstr>2.2.1 Overview of the scalable Purley platform (4)</vt:lpstr>
      <vt:lpstr>2.2.1 Overview of the scalable Purley platform (5)</vt:lpstr>
      <vt:lpstr>2.2.1 Overview of the scalable Purley platform (6)</vt:lpstr>
      <vt:lpstr>2.2.1 Overview of the scalable Purley platform (7)</vt:lpstr>
      <vt:lpstr>2.2.1 Overview of the scalable Purley platform (8)</vt:lpstr>
      <vt:lpstr>2.2.1 Overview of the scalable Purley platform (9)</vt:lpstr>
      <vt:lpstr>2.2.1 Overview of the scalable Purley platform (10)</vt:lpstr>
      <vt:lpstr>2.2.1 Overview of the scalable Purley platform (11)</vt:lpstr>
      <vt:lpstr>2.2.1 Overview of the scalable Purley platform (12)</vt:lpstr>
      <vt:lpstr>2.2.1 Overview of the scalable Purley platform (13)</vt:lpstr>
      <vt:lpstr>2.2.1 Overview of the scalable Purley platform (14)</vt:lpstr>
      <vt:lpstr>2.2.1 Overview of the scalable Purley platform (15)</vt:lpstr>
      <vt:lpstr>PowerPoint Presentation</vt:lpstr>
      <vt:lpstr>2.2.2 The Skylake-SP (Xeon x1xx processor line (1)</vt:lpstr>
      <vt:lpstr>2.2.2 The Skylake-SP (Xeon x1xx processor line (2)</vt:lpstr>
      <vt:lpstr>2.2.2 The Skylake-SP (Xeon x1xx processor line (2)</vt:lpstr>
      <vt:lpstr>2.2.2 The Skylake-SP (Xeon x1xx processor line (3)</vt:lpstr>
      <vt:lpstr>2.2.2 The Skylake-SP (Xeon x1xx processor line (4)</vt:lpstr>
      <vt:lpstr>2.2.2 The Skylake-SP (Xeon x1xx processor line (5)</vt:lpstr>
      <vt:lpstr>2.2.2 The Skylake-SP (Xeon x1xx processor line (6)</vt:lpstr>
      <vt:lpstr>2.2.2 The Skylake-SP (Xeon x1xx processor line (7)</vt:lpstr>
      <vt:lpstr>2.2.2 The Skylake-SP (Xeon x1xx processor line (8)</vt:lpstr>
      <vt:lpstr>2.2.2 The Skylake-SP (Xeon x1xx processor line (9)</vt:lpstr>
      <vt:lpstr>PowerPoint Presentation</vt:lpstr>
      <vt:lpstr>2.2.3 The Cascade Lake-SP/AP (Xeon x2xx) processor lines (1)</vt:lpstr>
      <vt:lpstr>PowerPoint Presentation</vt:lpstr>
      <vt:lpstr>2.2.3.1 The Cascade Lake-SP line (1)</vt:lpstr>
      <vt:lpstr>2.2.3.1 The Cascade Lake-SP line (2)</vt:lpstr>
      <vt:lpstr>2.2.3.1 The Cascade Lake-SP line (3)</vt:lpstr>
      <vt:lpstr>2.2.3.1 The Cascade Lake-SP line (4)</vt:lpstr>
      <vt:lpstr>2.2.3.1 The Cascade Lake-SP line (5)</vt:lpstr>
      <vt:lpstr>2.2.3.1 The Cascade Lake-SP line (6)</vt:lpstr>
      <vt:lpstr>2.2.3.1 The Cascade Lake-SP line (7)</vt:lpstr>
      <vt:lpstr>2.2.3.1 The Cascade Lake-SP line (8)</vt:lpstr>
      <vt:lpstr>2.2.3.1 The Cascade Lake-SP line (9)</vt:lpstr>
      <vt:lpstr>PowerPoint Presentation</vt:lpstr>
      <vt:lpstr>2.2.3.2 The Cascade Lake-AP line (1)</vt:lpstr>
      <vt:lpstr>2.2.3.2 The Cascade Lake-AP line (2)</vt:lpstr>
      <vt:lpstr>2.2.3.2 the Cascade Lake-AP line (3)</vt:lpstr>
      <vt:lpstr>2.2.3.2 The Cascade Lake-AP line (4)</vt:lpstr>
      <vt:lpstr>2.2.3.2 The Cascade Lake-AP line (5)</vt:lpstr>
      <vt:lpstr>2.2.3.2 The Cascade Lake-AP line (6)</vt:lpstr>
      <vt:lpstr>2.2.3.2 The Cascade Lake-AP line (7)</vt:lpstr>
      <vt:lpstr>PowerPoint Presentation</vt:lpstr>
      <vt:lpstr>2.3.1 Overview of the scalable Whitley platform (1)</vt:lpstr>
      <vt:lpstr>PowerPoint Presentation</vt:lpstr>
      <vt:lpstr>2.3.1 Overview of the scalable Whitley platform (2)</vt:lpstr>
      <vt:lpstr>2.3.1 Overview of the scalable Whitley platform (3)</vt:lpstr>
      <vt:lpstr>2.3.1 Overview of the scalable Whitley platform (4)</vt:lpstr>
      <vt:lpstr>PowerPoint Presentation</vt:lpstr>
      <vt:lpstr>2.3.2 The Ice Lake (Xeon x3xx) processor line (1)</vt:lpstr>
      <vt:lpstr>2.3.2 The Ice Lake (Xeon x3xx) processor line (2)</vt:lpstr>
      <vt:lpstr>2.3.2 The Ice Lake (Xeon x3xx) processor line (3)</vt:lpstr>
      <vt:lpstr>2.3.2 The Ice Lake (Xeon x3xx) processor line (4)</vt:lpstr>
      <vt:lpstr>2.3.2 The Ice Lake (Xeon x3xx) processor line (5)</vt:lpstr>
      <vt:lpstr>2.3.2 The Ice Lake (Xeon x3xx) processor line (6)</vt:lpstr>
      <vt:lpstr>2.3.2 The Ice Lake (Xeon x3xx) processor line (24)</vt:lpstr>
      <vt:lpstr>2.3.2 The Ice Lake (Xeon x3xx) processor line (25)</vt:lpstr>
      <vt:lpstr>2.3.2 The Ice Lake (Xeon x3xx) processor line (26)</vt:lpstr>
      <vt:lpstr>2.3.2 The Ice Lake (Xeon x3xx) processor line (27)</vt:lpstr>
      <vt:lpstr>2.3.2 The Ice Lake (Xeon x3xx) processor line (28)</vt:lpstr>
      <vt:lpstr>2.3.2 The Ice Lake (Xeon x3xx) processor line (29)</vt:lpstr>
      <vt:lpstr>2.3.2 The Ice Lake (Xeon x3xx) processor line (30)</vt:lpstr>
      <vt:lpstr>2.3.2 The Ice Lake (Xeon x3xx) processor line (31)</vt:lpstr>
      <vt:lpstr>PowerPoint Presentation</vt:lpstr>
      <vt:lpstr>3. References (1)</vt:lpstr>
      <vt:lpstr>3. References (2)</vt:lpstr>
      <vt:lpstr>3. References (3)</vt:lpstr>
      <vt:lpstr>3. References (4)</vt:lpstr>
      <vt:lpstr>3. References (5)</vt:lpstr>
      <vt:lpstr>3. References (6)</vt:lpstr>
      <vt:lpstr>3. References (7)</vt:lpstr>
      <vt:lpstr>3. References (8)</vt:lpstr>
      <vt:lpstr>3. References (9)</vt:lpstr>
      <vt:lpstr>3. References (10)</vt:lpstr>
      <vt:lpstr>3. References (11)</vt:lpstr>
      <vt:lpstr>3. References (12)</vt:lpstr>
      <vt:lpstr>3. References (13)</vt:lpstr>
      <vt:lpstr>3. References (14)</vt:lpstr>
      <vt:lpstr>3. References (15)</vt:lpstr>
      <vt:lpstr>3. References (16)</vt:lpstr>
      <vt:lpstr>3. References (17)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Bácskai Zsuzsanna</dc:creator>
  <cp:lastModifiedBy>Dezső Sima</cp:lastModifiedBy>
  <cp:revision>1806</cp:revision>
  <cp:lastPrinted>2021-04-07T11:34:30Z</cp:lastPrinted>
  <dcterms:created xsi:type="dcterms:W3CDTF">2014-05-08T07:27:03Z</dcterms:created>
  <dcterms:modified xsi:type="dcterms:W3CDTF">2021-11-13T05:55:20Z</dcterms:modified>
</cp:coreProperties>
</file>