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  <p:sldMasterId id="2147483735" r:id="rId2"/>
  </p:sldMasterIdLst>
  <p:notesMasterIdLst>
    <p:notesMasterId r:id="rId192"/>
  </p:notesMasterIdLst>
  <p:sldIdLst>
    <p:sldId id="1427" r:id="rId3"/>
    <p:sldId id="3039" r:id="rId4"/>
    <p:sldId id="1428" r:id="rId5"/>
    <p:sldId id="1430" r:id="rId6"/>
    <p:sldId id="1886" r:id="rId7"/>
    <p:sldId id="1431" r:id="rId8"/>
    <p:sldId id="2330" r:id="rId9"/>
    <p:sldId id="3346" r:id="rId10"/>
    <p:sldId id="3345" r:id="rId11"/>
    <p:sldId id="2323" r:id="rId12"/>
    <p:sldId id="2324" r:id="rId13"/>
    <p:sldId id="2325" r:id="rId14"/>
    <p:sldId id="1098" r:id="rId15"/>
    <p:sldId id="1432" r:id="rId16"/>
    <p:sldId id="2581" r:id="rId17"/>
    <p:sldId id="533" r:id="rId18"/>
    <p:sldId id="2580" r:id="rId19"/>
    <p:sldId id="2290" r:id="rId20"/>
    <p:sldId id="2485" r:id="rId21"/>
    <p:sldId id="2576" r:id="rId22"/>
    <p:sldId id="2579" r:id="rId23"/>
    <p:sldId id="3348" r:id="rId24"/>
    <p:sldId id="3349" r:id="rId25"/>
    <p:sldId id="3040" r:id="rId26"/>
    <p:sldId id="3015" r:id="rId27"/>
    <p:sldId id="3200" r:id="rId28"/>
    <p:sldId id="2874" r:id="rId29"/>
    <p:sldId id="2937" r:id="rId30"/>
    <p:sldId id="2876" r:id="rId31"/>
    <p:sldId id="2877" r:id="rId32"/>
    <p:sldId id="2938" r:id="rId33"/>
    <p:sldId id="2939" r:id="rId34"/>
    <p:sldId id="2940" r:id="rId35"/>
    <p:sldId id="2941" r:id="rId36"/>
    <p:sldId id="3201" r:id="rId37"/>
    <p:sldId id="3202" r:id="rId38"/>
    <p:sldId id="3203" r:id="rId39"/>
    <p:sldId id="3205" r:id="rId40"/>
    <p:sldId id="3206" r:id="rId41"/>
    <p:sldId id="3255" r:id="rId42"/>
    <p:sldId id="3207" r:id="rId43"/>
    <p:sldId id="3209" r:id="rId44"/>
    <p:sldId id="3210" r:id="rId45"/>
    <p:sldId id="3211" r:id="rId46"/>
    <p:sldId id="3214" r:id="rId47"/>
    <p:sldId id="3215" r:id="rId48"/>
    <p:sldId id="3216" r:id="rId49"/>
    <p:sldId id="3217" r:id="rId50"/>
    <p:sldId id="3218" r:id="rId51"/>
    <p:sldId id="3219" r:id="rId52"/>
    <p:sldId id="3220" r:id="rId53"/>
    <p:sldId id="3221" r:id="rId54"/>
    <p:sldId id="3222" r:id="rId55"/>
    <p:sldId id="3223" r:id="rId56"/>
    <p:sldId id="3224" r:id="rId57"/>
    <p:sldId id="3225" r:id="rId58"/>
    <p:sldId id="3226" r:id="rId59"/>
    <p:sldId id="3227" r:id="rId60"/>
    <p:sldId id="3228" r:id="rId61"/>
    <p:sldId id="3229" r:id="rId62"/>
    <p:sldId id="3230" r:id="rId63"/>
    <p:sldId id="3231" r:id="rId64"/>
    <p:sldId id="3232" r:id="rId65"/>
    <p:sldId id="3233" r:id="rId66"/>
    <p:sldId id="3235" r:id="rId67"/>
    <p:sldId id="3236" r:id="rId68"/>
    <p:sldId id="3237" r:id="rId69"/>
    <p:sldId id="3238" r:id="rId70"/>
    <p:sldId id="3239" r:id="rId71"/>
    <p:sldId id="3241" r:id="rId72"/>
    <p:sldId id="3244" r:id="rId73"/>
    <p:sldId id="3245" r:id="rId74"/>
    <p:sldId id="3246" r:id="rId75"/>
    <p:sldId id="3247" r:id="rId76"/>
    <p:sldId id="3248" r:id="rId77"/>
    <p:sldId id="3344" r:id="rId78"/>
    <p:sldId id="3252" r:id="rId79"/>
    <p:sldId id="3253" r:id="rId80"/>
    <p:sldId id="3254" r:id="rId81"/>
    <p:sldId id="3259" r:id="rId82"/>
    <p:sldId id="3297" r:id="rId83"/>
    <p:sldId id="3295" r:id="rId84"/>
    <p:sldId id="3292" r:id="rId85"/>
    <p:sldId id="3296" r:id="rId86"/>
    <p:sldId id="3273" r:id="rId87"/>
    <p:sldId id="3289" r:id="rId88"/>
    <p:sldId id="3290" r:id="rId89"/>
    <p:sldId id="3288" r:id="rId90"/>
    <p:sldId id="3260" r:id="rId91"/>
    <p:sldId id="2884" r:id="rId92"/>
    <p:sldId id="2885" r:id="rId93"/>
    <p:sldId id="2886" r:id="rId94"/>
    <p:sldId id="2887" r:id="rId95"/>
    <p:sldId id="2888" r:id="rId96"/>
    <p:sldId id="2890" r:id="rId97"/>
    <p:sldId id="2891" r:id="rId98"/>
    <p:sldId id="3093" r:id="rId99"/>
    <p:sldId id="3090" r:id="rId100"/>
    <p:sldId id="3091" r:id="rId101"/>
    <p:sldId id="3094" r:id="rId102"/>
    <p:sldId id="3095" r:id="rId103"/>
    <p:sldId id="3096" r:id="rId104"/>
    <p:sldId id="3350" r:id="rId105"/>
    <p:sldId id="3352" r:id="rId106"/>
    <p:sldId id="3351" r:id="rId107"/>
    <p:sldId id="3101" r:id="rId108"/>
    <p:sldId id="3100" r:id="rId109"/>
    <p:sldId id="3102" r:id="rId110"/>
    <p:sldId id="3103" r:id="rId111"/>
    <p:sldId id="3104" r:id="rId112"/>
    <p:sldId id="2997" r:id="rId113"/>
    <p:sldId id="2998" r:id="rId114"/>
    <p:sldId id="2999" r:id="rId115"/>
    <p:sldId id="3000" r:id="rId116"/>
    <p:sldId id="3001" r:id="rId117"/>
    <p:sldId id="3353" r:id="rId118"/>
    <p:sldId id="3355" r:id="rId119"/>
    <p:sldId id="3256" r:id="rId120"/>
    <p:sldId id="3347" r:id="rId121"/>
    <p:sldId id="3162" r:id="rId122"/>
    <p:sldId id="3184" r:id="rId123"/>
    <p:sldId id="3185" r:id="rId124"/>
    <p:sldId id="3186" r:id="rId125"/>
    <p:sldId id="3299" r:id="rId126"/>
    <p:sldId id="3300" r:id="rId127"/>
    <p:sldId id="3301" r:id="rId128"/>
    <p:sldId id="3304" r:id="rId129"/>
    <p:sldId id="3305" r:id="rId130"/>
    <p:sldId id="3306" r:id="rId131"/>
    <p:sldId id="3308" r:id="rId132"/>
    <p:sldId id="3307" r:id="rId133"/>
    <p:sldId id="3257" r:id="rId134"/>
    <p:sldId id="3310" r:id="rId135"/>
    <p:sldId id="3311" r:id="rId136"/>
    <p:sldId id="3312" r:id="rId137"/>
    <p:sldId id="3313" r:id="rId138"/>
    <p:sldId id="3314" r:id="rId139"/>
    <p:sldId id="3315" r:id="rId140"/>
    <p:sldId id="3316" r:id="rId141"/>
    <p:sldId id="3317" r:id="rId142"/>
    <p:sldId id="3318" r:id="rId143"/>
    <p:sldId id="3319" r:id="rId144"/>
    <p:sldId id="3320" r:id="rId145"/>
    <p:sldId id="3321" r:id="rId146"/>
    <p:sldId id="3322" r:id="rId147"/>
    <p:sldId id="3323" r:id="rId148"/>
    <p:sldId id="3324" r:id="rId149"/>
    <p:sldId id="3325" r:id="rId150"/>
    <p:sldId id="3326" r:id="rId151"/>
    <p:sldId id="3327" r:id="rId152"/>
    <p:sldId id="3328" r:id="rId153"/>
    <p:sldId id="3330" r:id="rId154"/>
    <p:sldId id="3331" r:id="rId155"/>
    <p:sldId id="3332" r:id="rId156"/>
    <p:sldId id="3333" r:id="rId157"/>
    <p:sldId id="3334" r:id="rId158"/>
    <p:sldId id="3335" r:id="rId159"/>
    <p:sldId id="3340" r:id="rId160"/>
    <p:sldId id="3342" r:id="rId161"/>
    <p:sldId id="3343" r:id="rId162"/>
    <p:sldId id="387" r:id="rId163"/>
    <p:sldId id="830" r:id="rId164"/>
    <p:sldId id="831" r:id="rId165"/>
    <p:sldId id="832" r:id="rId166"/>
    <p:sldId id="833" r:id="rId167"/>
    <p:sldId id="841" r:id="rId168"/>
    <p:sldId id="1011" r:id="rId169"/>
    <p:sldId id="1099" r:id="rId170"/>
    <p:sldId id="1143" r:id="rId171"/>
    <p:sldId id="1199" r:id="rId172"/>
    <p:sldId id="1310" r:id="rId173"/>
    <p:sldId id="1361" r:id="rId174"/>
    <p:sldId id="1484" r:id="rId175"/>
    <p:sldId id="1543" r:id="rId176"/>
    <p:sldId id="1621" r:id="rId177"/>
    <p:sldId id="1674" r:id="rId178"/>
    <p:sldId id="2303" r:id="rId179"/>
    <p:sldId id="2304" r:id="rId180"/>
    <p:sldId id="2305" r:id="rId181"/>
    <p:sldId id="2306" r:id="rId182"/>
    <p:sldId id="2307" r:id="rId183"/>
    <p:sldId id="2308" r:id="rId184"/>
    <p:sldId id="2331" r:id="rId185"/>
    <p:sldId id="2421" r:id="rId186"/>
    <p:sldId id="2672" r:id="rId187"/>
    <p:sldId id="2983" r:id="rId188"/>
    <p:sldId id="2994" r:id="rId189"/>
    <p:sldId id="3055" r:id="rId190"/>
    <p:sldId id="3354" r:id="rId19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41EC5F-6ECF-4FF1-801D-351F9CA14121}">
          <p14:sldIdLst>
            <p14:sldId id="1427"/>
            <p14:sldId id="3039"/>
            <p14:sldId id="1428"/>
            <p14:sldId id="1430"/>
            <p14:sldId id="1886"/>
            <p14:sldId id="1431"/>
            <p14:sldId id="2330"/>
            <p14:sldId id="3346"/>
            <p14:sldId id="3345"/>
            <p14:sldId id="2323"/>
            <p14:sldId id="2324"/>
            <p14:sldId id="2325"/>
            <p14:sldId id="1098"/>
            <p14:sldId id="1432"/>
            <p14:sldId id="2581"/>
            <p14:sldId id="533"/>
            <p14:sldId id="2580"/>
            <p14:sldId id="2290"/>
            <p14:sldId id="2485"/>
            <p14:sldId id="2576"/>
            <p14:sldId id="2579"/>
            <p14:sldId id="3348"/>
            <p14:sldId id="3349"/>
            <p14:sldId id="3040"/>
            <p14:sldId id="3015"/>
            <p14:sldId id="3200"/>
            <p14:sldId id="2874"/>
            <p14:sldId id="2937"/>
            <p14:sldId id="2876"/>
            <p14:sldId id="2877"/>
            <p14:sldId id="2938"/>
            <p14:sldId id="2939"/>
            <p14:sldId id="2940"/>
            <p14:sldId id="2941"/>
            <p14:sldId id="3201"/>
            <p14:sldId id="3202"/>
            <p14:sldId id="3203"/>
            <p14:sldId id="3205"/>
            <p14:sldId id="3206"/>
            <p14:sldId id="3255"/>
            <p14:sldId id="3207"/>
            <p14:sldId id="3209"/>
            <p14:sldId id="3210"/>
            <p14:sldId id="3211"/>
            <p14:sldId id="3214"/>
            <p14:sldId id="3215"/>
            <p14:sldId id="3216"/>
            <p14:sldId id="3217"/>
            <p14:sldId id="3218"/>
            <p14:sldId id="3219"/>
            <p14:sldId id="3220"/>
            <p14:sldId id="3221"/>
            <p14:sldId id="3222"/>
            <p14:sldId id="3223"/>
            <p14:sldId id="3224"/>
            <p14:sldId id="3225"/>
            <p14:sldId id="3226"/>
            <p14:sldId id="3227"/>
            <p14:sldId id="3228"/>
            <p14:sldId id="3229"/>
            <p14:sldId id="3230"/>
            <p14:sldId id="3231"/>
            <p14:sldId id="3232"/>
            <p14:sldId id="3233"/>
            <p14:sldId id="3235"/>
            <p14:sldId id="3236"/>
            <p14:sldId id="3237"/>
            <p14:sldId id="3238"/>
            <p14:sldId id="3239"/>
            <p14:sldId id="3241"/>
            <p14:sldId id="3244"/>
            <p14:sldId id="3245"/>
            <p14:sldId id="3246"/>
            <p14:sldId id="3247"/>
            <p14:sldId id="3248"/>
            <p14:sldId id="3344"/>
            <p14:sldId id="3252"/>
            <p14:sldId id="3253"/>
            <p14:sldId id="3254"/>
            <p14:sldId id="3259"/>
            <p14:sldId id="3297"/>
            <p14:sldId id="3295"/>
            <p14:sldId id="3292"/>
            <p14:sldId id="3296"/>
            <p14:sldId id="3273"/>
            <p14:sldId id="3289"/>
            <p14:sldId id="3290"/>
            <p14:sldId id="3288"/>
            <p14:sldId id="3260"/>
            <p14:sldId id="2884"/>
            <p14:sldId id="2885"/>
            <p14:sldId id="2886"/>
            <p14:sldId id="2887"/>
            <p14:sldId id="2888"/>
            <p14:sldId id="2890"/>
            <p14:sldId id="2891"/>
            <p14:sldId id="3093"/>
            <p14:sldId id="3090"/>
            <p14:sldId id="3091"/>
            <p14:sldId id="3094"/>
            <p14:sldId id="3095"/>
            <p14:sldId id="3096"/>
            <p14:sldId id="3350"/>
            <p14:sldId id="3352"/>
            <p14:sldId id="3351"/>
            <p14:sldId id="3101"/>
            <p14:sldId id="3100"/>
            <p14:sldId id="3102"/>
            <p14:sldId id="3103"/>
            <p14:sldId id="3104"/>
            <p14:sldId id="2997"/>
            <p14:sldId id="2998"/>
            <p14:sldId id="2999"/>
            <p14:sldId id="3000"/>
            <p14:sldId id="3001"/>
            <p14:sldId id="3353"/>
            <p14:sldId id="3355"/>
            <p14:sldId id="3256"/>
            <p14:sldId id="3347"/>
            <p14:sldId id="3162"/>
            <p14:sldId id="3184"/>
            <p14:sldId id="3185"/>
            <p14:sldId id="3186"/>
            <p14:sldId id="3299"/>
            <p14:sldId id="3300"/>
            <p14:sldId id="3301"/>
            <p14:sldId id="3304"/>
            <p14:sldId id="3305"/>
            <p14:sldId id="3306"/>
            <p14:sldId id="3308"/>
            <p14:sldId id="3307"/>
            <p14:sldId id="3257"/>
            <p14:sldId id="3310"/>
            <p14:sldId id="3311"/>
            <p14:sldId id="3312"/>
            <p14:sldId id="3313"/>
            <p14:sldId id="3314"/>
            <p14:sldId id="3315"/>
            <p14:sldId id="3316"/>
            <p14:sldId id="3317"/>
            <p14:sldId id="3318"/>
            <p14:sldId id="3319"/>
            <p14:sldId id="3320"/>
            <p14:sldId id="3321"/>
            <p14:sldId id="3322"/>
            <p14:sldId id="3323"/>
            <p14:sldId id="3324"/>
            <p14:sldId id="3325"/>
            <p14:sldId id="3326"/>
            <p14:sldId id="3327"/>
            <p14:sldId id="3328"/>
            <p14:sldId id="3330"/>
            <p14:sldId id="3331"/>
            <p14:sldId id="3332"/>
            <p14:sldId id="3333"/>
            <p14:sldId id="3334"/>
            <p14:sldId id="3335"/>
            <p14:sldId id="3340"/>
            <p14:sldId id="3342"/>
            <p14:sldId id="3343"/>
          </p14:sldIdLst>
        </p14:section>
        <p14:section name="Untitled Section" id="{3911FCA7-F2C7-42DF-AF50-860BA5077859}">
          <p14:sldIdLst/>
        </p14:section>
        <p14:section name="Untitled Section" id="{D940B727-8944-4971-9FBC-B7E4136B4A13}">
          <p14:sldIdLst/>
        </p14:section>
        <p14:section name="Untitled Section" id="{E7C11EAF-4AA3-4FBC-987A-76121464EE8B}">
          <p14:sldIdLst>
            <p14:sldId id="387"/>
            <p14:sldId id="830"/>
            <p14:sldId id="831"/>
            <p14:sldId id="832"/>
            <p14:sldId id="833"/>
            <p14:sldId id="841"/>
            <p14:sldId id="1011"/>
            <p14:sldId id="1099"/>
            <p14:sldId id="1143"/>
            <p14:sldId id="1199"/>
            <p14:sldId id="1310"/>
            <p14:sldId id="1361"/>
            <p14:sldId id="1484"/>
            <p14:sldId id="1543"/>
            <p14:sldId id="1621"/>
            <p14:sldId id="1674"/>
            <p14:sldId id="2303"/>
            <p14:sldId id="2304"/>
            <p14:sldId id="2305"/>
            <p14:sldId id="2306"/>
            <p14:sldId id="2307"/>
            <p14:sldId id="2308"/>
            <p14:sldId id="2331"/>
            <p14:sldId id="2421"/>
            <p14:sldId id="2672"/>
            <p14:sldId id="2983"/>
            <p14:sldId id="2994"/>
            <p14:sldId id="3055"/>
            <p14:sldId id="3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136" userDrawn="1">
          <p15:clr>
            <a:srgbClr val="A4A3A4"/>
          </p15:clr>
        </p15:guide>
        <p15:guide id="3" pos="3583" userDrawn="1">
          <p15:clr>
            <a:srgbClr val="A4A3A4"/>
          </p15:clr>
        </p15:guide>
        <p15:guide id="5" pos="5760" userDrawn="1">
          <p15:clr>
            <a:srgbClr val="A4A3A4"/>
          </p15:clr>
        </p15:guide>
        <p15:guide id="6" pos="544" userDrawn="1">
          <p15:clr>
            <a:srgbClr val="A4A3A4"/>
          </p15:clr>
        </p15:guide>
        <p15:guide id="7" orient="horz" pos="1094" userDrawn="1">
          <p15:clr>
            <a:srgbClr val="A4A3A4"/>
          </p15:clr>
        </p15:guide>
        <p15:guide id="8" orient="horz" pos="1888" userDrawn="1">
          <p15:clr>
            <a:srgbClr val="A4A3A4"/>
          </p15:clr>
        </p15:guide>
        <p15:guide id="9" orient="horz" pos="913" userDrawn="1">
          <p15:clr>
            <a:srgbClr val="A4A3A4"/>
          </p15:clr>
        </p15:guide>
        <p15:guide id="11" pos="22" userDrawn="1">
          <p15:clr>
            <a:srgbClr val="A4A3A4"/>
          </p15:clr>
        </p15:guide>
        <p15:guide id="12" orient="horz" pos="2001" userDrawn="1">
          <p15:clr>
            <a:srgbClr val="A4A3A4"/>
          </p15:clr>
        </p15:guide>
        <p15:guide id="13" pos="1338" userDrawn="1">
          <p15:clr>
            <a:srgbClr val="A4A3A4"/>
          </p15:clr>
        </p15:guide>
        <p15:guide id="14" pos="2404" userDrawn="1">
          <p15:clr>
            <a:srgbClr val="A4A3A4"/>
          </p15:clr>
        </p15:guide>
        <p15:guide id="15" orient="horz" pos="39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7FF"/>
    <a:srgbClr val="FF6600"/>
    <a:srgbClr val="FFEDB3"/>
    <a:srgbClr val="FFFF9F"/>
    <a:srgbClr val="DDF2FF"/>
    <a:srgbClr val="0066FF"/>
    <a:srgbClr val="E6E6E6"/>
    <a:srgbClr val="CCECFF"/>
    <a:srgbClr val="00B0F0"/>
    <a:srgbClr val="00B6F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28" autoAdjust="0"/>
    <p:restoredTop sz="93979" autoAdjust="0"/>
  </p:normalViewPr>
  <p:slideViewPr>
    <p:cSldViewPr snapToGrid="0" showGuides="1">
      <p:cViewPr varScale="1">
        <p:scale>
          <a:sx n="66" d="100"/>
          <a:sy n="66" d="100"/>
        </p:scale>
        <p:origin x="884" y="32"/>
      </p:cViewPr>
      <p:guideLst>
        <p:guide orient="horz" pos="300"/>
        <p:guide pos="136"/>
        <p:guide pos="3583"/>
        <p:guide pos="5760"/>
        <p:guide pos="544"/>
        <p:guide orient="horz" pos="1094"/>
        <p:guide orient="horz" pos="1888"/>
        <p:guide orient="horz" pos="913"/>
        <p:guide pos="22"/>
        <p:guide orient="horz" pos="2001"/>
        <p:guide pos="1338"/>
        <p:guide pos="2404"/>
        <p:guide orient="horz" pos="3997"/>
      </p:guideLst>
    </p:cSldViewPr>
  </p:slideViewPr>
  <p:outlineViewPr>
    <p:cViewPr>
      <p:scale>
        <a:sx n="33" d="100"/>
        <a:sy n="33" d="100"/>
      </p:scale>
      <p:origin x="0" y="-256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280"/>
    </p:cViewPr>
  </p:sorterViewPr>
  <p:notesViewPr>
    <p:cSldViewPr snapToGrid="0" showGuides="1">
      <p:cViewPr varScale="1">
        <p:scale>
          <a:sx n="47" d="100"/>
          <a:sy n="47" d="100"/>
        </p:scale>
        <p:origin x="272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presProps" Target="presProps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theme" Target="theme/theme1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949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tableStyles" Target="tableStyle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1018C-EF41-47B0-A13A-9B4580E3A893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9E94A-4075-4EAE-BD4E-B0683DA43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29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19998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290402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22607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9E94A-4075-4EAE-BD4E-B0683DA432E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67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54020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9E94A-4075-4EAE-BD4E-B0683DA432E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7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074633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551346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40382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04424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9E94A-4075-4EAE-BD4E-B0683DA432E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1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072866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751282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90D69-5118-4FC1-BAFD-4260CAD2D7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7713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725" y="4718215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794431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986396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50981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9E94A-4075-4EAE-BD4E-B0683DA432EA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72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662675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161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9058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298" indent="-282807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227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718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6209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6829695-17F4-4618-A344-FF59FA129E4F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9923" name="Rectangle 7"/>
          <p:cNvSpPr txBox="1">
            <a:spLocks noGrp="1" noChangeArrowheads="1"/>
          </p:cNvSpPr>
          <p:nvPr/>
        </p:nvSpPr>
        <p:spPr bwMode="auto">
          <a:xfrm>
            <a:off x="3849088" y="9433808"/>
            <a:ext cx="2943869" cy="4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C94DA690-F93F-4547-9586-4C26813D1A75}" type="slidenum">
              <a:rPr lang="en-US" sz="1200">
                <a:solidFill>
                  <a:prstClr val="black"/>
                </a:solidFill>
                <a:latin typeface="Arial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9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8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75830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53964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75747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53487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9E94A-4075-4EAE-BD4E-B0683DA432E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78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9E94A-4075-4EAE-BD4E-B0683DA432E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6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6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9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10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98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15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9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57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2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9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9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67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3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2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75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6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0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8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3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6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3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0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4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997200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Sept. 2021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8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(Ver.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1.0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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Sima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Dezső,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21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0933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AMD’s </a:t>
            </a:r>
            <a:r>
              <a:rPr kumimoji="0" lang="en-US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Zen family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Lecture </a:t>
            </a:r>
            <a:endParaRPr kumimoji="0" lang="hu-HU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345597"/>
            <a:ext cx="7586663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6"/>
          <p:cNvSpPr txBox="1">
            <a:spLocks noChangeArrowheads="1"/>
          </p:cNvSpPr>
          <p:nvPr/>
        </p:nvSpPr>
        <p:spPr bwMode="auto">
          <a:xfrm>
            <a:off x="77726" y="482716"/>
            <a:ext cx="65365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333399"/>
                </a:solidFill>
              </a:rPr>
              <a:t>Extending the register </a:t>
            </a:r>
            <a:r>
              <a:rPr lang="en-US" sz="1800" dirty="0">
                <a:solidFill>
                  <a:srgbClr val="333399"/>
                </a:solidFill>
              </a:rPr>
              <a:t>set in the x86-64 </a:t>
            </a:r>
            <a:r>
              <a:rPr lang="en-US" sz="1800" dirty="0" smtClean="0">
                <a:solidFill>
                  <a:srgbClr val="333399"/>
                </a:solidFill>
              </a:rPr>
              <a:t>ISA </a:t>
            </a:r>
            <a:r>
              <a:rPr lang="en-US" sz="1800" dirty="0" smtClean="0"/>
              <a:t>[167]</a:t>
            </a:r>
            <a:endParaRPr lang="en-US" sz="1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 smtClean="0"/>
              <a:t>(</a:t>
            </a:r>
            <a:r>
              <a:rPr lang="en-US" sz="1700" dirty="0" smtClean="0"/>
              <a:t>4</a:t>
            </a:r>
            <a:r>
              <a:rPr lang="hu-HU" sz="1700" dirty="0" smtClean="0"/>
              <a:t>)</a:t>
            </a:r>
            <a:endParaRPr lang="en-US" sz="1700" kern="0" dirty="0" smtClean="0"/>
          </a:p>
        </p:txBody>
      </p:sp>
    </p:spTree>
    <p:extLst>
      <p:ext uri="{BB962C8B-B14F-4D97-AF65-F5344CB8AC3E}">
        <p14:creationId xmlns:p14="http://schemas.microsoft.com/office/powerpoint/2010/main" val="92337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4000" cy="393700"/>
          </a:xfrm>
        </p:spPr>
        <p:txBody>
          <a:bodyPr/>
          <a:lstStyle/>
          <a:p>
            <a:r>
              <a:rPr lang="en-US" altLang="en-US" sz="17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new cache coherent </a:t>
            </a:r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 </a:t>
            </a:r>
            <a:endParaRPr lang="en-US" sz="1700" spc="-9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5301" t="18337" r="7750" b="19656"/>
          <a:stretch/>
        </p:blipFill>
        <p:spPr>
          <a:xfrm>
            <a:off x="2769749" y="1562717"/>
            <a:ext cx="2464231" cy="3107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60" y="485360"/>
            <a:ext cx="657263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Example for interconnecting dies within a package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(in a 1. gen. EPYC server processor)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0" y="6485301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AMD's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 event presentation, June 20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608" y="4764501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4 dies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 Zeppelin dies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660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4000" cy="393700"/>
          </a:xfrm>
        </p:spPr>
        <p:txBody>
          <a:bodyPr/>
          <a:lstStyle/>
          <a:p>
            <a:r>
              <a:rPr lang="en-US" altLang="en-US" sz="17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new cache coherent </a:t>
            </a:r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 </a:t>
            </a:r>
            <a:endParaRPr lang="en-US" sz="1700" spc="-9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5301" t="18337" r="7750" b="19656"/>
          <a:stretch/>
        </p:blipFill>
        <p:spPr>
          <a:xfrm>
            <a:off x="2769749" y="1562717"/>
            <a:ext cx="2464231" cy="3107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60" y="485360"/>
            <a:ext cx="8247771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the links that interconnect the dies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within a package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(called IFOP links)</a:t>
            </a:r>
            <a:r>
              <a:rPr lang="en-US" baseline="0" dirty="0" smtClean="0">
                <a:solidFill>
                  <a:srgbClr val="2D2D8A"/>
                </a:solidFill>
                <a:latin typeface="Verdana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0" y="6485301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AMD's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 event presentation, June 20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608" y="4764501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4 dies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 Zeppelin dies 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687502" y="3097172"/>
            <a:ext cx="11520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5348866" y="2904670"/>
            <a:ext cx="3366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(IF On-Package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260119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new cache coherent </a:t>
            </a:r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 </a:t>
            </a:r>
            <a:endParaRPr lang="en-GB" sz="1700" spc="-90" dirty="0"/>
          </a:p>
        </p:txBody>
      </p:sp>
      <p:sp>
        <p:nvSpPr>
          <p:cNvPr id="6" name="TextBox 5"/>
          <p:cNvSpPr txBox="1"/>
          <p:nvPr/>
        </p:nvSpPr>
        <p:spPr>
          <a:xfrm>
            <a:off x="290896" y="868553"/>
            <a:ext cx="86509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die-to-die communication path within a package.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length is about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10-20 mm.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links make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single-ended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signals with differential clocking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(detailed later).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44" y="3387747"/>
            <a:ext cx="5520807" cy="1752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502" y="5881037"/>
            <a:ext cx="8284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CAKE: Coherent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SocKet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Extender (It takes </a:t>
            </a:r>
            <a:r>
              <a:rPr lang="en-GB" sz="1400" dirty="0" smtClean="0">
                <a:latin typeface="+mj-lt"/>
              </a:rPr>
              <a:t>SDF requests, encodes them into 128-bit</a:t>
            </a:r>
          </a:p>
          <a:p>
            <a:pPr lvl="0" fontAlgn="base">
              <a:defRPr/>
            </a:pPr>
            <a:r>
              <a:rPr lang="en-GB" sz="1400" dirty="0" smtClean="0">
                <a:latin typeface="+mj-lt"/>
              </a:rPr>
              <a:t> serialized packets per clock cycle and forwards </a:t>
            </a:r>
            <a:r>
              <a:rPr lang="en-GB" sz="1400" dirty="0">
                <a:latin typeface="+mj-lt"/>
              </a:rPr>
              <a:t>them </a:t>
            </a:r>
            <a:r>
              <a:rPr lang="en-GB" sz="1400" dirty="0" smtClean="0">
                <a:latin typeface="+mj-lt"/>
              </a:rPr>
              <a:t>to the IFOP (or IFIP) interface. </a:t>
            </a:r>
          </a:p>
          <a:p>
            <a:pPr lvl="0" fontAlgn="base">
              <a:defRPr/>
            </a:pPr>
            <a:r>
              <a:rPr lang="en-GB" sz="1400" dirty="0">
                <a:latin typeface="+mj-lt"/>
              </a:rPr>
              <a:t> </a:t>
            </a:r>
            <a:r>
              <a:rPr lang="en-GB" sz="1400" dirty="0" smtClean="0">
                <a:latin typeface="+mj-lt"/>
              </a:rPr>
              <a:t>Responses </a:t>
            </a:r>
            <a:r>
              <a:rPr lang="en-GB" sz="1400" dirty="0">
                <a:latin typeface="+mj-lt"/>
              </a:rPr>
              <a:t>are also decoded </a:t>
            </a:r>
            <a:r>
              <a:rPr lang="en-GB" sz="1400" dirty="0" smtClean="0">
                <a:latin typeface="+mj-lt"/>
              </a:rPr>
              <a:t>by the CAKE and are forwarded back </a:t>
            </a:r>
            <a:r>
              <a:rPr lang="en-GB" sz="1400" dirty="0">
                <a:latin typeface="+mj-lt"/>
              </a:rPr>
              <a:t>to the </a:t>
            </a:r>
            <a:r>
              <a:rPr lang="en-GB" sz="1400" dirty="0" smtClean="0">
                <a:latin typeface="+mj-lt"/>
              </a:rPr>
              <a:t>SDF) [207].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481264"/>
            <a:ext cx="484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dirty="0" smtClean="0">
                <a:solidFill>
                  <a:schemeClr val="accent6"/>
                </a:solidFill>
                <a:latin typeface="+mj-lt"/>
              </a:rPr>
              <a:t>Details of IFOP (IF On-Package) links 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33563" y="5380525"/>
            <a:ext cx="6680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1600" dirty="0" smtClean="0">
                <a:latin typeface="+mj-lt"/>
              </a:rPr>
              <a:t>Figure: Example implementation of 1. gen. IFOP links [206]</a:t>
            </a:r>
          </a:p>
        </p:txBody>
      </p:sp>
    </p:spTree>
    <p:extLst>
      <p:ext uri="{BB962C8B-B14F-4D97-AF65-F5344CB8AC3E}">
        <p14:creationId xmlns:p14="http://schemas.microsoft.com/office/powerpoint/2010/main" val="7812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1201738" y="3638267"/>
            <a:ext cx="7826375" cy="171608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594" name="Text Box 10"/>
          <p:cNvSpPr txBox="1">
            <a:spLocks noChangeArrowheads="1"/>
          </p:cNvSpPr>
          <p:nvPr/>
        </p:nvSpPr>
        <p:spPr bwMode="auto">
          <a:xfrm>
            <a:off x="1270000" y="6029120"/>
            <a:ext cx="736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LVDS:     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Low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LVTTL:   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Low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TTL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(D)RSL:    (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)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Rambus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Level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SSTL: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Stub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Series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Terminated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Logic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   V</a:t>
            </a:r>
            <a:r>
              <a:rPr kumimoji="0" lang="hu-HU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CM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:  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Common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Mode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    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V</a:t>
            </a:r>
            <a:r>
              <a:rPr kumimoji="0" lang="hu-HU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Reference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347618" name="Text Box 34"/>
          <p:cNvSpPr txBox="1">
            <a:spLocks noChangeArrowheads="1"/>
          </p:cNvSpPr>
          <p:nvPr/>
        </p:nvSpPr>
        <p:spPr bwMode="auto">
          <a:xfrm>
            <a:off x="1633538" y="4443130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LVTTL (3.3 V)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FPM/EDO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SDRAM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 1.5</a:t>
            </a: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19" name="Text Box 35"/>
          <p:cNvSpPr txBox="1">
            <a:spLocks noChangeArrowheads="1"/>
          </p:cNvSpPr>
          <p:nvPr/>
        </p:nvSpPr>
        <p:spPr bwMode="auto">
          <a:xfrm>
            <a:off x="1633538" y="3998630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TTL (5 V)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FPM/EDO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20" name="Text Box 36"/>
          <p:cNvSpPr txBox="1">
            <a:spLocks noChangeArrowheads="1"/>
          </p:cNvSpPr>
          <p:nvPr/>
        </p:nvSpPr>
        <p:spPr bwMode="auto">
          <a:xfrm>
            <a:off x="4078288" y="4000217"/>
            <a:ext cx="15605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SSTL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SSTL2 (DDR)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SSTL1.8 (DDR2)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SSTL1.5 (DDR3)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RSL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(RDRAM)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FSB</a:t>
            </a:r>
          </a:p>
        </p:txBody>
      </p: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6951663" y="3998630"/>
            <a:ext cx="162401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LVDS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PCIe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QPI, DMI, ESI</a:t>
            </a: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FB-DIMMs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42" name="Text Box 58"/>
          <p:cNvSpPr txBox="1">
            <a:spLocks noChangeArrowheads="1"/>
          </p:cNvSpPr>
          <p:nvPr/>
        </p:nvSpPr>
        <p:spPr bwMode="auto">
          <a:xfrm>
            <a:off x="3652838" y="5322605"/>
            <a:ext cx="216058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Smaller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voltage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swings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347650" name="Group 66"/>
          <p:cNvGrpSpPr>
            <a:grpSpLocks/>
          </p:cNvGrpSpPr>
          <p:nvPr/>
        </p:nvGrpSpPr>
        <p:grpSpPr bwMode="auto">
          <a:xfrm>
            <a:off x="1201738" y="5767182"/>
            <a:ext cx="7532687" cy="117475"/>
            <a:chOff x="718" y="3352"/>
            <a:chExt cx="4776" cy="92"/>
          </a:xfrm>
        </p:grpSpPr>
        <p:sp>
          <p:nvSpPr>
            <p:cNvPr id="147529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30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31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1347655" name="Text Box 71"/>
          <p:cNvSpPr txBox="1">
            <a:spLocks noChangeArrowheads="1"/>
          </p:cNvSpPr>
          <p:nvPr/>
        </p:nvSpPr>
        <p:spPr bwMode="auto">
          <a:xfrm>
            <a:off x="6959600" y="4843180"/>
            <a:ext cx="11541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DRSL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XDR (data)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79268" y="500063"/>
            <a:ext cx="3441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 A new cache coherent fabric to interconnect and control multiple dies and sockets (</a:t>
            </a:r>
            <a:r>
              <a:rPr lang="en-US" altLang="en-US" sz="17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 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163638" y="1166530"/>
            <a:ext cx="7864475" cy="24780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2111" name="Text Box 6"/>
          <p:cNvSpPr txBox="1">
            <a:spLocks noChangeArrowheads="1"/>
          </p:cNvSpPr>
          <p:nvPr/>
        </p:nvSpPr>
        <p:spPr bwMode="auto">
          <a:xfrm>
            <a:off x="4332288" y="1171292"/>
            <a:ext cx="803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Signals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3805238" y="1930117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referenced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/>
        </p:nvSpPr>
        <p:spPr bwMode="auto">
          <a:xfrm>
            <a:off x="1652588" y="1945992"/>
            <a:ext cx="1300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Single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ended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6815138" y="1930117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grpSp>
        <p:nvGrpSpPr>
          <p:cNvPr id="85" name="Group 11"/>
          <p:cNvGrpSpPr>
            <a:grpSpLocks/>
          </p:cNvGrpSpPr>
          <p:nvPr/>
        </p:nvGrpSpPr>
        <p:grpSpPr bwMode="auto">
          <a:xfrm>
            <a:off x="1228725" y="2309530"/>
            <a:ext cx="2066925" cy="1068387"/>
            <a:chOff x="480" y="1277"/>
            <a:chExt cx="1296" cy="691"/>
          </a:xfrm>
        </p:grpSpPr>
        <p:sp>
          <p:nvSpPr>
            <p:cNvPr id="14752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21" name="Line 13"/>
            <p:cNvSpPr>
              <a:spLocks noChangeShapeType="1"/>
            </p:cNvSpPr>
            <p:nvPr/>
          </p:nvSpPr>
          <p:spPr bwMode="auto">
            <a:xfrm>
              <a:off x="610" y="1277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7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8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95" name="AutoShape 21"/>
          <p:cNvSpPr>
            <a:spLocks noChangeAspect="1" noChangeArrowheads="1"/>
          </p:cNvSpPr>
          <p:nvPr/>
        </p:nvSpPr>
        <p:spPr bwMode="auto">
          <a:xfrm>
            <a:off x="3721100" y="2265080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96" name="Group 22"/>
          <p:cNvGrpSpPr>
            <a:grpSpLocks/>
          </p:cNvGrpSpPr>
          <p:nvPr/>
        </p:nvGrpSpPr>
        <p:grpSpPr bwMode="auto">
          <a:xfrm>
            <a:off x="3873500" y="2265080"/>
            <a:ext cx="2144713" cy="1114425"/>
            <a:chOff x="2208" y="1248"/>
            <a:chExt cx="1344" cy="721"/>
          </a:xfrm>
        </p:grpSpPr>
        <p:sp>
          <p:nvSpPr>
            <p:cNvPr id="147510" name="Line 23"/>
            <p:cNvSpPr>
              <a:spLocks noChangeShapeType="1"/>
            </p:cNvSpPr>
            <p:nvPr/>
          </p:nvSpPr>
          <p:spPr bwMode="auto">
            <a:xfrm>
              <a:off x="2256" y="1248"/>
              <a:ext cx="1" cy="6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1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2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3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4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5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6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7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8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19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</a:t>
              </a:r>
              <a:r>
                <a:rPr kumimoji="0" lang="en-US" altLang="en-US" sz="12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RE</a:t>
              </a:r>
              <a:r>
                <a:rPr kumimoji="0" lang="hu-HU" altLang="en-US" sz="12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F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1617663" y="3963705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6494463" y="4038317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09" name="Group 39"/>
          <p:cNvGrpSpPr>
            <a:grpSpLocks/>
          </p:cNvGrpSpPr>
          <p:nvPr/>
        </p:nvGrpSpPr>
        <p:grpSpPr bwMode="auto">
          <a:xfrm>
            <a:off x="6294438" y="2190467"/>
            <a:ext cx="2733675" cy="1336675"/>
            <a:chOff x="3792" y="1200"/>
            <a:chExt cx="1714" cy="864"/>
          </a:xfrm>
        </p:grpSpPr>
        <p:sp>
          <p:nvSpPr>
            <p:cNvPr id="147492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493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4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5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6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7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8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1" name="Text Box 49"/>
            <p:cNvSpPr txBox="1">
              <a:spLocks noChangeArrowheads="1"/>
            </p:cNvSpPr>
            <p:nvPr/>
          </p:nvSpPr>
          <p:spPr bwMode="auto">
            <a:xfrm>
              <a:off x="5217" y="191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0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S+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0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S-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0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</a:t>
              </a:r>
              <a:r>
                <a:rPr kumimoji="0" lang="hu-HU" altLang="en-US" sz="12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CM</a:t>
              </a:r>
              <a:endParaRPr kumimoji="0" lang="en-US" altLang="en-US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</p:grpSp>
      <p:sp>
        <p:nvSpPr>
          <p:cNvPr id="132121" name="Line 59"/>
          <p:cNvSpPr>
            <a:spLocks noChangeShapeType="1"/>
          </p:cNvSpPr>
          <p:nvPr/>
        </p:nvSpPr>
        <p:spPr bwMode="auto">
          <a:xfrm>
            <a:off x="4738688" y="1445930"/>
            <a:ext cx="0" cy="438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2122" name="Line 60"/>
          <p:cNvSpPr>
            <a:spLocks noChangeShapeType="1"/>
          </p:cNvSpPr>
          <p:nvPr/>
        </p:nvSpPr>
        <p:spPr bwMode="auto">
          <a:xfrm flipH="1">
            <a:off x="2211388" y="1447517"/>
            <a:ext cx="2516187" cy="441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2123" name="Line 61"/>
          <p:cNvSpPr>
            <a:spLocks noChangeShapeType="1"/>
          </p:cNvSpPr>
          <p:nvPr/>
        </p:nvSpPr>
        <p:spPr bwMode="auto">
          <a:xfrm>
            <a:off x="4738688" y="1447517"/>
            <a:ext cx="2622550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2124" name="Oval 62"/>
          <p:cNvSpPr>
            <a:spLocks noChangeArrowheads="1"/>
          </p:cNvSpPr>
          <p:nvPr/>
        </p:nvSpPr>
        <p:spPr bwMode="auto">
          <a:xfrm>
            <a:off x="2189163" y="185391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2125" name="Oval 63"/>
          <p:cNvSpPr>
            <a:spLocks noChangeArrowheads="1"/>
          </p:cNvSpPr>
          <p:nvPr/>
        </p:nvSpPr>
        <p:spPr bwMode="auto">
          <a:xfrm>
            <a:off x="4711700" y="1857092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2126" name="Oval 64"/>
          <p:cNvSpPr>
            <a:spLocks noChangeArrowheads="1"/>
          </p:cNvSpPr>
          <p:nvPr/>
        </p:nvSpPr>
        <p:spPr bwMode="auto">
          <a:xfrm>
            <a:off x="7367588" y="184756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" name="Text Box 65"/>
          <p:cNvSpPr txBox="1">
            <a:spLocks noChangeArrowheads="1"/>
          </p:cNvSpPr>
          <p:nvPr/>
        </p:nvSpPr>
        <p:spPr bwMode="auto">
          <a:xfrm>
            <a:off x="57150" y="2238092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Typ.voltage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swings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35" name="Text Box 70"/>
          <p:cNvSpPr txBox="1">
            <a:spLocks noChangeArrowheads="1"/>
          </p:cNvSpPr>
          <p:nvPr/>
        </p:nvSpPr>
        <p:spPr bwMode="auto">
          <a:xfrm>
            <a:off x="4100513" y="3704942"/>
            <a:ext cx="11414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600-800 mV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6" name="Text Box 72"/>
          <p:cNvSpPr txBox="1">
            <a:spLocks noChangeArrowheads="1"/>
          </p:cNvSpPr>
          <p:nvPr/>
        </p:nvSpPr>
        <p:spPr bwMode="auto">
          <a:xfrm>
            <a:off x="6792913" y="3701767"/>
            <a:ext cx="15097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200-300 mV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7" name="Text Box 73"/>
          <p:cNvSpPr txBox="1">
            <a:spLocks noChangeArrowheads="1"/>
          </p:cNvSpPr>
          <p:nvPr/>
        </p:nvSpPr>
        <p:spPr bwMode="auto">
          <a:xfrm>
            <a:off x="1776413" y="3679542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3.3-5 V  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" name="Text Box 74"/>
          <p:cNvSpPr txBox="1">
            <a:spLocks noChangeArrowheads="1"/>
          </p:cNvSpPr>
          <p:nvPr/>
        </p:nvSpPr>
        <p:spPr bwMode="auto">
          <a:xfrm>
            <a:off x="112713" y="4004980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system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used in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734328" y="638575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987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animBg="1"/>
      <p:bldP spid="1347594" grpId="0"/>
      <p:bldP spid="1347618" grpId="0"/>
      <p:bldP spid="1347619" grpId="0"/>
      <p:bldP spid="1347620" grpId="0"/>
      <p:bldP spid="1347622" grpId="0"/>
      <p:bldP spid="1347642" grpId="0"/>
      <p:bldP spid="1347655" grpId="0"/>
      <p:bldP spid="3" grpId="0" animBg="1"/>
      <p:bldP spid="132111" grpId="0"/>
      <p:bldP spid="82" grpId="0"/>
      <p:bldP spid="83" grpId="0"/>
      <p:bldP spid="84" grpId="0"/>
      <p:bldP spid="95" grpId="0"/>
      <p:bldP spid="107" grpId="0"/>
      <p:bldP spid="108" grpId="0"/>
      <p:bldP spid="132121" grpId="0" animBg="1"/>
      <p:bldP spid="132122" grpId="0" animBg="1"/>
      <p:bldP spid="132123" grpId="0" animBg="1"/>
      <p:bldP spid="132124" grpId="0" animBg="1"/>
      <p:bldP spid="132125" grpId="0" animBg="1"/>
      <p:bldP spid="132126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new cache coherent </a:t>
            </a:r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(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14) </a:t>
            </a:r>
            <a:endParaRPr lang="en-US" sz="1700" spc="-9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2329"/>
          <a:stretch/>
        </p:blipFill>
        <p:spPr>
          <a:xfrm>
            <a:off x="3301465" y="570600"/>
            <a:ext cx="5540089" cy="6176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686" y="485465"/>
            <a:ext cx="3211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Implementation of 1.gen.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links with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single-ended data lanes and differential clock lanes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[87]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467149" y="1809551"/>
            <a:ext cx="1482290" cy="48126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3026" y="2358188"/>
            <a:ext cx="1326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Differential lanes 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236143" y="2369323"/>
            <a:ext cx="1838426" cy="74926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86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new cache coherent </a:t>
            </a:r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(15) </a:t>
            </a:r>
            <a:endParaRPr lang="en-GB" sz="1700" spc="-90" dirty="0"/>
          </a:p>
        </p:txBody>
      </p:sp>
      <p:sp>
        <p:nvSpPr>
          <p:cNvPr id="6" name="TextBox 5"/>
          <p:cNvSpPr txBox="1"/>
          <p:nvPr/>
        </p:nvSpPr>
        <p:spPr>
          <a:xfrm>
            <a:off x="290896" y="868553"/>
            <a:ext cx="86509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1. gen.: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/bit.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transfers/mem.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 lanes per link per direction.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44" y="3387747"/>
            <a:ext cx="5520807" cy="1752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502" y="5881037"/>
            <a:ext cx="8284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CAKE: Coherent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SocKet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Extender (It takes </a:t>
            </a:r>
            <a:r>
              <a:rPr lang="en-GB" sz="1400" dirty="0" smtClean="0">
                <a:latin typeface="+mj-lt"/>
              </a:rPr>
              <a:t>SDF requests, encodes them into 128-bit</a:t>
            </a:r>
          </a:p>
          <a:p>
            <a:pPr lvl="0" fontAlgn="base">
              <a:defRPr/>
            </a:pPr>
            <a:r>
              <a:rPr lang="en-GB" sz="1400" dirty="0" smtClean="0">
                <a:latin typeface="+mj-lt"/>
              </a:rPr>
              <a:t> serialized packets per clock cycle and forwards </a:t>
            </a:r>
            <a:r>
              <a:rPr lang="en-GB" sz="1400" dirty="0">
                <a:latin typeface="+mj-lt"/>
              </a:rPr>
              <a:t>them </a:t>
            </a:r>
            <a:r>
              <a:rPr lang="en-GB" sz="1400" dirty="0" smtClean="0">
                <a:latin typeface="+mj-lt"/>
              </a:rPr>
              <a:t>to the IFOP (or IFIP) interface. </a:t>
            </a:r>
          </a:p>
          <a:p>
            <a:pPr lvl="0" fontAlgn="base">
              <a:defRPr/>
            </a:pPr>
            <a:r>
              <a:rPr lang="en-GB" sz="1400" dirty="0">
                <a:latin typeface="+mj-lt"/>
              </a:rPr>
              <a:t> </a:t>
            </a:r>
            <a:r>
              <a:rPr lang="en-GB" sz="1400" dirty="0" smtClean="0">
                <a:latin typeface="+mj-lt"/>
              </a:rPr>
              <a:t>Responses </a:t>
            </a:r>
            <a:r>
              <a:rPr lang="en-GB" sz="1400" dirty="0">
                <a:latin typeface="+mj-lt"/>
              </a:rPr>
              <a:t>are also decoded </a:t>
            </a:r>
            <a:r>
              <a:rPr lang="en-GB" sz="1400" dirty="0" smtClean="0">
                <a:latin typeface="+mj-lt"/>
              </a:rPr>
              <a:t>by the CAKE and are forwarded back </a:t>
            </a:r>
            <a:r>
              <a:rPr lang="en-GB" sz="1400" dirty="0">
                <a:latin typeface="+mj-lt"/>
              </a:rPr>
              <a:t>to the </a:t>
            </a:r>
            <a:r>
              <a:rPr lang="en-GB" sz="1400" dirty="0" smtClean="0">
                <a:latin typeface="+mj-lt"/>
              </a:rPr>
              <a:t>SDF) [207].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481264"/>
            <a:ext cx="488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dirty="0" smtClean="0">
                <a:solidFill>
                  <a:schemeClr val="accent6"/>
                </a:solidFill>
                <a:latin typeface="+mj-lt"/>
              </a:rPr>
              <a:t>Details of IFOP (IF On-Package) links _2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33563" y="5380525"/>
            <a:ext cx="6680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1600" dirty="0" smtClean="0">
                <a:latin typeface="+mj-lt"/>
              </a:rPr>
              <a:t>Figure: Example implementation of 1. gen. IFOP links [206]</a:t>
            </a:r>
          </a:p>
        </p:txBody>
      </p:sp>
    </p:spTree>
    <p:extLst>
      <p:ext uri="{BB962C8B-B14F-4D97-AF65-F5344CB8AC3E}">
        <p14:creationId xmlns:p14="http://schemas.microsoft.com/office/powerpoint/2010/main" val="351246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new cache coherent </a:t>
            </a:r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(16) </a:t>
            </a:r>
            <a:endParaRPr lang="en-GB" sz="1700" spc="-90" dirty="0"/>
          </a:p>
        </p:txBody>
      </p:sp>
      <p:sp>
        <p:nvSpPr>
          <p:cNvPr id="3" name="TextBox 2"/>
          <p:cNvSpPr txBox="1"/>
          <p:nvPr/>
        </p:nvSpPr>
        <p:spPr>
          <a:xfrm>
            <a:off x="71460" y="485360"/>
            <a:ext cx="6919395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Example for interconnecting two sockets of a 2S server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(in a 1. gen. EPYC server processor)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000" t="20840" r="4737" b="36120"/>
          <a:stretch/>
        </p:blipFill>
        <p:spPr>
          <a:xfrm>
            <a:off x="2772075" y="1793578"/>
            <a:ext cx="3955983" cy="2213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0132" y="4148483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2x4 dies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 Zeppelin dies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9681" y="1447093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4888" y="1435861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38" y="6350548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AMD's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 event presentation, June 20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396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new cache coherent </a:t>
            </a:r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(17) </a:t>
            </a:r>
            <a:endParaRPr lang="en-GB" sz="1700" spc="-9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000" t="20840" r="4737" b="36120"/>
          <a:stretch/>
        </p:blipFill>
        <p:spPr>
          <a:xfrm>
            <a:off x="1655543" y="1793578"/>
            <a:ext cx="3955983" cy="2213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3600" y="4148483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2x4 dies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 Zeppelin dies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3149" y="1447093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8356" y="1435861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2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053262" y="2895047"/>
            <a:ext cx="11520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839756" y="2750670"/>
            <a:ext cx="336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5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IFIS </a:t>
            </a: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(IF </a:t>
            </a:r>
            <a:r>
              <a:rPr lang="en-US" sz="1600" dirty="0" smtClean="0">
                <a:latin typeface="+mj-lt"/>
              </a:rPr>
              <a:t>Inter-Socket)</a:t>
            </a:r>
          </a:p>
          <a:p>
            <a:pPr algn="ctr">
              <a:defRPr/>
            </a:pPr>
            <a:r>
              <a:rPr lang="en-US" sz="1600" dirty="0" smtClean="0">
                <a:latin typeface="+mj-lt"/>
              </a:rPr>
              <a:t> links</a:t>
            </a:r>
            <a:endParaRPr kumimoji="0" lang="en-US" sz="15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6350548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AMD's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 event presentation, June 20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60" y="485360"/>
            <a:ext cx="792736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the links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interconnect two sockets of a 2S server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(called IFIS links)</a:t>
            </a:r>
            <a:r>
              <a:rPr lang="en-US" baseline="0" dirty="0" smtClean="0">
                <a:solidFill>
                  <a:srgbClr val="2D2D8A"/>
                </a:solidFill>
                <a:latin typeface="Verdana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9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new cache coherent </a:t>
            </a:r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(18) </a:t>
            </a:r>
            <a:endParaRPr lang="en-GB" sz="1700" spc="-90" dirty="0"/>
          </a:p>
        </p:txBody>
      </p:sp>
      <p:sp>
        <p:nvSpPr>
          <p:cNvPr id="4" name="TextBox 3"/>
          <p:cNvSpPr txBox="1"/>
          <p:nvPr/>
        </p:nvSpPr>
        <p:spPr>
          <a:xfrm>
            <a:off x="340090" y="849267"/>
            <a:ext cx="775475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communication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paths between sockets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lengths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&gt; 20 mm.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IFIS links make use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differential signaling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1. gen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IF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11pJ/bit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transfers/memory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4x16 lanes per direction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46" y="3257203"/>
            <a:ext cx="5616000" cy="16317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8" y="481264"/>
            <a:ext cx="465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dirty="0" smtClean="0">
                <a:solidFill>
                  <a:schemeClr val="accent6"/>
                </a:solidFill>
                <a:latin typeface="+mj-lt"/>
              </a:rPr>
              <a:t>Details of IFIS (IF Inter-socket) links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7568" y="5086355"/>
            <a:ext cx="6680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1600" dirty="0" smtClean="0">
                <a:latin typeface="+mj-lt"/>
              </a:rPr>
              <a:t>Figure: Example implementation of 1. gen. IFIS links [206]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502" y="5663867"/>
            <a:ext cx="8284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CAKE: Coherent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SocKet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Extender (It takes </a:t>
            </a:r>
            <a:r>
              <a:rPr lang="en-GB" sz="1400" dirty="0" smtClean="0">
                <a:latin typeface="+mj-lt"/>
              </a:rPr>
              <a:t>SDF requests, encodes them into 128-bit</a:t>
            </a:r>
          </a:p>
          <a:p>
            <a:pPr lvl="0" fontAlgn="base">
              <a:defRPr/>
            </a:pPr>
            <a:r>
              <a:rPr lang="en-GB" sz="1400" dirty="0" smtClean="0">
                <a:latin typeface="+mj-lt"/>
              </a:rPr>
              <a:t> serialized packets per clock cycle and forwards </a:t>
            </a:r>
            <a:r>
              <a:rPr lang="en-GB" sz="1400" dirty="0">
                <a:latin typeface="+mj-lt"/>
              </a:rPr>
              <a:t>them </a:t>
            </a:r>
            <a:r>
              <a:rPr lang="en-GB" sz="1400" dirty="0" smtClean="0">
                <a:latin typeface="+mj-lt"/>
              </a:rPr>
              <a:t>to the IFOP (or IFIP) interface. </a:t>
            </a:r>
          </a:p>
          <a:p>
            <a:pPr lvl="0" fontAlgn="base">
              <a:defRPr/>
            </a:pPr>
            <a:r>
              <a:rPr lang="en-GB" sz="1400" dirty="0">
                <a:latin typeface="+mj-lt"/>
              </a:rPr>
              <a:t> </a:t>
            </a:r>
            <a:r>
              <a:rPr lang="en-GB" sz="1400" dirty="0" smtClean="0">
                <a:latin typeface="+mj-lt"/>
              </a:rPr>
              <a:t>Responses </a:t>
            </a:r>
            <a:r>
              <a:rPr lang="en-GB" sz="1400" dirty="0">
                <a:latin typeface="+mj-lt"/>
              </a:rPr>
              <a:t>are also decoded </a:t>
            </a:r>
            <a:r>
              <a:rPr lang="en-GB" sz="1400" dirty="0" smtClean="0">
                <a:latin typeface="+mj-lt"/>
              </a:rPr>
              <a:t>by the CAKE and are forwarded back </a:t>
            </a:r>
            <a:r>
              <a:rPr lang="en-GB" sz="1400" dirty="0">
                <a:latin typeface="+mj-lt"/>
              </a:rPr>
              <a:t>to the </a:t>
            </a:r>
            <a:r>
              <a:rPr lang="en-GB" sz="1400" dirty="0" smtClean="0">
                <a:latin typeface="+mj-lt"/>
              </a:rPr>
              <a:t>SDF) [207].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3361" y="292019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4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4x16 lanes/dir</a:t>
            </a:r>
            <a:r>
              <a:rPr lang="en-GB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14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new cache coherent </a:t>
            </a:r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(19) </a:t>
            </a:r>
            <a:endParaRPr lang="en-GB" sz="1700" spc="-90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09893" y="1090215"/>
            <a:ext cx="29610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IFOP 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(IF On-Package) 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links</a:t>
            </a:r>
            <a:endParaRPr lang="en-US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989218" y="1087040"/>
            <a:ext cx="29754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>
              <a:spcAft>
                <a:spcPts val="300"/>
              </a:spcAft>
              <a:defRPr/>
            </a:pPr>
            <a:r>
              <a:rPr lang="en-US" sz="1400" b="1" dirty="0" smtClean="0">
                <a:latin typeface="+mj-lt"/>
              </a:rPr>
              <a:t>IFIS </a:t>
            </a:r>
            <a:r>
              <a:rPr lang="en-US" sz="1400" b="1" dirty="0">
                <a:latin typeface="+mj-lt"/>
              </a:rPr>
              <a:t>(IF Inter-Socket) </a:t>
            </a:r>
            <a:r>
              <a:rPr lang="en-US" sz="1400" b="1" dirty="0" smtClean="0">
                <a:latin typeface="+mj-lt"/>
              </a:rPr>
              <a:t>links</a:t>
            </a:r>
            <a:endParaRPr lang="en-US" sz="14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397" y="1397940"/>
            <a:ext cx="4503156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They provide a communication path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within a package between dies.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Their length is about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10-20 mm.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IFOP links make use of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single-ended signals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with differential clocking (detailed later).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Power consumption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gen.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IF)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/bit.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 transfers/mem.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clock.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32 lanes per link per direction.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4082" y="1426782"/>
            <a:ext cx="4554452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They provide a communication path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between sockets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Their lengths is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&gt; 20 mm.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IFIS links make use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differential signaling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Power consumption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gen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IF)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11pJ/bit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transfers/memory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clock.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4x16 lanes per direction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In-band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8/9 efficient bandwidth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9" y="3923126"/>
            <a:ext cx="3695017" cy="1435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765" y="3923126"/>
            <a:ext cx="4102883" cy="14591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8148" y="5313152"/>
            <a:ext cx="312341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CAKE: Coherent AMD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SocKet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Extender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004" y="347663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004" y="482215"/>
            <a:ext cx="682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main features of 1. gen. IFOP and IFIS links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7397" y="5581409"/>
            <a:ext cx="3079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400" dirty="0" smtClean="0">
                <a:latin typeface="+mj-lt"/>
              </a:rPr>
              <a:t>Figure: 1. gen. IFOP link [206]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59680" y="5599055"/>
            <a:ext cx="3028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400" dirty="0" smtClean="0">
                <a:latin typeface="+mj-lt"/>
              </a:rPr>
              <a:t>Figure: 1. gen. IFIS link [206]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504" y="5996544"/>
            <a:ext cx="8284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CAKE: Coherent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SocKet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Extender (It takes </a:t>
            </a:r>
            <a:r>
              <a:rPr lang="en-GB" sz="1400" dirty="0" smtClean="0">
                <a:latin typeface="+mj-lt"/>
              </a:rPr>
              <a:t>SDF requests, encodes them into 128-bit</a:t>
            </a:r>
          </a:p>
          <a:p>
            <a:pPr lvl="0" fontAlgn="base">
              <a:defRPr/>
            </a:pPr>
            <a:r>
              <a:rPr lang="en-GB" sz="1400" dirty="0" smtClean="0">
                <a:latin typeface="+mj-lt"/>
              </a:rPr>
              <a:t> serialized packets per clock cycle and forwards </a:t>
            </a:r>
            <a:r>
              <a:rPr lang="en-GB" sz="1400" dirty="0">
                <a:latin typeface="+mj-lt"/>
              </a:rPr>
              <a:t>them </a:t>
            </a:r>
            <a:r>
              <a:rPr lang="en-GB" sz="1400" dirty="0" smtClean="0">
                <a:latin typeface="+mj-lt"/>
              </a:rPr>
              <a:t>to the IFOP (or IFIP) interface. </a:t>
            </a:r>
          </a:p>
          <a:p>
            <a:pPr lvl="0" fontAlgn="base">
              <a:defRPr/>
            </a:pPr>
            <a:r>
              <a:rPr lang="en-GB" sz="1400" dirty="0">
                <a:latin typeface="+mj-lt"/>
              </a:rPr>
              <a:t> </a:t>
            </a:r>
            <a:r>
              <a:rPr lang="en-GB" sz="1400" dirty="0" smtClean="0">
                <a:latin typeface="+mj-lt"/>
              </a:rPr>
              <a:t>Responses </a:t>
            </a:r>
            <a:r>
              <a:rPr lang="en-GB" sz="1400" dirty="0">
                <a:latin typeface="+mj-lt"/>
              </a:rPr>
              <a:t>are also decoded </a:t>
            </a:r>
            <a:r>
              <a:rPr lang="en-GB" sz="1400" dirty="0" smtClean="0">
                <a:latin typeface="+mj-lt"/>
              </a:rPr>
              <a:t>by the CAKE and are forwarded back </a:t>
            </a:r>
            <a:r>
              <a:rPr lang="en-GB" sz="1400" dirty="0">
                <a:latin typeface="+mj-lt"/>
              </a:rPr>
              <a:t>to the </a:t>
            </a:r>
            <a:r>
              <a:rPr lang="en-GB" sz="1400" dirty="0" smtClean="0">
                <a:latin typeface="+mj-lt"/>
              </a:rPr>
              <a:t>SDF) [207].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5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83901" y="1375166"/>
            <a:ext cx="86819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The Direct 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Connect Architecture (DCA)</a:t>
            </a:r>
            <a:r>
              <a:rPr lang="hu-HU" sz="1600" dirty="0">
                <a:solidFill>
                  <a:srgbClr val="FF0000"/>
                </a:solidFill>
                <a:cs typeface="Times New Roman" pitchFamily="18" charset="0"/>
              </a:rPr>
              <a:t> concept </a:t>
            </a:r>
            <a:r>
              <a:rPr lang="hu-HU" sz="1600" dirty="0" smtClean="0">
                <a:solidFill>
                  <a:srgbClr val="0070C0"/>
                </a:solidFill>
                <a:cs typeface="Times New Roman" pitchFamily="18" charset="0"/>
              </a:rPr>
              <a:t>provides an efficient framework</a:t>
            </a:r>
            <a:endParaRPr lang="en-US" sz="1600" dirty="0" smtClean="0">
              <a:solidFill>
                <a:srgbClr val="0070C0"/>
              </a:solidFill>
              <a:cs typeface="Times New Roman" pitchFamily="18" charset="0"/>
            </a:endParaRPr>
          </a:p>
          <a:p>
            <a:pPr eaLnBrk="1" hangingPunct="1"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cs typeface="Times New Roman" pitchFamily="18" charset="0"/>
              </a:rPr>
              <a:t>    </a:t>
            </a:r>
            <a:r>
              <a:rPr lang="hu-HU" sz="1600" dirty="0" smtClean="0">
                <a:solidFill>
                  <a:srgbClr val="0070C0"/>
                </a:solidFill>
                <a:cs typeface="Times New Roman" pitchFamily="18" charset="0"/>
              </a:rPr>
              <a:t> for</a:t>
            </a:r>
            <a:r>
              <a:rPr lang="en-US" sz="16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hu-HU" sz="1600" dirty="0" smtClean="0">
                <a:solidFill>
                  <a:srgbClr val="0070C0"/>
                </a:solidFill>
                <a:cs typeface="Times New Roman" pitchFamily="18" charset="0"/>
              </a:rPr>
              <a:t>multiprocessors</a:t>
            </a:r>
            <a:r>
              <a:rPr lang="hu-HU" sz="1600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hu-HU" sz="1600" dirty="0" smtClean="0">
                <a:cs typeface="Times New Roman" pitchFamily="18" charset="0"/>
              </a:rPr>
              <a:t>and is</a:t>
            </a: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en-US" sz="1600" dirty="0">
                <a:cs typeface="Times New Roman" pitchFamily="18" charset="0"/>
              </a:rPr>
              <a:t>characterized by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48426" y="2471518"/>
            <a:ext cx="4985083" cy="24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an Integrated Memory 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Controller</a:t>
            </a:r>
            <a:endParaRPr lang="hu-HU" sz="16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/>
            <a:r>
              <a:rPr lang="en-GB" sz="1600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hu-HU" sz="1600" dirty="0" smtClean="0">
                <a:solidFill>
                  <a:srgbClr val="3333FF"/>
                </a:solidFill>
                <a:cs typeface="Times New Roman" pitchFamily="18" charset="0"/>
              </a:rPr>
              <a:t>   </a:t>
            </a:r>
            <a:r>
              <a:rPr lang="en-US" sz="1600" dirty="0" smtClean="0">
                <a:solidFill>
                  <a:srgbClr val="3333FF"/>
                </a:solidFill>
                <a:cs typeface="Times New Roman" pitchFamily="18" charset="0"/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to </a:t>
            </a:r>
            <a:r>
              <a:rPr lang="en-US" sz="1600" dirty="0">
                <a:solidFill>
                  <a:srgbClr val="0070C0"/>
                </a:solidFill>
              </a:rPr>
              <a:t>eliminate the memory </a:t>
            </a:r>
            <a:r>
              <a:rPr lang="en-US" sz="1600" dirty="0" smtClean="0">
                <a:solidFill>
                  <a:srgbClr val="0070C0"/>
                </a:solidFill>
              </a:rPr>
              <a:t>bottleneck</a:t>
            </a:r>
          </a:p>
          <a:p>
            <a:pPr eaLnBrk="1" hangingPunct="1">
              <a:spcAft>
                <a:spcPct val="25000"/>
              </a:spcAft>
            </a:pPr>
            <a:r>
              <a:rPr lang="en-US" sz="1600" dirty="0" smtClean="0">
                <a:solidFill>
                  <a:srgbClr val="0070C0"/>
                </a:solidFill>
                <a:cs typeface="Times New Roman" pitchFamily="18" charset="0"/>
              </a:rPr>
              <a:t>        first of all in servers.</a:t>
            </a:r>
            <a:endParaRPr lang="en-US" sz="1600" dirty="0">
              <a:solidFill>
                <a:srgbClr val="0070C0"/>
              </a:solidFill>
              <a:cs typeface="Times New Roman" pitchFamily="18" charset="0"/>
            </a:endParaRPr>
          </a:p>
          <a:p>
            <a:pPr marL="285750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up 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to 3 serial 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2B–wide </a:t>
            </a:r>
            <a:r>
              <a:rPr lang="en-US" sz="1600" dirty="0" err="1" smtClean="0">
                <a:solidFill>
                  <a:srgbClr val="FF0000"/>
                </a:solidFill>
                <a:cs typeface="Times New Roman" pitchFamily="18" charset="0"/>
              </a:rPr>
              <a:t>HyperTransport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 links</a:t>
            </a:r>
            <a:endParaRPr lang="hu-HU" sz="16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>
              <a:spcAft>
                <a:spcPts val="0"/>
              </a:spcAft>
            </a:pPr>
            <a:r>
              <a:rPr lang="hu-HU" sz="1600" dirty="0" smtClean="0">
                <a:solidFill>
                  <a:srgbClr val="FF0000"/>
                </a:solidFill>
              </a:rPr>
              <a:t>    </a:t>
            </a:r>
            <a:r>
              <a:rPr lang="en-US" sz="1600" dirty="0" smtClean="0">
                <a:solidFill>
                  <a:srgbClr val="FF0000"/>
                </a:solidFill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for </a:t>
            </a:r>
            <a:r>
              <a:rPr lang="en-US" sz="1600" dirty="0">
                <a:solidFill>
                  <a:srgbClr val="0070C0"/>
                </a:solidFill>
              </a:rPr>
              <a:t>chip-to-chip-communication</a:t>
            </a:r>
          </a:p>
          <a:p>
            <a:pPr eaLnBrk="1" hangingPunct="1">
              <a:spcAft>
                <a:spcPts val="400"/>
              </a:spcAft>
            </a:pPr>
            <a:r>
              <a:rPr lang="hu-HU" sz="1600" dirty="0" smtClean="0">
                <a:solidFill>
                  <a:srgbClr val="0070C0"/>
                </a:solidFill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    to </a:t>
            </a:r>
            <a:r>
              <a:rPr lang="en-US" sz="1600" dirty="0">
                <a:solidFill>
                  <a:srgbClr val="0070C0"/>
                </a:solidFill>
              </a:rPr>
              <a:t>eliminate the FSB bottleneck </a:t>
            </a:r>
            <a:r>
              <a:rPr lang="en-US" sz="1600" dirty="0" smtClean="0">
                <a:solidFill>
                  <a:srgbClr val="000000"/>
                </a:solidFill>
              </a:rPr>
              <a:t>[167].</a:t>
            </a:r>
            <a:endParaRPr lang="en-US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/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These links interconnect </a:t>
            </a: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processors </a:t>
            </a:r>
            <a:endParaRPr lang="hu-HU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/>
            <a:r>
              <a:rPr lang="hu-HU" sz="16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   </a:t>
            </a:r>
            <a:r>
              <a:rPr lang="hu-HU" sz="1600" dirty="0" smtClean="0">
                <a:solidFill>
                  <a:srgbClr val="000000"/>
                </a:solidFill>
                <a:cs typeface="Times New Roman" pitchFamily="18" charset="0"/>
              </a:rPr>
              <a:t> in DP (2P) and MP (4P) multiprocessors</a:t>
            </a:r>
          </a:p>
          <a:p>
            <a:pPr eaLnBrk="1" hangingPunct="1"/>
            <a:r>
              <a:rPr lang="hu-HU" sz="16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   </a:t>
            </a:r>
            <a:r>
              <a:rPr lang="hu-HU" sz="1600" dirty="0" smtClean="0">
                <a:solidFill>
                  <a:srgbClr val="000000"/>
                </a:solidFill>
                <a:cs typeface="Times New Roman" pitchFamily="18" charset="0"/>
              </a:rPr>
              <a:t>as well as </a:t>
            </a: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processors </a:t>
            </a:r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with the </a:t>
            </a: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chipset</a:t>
            </a:r>
            <a:r>
              <a:rPr lang="hu-HU" sz="16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16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6093" y="814565"/>
            <a:ext cx="82662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b) Developing the</a:t>
            </a:r>
            <a:r>
              <a:rPr lang="hu-H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Direct Connect Architecture (DCA)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multiprocessor </a:t>
            </a:r>
            <a:r>
              <a:rPr lang="hu-HU" sz="1600" dirty="0" smtClean="0">
                <a:solidFill>
                  <a:srgbClr val="FF0000"/>
                </a:solidFill>
              </a:rPr>
              <a:t>concept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555344" y="5362118"/>
            <a:ext cx="4537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Figure: AMD’s Direct Connect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Architecture</a:t>
            </a:r>
          </a:p>
          <a:p>
            <a:pPr algn="ctr" eaLnBrk="1" hangingPunct="1"/>
            <a:r>
              <a:rPr lang="en-U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concept [168]</a:t>
            </a:r>
            <a:endParaRPr lang="en-US" sz="1600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179453" y="1869562"/>
            <a:ext cx="2479675" cy="3367088"/>
            <a:chOff x="3558" y="884"/>
            <a:chExt cx="1562" cy="2121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8" y="884"/>
              <a:ext cx="1562" cy="2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60" y="1587"/>
              <a:ext cx="0" cy="6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>
                <a:solidFill>
                  <a:srgbClr val="00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85510" y="1088483"/>
            <a:ext cx="4025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  <a:latin typeface="Verdana"/>
              </a:rPr>
              <a:t>It originates from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10/</a:t>
            </a:r>
            <a:r>
              <a:rPr lang="hu-HU" sz="1600" dirty="0" smtClean="0">
                <a:solidFill>
                  <a:srgbClr val="0070C0"/>
                </a:solidFill>
                <a:latin typeface="Verdana"/>
              </a:rPr>
              <a:t>1999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[165].</a:t>
            </a:r>
            <a:r>
              <a:rPr lang="hu-HU" sz="1600" dirty="0" smtClean="0">
                <a:solidFill>
                  <a:srgbClr val="0070C0"/>
                </a:solidFill>
                <a:latin typeface="Verdana"/>
              </a:rPr>
              <a:t> </a:t>
            </a:r>
            <a:endParaRPr lang="hu-HU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 smtClean="0"/>
              <a:t>(</a:t>
            </a:r>
            <a:r>
              <a:rPr lang="en-US" sz="1700" dirty="0" smtClean="0"/>
              <a:t>5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20" name="TextBox 19"/>
          <p:cNvSpPr txBox="1"/>
          <p:nvPr/>
        </p:nvSpPr>
        <p:spPr>
          <a:xfrm>
            <a:off x="92398" y="484019"/>
            <a:ext cx="81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outstanding achievements in the beginning of the 2000’s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-2</a:t>
            </a:r>
            <a:endParaRPr lang="en-US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2575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new cache coherent </a:t>
            </a:r>
            <a:r>
              <a:rPr lang="en-US" altLang="en-US" sz="17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9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9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(20) </a:t>
            </a:r>
            <a:endParaRPr lang="en-GB" sz="1700" spc="-90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4403"/>
            <a:ext cx="371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The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2. gen. Infinity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Fabric (IF)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74" y="866275"/>
            <a:ext cx="8328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It has been introduced along with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Zen 2 core in 2019, </a:t>
            </a:r>
            <a:r>
              <a:rPr lang="en-US" sz="1600" dirty="0" smtClean="0">
                <a:latin typeface="+mj-lt"/>
              </a:rPr>
              <a:t>with enhancements,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as seen below.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4379" y="1779390"/>
            <a:ext cx="8875912" cy="3841761"/>
            <a:chOff x="155575" y="1615763"/>
            <a:chExt cx="8701088" cy="3668504"/>
          </a:xfrm>
        </p:grpSpPr>
        <p:pic>
          <p:nvPicPr>
            <p:cNvPr id="1026" name="Picture 2" descr="https://images.anandtech.com/doci/14525/Mike_Clark-Next_Horizon_Gaming-CPU_Architecture_06092019-page-02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5575" y="1615763"/>
              <a:ext cx="8701088" cy="3664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 bwMode="auto">
            <a:xfrm>
              <a:off x="336881" y="3859725"/>
              <a:ext cx="2319691" cy="539019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3280614" y="3530859"/>
              <a:ext cx="2494543" cy="50212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274084" y="3463485"/>
              <a:ext cx="2194560" cy="423512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8008219" y="5168763"/>
              <a:ext cx="848444" cy="11550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54945" y="5813659"/>
            <a:ext cx="5612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600" dirty="0" smtClean="0">
                <a:latin typeface="+mj-lt"/>
              </a:rPr>
              <a:t>Figure: Major improvements of the 2. gen. IF [103]</a:t>
            </a:r>
          </a:p>
        </p:txBody>
      </p:sp>
    </p:spTree>
    <p:extLst>
      <p:ext uri="{BB962C8B-B14F-4D97-AF65-F5344CB8AC3E}">
        <p14:creationId xmlns:p14="http://schemas.microsoft.com/office/powerpoint/2010/main" val="220749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3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2.6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MCM packaging to encase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multiple dies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2.6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MCM packaging to encase 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multiple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dies (1)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82588" y="480915"/>
            <a:ext cx="5812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2D2D8A"/>
                </a:solidFill>
                <a:latin typeface="Verdana"/>
              </a:rPr>
              <a:t>2.6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 packaging to encase multiple dies -1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29" y="2969553"/>
            <a:ext cx="2651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are tiled side-by-side,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interconnected and packaged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7134" y="2980284"/>
            <a:ext cx="27109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are stacked,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interconnected and packaged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5126" y="3742673"/>
            <a:ext cx="2521819" cy="924026"/>
            <a:chOff x="813890" y="3570972"/>
            <a:chExt cx="2521819" cy="9240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8361" t="24623" r="10347" b="54993"/>
            <a:stretch/>
          </p:blipFill>
          <p:spPr>
            <a:xfrm>
              <a:off x="813890" y="3570972"/>
              <a:ext cx="2521819" cy="92402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 bwMode="auto">
            <a:xfrm>
              <a:off x="2454442" y="4186182"/>
              <a:ext cx="401107" cy="24225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78480" y="3915924"/>
            <a:ext cx="2521819" cy="883921"/>
            <a:chOff x="5355417" y="3744223"/>
            <a:chExt cx="2521819" cy="88392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58361" t="44193" r="10347" b="36308"/>
            <a:stretch/>
          </p:blipFill>
          <p:spPr>
            <a:xfrm>
              <a:off x="5355417" y="3744223"/>
              <a:ext cx="2521819" cy="883921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 bwMode="auto">
            <a:xfrm>
              <a:off x="6840834" y="4231831"/>
              <a:ext cx="252788" cy="24030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46208" y="3461996"/>
            <a:ext cx="3065151" cy="1456198"/>
            <a:chOff x="5757453" y="2682663"/>
            <a:chExt cx="3065151" cy="145619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r="13879" b="21940"/>
            <a:stretch/>
          </p:blipFill>
          <p:spPr>
            <a:xfrm>
              <a:off x="5757453" y="2682663"/>
              <a:ext cx="2866784" cy="1420360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 bwMode="auto">
            <a:xfrm>
              <a:off x="5942066" y="2812864"/>
              <a:ext cx="861979" cy="39421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8509819" y="3543057"/>
              <a:ext cx="186589" cy="48381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8295233" y="2812863"/>
              <a:ext cx="401175" cy="32372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8578922" y="3041329"/>
              <a:ext cx="243682" cy="11647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811133" y="4026867"/>
              <a:ext cx="483727" cy="11199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002784" y="2969054"/>
            <a:ext cx="27991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Tiled and stacked dies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interconnected and packaged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23227" y="2300635"/>
            <a:ext cx="296509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2D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Horizontal die placement)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104730" y="2297196"/>
            <a:ext cx="30650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3D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Vertical die placement)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5035" y="2297579"/>
            <a:ext cx="266771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2D and 3D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(H</a:t>
            </a:r>
            <a:r>
              <a:rPr kumimoji="0" lang="en-US" alt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orizontal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vertical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placement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556452" y="1525311"/>
            <a:ext cx="5950439" cy="640292"/>
            <a:chOff x="1556452" y="1525311"/>
            <a:chExt cx="5950439" cy="640292"/>
          </a:xfrm>
        </p:grpSpPr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2711354" y="1525311"/>
              <a:ext cx="3834704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Alternatives for in-package integration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 flipH="1">
              <a:off x="1578143" y="1908136"/>
              <a:ext cx="3059730" cy="205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4630005" y="1907549"/>
              <a:ext cx="2853636" cy="21733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Oval 13"/>
            <p:cNvSpPr>
              <a:spLocks noChangeArrowheads="1"/>
            </p:cNvSpPr>
            <p:nvPr/>
          </p:nvSpPr>
          <p:spPr bwMode="auto">
            <a:xfrm>
              <a:off x="7441804" y="2089357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 flipH="1">
              <a:off x="4630005" y="1907549"/>
              <a:ext cx="7868" cy="23486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Oval 13"/>
            <p:cNvSpPr>
              <a:spLocks noChangeArrowheads="1"/>
            </p:cNvSpPr>
            <p:nvPr/>
          </p:nvSpPr>
          <p:spPr bwMode="auto">
            <a:xfrm>
              <a:off x="4594545" y="2105278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0" name="Oval 13"/>
            <p:cNvSpPr>
              <a:spLocks noChangeArrowheads="1"/>
            </p:cNvSpPr>
            <p:nvPr/>
          </p:nvSpPr>
          <p:spPr bwMode="auto">
            <a:xfrm>
              <a:off x="1556452" y="2082429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28853" y="4737710"/>
            <a:ext cx="12850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Intel’s recent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technologies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3883" y="6457817"/>
            <a:ext cx="32576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Sources of the Figures: [18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[18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73884" y="6468264"/>
            <a:ext cx="26366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Stacked: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Egymásra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helyezett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17914" y="6265221"/>
            <a:ext cx="27742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Tiled: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Egymás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mellé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helyezett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814338" y="6427642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06904" y="5273713"/>
            <a:ext cx="6751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EMIB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42605" y="5273713"/>
            <a:ext cx="9236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Foveros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95432" y="5313881"/>
            <a:ext cx="167385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Foveros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EMIB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4688" y="5578368"/>
            <a:ext cx="11835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AMD’s recent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technologies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7807" y="6043213"/>
            <a:ext cx="18165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(Multi-chip Module)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9146" y="924232"/>
            <a:ext cx="8562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 (</a:t>
            </a:r>
            <a:r>
              <a:rPr lang="en-US" altLang="en-US" sz="1600" dirty="0" smtClean="0">
                <a:solidFill>
                  <a:srgbClr val="FF0000"/>
                </a:solidFill>
                <a:latin typeface="Verdana"/>
              </a:rPr>
              <a:t>Multi-Chip 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Module)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kind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2D packaging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below.</a:t>
            </a:r>
          </a:p>
        </p:txBody>
      </p:sp>
    </p:spTree>
    <p:extLst>
      <p:ext uri="{BB962C8B-B14F-4D97-AF65-F5344CB8AC3E}">
        <p14:creationId xmlns:p14="http://schemas.microsoft.com/office/powerpoint/2010/main" val="350928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0" grpId="0"/>
      <p:bldP spid="21" grpId="0"/>
      <p:bldP spid="22" grpId="0"/>
      <p:bldP spid="23" grpId="0"/>
      <p:bldP spid="35" grpId="0"/>
      <p:bldP spid="44" grpId="0"/>
      <p:bldP spid="45" grpId="0"/>
      <p:bldP spid="46" grpId="0"/>
      <p:bldP spid="51" grpId="0"/>
      <p:bldP spid="5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2.6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MCM packaging to encase 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multiple dies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82588" y="480915"/>
            <a:ext cx="527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 packaging to encase multiple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dies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111" y="855405"/>
            <a:ext cx="874443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the time being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details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available about the implementation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AMD’s MCM technology.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Thus only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some illustrations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shown how this technology is used for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implementing Zen-based processors.</a:t>
            </a:r>
          </a:p>
        </p:txBody>
      </p:sp>
    </p:spTree>
    <p:extLst>
      <p:ext uri="{BB962C8B-B14F-4D97-AF65-F5344CB8AC3E}">
        <p14:creationId xmlns:p14="http://schemas.microsoft.com/office/powerpoint/2010/main" val="12078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2.6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MCM packaging to encase 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multiple dies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69989" y="880596"/>
            <a:ext cx="8922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Figure below shows how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 (Multi-Chip Module) technology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used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encase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multiple dies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a package in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64-core EPYC server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363" y="485962"/>
            <a:ext cx="835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en-US" dirty="0">
                <a:solidFill>
                  <a:srgbClr val="2D2D8A"/>
                </a:solidFill>
                <a:latin typeface="Verdana"/>
              </a:rPr>
              <a:t>Use of MCM (Multi-Chip Module) packaging </a:t>
            </a:r>
            <a:r>
              <a:rPr lang="en-US" altLang="en-US" dirty="0" smtClean="0">
                <a:solidFill>
                  <a:srgbClr val="2D2D8A"/>
                </a:solidFill>
                <a:latin typeface="Verdana"/>
              </a:rPr>
              <a:t>to encase multiple dies -3 </a:t>
            </a:r>
            <a:endParaRPr lang="en-US" altLang="en-US" dirty="0">
              <a:solidFill>
                <a:srgbClr val="2D2D8A"/>
              </a:solidFill>
              <a:latin typeface="Verdan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2181" y="1934076"/>
            <a:ext cx="3499743" cy="36768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468" y="5918935"/>
            <a:ext cx="901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AMD 2. gen. 64-core EPYC server processor (Source: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hothardware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com)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020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2.6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MCM packaging to encase 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multiple dies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49" t="15714" r="50894" b="44743"/>
          <a:stretch/>
        </p:blipFill>
        <p:spPr>
          <a:xfrm>
            <a:off x="352471" y="1171074"/>
            <a:ext cx="5432155" cy="3059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207" t="15750" r="10337" b="48274"/>
          <a:stretch/>
        </p:blipFill>
        <p:spPr>
          <a:xfrm>
            <a:off x="3136876" y="4003040"/>
            <a:ext cx="5352600" cy="2783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38" y="481839"/>
            <a:ext cx="622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of Zen 2-based processor packages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3274" y="2079057"/>
            <a:ext cx="6845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(1/2)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7549" y="5147919"/>
            <a:ext cx="6222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(4/8)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23646" y="5050057"/>
            <a:ext cx="6222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(2/4/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6186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2.6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MCM packaging to encase 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multiple dies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80" t="24907" r="34923" b="36187"/>
          <a:stretch/>
        </p:blipFill>
        <p:spPr>
          <a:xfrm>
            <a:off x="114627" y="1427988"/>
            <a:ext cx="8959573" cy="3172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627" y="53498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pc="-1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AMD’s multi die packaging </a:t>
            </a:r>
            <a:r>
              <a:rPr lang="en-GB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roadmap</a:t>
            </a:r>
            <a:r>
              <a:rPr lang="en-GB" spc="-1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presented in 08/2021 [212]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2332" y="47163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Zen-based</a:t>
            </a:r>
          </a:p>
          <a:p>
            <a:pPr algn="ctr"/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processors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8288" y="4724401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Zen 2-based</a:t>
            </a:r>
          </a:p>
          <a:p>
            <a:pPr algn="ctr"/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processors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1710" y="477413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796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2.6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MCM packaging to encase 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multiple dies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7159"/>
            <a:ext cx="9144000" cy="3484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5" y="45238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pc="-3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AMD’s announced 3D V-cache technology to be introduced in early 2022 [213]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25" y="516877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2x 64 MB L3 cache dies are </a:t>
            </a:r>
            <a:r>
              <a:rPr lang="en-GB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stacked vertically 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atop of the core parts of the Zen 3-based</a:t>
            </a:r>
          </a:p>
          <a:p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GB" sz="16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Ryzen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die (called CCD), providing altogether 192 MB L3 cache for 8 cores.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97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3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 Overview of AMD’s Zen lines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8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(1)</a:t>
            </a:r>
            <a:endParaRPr lang="en-US" sz="17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841303"/>
              </p:ext>
            </p:extLst>
          </p:nvPr>
        </p:nvGraphicFramePr>
        <p:xfrm>
          <a:off x="2815077" y="1337905"/>
          <a:ext cx="3870855" cy="5091770"/>
        </p:xfrm>
        <a:graphic>
          <a:graphicData uri="http://schemas.openxmlformats.org/drawingml/2006/table">
            <a:tbl>
              <a:tblPr/>
              <a:tblGrid>
                <a:gridCol w="967714">
                  <a:extLst>
                    <a:ext uri="{9D8B030D-6E8A-4147-A177-3AD203B41FA5}">
                      <a16:colId xmlns:a16="http://schemas.microsoft.com/office/drawing/2014/main" val="2490458234"/>
                    </a:ext>
                  </a:extLst>
                </a:gridCol>
                <a:gridCol w="217893">
                  <a:extLst>
                    <a:ext uri="{9D8B030D-6E8A-4147-A177-3AD203B41FA5}">
                      <a16:colId xmlns:a16="http://schemas.microsoft.com/office/drawing/2014/main" val="1854937424"/>
                    </a:ext>
                  </a:extLst>
                </a:gridCol>
                <a:gridCol w="749820">
                  <a:extLst>
                    <a:ext uri="{9D8B030D-6E8A-4147-A177-3AD203B41FA5}">
                      <a16:colId xmlns:a16="http://schemas.microsoft.com/office/drawing/2014/main" val="1480074428"/>
                    </a:ext>
                  </a:extLst>
                </a:gridCol>
                <a:gridCol w="967714">
                  <a:extLst>
                    <a:ext uri="{9D8B030D-6E8A-4147-A177-3AD203B41FA5}">
                      <a16:colId xmlns:a16="http://schemas.microsoft.com/office/drawing/2014/main" val="3395557682"/>
                    </a:ext>
                  </a:extLst>
                </a:gridCol>
                <a:gridCol w="967714">
                  <a:extLst>
                    <a:ext uri="{9D8B030D-6E8A-4147-A177-3AD203B41FA5}">
                      <a16:colId xmlns:a16="http://schemas.microsoft.com/office/drawing/2014/main" val="1160570771"/>
                    </a:ext>
                  </a:extLst>
                </a:gridCol>
              </a:tblGrid>
              <a:tr h="68645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Logo  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Series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General Description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Cores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up to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886326"/>
                  </a:ext>
                </a:extLst>
              </a:tr>
              <a:tr h="212663"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i="1" dirty="0" smtClean="0">
                          <a:effectLst/>
                        </a:rPr>
                        <a:t>Clients (mobile-,</a:t>
                      </a:r>
                      <a:r>
                        <a:rPr lang="en-US" sz="1100" i="1" baseline="0" dirty="0" smtClean="0">
                          <a:effectLst/>
                        </a:rPr>
                        <a:t> DT processors)</a:t>
                      </a:r>
                      <a:endParaRPr lang="en-US" sz="1100" i="1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300419"/>
                  </a:ext>
                </a:extLst>
              </a:tr>
              <a:tr h="631727">
                <a:tc gridSpan="2"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3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Entry </a:t>
                      </a:r>
                      <a:r>
                        <a:rPr lang="en-US" sz="1100" dirty="0" smtClean="0">
                          <a:effectLst/>
                        </a:rPr>
                        <a:t>level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4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00915"/>
                  </a:ext>
                </a:extLst>
              </a:tr>
              <a:tr h="592245"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5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Mid-range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6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63740"/>
                  </a:ext>
                </a:extLst>
              </a:tr>
              <a:tr h="631727">
                <a:tc gridSpan="2"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7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High-end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8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332205"/>
                  </a:ext>
                </a:extLst>
              </a:tr>
              <a:tr h="631727"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9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High-end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623832"/>
                  </a:ext>
                </a:extLst>
              </a:tr>
              <a:tr h="212663"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i="1" dirty="0" smtClean="0">
                          <a:effectLst/>
                        </a:rPr>
                        <a:t>HEDTs (Enthusiasts/Workstations)</a:t>
                      </a:r>
                      <a:endParaRPr lang="en-US" sz="1100" i="1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949117"/>
                  </a:ext>
                </a:extLst>
              </a:tr>
              <a:tr h="631727">
                <a:tc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Ryzen</a:t>
                      </a:r>
                    </a:p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rgbClr val="0B0080"/>
                          </a:solidFill>
                          <a:effectLst/>
                        </a:rPr>
                        <a:t>Th</a:t>
                      </a:r>
                      <a:r>
                        <a:rPr lang="en-US" sz="1100" u="none" strike="noStrike" spc="-30" baseline="0" dirty="0" err="1" smtClean="0">
                          <a:solidFill>
                            <a:srgbClr val="0B0080"/>
                          </a:solidFill>
                          <a:effectLst/>
                        </a:rPr>
                        <a:t>readripper</a:t>
                      </a:r>
                      <a:endParaRPr lang="en-US" sz="1100" spc="-30" baseline="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Enthusiasts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 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78158"/>
                  </a:ext>
                </a:extLst>
              </a:tr>
              <a:tr h="212663"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i="1" dirty="0" smtClean="0">
                          <a:effectLst/>
                        </a:rPr>
                        <a:t>2S server processors</a:t>
                      </a:r>
                      <a:endParaRPr lang="en-US" sz="1100" i="1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62370"/>
                  </a:ext>
                </a:extLst>
              </a:tr>
              <a:tr h="648169">
                <a:tc gridSpan="2"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EPYC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High-perf.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64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0541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46" y="479626"/>
            <a:ext cx="8298939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300"/>
              </a:spcAft>
              <a:defRPr/>
            </a:pP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GB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Overview of AMD’s Zen </a:t>
            </a:r>
            <a:r>
              <a:rPr lang="en-GB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lines -1</a:t>
            </a:r>
            <a:endParaRPr lang="en-GB" altLang="en-US" dirty="0">
              <a:solidFill>
                <a:schemeClr val="accent6"/>
              </a:solidFill>
              <a:latin typeface="Verdana" pitchFamily="34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Brands of the Zen family, their logos, series and max. core counts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2" descr="amd ryzen 3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80" y="2273296"/>
            <a:ext cx="972000" cy="57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amd ryzen 5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26" y="2873824"/>
            <a:ext cx="1000572" cy="57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md ryzen 7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64" y="3479118"/>
            <a:ext cx="1000939" cy="59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amd ryzen 9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65" y="4094922"/>
            <a:ext cx="1000938" cy="62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yzen threadripper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651" y="4976837"/>
            <a:ext cx="100479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amd epyc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620" y="5825704"/>
            <a:ext cx="969913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895" y="6429675"/>
            <a:ext cx="914400" cy="97434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4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Brand: </a:t>
            </a:r>
            <a:r>
              <a:rPr lang="en-GB" sz="14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Márkanév</a:t>
            </a:r>
            <a:endParaRPr lang="en-GB" sz="14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2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 smtClean="0"/>
              <a:t>(</a:t>
            </a:r>
            <a:r>
              <a:rPr lang="en-US" sz="1700" dirty="0" smtClean="0"/>
              <a:t>6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229500" y="1299411"/>
            <a:ext cx="883749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4/2002 AMD </a:t>
            </a:r>
            <a:r>
              <a:rPr lang="en-US" sz="1600" dirty="0" smtClean="0">
                <a:latin typeface="+mj-lt"/>
              </a:rPr>
              <a:t>announced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Microsoft support </a:t>
            </a:r>
            <a:r>
              <a:rPr lang="en-US" sz="1600" dirty="0">
                <a:latin typeface="+mj-lt"/>
              </a:rPr>
              <a:t>for their x86-64 family </a:t>
            </a:r>
            <a:r>
              <a:rPr lang="en-US" sz="1600" dirty="0" smtClean="0">
                <a:latin typeface="+mj-lt"/>
              </a:rPr>
              <a:t>[166].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4/2003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AMD shipped 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K8 processor</a:t>
            </a:r>
            <a:r>
              <a:rPr lang="hu-HU" sz="1600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 their Opteron server line 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called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Sledgehammer 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line)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that is based on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x86-64 ISA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and implements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DCA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Both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introduced server and 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subsequent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desktop processors were superior </a:t>
            </a:r>
            <a:endParaRPr lang="en-US" sz="1600" dirty="0" smtClean="0">
              <a:solidFill>
                <a:srgbClr val="FF0000"/>
              </a:solidFill>
              <a:latin typeface="Verdana"/>
            </a:endParaRPr>
          </a:p>
          <a:p>
            <a:pPr fontAlgn="auto">
              <a:spcBef>
                <a:spcPts val="0"/>
              </a:spcBef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to Intel’s existing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Pentium 4 based processors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69], and AMD began to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catch a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higher share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on the world market.</a:t>
            </a:r>
            <a:r>
              <a:rPr lang="en-US" sz="1600" dirty="0" smtClean="0">
                <a:solidFill>
                  <a:srgbClr val="3333FF"/>
                </a:solidFill>
                <a:latin typeface="Verdana"/>
              </a:rPr>
              <a:t> </a:t>
            </a:r>
          </a:p>
          <a:p>
            <a:pPr marL="285750" indent="-28575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By contrast, Intel introduced the x86-64 ISA only in the 3. core of the Pentium 4</a:t>
            </a:r>
          </a:p>
          <a:p>
            <a:pPr fontAlgn="auto">
              <a:spcBef>
                <a:spcPts val="0"/>
              </a:spcBef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in 2004 and attached memory channels immediately to the processor die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in their Nehalem line in 2008.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Nevertheless, in 2006 Intel launched their Core 2 line and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overtook superiority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    in processor performance and therefore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AMD’s share on the world market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started to shrink, </a:t>
            </a:r>
            <a:r>
              <a:rPr lang="en-US" sz="1600" dirty="0" smtClean="0">
                <a:latin typeface="Verdana"/>
              </a:rPr>
              <a:t>as the next Figure indicates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.</a:t>
            </a:r>
            <a:endParaRPr lang="en-US" sz="1600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46" y="484019"/>
            <a:ext cx="84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outstanding achievements in the beginning of the 2000’s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-3</a:t>
            </a:r>
            <a:endParaRPr lang="en-US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146" y="895150"/>
            <a:ext cx="7487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I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mplementation of the x86-64 ISA extension and the DCA architecture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1684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29" y="483065"/>
            <a:ext cx="381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Overview </a:t>
            </a:r>
            <a:r>
              <a:rPr lang="en-GB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</a:t>
            </a:r>
            <a:r>
              <a:rPr lang="en-GB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AMD’s </a:t>
            </a:r>
            <a:r>
              <a:rPr lang="en-GB" altLang="en-US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Zen </a:t>
            </a:r>
            <a:r>
              <a:rPr lang="en-GB" altLang="en-US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lines -2</a:t>
            </a:r>
            <a:endParaRPr lang="en-GB" altLang="en-US" dirty="0">
              <a:solidFill>
                <a:schemeClr val="accent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487" y="829352"/>
            <a:ext cx="899496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 already discussed, there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is a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fundamental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difference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implementing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GPU-less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processors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and processors which include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GPU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called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APUs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 follows.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GPU-less processors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(GPU-less DTs,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Threadrippers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EPYC servers) typically include</a:t>
            </a: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multiple dies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(except 1. gen.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Zen core-based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GPU-less Ryzen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processors)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whereas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Zen-based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APUs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implemented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single die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SoCs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This is the reason why we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discuss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implementation of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Zen processors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separately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lines (2)</a:t>
            </a:r>
            <a:endParaRPr lang="en-US" alt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61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GB" sz="1700" dirty="0"/>
          </a:p>
        </p:txBody>
      </p:sp>
      <p:sp>
        <p:nvSpPr>
          <p:cNvPr id="79" name="TextBox 78"/>
          <p:cNvSpPr txBox="1"/>
          <p:nvPr/>
        </p:nvSpPr>
        <p:spPr>
          <a:xfrm>
            <a:off x="71438" y="482215"/>
            <a:ext cx="396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dirty="0" smtClean="0">
                <a:solidFill>
                  <a:schemeClr val="accent6"/>
                </a:solidFill>
                <a:latin typeface="+mj-lt"/>
              </a:rPr>
              <a:t>Overview of AMD’s Zen lines -3</a:t>
            </a:r>
          </a:p>
        </p:txBody>
      </p:sp>
      <p:sp>
        <p:nvSpPr>
          <p:cNvPr id="83" name="Rounded Rectangle 82"/>
          <p:cNvSpPr/>
          <p:nvPr/>
        </p:nvSpPr>
        <p:spPr bwMode="auto">
          <a:xfrm>
            <a:off x="32938" y="1153436"/>
            <a:ext cx="9111062" cy="3639939"/>
          </a:xfrm>
          <a:prstGeom prst="roundRect">
            <a:avLst/>
          </a:prstGeom>
          <a:solidFill>
            <a:srgbClr val="EBF7FF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4" name="Text Box 4"/>
          <p:cNvSpPr txBox="1">
            <a:spLocks noChangeArrowheads="1"/>
          </p:cNvSpPr>
          <p:nvPr/>
        </p:nvSpPr>
        <p:spPr bwMode="auto">
          <a:xfrm>
            <a:off x="1039316" y="1819391"/>
            <a:ext cx="271207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GPU-less processor lines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5" name="Text Box 4"/>
          <p:cNvSpPr txBox="1">
            <a:spLocks noChangeArrowheads="1"/>
          </p:cNvSpPr>
          <p:nvPr/>
        </p:nvSpPr>
        <p:spPr bwMode="auto">
          <a:xfrm>
            <a:off x="5987026" y="1873701"/>
            <a:ext cx="2080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Zen-based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processor lines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86" name="Straight Connector 85"/>
          <p:cNvCxnSpPr>
            <a:endCxn id="89" idx="2"/>
          </p:cNvCxnSpPr>
          <p:nvPr/>
        </p:nvCxnSpPr>
        <p:spPr bwMode="auto">
          <a:xfrm flipH="1">
            <a:off x="2334567" y="1542145"/>
            <a:ext cx="2416821" cy="25461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Connector 86"/>
          <p:cNvCxnSpPr>
            <a:endCxn id="88" idx="6"/>
          </p:cNvCxnSpPr>
          <p:nvPr/>
        </p:nvCxnSpPr>
        <p:spPr bwMode="auto">
          <a:xfrm>
            <a:off x="4751388" y="1554130"/>
            <a:ext cx="2312057" cy="23360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Oval 13"/>
          <p:cNvSpPr>
            <a:spLocks noChangeArrowheads="1"/>
          </p:cNvSpPr>
          <p:nvPr/>
        </p:nvSpPr>
        <p:spPr bwMode="auto">
          <a:xfrm>
            <a:off x="6991445" y="175173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9" name="Oval 13"/>
          <p:cNvSpPr>
            <a:spLocks noChangeArrowheads="1"/>
          </p:cNvSpPr>
          <p:nvPr/>
        </p:nvSpPr>
        <p:spPr bwMode="auto">
          <a:xfrm>
            <a:off x="2334567" y="176076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Text Box 9"/>
          <p:cNvSpPr txBox="1">
            <a:spLocks noChangeArrowheads="1"/>
          </p:cNvSpPr>
          <p:nvPr/>
        </p:nvSpPr>
        <p:spPr bwMode="auto">
          <a:xfrm>
            <a:off x="3417427" y="1182315"/>
            <a:ext cx="274145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processor lines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6127103" y="2419627"/>
            <a:ext cx="1850562" cy="302089"/>
            <a:chOff x="2913796" y="2474274"/>
            <a:chExt cx="4535459" cy="340848"/>
          </a:xfrm>
        </p:grpSpPr>
        <p:sp>
          <p:nvSpPr>
            <p:cNvPr id="92" name="Line 7"/>
            <p:cNvSpPr>
              <a:spLocks noChangeShapeType="1"/>
            </p:cNvSpPr>
            <p:nvPr/>
          </p:nvSpPr>
          <p:spPr bwMode="auto">
            <a:xfrm rot="16200000" flipH="1" flipV="1">
              <a:off x="3926041" y="1471227"/>
              <a:ext cx="285541" cy="22916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 sz="1300">
                <a:solidFill>
                  <a:srgbClr val="000000"/>
                </a:solidFill>
              </a:endParaRPr>
            </a:p>
          </p:txBody>
        </p:sp>
        <p:sp>
          <p:nvSpPr>
            <p:cNvPr id="93" name="Line 8"/>
            <p:cNvSpPr>
              <a:spLocks noChangeShapeType="1"/>
            </p:cNvSpPr>
            <p:nvPr/>
          </p:nvSpPr>
          <p:spPr bwMode="auto">
            <a:xfrm rot="5400000" flipV="1">
              <a:off x="6099533" y="1589380"/>
              <a:ext cx="285545" cy="20553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 sz="1300">
                <a:solidFill>
                  <a:srgbClr val="000000"/>
                </a:solidFill>
              </a:endParaRPr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2913796" y="2726478"/>
              <a:ext cx="179286" cy="8864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 sz="1300">
                <a:solidFill>
                  <a:srgbClr val="000000"/>
                </a:solidFill>
              </a:endParaRPr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7269970" y="2726477"/>
              <a:ext cx="179285" cy="8864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 sz="1300">
                <a:solidFill>
                  <a:srgbClr val="000000"/>
                </a:solidFill>
              </a:endParaRPr>
            </a:p>
          </p:txBody>
        </p:sp>
      </p:grpSp>
      <p:sp>
        <p:nvSpPr>
          <p:cNvPr id="96" name="Text Box 6"/>
          <p:cNvSpPr txBox="1">
            <a:spLocks noChangeArrowheads="1"/>
          </p:cNvSpPr>
          <p:nvPr/>
        </p:nvSpPr>
        <p:spPr bwMode="auto">
          <a:xfrm>
            <a:off x="5697237" y="2785100"/>
            <a:ext cx="8803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en-US" sz="1300" b="1" dirty="0" smtClean="0">
                <a:solidFill>
                  <a:srgbClr val="000000"/>
                </a:solidFill>
              </a:rPr>
              <a:t>DT APU</a:t>
            </a:r>
          </a:p>
          <a:p>
            <a:pPr algn="ctr" eaLnBrk="1" hangingPunct="1"/>
            <a:r>
              <a:rPr lang="en-US" altLang="en-US" sz="1300" b="1" dirty="0" smtClean="0">
                <a:solidFill>
                  <a:srgbClr val="000000"/>
                </a:solidFill>
              </a:rPr>
              <a:t>lines</a:t>
            </a:r>
          </a:p>
        </p:txBody>
      </p:sp>
      <p:sp>
        <p:nvSpPr>
          <p:cNvPr id="97" name="Text Box 6"/>
          <p:cNvSpPr txBox="1">
            <a:spLocks noChangeArrowheads="1"/>
          </p:cNvSpPr>
          <p:nvPr/>
        </p:nvSpPr>
        <p:spPr bwMode="auto">
          <a:xfrm>
            <a:off x="7275124" y="2793124"/>
            <a:ext cx="124425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en-US" sz="1300" b="1" dirty="0" smtClean="0">
                <a:solidFill>
                  <a:srgbClr val="000000"/>
                </a:solidFill>
              </a:rPr>
              <a:t>Mobile APU</a:t>
            </a:r>
          </a:p>
          <a:p>
            <a:pPr algn="ctr" eaLnBrk="1" hangingPunct="1"/>
            <a:r>
              <a:rPr lang="en-US" altLang="en-US" sz="1300" b="1" dirty="0" smtClean="0">
                <a:solidFill>
                  <a:srgbClr val="000000"/>
                </a:solidFill>
              </a:rPr>
              <a:t>lines</a:t>
            </a:r>
          </a:p>
        </p:txBody>
      </p:sp>
      <p:sp>
        <p:nvSpPr>
          <p:cNvPr id="98" name="Text Box 4"/>
          <p:cNvSpPr txBox="1">
            <a:spLocks noChangeArrowheads="1"/>
          </p:cNvSpPr>
          <p:nvPr/>
        </p:nvSpPr>
        <p:spPr bwMode="auto">
          <a:xfrm>
            <a:off x="210149" y="2793617"/>
            <a:ext cx="15846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1S/2S server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lines</a:t>
            </a:r>
            <a:endParaRPr kumimoji="0" lang="en-US" alt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9" name="Text Box 4"/>
          <p:cNvSpPr txBox="1">
            <a:spLocks noChangeArrowheads="1"/>
          </p:cNvSpPr>
          <p:nvPr/>
        </p:nvSpPr>
        <p:spPr bwMode="auto">
          <a:xfrm>
            <a:off x="2000975" y="2790177"/>
            <a:ext cx="85318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HEDT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lines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0" name="Straight Connector 99"/>
          <p:cNvCxnSpPr>
            <a:endCxn id="103" idx="6"/>
          </p:cNvCxnSpPr>
          <p:nvPr/>
        </p:nvCxnSpPr>
        <p:spPr bwMode="auto">
          <a:xfrm flipH="1">
            <a:off x="1039316" y="2425384"/>
            <a:ext cx="1401773" cy="30854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Connector 100"/>
          <p:cNvCxnSpPr>
            <a:endCxn id="102" idx="6"/>
          </p:cNvCxnSpPr>
          <p:nvPr/>
        </p:nvCxnSpPr>
        <p:spPr bwMode="auto">
          <a:xfrm>
            <a:off x="2447962" y="2425384"/>
            <a:ext cx="2189466" cy="29632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" name="Oval 13"/>
          <p:cNvSpPr>
            <a:spLocks noChangeArrowheads="1"/>
          </p:cNvSpPr>
          <p:nvPr/>
        </p:nvSpPr>
        <p:spPr bwMode="auto">
          <a:xfrm>
            <a:off x="4565428" y="268571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3" name="Oval 13"/>
          <p:cNvSpPr>
            <a:spLocks noChangeArrowheads="1"/>
          </p:cNvSpPr>
          <p:nvPr/>
        </p:nvSpPr>
        <p:spPr bwMode="auto">
          <a:xfrm>
            <a:off x="967316" y="2697926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4" name="Text Box 4"/>
          <p:cNvSpPr txBox="1">
            <a:spLocks noChangeArrowheads="1"/>
          </p:cNvSpPr>
          <p:nvPr/>
        </p:nvSpPr>
        <p:spPr bwMode="auto">
          <a:xfrm>
            <a:off x="3421365" y="2776051"/>
            <a:ext cx="15821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GPU-less DT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/>
              </a:rPr>
              <a:t> lines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5" name="Straight Connector 104"/>
          <p:cNvCxnSpPr/>
          <p:nvPr/>
        </p:nvCxnSpPr>
        <p:spPr bwMode="auto">
          <a:xfrm>
            <a:off x="2441089" y="2425384"/>
            <a:ext cx="0" cy="21600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Oval 13"/>
          <p:cNvSpPr>
            <a:spLocks noChangeArrowheads="1"/>
          </p:cNvSpPr>
          <p:nvPr/>
        </p:nvSpPr>
        <p:spPr bwMode="auto">
          <a:xfrm>
            <a:off x="2411962" y="2656166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83104" y="3494747"/>
            <a:ext cx="1216532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GB" sz="1300" dirty="0" smtClean="0">
                <a:latin typeface="+mj-lt"/>
              </a:rPr>
              <a:t>EPYC 7xx1</a:t>
            </a:r>
          </a:p>
          <a:p>
            <a:pPr fontAlgn="base">
              <a:spcAft>
                <a:spcPts val="200"/>
              </a:spcAft>
            </a:pPr>
            <a:endParaRPr lang="en-GB" sz="1300" dirty="0" smtClean="0">
              <a:latin typeface="+mj-lt"/>
            </a:endParaRPr>
          </a:p>
          <a:p>
            <a:pPr fontAlgn="base">
              <a:spcAft>
                <a:spcPts val="200"/>
              </a:spcAft>
            </a:pPr>
            <a:r>
              <a:rPr lang="en-GB" sz="1300" dirty="0" smtClean="0"/>
              <a:t>EPYC 7xx2</a:t>
            </a:r>
            <a:endParaRPr lang="en-GB" sz="1300" dirty="0"/>
          </a:p>
          <a:p>
            <a:pPr lvl="0" fontAlgn="base">
              <a:spcAft>
                <a:spcPts val="200"/>
              </a:spcAft>
            </a:pPr>
            <a:r>
              <a:rPr lang="en-GB" sz="1300" dirty="0" smtClean="0">
                <a:solidFill>
                  <a:srgbClr val="000000"/>
                </a:solidFill>
                <a:latin typeface="Verdana"/>
              </a:rPr>
              <a:t>EPYC 7xx3</a:t>
            </a:r>
            <a:endParaRPr lang="en-GB" sz="1300" dirty="0" smtClean="0">
              <a:latin typeface="+mj-l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495767" y="3495504"/>
            <a:ext cx="1907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GB" sz="1300" dirty="0" err="1" smtClean="0">
                <a:latin typeface="+mj-lt"/>
              </a:rPr>
              <a:t>Threadripper</a:t>
            </a:r>
            <a:r>
              <a:rPr lang="en-GB" sz="1300" dirty="0" smtClean="0">
                <a:latin typeface="+mj-lt"/>
              </a:rPr>
              <a:t> 19xxX</a:t>
            </a:r>
          </a:p>
          <a:p>
            <a:pPr fontAlgn="base">
              <a:spcAft>
                <a:spcPts val="200"/>
              </a:spcAft>
            </a:pPr>
            <a:r>
              <a:rPr lang="en-GB" sz="1300" dirty="0" err="1">
                <a:latin typeface="+mj-lt"/>
              </a:rPr>
              <a:t>Threadripper</a:t>
            </a:r>
            <a:r>
              <a:rPr lang="en-GB" sz="1300" dirty="0">
                <a:latin typeface="+mj-lt"/>
              </a:rPr>
              <a:t> </a:t>
            </a:r>
            <a:r>
              <a:rPr lang="en-GB" sz="1300" dirty="0" smtClean="0">
                <a:latin typeface="+mj-lt"/>
              </a:rPr>
              <a:t>29xxX</a:t>
            </a:r>
            <a:endParaRPr lang="en-GB" sz="1300" dirty="0">
              <a:latin typeface="+mj-lt"/>
            </a:endParaRPr>
          </a:p>
          <a:p>
            <a:pPr fontAlgn="base">
              <a:spcAft>
                <a:spcPts val="200"/>
              </a:spcAft>
            </a:pPr>
            <a:r>
              <a:rPr lang="en-GB" sz="1300" dirty="0" err="1">
                <a:latin typeface="+mj-lt"/>
              </a:rPr>
              <a:t>Threadripper</a:t>
            </a:r>
            <a:r>
              <a:rPr lang="en-GB" sz="1300" dirty="0">
                <a:latin typeface="+mj-lt"/>
              </a:rPr>
              <a:t> </a:t>
            </a:r>
            <a:r>
              <a:rPr lang="en-GB" sz="1300" dirty="0" smtClean="0">
                <a:latin typeface="+mj-lt"/>
              </a:rPr>
              <a:t>39xxX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312657" y="3494747"/>
            <a:ext cx="2013693" cy="1007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GB" sz="1300" dirty="0" smtClean="0">
                <a:latin typeface="+mj-lt"/>
              </a:rPr>
              <a:t>R. 3/5/7    1xxx/X</a:t>
            </a:r>
          </a:p>
          <a:p>
            <a:pPr fontAlgn="base">
              <a:spcAft>
                <a:spcPts val="200"/>
              </a:spcAft>
            </a:pPr>
            <a:r>
              <a:rPr lang="en-GB" sz="1300" dirty="0" smtClean="0">
                <a:latin typeface="+mj-lt"/>
              </a:rPr>
              <a:t>R. 3/5/7    2xxx/X/E</a:t>
            </a:r>
          </a:p>
          <a:p>
            <a:pPr fontAlgn="base">
              <a:spcAft>
                <a:spcPts val="200"/>
              </a:spcAft>
            </a:pPr>
            <a:r>
              <a:rPr lang="en-GB" sz="1300" dirty="0" smtClean="0">
                <a:latin typeface="+mj-lt"/>
              </a:rPr>
              <a:t>R. 3/5/7/9 3xxx/X/XT</a:t>
            </a:r>
          </a:p>
          <a:p>
            <a:pPr fontAlgn="base">
              <a:spcAft>
                <a:spcPts val="200"/>
              </a:spcAft>
            </a:pPr>
            <a:r>
              <a:rPr lang="en-GB" sz="1300" dirty="0" smtClean="0">
                <a:latin typeface="+mj-lt"/>
              </a:rPr>
              <a:t>R.    5/7/9 5xxx/X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116311" y="3494747"/>
            <a:ext cx="1930337" cy="1007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GB" sz="1300" dirty="0" smtClean="0">
                <a:latin typeface="+mj-lt"/>
              </a:rPr>
              <a:t>R. 3/5/7    2xxx/H/U</a:t>
            </a:r>
          </a:p>
          <a:p>
            <a:pPr fontAlgn="base">
              <a:spcAft>
                <a:spcPts val="200"/>
              </a:spcAft>
            </a:pPr>
            <a:r>
              <a:rPr lang="en-GB" sz="1300" dirty="0">
                <a:latin typeface="+mj-lt"/>
              </a:rPr>
              <a:t>R. 3/5/7 </a:t>
            </a:r>
            <a:r>
              <a:rPr lang="en-GB" sz="1300" dirty="0" smtClean="0">
                <a:latin typeface="+mj-lt"/>
              </a:rPr>
              <a:t>   3xxx/H/U</a:t>
            </a:r>
            <a:endParaRPr lang="en-GB" sz="1300" dirty="0">
              <a:latin typeface="+mj-lt"/>
            </a:endParaRPr>
          </a:p>
          <a:p>
            <a:pPr fontAlgn="base">
              <a:spcAft>
                <a:spcPts val="200"/>
              </a:spcAft>
            </a:pPr>
            <a:r>
              <a:rPr lang="en-GB" sz="1300" dirty="0">
                <a:latin typeface="+mj-lt"/>
              </a:rPr>
              <a:t>R. </a:t>
            </a:r>
            <a:r>
              <a:rPr lang="en-GB" sz="1300" dirty="0" smtClean="0">
                <a:latin typeface="+mj-lt"/>
              </a:rPr>
              <a:t>3/5/7/9 4xxx/H/U</a:t>
            </a:r>
            <a:endParaRPr lang="en-GB" sz="1300" dirty="0">
              <a:latin typeface="+mj-lt"/>
            </a:endParaRPr>
          </a:p>
          <a:p>
            <a:pPr lvl="0" fontAlgn="base">
              <a:spcAft>
                <a:spcPts val="200"/>
              </a:spcAft>
            </a:pPr>
            <a:r>
              <a:rPr lang="en-GB" sz="1300" dirty="0">
                <a:solidFill>
                  <a:srgbClr val="000000"/>
                </a:solidFill>
                <a:latin typeface="+mj-lt"/>
              </a:rPr>
              <a:t>R. </a:t>
            </a:r>
            <a:r>
              <a:rPr lang="en-GB" sz="1300" dirty="0" smtClean="0">
                <a:solidFill>
                  <a:srgbClr val="000000"/>
                </a:solidFill>
                <a:latin typeface="+mj-lt"/>
              </a:rPr>
              <a:t>3/5/7/9 5xxx/H/U</a:t>
            </a:r>
            <a:endParaRPr lang="en-GB" sz="1300" dirty="0" smtClean="0">
              <a:latin typeface="+mj-lt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00896" y="3496449"/>
            <a:ext cx="1792478" cy="1007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GB" sz="1300" dirty="0" smtClean="0">
                <a:latin typeface="+mj-lt"/>
              </a:rPr>
              <a:t>R. 3/5    2xxxG/GE</a:t>
            </a:r>
          </a:p>
          <a:p>
            <a:pPr fontAlgn="base">
              <a:spcAft>
                <a:spcPts val="200"/>
              </a:spcAft>
            </a:pPr>
            <a:r>
              <a:rPr lang="en-GB" sz="1300" dirty="0">
                <a:latin typeface="+mj-lt"/>
              </a:rPr>
              <a:t>R. 3/5 </a:t>
            </a:r>
            <a:r>
              <a:rPr lang="en-GB" sz="1300" dirty="0" smtClean="0">
                <a:latin typeface="+mj-lt"/>
              </a:rPr>
              <a:t>   3xxxG/GE</a:t>
            </a:r>
            <a:endParaRPr lang="en-GB" sz="1300" dirty="0">
              <a:latin typeface="+mj-lt"/>
            </a:endParaRPr>
          </a:p>
          <a:p>
            <a:pPr fontAlgn="base">
              <a:spcAft>
                <a:spcPts val="200"/>
              </a:spcAft>
            </a:pPr>
            <a:r>
              <a:rPr lang="en-GB" sz="1300" dirty="0">
                <a:latin typeface="+mj-lt"/>
              </a:rPr>
              <a:t>R. </a:t>
            </a:r>
            <a:r>
              <a:rPr lang="en-GB" sz="1300" dirty="0" smtClean="0">
                <a:latin typeface="+mj-lt"/>
              </a:rPr>
              <a:t>3/5/7 4xxxG/GE</a:t>
            </a:r>
            <a:endParaRPr lang="en-GB" sz="1300" dirty="0">
              <a:latin typeface="+mj-lt"/>
            </a:endParaRPr>
          </a:p>
          <a:p>
            <a:pPr fontAlgn="base">
              <a:spcAft>
                <a:spcPts val="200"/>
              </a:spcAft>
            </a:pPr>
            <a:r>
              <a:rPr lang="en-GB" sz="1300" dirty="0">
                <a:latin typeface="+mj-lt"/>
              </a:rPr>
              <a:t>R. 3/5 </a:t>
            </a:r>
            <a:r>
              <a:rPr lang="en-GB" sz="1300" dirty="0" smtClean="0">
                <a:latin typeface="+mj-lt"/>
              </a:rPr>
              <a:t>   5xxxG/GE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3302547" y="4456495"/>
            <a:ext cx="17218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1300" dirty="0" smtClean="0">
                <a:latin typeface="+mj-lt"/>
              </a:rPr>
              <a:t>R.: </a:t>
            </a:r>
            <a:r>
              <a:rPr lang="en-GB" sz="1300" dirty="0" err="1" smtClean="0">
                <a:latin typeface="+mj-lt"/>
              </a:rPr>
              <a:t>Ryzen</a:t>
            </a:r>
            <a:endParaRPr lang="en-GB" sz="1300" dirty="0" smtClean="0">
              <a:latin typeface="+mj-lt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2938" y="3484345"/>
            <a:ext cx="434734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GB" sz="1300" dirty="0" smtClean="0">
                <a:latin typeface="+mj-lt"/>
              </a:rPr>
              <a:t>Z</a:t>
            </a:r>
          </a:p>
          <a:p>
            <a:pPr fontAlgn="base">
              <a:spcAft>
                <a:spcPts val="200"/>
              </a:spcAft>
            </a:pPr>
            <a:r>
              <a:rPr lang="en-GB" sz="1300" dirty="0" smtClean="0">
                <a:latin typeface="+mj-lt"/>
              </a:rPr>
              <a:t>Z+</a:t>
            </a:r>
          </a:p>
          <a:p>
            <a:pPr fontAlgn="base">
              <a:spcAft>
                <a:spcPts val="200"/>
              </a:spcAft>
            </a:pPr>
            <a:r>
              <a:rPr lang="en-GB" sz="1300" dirty="0" smtClean="0">
                <a:latin typeface="+mj-lt"/>
              </a:rPr>
              <a:t>Z2</a:t>
            </a:r>
          </a:p>
          <a:p>
            <a:pPr fontAlgn="base">
              <a:spcAft>
                <a:spcPts val="200"/>
              </a:spcAft>
            </a:pPr>
            <a:r>
              <a:rPr lang="en-GB" sz="1300" dirty="0" smtClean="0">
                <a:latin typeface="+mj-lt"/>
              </a:rPr>
              <a:t>Z3</a:t>
            </a:r>
          </a:p>
        </p:txBody>
      </p:sp>
      <p:sp>
        <p:nvSpPr>
          <p:cNvPr id="9" name="Left Brace 8"/>
          <p:cNvSpPr/>
          <p:nvPr/>
        </p:nvSpPr>
        <p:spPr bwMode="auto">
          <a:xfrm rot="16200000">
            <a:off x="5977731" y="2050825"/>
            <a:ext cx="432000" cy="5760000"/>
          </a:xfrm>
          <a:prstGeom prst="lef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9856" y="510921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13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Clients</a:t>
            </a:r>
          </a:p>
        </p:txBody>
      </p:sp>
    </p:spTree>
    <p:extLst>
      <p:ext uri="{BB962C8B-B14F-4D97-AF65-F5344CB8AC3E}">
        <p14:creationId xmlns:p14="http://schemas.microsoft.com/office/powerpoint/2010/main" val="299515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110" grpId="0"/>
      <p:bldP spid="111" grpId="0"/>
      <p:bldP spid="9" grpId="0" animBg="1"/>
      <p:bldP spid="11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7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01653" y="1836404"/>
            <a:ext cx="2920992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 (DT)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PGA socket (AM4)</a:t>
            </a:r>
            <a:endParaRPr kumimoji="0" lang="en-US" alt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14190" y="1088482"/>
            <a:ext cx="6390712" cy="677046"/>
            <a:chOff x="1837194" y="2121433"/>
            <a:chExt cx="5441972" cy="677046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837194" y="2121433"/>
              <a:ext cx="5441972" cy="27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342900" marR="0" lvl="0" indent="-34290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Ryzen client processor lines</a:t>
              </a:r>
              <a:endParaRPr kumimoji="0" lang="hu-HU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rot="-5400000" flipH="1" flipV="1">
              <a:off x="3424237" y="1612056"/>
              <a:ext cx="315913" cy="19796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2554288" y="2726479"/>
              <a:ext cx="60325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6515099" y="2726479"/>
              <a:ext cx="61311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92917" y="1836404"/>
            <a:ext cx="2278188" cy="74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processor lines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(for laptops)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BGA socket (FP5/FP6)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702451" y="2561175"/>
            <a:ext cx="2772000" cy="272828"/>
            <a:chOff x="2554285" y="2443905"/>
            <a:chExt cx="4068816" cy="383880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2554285" y="2726478"/>
              <a:ext cx="105684" cy="10130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15098" y="2726478"/>
              <a:ext cx="108003" cy="10130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844053" y="2903208"/>
            <a:ext cx="183415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GPU-less </a:t>
            </a:r>
            <a:r>
              <a:rPr kumimoji="0" lang="en-US" altLang="en-US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lines</a:t>
            </a:r>
            <a:endParaRPr kumimoji="0" lang="en-US" alt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840016" y="2903208"/>
            <a:ext cx="13821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APU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746193" y="2901605"/>
            <a:ext cx="174599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APU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6465413" y="3714348"/>
            <a:ext cx="7537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 lines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7917630" y="3712744"/>
            <a:ext cx="75052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 lines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05753" y="3991379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W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70848" y="3970523"/>
            <a:ext cx="9076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35/45 W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955303" y="3959294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 W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624299" y="3332210"/>
            <a:ext cx="1662639" cy="301518"/>
            <a:chOff x="2554281" y="2443905"/>
            <a:chExt cx="4140099" cy="371217"/>
          </a:xfrm>
        </p:grpSpPr>
        <p:sp>
          <p:nvSpPr>
            <p:cNvPr id="53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2554281" y="2726478"/>
              <a:ext cx="179286" cy="8864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6515094" y="2726477"/>
              <a:ext cx="179286" cy="8864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3341608" y="3712743"/>
            <a:ext cx="75854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 lines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4786243" y="3711139"/>
            <a:ext cx="86434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 lines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74408" y="3989774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 W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722038" y="3330604"/>
            <a:ext cx="1731798" cy="301518"/>
            <a:chOff x="2554283" y="2443905"/>
            <a:chExt cx="4132630" cy="371217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2554283" y="2726478"/>
              <a:ext cx="171815" cy="8864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6515098" y="2726477"/>
              <a:ext cx="171815" cy="8864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7562" y="481878"/>
            <a:ext cx="919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Socketing, tagging and TDP values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client processor lines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4917" y="3999399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W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83239" y="3340230"/>
            <a:ext cx="1731798" cy="301518"/>
            <a:chOff x="2554283" y="2443905"/>
            <a:chExt cx="4132630" cy="371217"/>
          </a:xfrm>
        </p:grpSpPr>
        <p:sp>
          <p:nvSpPr>
            <p:cNvPr id="42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554283" y="2726477"/>
              <a:ext cx="171815" cy="8864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6515098" y="2726478"/>
              <a:ext cx="171815" cy="8864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173341" y="3720763"/>
            <a:ext cx="143340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Untagged lines</a:t>
            </a:r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2033171" y="3719159"/>
            <a:ext cx="74251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 lines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864055" y="3997794"/>
            <a:ext cx="101341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95/105 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900" y="6345238"/>
            <a:ext cx="70014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PGA: Pin Grid Array (</a:t>
            </a:r>
            <a:r>
              <a:rPr lang="en-GB" sz="13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érintkező</a:t>
            </a:r>
            <a:r>
              <a:rPr lang="en-GB" sz="13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3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tűs</a:t>
            </a:r>
            <a:r>
              <a:rPr lang="en-GB" sz="13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3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tok</a:t>
            </a:r>
            <a:r>
              <a:rPr lang="en-GB" sz="13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)   BGA: Ball Grid Array (</a:t>
            </a:r>
            <a:r>
              <a:rPr lang="en-GB" sz="13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forrasztó</a:t>
            </a:r>
            <a:r>
              <a:rPr lang="en-GB" sz="13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3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csúcsos</a:t>
            </a:r>
            <a:r>
              <a:rPr lang="en-GB" sz="13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3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tok</a:t>
            </a:r>
            <a:r>
              <a:rPr lang="en-GB" sz="13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7474" y="477774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GB" sz="1600" spc="-30" dirty="0" err="1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4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8" grpId="0"/>
      <p:bldP spid="46" grpId="0"/>
      <p:bldP spid="47" grpId="0"/>
      <p:bldP spid="49" grpId="0"/>
      <p:bldP spid="50" grpId="0"/>
      <p:bldP spid="51" grpId="0"/>
      <p:bldP spid="57" grpId="0"/>
      <p:bldP spid="58" grpId="0"/>
      <p:bldP spid="59" grpId="0"/>
      <p:bldP spid="40" grpId="0"/>
      <p:bldP spid="66" grpId="0"/>
      <p:bldP spid="67" grpId="0"/>
      <p:bldP spid="68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7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56171" y="1624017"/>
            <a:ext cx="29209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 (DT) processor lines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PGA socket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AM4 (PGA-1331)</a:t>
            </a:r>
            <a:endParaRPr kumimoji="0" lang="en-US" alt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82921" y="1051622"/>
            <a:ext cx="4320000" cy="21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Ryzen client processor lines</a:t>
            </a:r>
            <a:endParaRPr kumimoji="0" lang="hu-HU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35919" y="1366569"/>
            <a:ext cx="3960000" cy="272828"/>
            <a:chOff x="3682508" y="1317409"/>
            <a:chExt cx="4116633" cy="306177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 rot="16200000" flipH="1" flipV="1">
              <a:off x="4606184" y="432640"/>
              <a:ext cx="251967" cy="20215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5400000" flipV="1">
              <a:off x="6627692" y="432639"/>
              <a:ext cx="251967" cy="20215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3682508" y="1542785"/>
              <a:ext cx="72000" cy="8080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7727141" y="1542785"/>
              <a:ext cx="72000" cy="8080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896441" y="1633849"/>
            <a:ext cx="3287118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(laptop) processor lines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BGA socket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Zen/Zen+ based: FP5 (BGA-1140)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2/Zen 3-based: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FP6 (BGA-1140)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655351" y="2436653"/>
            <a:ext cx="2205384" cy="220231"/>
            <a:chOff x="2554285" y="2443905"/>
            <a:chExt cx="4094486" cy="424402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2554285" y="2726476"/>
              <a:ext cx="133674" cy="14183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15097" y="2726476"/>
              <a:ext cx="133674" cy="14183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1662200" y="2711313"/>
            <a:ext cx="183415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GPU-less DT lines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215400" y="2711313"/>
            <a:ext cx="13821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APU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909821" y="2709710"/>
            <a:ext cx="174599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APU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6690127" y="3296860"/>
            <a:ext cx="75373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 lines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7850126" y="3295256"/>
            <a:ext cx="7505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 lines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20633" y="3571267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W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595562" y="3567451"/>
            <a:ext cx="9076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35/45 W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887799" y="3567582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 W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215992" y="3020596"/>
            <a:ext cx="1282269" cy="215448"/>
            <a:chOff x="2554280" y="2443905"/>
            <a:chExt cx="4196445" cy="424402"/>
          </a:xfrm>
        </p:grpSpPr>
        <p:sp>
          <p:nvSpPr>
            <p:cNvPr id="53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2554280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6515093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3856488" y="3295255"/>
            <a:ext cx="75854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 lines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5060930" y="3293651"/>
            <a:ext cx="86433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 lines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49095" y="3569662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 W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7052814" y="3018990"/>
            <a:ext cx="1213111" cy="215448"/>
            <a:chOff x="2554280" y="2443905"/>
            <a:chExt cx="4210727" cy="424402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2554280" y="2726477"/>
              <a:ext cx="249913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6515094" y="2726477"/>
              <a:ext cx="249913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7563" y="481878"/>
            <a:ext cx="681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Designations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AMD’s Zen-based client processor lines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137825"/>
              </p:ext>
            </p:extLst>
          </p:nvPr>
        </p:nvGraphicFramePr>
        <p:xfrm>
          <a:off x="57958" y="3997191"/>
          <a:ext cx="9044138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274">
                  <a:extLst>
                    <a:ext uri="{9D8B030D-6E8A-4147-A177-3AD203B41FA5}">
                      <a16:colId xmlns:a16="http://schemas.microsoft.com/office/drawing/2014/main" val="1927200183"/>
                    </a:ext>
                  </a:extLst>
                </a:gridCol>
                <a:gridCol w="866468">
                  <a:extLst>
                    <a:ext uri="{9D8B030D-6E8A-4147-A177-3AD203B41FA5}">
                      <a16:colId xmlns:a16="http://schemas.microsoft.com/office/drawing/2014/main" val="373641774"/>
                    </a:ext>
                  </a:extLst>
                </a:gridCol>
                <a:gridCol w="1693852">
                  <a:extLst>
                    <a:ext uri="{9D8B030D-6E8A-4147-A177-3AD203B41FA5}">
                      <a16:colId xmlns:a16="http://schemas.microsoft.com/office/drawing/2014/main" val="2564677022"/>
                    </a:ext>
                  </a:extLst>
                </a:gridCol>
                <a:gridCol w="2808772">
                  <a:extLst>
                    <a:ext uri="{9D8B030D-6E8A-4147-A177-3AD203B41FA5}">
                      <a16:colId xmlns:a16="http://schemas.microsoft.com/office/drawing/2014/main" val="179527995"/>
                    </a:ext>
                  </a:extLst>
                </a:gridCol>
                <a:gridCol w="2808772">
                  <a:extLst>
                    <a:ext uri="{9D8B030D-6E8A-4147-A177-3AD203B41FA5}">
                      <a16:colId xmlns:a16="http://schemas.microsoft.com/office/drawing/2014/main" val="211641262"/>
                    </a:ext>
                  </a:extLst>
                </a:gridCol>
              </a:tblGrid>
              <a:tr h="3884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</a:t>
                      </a:r>
                      <a:endParaRPr lang="en-US" sz="1300" dirty="0"/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Based</a:t>
                      </a:r>
                    </a:p>
                    <a:p>
                      <a:pPr algn="ctr"/>
                      <a:r>
                        <a:rPr lang="en-US" sz="1300" dirty="0" smtClean="0"/>
                        <a:t>on</a:t>
                      </a:r>
                      <a:endParaRPr lang="en-US" sz="1300" dirty="0"/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Models</a:t>
                      </a:r>
                    </a:p>
                    <a:p>
                      <a:pPr algn="ctr"/>
                      <a:r>
                        <a:rPr lang="en-US" sz="1300" dirty="0" smtClean="0"/>
                        <a:t>(Architecture)</a:t>
                      </a:r>
                      <a:endParaRPr lang="en-US" sz="1300" dirty="0"/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Models</a:t>
                      </a:r>
                    </a:p>
                    <a:p>
                      <a:pPr algn="ctr"/>
                      <a:r>
                        <a:rPr lang="en-US" sz="1300" dirty="0" smtClean="0"/>
                        <a:t>(Architecture)</a:t>
                      </a:r>
                      <a:endParaRPr lang="en-US" sz="1300" dirty="0"/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636275"/>
                  </a:ext>
                </a:extLst>
              </a:tr>
              <a:tr h="230618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1.  gen.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R.1000/X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latin typeface="+mj-lt"/>
                        </a:rPr>
                        <a:t>R. 2000G/GE</a:t>
                      </a:r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latin typeface="+mj-lt"/>
                        </a:rPr>
                        <a:t>R. 2000H/U</a:t>
                      </a:r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855080"/>
                  </a:ext>
                </a:extLst>
              </a:tr>
              <a:tr h="2306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(Summit</a:t>
                      </a:r>
                      <a:r>
                        <a:rPr lang="en-US" sz="1300" baseline="0" dirty="0" smtClean="0">
                          <a:latin typeface="+mj-lt"/>
                        </a:rPr>
                        <a:t> Ridge)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FFEDB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(Raven Ridge)</a:t>
                      </a:r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8307276"/>
                  </a:ext>
                </a:extLst>
              </a:tr>
              <a:tr h="230618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 gen.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R. 2000/X/E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latin typeface="+mj-lt"/>
                        </a:rPr>
                        <a:t>R. 3000G/GE</a:t>
                      </a:r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latin typeface="+mj-lt"/>
                        </a:rPr>
                        <a:t>R. 3000H/U</a:t>
                      </a:r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557093"/>
                  </a:ext>
                </a:extLst>
              </a:tr>
              <a:tr h="2306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(Pinnacle Ridge)</a:t>
                      </a:r>
                    </a:p>
                  </a:txBody>
                  <a:tcPr anchor="ctr">
                    <a:solidFill>
                      <a:srgbClr val="FFEDB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(Picasso)</a:t>
                      </a:r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9432610"/>
                  </a:ext>
                </a:extLst>
              </a:tr>
              <a:tr h="230618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3. gen.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j-lt"/>
                        </a:rPr>
                        <a:t>Zen 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R. 3000/X/XT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latin typeface="+mj-lt"/>
                        </a:rPr>
                        <a:t>R. 4000G/GE</a:t>
                      </a:r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latin typeface="+mj-lt"/>
                        </a:rPr>
                        <a:t>R. 4000H/U</a:t>
                      </a:r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527377"/>
                  </a:ext>
                </a:extLst>
              </a:tr>
              <a:tr h="2306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(Matisse)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EDB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(Renoir)</a:t>
                      </a:r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8264803"/>
                  </a:ext>
                </a:extLst>
              </a:tr>
              <a:tr h="230618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4. gen.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R. 5000X</a:t>
                      </a:r>
                    </a:p>
                  </a:txBody>
                  <a:tcPr anchor="ctr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latin typeface="+mj-lt"/>
                        </a:rPr>
                        <a:t>R. 6000G?</a:t>
                      </a:r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latin typeface="+mj-lt"/>
                        </a:rPr>
                        <a:t>R. 5000H/HS/HX/U</a:t>
                      </a:r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44450"/>
                  </a:ext>
                </a:extLst>
              </a:tr>
              <a:tr h="1447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(Vermeer)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ED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(Rembrandt)</a:t>
                      </a:r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(Cezanne) </a:t>
                      </a:r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7260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714527" y="3569190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W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980598" y="3056130"/>
            <a:ext cx="1282269" cy="215448"/>
            <a:chOff x="2554280" y="2443905"/>
            <a:chExt cx="4196445" cy="424402"/>
          </a:xfrm>
        </p:grpSpPr>
        <p:sp>
          <p:nvSpPr>
            <p:cNvPr id="43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554280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6515093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1300861" y="3330084"/>
            <a:ext cx="143340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Untagged lines</a:t>
            </a:r>
          </a:p>
        </p:txBody>
      </p:sp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2888838" y="3329185"/>
            <a:ext cx="74251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 lines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29345" y="3569801"/>
            <a:ext cx="101341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95/105 W</a:t>
            </a:r>
          </a:p>
        </p:txBody>
      </p:sp>
    </p:spTree>
    <p:extLst>
      <p:ext uri="{BB962C8B-B14F-4D97-AF65-F5344CB8AC3E}">
        <p14:creationId xmlns:p14="http://schemas.microsoft.com/office/powerpoint/2010/main" val="359944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3138" y="483947"/>
            <a:ext cx="620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+mj-lt"/>
              </a:rPr>
              <a:t>Main features of 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the AMD's 1S/2S EPYC server lines</a:t>
            </a:r>
            <a:endParaRPr lang="en-US" dirty="0">
              <a:solidFill>
                <a:srgbClr val="2D2D8A"/>
              </a:solidFill>
              <a:latin typeface="+mj-lt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917964"/>
              </p:ext>
            </p:extLst>
          </p:nvPr>
        </p:nvGraphicFramePr>
        <p:xfrm>
          <a:off x="13446" y="1065284"/>
          <a:ext cx="9100631" cy="5896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3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8534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+mj-lt"/>
                        </a:rPr>
                        <a:t>1. gen.</a:t>
                      </a:r>
                      <a:r>
                        <a:rPr lang="en-US" sz="1300" b="1" baseline="0" dirty="0" smtClean="0">
                          <a:latin typeface="+mj-lt"/>
                        </a:rPr>
                        <a:t> </a:t>
                      </a:r>
                      <a:r>
                        <a:rPr lang="en-US" sz="1300" b="1" dirty="0" smtClean="0">
                          <a:latin typeface="+mj-lt"/>
                        </a:rPr>
                        <a:t>EPYC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+mj-lt"/>
                        </a:rPr>
                        <a:t>2. gen. EPYC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+mj-lt"/>
                        </a:rPr>
                        <a:t>3. gen. EPYC</a:t>
                      </a:r>
                      <a:endParaRPr lang="en-US" sz="13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22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Architectures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Naples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Rome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Milan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6205989"/>
                  </a:ext>
                </a:extLst>
              </a:tr>
              <a:tr h="30392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2/7 mm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3/7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303922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06/2017-11/2018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08/2019 +09/2019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03/2020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835812"/>
                  </a:ext>
                </a:extLst>
              </a:tr>
              <a:tr h="74046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EPYC 7xx1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(2S</a:t>
                      </a:r>
                      <a:r>
                        <a:rPr lang="en-US" sz="1300" baseline="0" dirty="0" smtClean="0">
                          <a:latin typeface="+mj-lt"/>
                        </a:rPr>
                        <a:t> server)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EPYC 7xx1P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(1S server)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EPYC 7xx2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(2S server)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EPYC 7xx2P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(1S server)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EPYC 7xx3 (2S)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EPYC 7xF3 (2S)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(proc. perf. optimized)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EPYC 7xx3P (1S)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5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4x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MCM (8 dies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 with 2x CCX +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one IO die)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MCM (8 dies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 with 2x CCX +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one IO die)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5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56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8/16/24/32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 to 64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 to 64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6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19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8xDDR4-3200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8xDDR4-3200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5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lanes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1S: 128x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r>
                        <a:rPr lang="en-US" sz="1300" baseline="0" dirty="0" err="1" smtClean="0">
                          <a:latin typeface="+mj-lt"/>
                        </a:rPr>
                        <a:t>PCIe</a:t>
                      </a:r>
                      <a:r>
                        <a:rPr lang="en-US" sz="1300" baseline="0" dirty="0" smtClean="0">
                          <a:latin typeface="+mj-lt"/>
                        </a:rPr>
                        <a:t> 3.0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2S: 64x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128x 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128x 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56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120-180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120-240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155-280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SP3 </a:t>
                      </a:r>
                      <a:r>
                        <a:rPr lang="en-US" sz="1300" dirty="0" smtClean="0">
                          <a:latin typeface="+mj-lt"/>
                        </a:rPr>
                        <a:t>(LGA 4094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SP3 (LGA 4094)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SP3 (LGA 4094)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56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chipset, </a:t>
                      </a:r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30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38" y="484126"/>
            <a:ext cx="583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HEDT lines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3446" y="1147168"/>
          <a:ext cx="9100631" cy="6006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6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1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802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1. gen.</a:t>
                      </a:r>
                    </a:p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Threadripper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 gen. </a:t>
                      </a:r>
                    </a:p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Threadripper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+mj-lt"/>
                        </a:rPr>
                        <a:t>3.gen. </a:t>
                      </a:r>
                      <a:r>
                        <a:rPr lang="en-US" sz="1300" b="1" dirty="0" err="1" smtClean="0">
                          <a:latin typeface="+mj-lt"/>
                        </a:rPr>
                        <a:t>Threadripper</a:t>
                      </a:r>
                      <a:endParaRPr lang="en-US" sz="1300" b="1" dirty="0" smtClean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Whitehaven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Pinnacle</a:t>
                      </a:r>
                      <a:r>
                        <a:rPr lang="en-US" sz="1300" baseline="0" dirty="0" smtClean="0">
                          <a:latin typeface="+mj-lt"/>
                        </a:rPr>
                        <a:t>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Castle Peak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769934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/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 / 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2 / 7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08/2017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08/2018 / 10/2018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11/2019 - 02/2020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1813537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1950X/1920X/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1900X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2990WX/2970WX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2950X/2920X </a:t>
                      </a:r>
                      <a:endParaRPr lang="en-US" sz="13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3990X/3970X/3960X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39x5WX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67093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Zeppelin dies)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(up to 4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Zeppelin </a:t>
                      </a:r>
                      <a:r>
                        <a:rPr lang="en-US" sz="1300" dirty="0" smtClean="0">
                          <a:latin typeface="+mj-lt"/>
                        </a:rPr>
                        <a:t>dies)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MCM (4/8 CCD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with 6/8 cores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and one I/O die)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8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8/12/16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12/16/24/32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24/32/64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1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4xDDR4-3200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28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 </a:t>
                      </a:r>
                      <a:r>
                        <a:rPr lang="en-US" sz="1300" dirty="0">
                          <a:latin typeface="+mj-lt"/>
                        </a:rPr>
                        <a:t>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64x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64x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64x 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5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180/250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TR4 (SP3r2)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(LGA-4094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TR4 (SP3r2)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(LGA-4094)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sTRX4 (SP3r3)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(LGA-4094)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X399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X399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TRX40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088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80363"/>
            <a:ext cx="808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to the SP3 server socket and the TR4 (SP3r2) HEDT sockets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[119]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297" y="895151"/>
            <a:ext cx="900112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sockets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physically identical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electrically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incompatible.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long as socket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used for the 1. or 2. gen.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server line that has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thus doesn't require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chipset,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TR4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(SP3r2)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AMD’s 1. or 2. gen.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and requires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compatible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chipset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provide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improved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functionality, e.g. series 300 or 400 chipsets.</a:t>
            </a:r>
          </a:p>
        </p:txBody>
      </p:sp>
    </p:spTree>
    <p:extLst>
      <p:ext uri="{BB962C8B-B14F-4D97-AF65-F5344CB8AC3E}">
        <p14:creationId xmlns:p14="http://schemas.microsoft.com/office/powerpoint/2010/main" val="170984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700" dirty="0"/>
          </a:p>
        </p:txBody>
      </p:sp>
      <p:sp>
        <p:nvSpPr>
          <p:cNvPr id="8" name="TextBox 7"/>
          <p:cNvSpPr txBox="1"/>
          <p:nvPr/>
        </p:nvSpPr>
        <p:spPr>
          <a:xfrm>
            <a:off x="71438" y="480363"/>
            <a:ext cx="783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GPU-less Ryzen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 (see Section 5.1)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064869"/>
              </p:ext>
            </p:extLst>
          </p:nvPr>
        </p:nvGraphicFramePr>
        <p:xfrm>
          <a:off x="21684" y="1047178"/>
          <a:ext cx="9100631" cy="5775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4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5946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3.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+mj-lt"/>
                        </a:rPr>
                        <a:t>4. gen. Ryzen DT</a:t>
                      </a:r>
                      <a:endParaRPr lang="en-US" sz="13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Summit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Pinnacle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Matisse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Vermeer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3693633"/>
                  </a:ext>
                </a:extLst>
              </a:tr>
              <a:tr h="4461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Zen/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Zen+/ 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2/ 7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3/ 7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446160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03/2017 - 07/2017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04/2018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07/2019 – 04/2020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11/2020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213666"/>
                  </a:ext>
                </a:extLst>
              </a:tr>
              <a:tr h="80866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7 1x00/X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1x00/X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3 1x00/X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7 2700/X/E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2600/X/E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2500/X/E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3 2300X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39x0/X/XT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3x00X/XT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3x00X/XT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3x00/X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5950X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5900X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5700X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5600X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(2x CCX)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(2x CCX)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kumimoji="0" lang="en-US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4/6/8/12/16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6/8/12/16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1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(except Ryzen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2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2xDDR4-3200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2xDDR4-3200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49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lanes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r>
                        <a:rPr lang="en-US" sz="1300" baseline="0" dirty="0">
                          <a:latin typeface="+mj-lt"/>
                        </a:rPr>
                        <a:t>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r>
                        <a:rPr lang="en-US" sz="1300" baseline="0" dirty="0">
                          <a:latin typeface="+mj-lt"/>
                        </a:rPr>
                        <a:t>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24x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4.0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24x 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65/95/105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65/95/105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65/105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</a:t>
                      </a:r>
                      <a:r>
                        <a:rPr lang="en-US" sz="1300" dirty="0" smtClean="0">
                          <a:latin typeface="+mj-lt"/>
                        </a:rPr>
                        <a:t>(PGA-1331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</a:t>
                      </a:r>
                      <a:r>
                        <a:rPr lang="en-US" sz="1300" dirty="0" smtClean="0">
                          <a:latin typeface="+mj-lt"/>
                        </a:rPr>
                        <a:t>(PGA-1331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AM4 (PGA-1331)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AM4 (PGA-1331)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300/400-series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300/400-series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400/500-series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400/500-series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07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168" y="484126"/>
            <a:ext cx="648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DT APU lines (see Section 5.2)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99617"/>
              </p:ext>
            </p:extLst>
          </p:nvPr>
        </p:nvGraphicFramePr>
        <p:xfrm>
          <a:off x="13446" y="901148"/>
          <a:ext cx="9100631" cy="5924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2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0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479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1. gen. Ryzen DT APU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+mj-lt"/>
                        </a:rPr>
                        <a:t>2. gen. Ryzen DT APU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3. gen. Ryzen DT APU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4. gen. Ryzen DT </a:t>
                      </a:r>
                    </a:p>
                    <a:p>
                      <a:pPr algn="ctr"/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104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Raven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Picasso</a:t>
                      </a:r>
                      <a:endParaRPr lang="en-US" sz="13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Renoir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Cezanne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6295702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/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Zen+ / 12 nm</a:t>
                      </a:r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2 / 7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3 /7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02/2018 - 04/2018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07/2019 / 09/2019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07/2020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01/2021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9840041"/>
                  </a:ext>
                </a:extLst>
              </a:tr>
              <a:tr h="75065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R. 5 2400G/GE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R. 3 2200G/GE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3400G/GE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3 3200G/GE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>
                          <a:latin typeface="+mj-lt"/>
                        </a:rPr>
                        <a:t>R. 7 4700G/GE</a:t>
                      </a:r>
                    </a:p>
                    <a:p>
                      <a:pPr algn="ctr"/>
                      <a:r>
                        <a:rPr lang="sv-SE" sz="1300" dirty="0" smtClean="0">
                          <a:latin typeface="+mj-lt"/>
                        </a:rPr>
                        <a:t>R. 5 4600G/GE</a:t>
                      </a:r>
                    </a:p>
                    <a:p>
                      <a:pPr algn="ctr"/>
                      <a:r>
                        <a:rPr lang="sv-SE" sz="1300" dirty="0" smtClean="0">
                          <a:latin typeface="+mj-lt"/>
                        </a:rPr>
                        <a:t>R. 3 4300G/GE</a:t>
                      </a:r>
                      <a:endParaRPr lang="sv-SE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>
                          <a:latin typeface="+mj-lt"/>
                        </a:rPr>
                        <a:t>R. 7 5700G etc.</a:t>
                      </a:r>
                    </a:p>
                    <a:p>
                      <a:pPr algn="ctr"/>
                      <a:r>
                        <a:rPr lang="sv-SE" sz="1300" dirty="0" smtClean="0">
                          <a:latin typeface="+mj-lt"/>
                        </a:rPr>
                        <a:t>2021 1H</a:t>
                      </a:r>
                      <a:endParaRPr lang="sv-SE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17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CCX +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CCX +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CCD+G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Vega 11/8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Vega 11/8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Vega 8 - 3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8/6/4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 only</a:t>
                      </a:r>
                      <a:r>
                        <a:rPr lang="en-US" sz="1300" baseline="0" dirty="0" smtClean="0">
                          <a:latin typeface="+mj-lt"/>
                        </a:rPr>
                        <a:t> for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Ryzen 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SMT only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Ryzen 5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Rate (up to)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2xDDR4-2933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2xDDR4-3200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79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lanes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8+4+4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8+4+4 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3.0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8+4+4 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3.0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35/65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35/ 65 W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35/65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AM4 (PGA-1331)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AM4 (PGA-1331)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AM4 (PGA- 1331)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300/400-series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300/400-series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400/500-series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8000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38" y="484126"/>
            <a:ext cx="7493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Ryzen mobile APU lines (see Section 6)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23314" y="1078703"/>
          <a:ext cx="9072561" cy="5878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6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6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7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4936">
                  <a:extLst>
                    <a:ext uri="{9D8B030D-6E8A-4147-A177-3AD203B41FA5}">
                      <a16:colId xmlns:a16="http://schemas.microsoft.com/office/drawing/2014/main" val="1215913217"/>
                    </a:ext>
                  </a:extLst>
                </a:gridCol>
              </a:tblGrid>
              <a:tr h="447342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1. gen. Ryzen mobile 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 gen. Ryzen mobile 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3. gen. Ryzen</a:t>
                      </a:r>
                    </a:p>
                    <a:p>
                      <a:pPr algn="ctr"/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 mobile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4. gen. Ryzen</a:t>
                      </a:r>
                    </a:p>
                    <a:p>
                      <a:pPr algn="ctr"/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mobile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34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Raven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Picasso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Renoir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Cezanne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411045"/>
                  </a:ext>
                </a:extLst>
              </a:tr>
              <a:tr h="3308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..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/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 / 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2 / 7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3</a:t>
                      </a:r>
                      <a:r>
                        <a:rPr lang="en-US" sz="1300" kern="1200" baseline="300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/Zen 2</a:t>
                      </a:r>
                      <a:r>
                        <a:rPr lang="en-US" sz="1300" kern="1200" baseline="300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/ 7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265610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10/2017-09/2018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01/2019-09/2019)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03/2020-05/2020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01/2021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101829"/>
                  </a:ext>
                </a:extLst>
              </a:tr>
              <a:tr h="8108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R. </a:t>
                      </a:r>
                      <a:r>
                        <a:rPr lang="en-US" sz="1300" dirty="0">
                          <a:latin typeface="+mj-lt"/>
                        </a:rPr>
                        <a:t>7 </a:t>
                      </a:r>
                      <a:r>
                        <a:rPr lang="en-US" sz="1300" dirty="0" smtClean="0">
                          <a:latin typeface="+mj-lt"/>
                        </a:rPr>
                        <a:t>2x00H/U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R. 5 2x00H/U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R. </a:t>
                      </a:r>
                      <a:r>
                        <a:rPr lang="en-US" sz="1300" baseline="0" dirty="0" smtClean="0">
                          <a:latin typeface="+mj-lt"/>
                        </a:rPr>
                        <a:t>3 2x00U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7 3xx00/H/U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5 3xx0/H/U 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3 3x00U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9 4900H/HS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7 4xx0/H/HS/U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5 4xx0/H/HS/U 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3 4x00U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9 5900H/HS/</a:t>
                      </a:r>
                      <a:r>
                        <a:rPr lang="en-US" sz="13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HX</a:t>
                      </a:r>
                      <a:r>
                        <a:rPr lang="en-US" sz="13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7 5xx0/H/HS/U</a:t>
                      </a:r>
                      <a:r>
                        <a:rPr lang="en-US" sz="13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5xx0/H/HS/U</a:t>
                      </a:r>
                      <a:r>
                        <a:rPr lang="en-US" sz="13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3 5300U</a:t>
                      </a:r>
                      <a:r>
                        <a:rPr lang="en-US" sz="13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3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34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Monolithic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(CCX </a:t>
                      </a:r>
                      <a:r>
                        <a:rPr lang="en-US" sz="1300" dirty="0">
                          <a:latin typeface="+mj-lt"/>
                        </a:rPr>
                        <a:t>+ </a:t>
                      </a:r>
                      <a:r>
                        <a:rPr lang="en-US" sz="1300" dirty="0" smtClean="0">
                          <a:latin typeface="+mj-lt"/>
                        </a:rPr>
                        <a:t>G)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Monolithic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(CCX </a:t>
                      </a:r>
                      <a:r>
                        <a:rPr lang="en-US" sz="1300" dirty="0">
                          <a:latin typeface="+mj-lt"/>
                        </a:rPr>
                        <a:t>+ </a:t>
                      </a:r>
                      <a:r>
                        <a:rPr lang="en-US" sz="1300" dirty="0" smtClean="0">
                          <a:latin typeface="+mj-lt"/>
                        </a:rPr>
                        <a:t>G)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Monolithic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2x CCX + G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Monolithic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6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Vega 3 - 11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Vega 6 – 11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Vega 5 - 8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Vega </a:t>
                      </a:r>
                      <a:r>
                        <a:rPr lang="en-US" sz="1300" dirty="0" err="1" smtClean="0">
                          <a:latin typeface="+mj-lt"/>
                        </a:rPr>
                        <a:t>na.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6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2/4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34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Yes, except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3x00U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Yes, except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3300U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Yes, except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4300U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Yes,</a:t>
                      </a:r>
                      <a:endParaRPr lang="en-US" sz="1300" kern="1200" baseline="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all models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34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2xDDR4-2400/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3200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2xDDR4-2400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2xDDR4-3200/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4x LPDDR4x-4266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2xDDR4-3200/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4x LPDDR4x-4266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6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lanes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8+</a:t>
                      </a:r>
                      <a:r>
                        <a:rPr lang="en-US" sz="1300" baseline="0" dirty="0" smtClean="0">
                          <a:latin typeface="+mj-lt"/>
                        </a:rPr>
                        <a:t>8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8+8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8+12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smtClean="0">
                          <a:latin typeface="+mj-lt"/>
                        </a:rPr>
                        <a:t> 3.0</a:t>
                      </a:r>
                      <a:endParaRPr lang="en-US" sz="13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na.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34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U:15W H:45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U:15</a:t>
                      </a:r>
                      <a:r>
                        <a:rPr lang="en-US" sz="1300" baseline="0" dirty="0" smtClean="0">
                          <a:latin typeface="+mj-lt"/>
                        </a:rPr>
                        <a:t>W </a:t>
                      </a:r>
                      <a:r>
                        <a:rPr lang="en-US" sz="1300" dirty="0" smtClean="0">
                          <a:latin typeface="+mj-lt"/>
                        </a:rPr>
                        <a:t>H:35W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U:15W HS: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3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5W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H: 45W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U:15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HS:35W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H: 35W HX: 45+W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656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FP5 (BGA-1140)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FP5 (BGA-1140)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FP6 (BGA-1140)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FP6 (BGA-1140)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6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5701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250"/>
          <a:stretch/>
        </p:blipFill>
        <p:spPr>
          <a:xfrm>
            <a:off x="0" y="1425391"/>
            <a:ext cx="9144000" cy="48660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</a:t>
            </a:r>
            <a:r>
              <a:rPr lang="hu-HU" sz="1700" dirty="0" smtClean="0"/>
              <a:t>(</a:t>
            </a:r>
            <a:r>
              <a:rPr lang="en-US" sz="1700" dirty="0" smtClean="0"/>
              <a:t>7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81498" y="483379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1. Introduction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57" y="821285"/>
            <a:ext cx="7248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chemeClr val="accent6"/>
                </a:solidFill>
                <a:latin typeface="+mj-lt"/>
              </a:rPr>
              <a:t>AMD's </a:t>
            </a:r>
            <a:r>
              <a:rPr lang="en-US" sz="1600" dirty="0" smtClean="0">
                <a:solidFill>
                  <a:schemeClr val="accent6"/>
                </a:solidFill>
                <a:latin typeface="+mj-lt"/>
              </a:rPr>
              <a:t>decreasing unit </a:t>
            </a:r>
            <a:r>
              <a:rPr lang="en-US" sz="1600" dirty="0">
                <a:solidFill>
                  <a:schemeClr val="accent6"/>
                </a:solidFill>
                <a:latin typeface="+mj-lt"/>
              </a:rPr>
              <a:t>shares on the world </a:t>
            </a:r>
            <a:r>
              <a:rPr lang="en-US" sz="1600" dirty="0" smtClean="0">
                <a:solidFill>
                  <a:schemeClr val="accent6"/>
                </a:solidFill>
                <a:latin typeface="+mj-lt"/>
              </a:rPr>
              <a:t>market 2006-2016 </a:t>
            </a:r>
            <a:r>
              <a:rPr lang="en-US" sz="1600" dirty="0">
                <a:latin typeface="+mj-lt"/>
              </a:rPr>
              <a:t>[51]</a:t>
            </a:r>
          </a:p>
        </p:txBody>
      </p:sp>
    </p:spTree>
    <p:extLst>
      <p:ext uri="{BB962C8B-B14F-4D97-AF65-F5344CB8AC3E}">
        <p14:creationId xmlns:p14="http://schemas.microsoft.com/office/powerpoint/2010/main" val="410364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819" name="Group 371"/>
          <p:cNvGraphicFramePr>
            <a:graphicFrameLocks noGrp="1"/>
          </p:cNvGraphicFramePr>
          <p:nvPr>
            <p:extLst/>
          </p:nvPr>
        </p:nvGraphicFramePr>
        <p:xfrm>
          <a:off x="49341" y="1328296"/>
          <a:ext cx="9057161" cy="5066712"/>
        </p:xfrm>
        <a:graphic>
          <a:graphicData uri="http://schemas.openxmlformats.org/drawingml/2006/table">
            <a:tbl>
              <a:tblPr/>
              <a:tblGrid>
                <a:gridCol w="28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7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0178">
                  <a:extLst>
                    <a:ext uri="{9D8B030D-6E8A-4147-A177-3AD203B41FA5}">
                      <a16:colId xmlns:a16="http://schemas.microsoft.com/office/drawing/2014/main" val="351057884"/>
                    </a:ext>
                  </a:extLst>
                </a:gridCol>
              </a:tblGrid>
              <a:tr h="455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Core</a:t>
                      </a:r>
                      <a:endParaRPr kumimoji="0" lang="hu-HU" sz="118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Zen+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 2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 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Technology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 nm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 nm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nm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nm+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45045"/>
                  </a:ext>
                </a:extLst>
              </a:tr>
              <a:tr h="27005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Launched in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7-2018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8-2019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2019-2020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2020-2021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28244"/>
                  </a:ext>
                </a:extLst>
              </a:tr>
              <a:tr h="45010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120-240 W)</a:t>
                      </a:r>
                      <a:endParaRPr kumimoji="0" lang="en-US" sz="118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(Naples arch.)</a:t>
                      </a:r>
                      <a:endParaRPr kumimoji="0" lang="hu-HU" sz="118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(Rome arch.)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 7xx3?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(Milan arch.)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10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120-240 W)</a:t>
                      </a:r>
                      <a:endParaRPr kumimoji="0" lang="en-US" sz="118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7xx1P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Naples arch.)</a:t>
                      </a:r>
                      <a:endParaRPr kumimoji="0" lang="hu-HU" sz="118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7xx2P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(Rome arch.)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 7xx3?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(Milan arch.)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HEDTs</a:t>
                      </a:r>
                      <a:endParaRPr kumimoji="0" lang="hu-HU" sz="118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vert="vert2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HEDT</a:t>
                      </a:r>
                      <a:endParaRPr kumimoji="0" lang="hu-HU" sz="118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95</a:t>
                      </a: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-12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</a:t>
                      </a: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Threadripper</a:t>
                      </a:r>
                      <a:endParaRPr kumimoji="0" lang="en-US" sz="118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19x0X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Whitehaven arch.)</a:t>
                      </a:r>
                      <a:endParaRPr kumimoji="0" lang="hu-HU" sz="118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Threadripper</a:t>
                      </a: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29x0X/WX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(Colfax arch.)</a:t>
                      </a:r>
                      <a:endParaRPr kumimoji="0" lang="hu-HU" sz="118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8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</a:t>
                      </a:r>
                      <a:r>
                        <a:rPr lang="en-US" sz="118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t"/>
                      <a:r>
                        <a:rPr lang="en-US" sz="118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39x0X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8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(Castle Peak arch.)</a:t>
                      </a:r>
                      <a:endParaRPr lang="en-US" sz="1180" b="0" i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8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</a:t>
                      </a:r>
                      <a:r>
                        <a:rPr lang="en-US" sz="118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t"/>
                      <a:r>
                        <a:rPr lang="en-US" sz="118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49x0X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8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(Genesis Peak a.)</a:t>
                      </a:r>
                      <a:endParaRPr lang="en-US" sz="1180" b="0" i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315">
                <a:tc rowSpan="2">
                  <a:txBody>
                    <a:bodyPr/>
                    <a:lstStyle/>
                    <a:p>
                      <a:endParaRPr lang="hu-HU" sz="1180"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 GPU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65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-105 W</a:t>
                      </a: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1xxx/X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Summit Ridge a.)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 2xxx/X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Pinnacle Ridge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9/7/5/3 3xxx/X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(Matisse arch.)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 5xxxX (Vermeer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APU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35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-65 W</a:t>
                      </a: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2x00G/GE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(Raven Ridge arch.)</a:t>
                      </a:r>
                      <a:endParaRPr kumimoji="0" lang="en-US" sz="118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3xxx/G/GE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(Picasso arch.) </a:t>
                      </a:r>
                      <a:endParaRPr kumimoji="0" lang="hu-HU" sz="118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4xx0G/GE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(Renoir arch.)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(Rembrandt arch.)</a:t>
                      </a:r>
                      <a:endParaRPr kumimoji="0" lang="hu-HU" sz="118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648749"/>
                  </a:ext>
                </a:extLst>
              </a:tr>
              <a:tr h="6322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Mainstream</a:t>
                      </a:r>
                      <a:endParaRPr kumimoji="0" lang="en-US" sz="118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35</a:t>
                      </a: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 </a:t>
                      </a: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(Raven Ridge arch.)</a:t>
                      </a:r>
                      <a:endParaRPr kumimoji="0" lang="hu-HU" sz="118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3x00H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(Picasso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4xx0H/HS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(Renoir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5xx0H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(Cezanne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228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Ultra portable</a:t>
                      </a:r>
                      <a:endParaRPr kumimoji="0" lang="hu-HU" sz="118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(~10</a:t>
                      </a: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-25 </a:t>
                      </a:r>
                      <a:r>
                        <a:rPr kumimoji="0" lang="hu-HU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(Raven Ridge arch.)</a:t>
                      </a:r>
                      <a:endParaRPr kumimoji="0" lang="hu-HU" sz="118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3xx0U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(Picasso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4xx0U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(Renoir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(Cezanne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16573" name="Text Box 125"/>
          <p:cNvSpPr txBox="1">
            <a:spLocks noChangeArrowheads="1"/>
          </p:cNvSpPr>
          <p:nvPr/>
        </p:nvSpPr>
        <p:spPr bwMode="auto">
          <a:xfrm rot="16200000">
            <a:off x="-140428" y="4352781"/>
            <a:ext cx="647041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DTs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16574" name="Text Box 126"/>
          <p:cNvSpPr txBox="1">
            <a:spLocks noChangeArrowheads="1"/>
          </p:cNvSpPr>
          <p:nvPr/>
        </p:nvSpPr>
        <p:spPr bwMode="auto">
          <a:xfrm rot="16200000">
            <a:off x="-375535" y="5630827"/>
            <a:ext cx="1134534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Notebooks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16575" name="Text Box 127"/>
          <p:cNvSpPr txBox="1">
            <a:spLocks noChangeArrowheads="1"/>
          </p:cNvSpPr>
          <p:nvPr/>
        </p:nvSpPr>
        <p:spPr bwMode="auto">
          <a:xfrm rot="16200000">
            <a:off x="-267840" y="2669600"/>
            <a:ext cx="906759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Servers</a:t>
            </a:r>
          </a:p>
        </p:txBody>
      </p:sp>
      <p:sp>
        <p:nvSpPr>
          <p:cNvPr id="9" name="Rectangle 134"/>
          <p:cNvSpPr>
            <a:spLocks noChangeArrowheads="1"/>
          </p:cNvSpPr>
          <p:nvPr/>
        </p:nvSpPr>
        <p:spPr bwMode="auto">
          <a:xfrm>
            <a:off x="60183" y="484412"/>
            <a:ext cx="7371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Brand names and related processor names in AMD’s Zen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174691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Overview of AMD’s Zen lines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(13)</a:t>
            </a:r>
            <a:endParaRPr lang="en-US" sz="1700" dirty="0"/>
          </a:p>
        </p:txBody>
      </p:sp>
      <p:pic>
        <p:nvPicPr>
          <p:cNvPr id="1028" name="Picture 4" descr="https://images.anandtech.com/doci/15921/Ryzen%204000%20G-Series%20-%20Consumer%20%26%20Commercial%20Press%20Deck-page-032_575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73925"/>
            <a:ext cx="645795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504" y="5284269"/>
            <a:ext cx="9163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feature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security, manageability,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business readiness.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 tagged models were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parallel with the standard models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2017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 simplify our presentation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 models are not indicated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their basic parameters are usually the same as those of the mainstream models.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468" y="480363"/>
            <a:ext cx="387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Pro tagged models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943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3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ct val="0"/>
              </a:spcBef>
              <a:buNone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 Case example: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Zen 3-based GPU-less Ryzen 5000 DT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line (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Vermeer-based)</a:t>
            </a:r>
          </a:p>
        </p:txBody>
      </p:sp>
    </p:spTree>
    <p:extLst>
      <p:ext uri="{BB962C8B-B14F-4D97-AF65-F5344CB8AC3E}">
        <p14:creationId xmlns:p14="http://schemas.microsoft.com/office/powerpoint/2010/main" val="4105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</a:t>
            </a:r>
            <a:r>
              <a:rPr lang="en-GB" sz="1700" spc="-60" dirty="0" smtClean="0"/>
              <a:t>) (1) </a:t>
            </a:r>
            <a:endParaRPr lang="en-GB" sz="1700" spc="-60" dirty="0"/>
          </a:p>
        </p:txBody>
      </p:sp>
      <p:sp>
        <p:nvSpPr>
          <p:cNvPr id="4" name="TextBox 3"/>
          <p:cNvSpPr txBox="1"/>
          <p:nvPr/>
        </p:nvSpPr>
        <p:spPr>
          <a:xfrm>
            <a:off x="77188" y="482251"/>
            <a:ext cx="941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-6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4. Case example: the Zen 3-based GPU-less Ryzen 5000 DT line (Vermeer-based) </a:t>
            </a:r>
            <a:endParaRPr kumimoji="0" lang="en-US" altLang="en-US" sz="1800" b="0" i="0" u="none" strike="noStrike" kern="1200" cap="none" spc="-6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068" y="900954"/>
            <a:ext cx="7209025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built on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Vermeer architecture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Announced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10/2020,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launched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11/2020.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These processors 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aimed at gaming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unlocked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as an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 package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consisting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dies: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583" y="2217421"/>
            <a:ext cx="872864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or two eight-core  7 nm CPU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chiplet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(s) (CCDs)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12 nm IO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chiplet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cIOD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dual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controllers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4.0 x24 lanes. 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27" y="3734609"/>
            <a:ext cx="882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Ryzen 9 5950X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overtook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 performance crone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Intel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first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time for about 20 years.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158" y="3043392"/>
            <a:ext cx="7330468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have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AM4 socket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line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use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500-series chipsets and motherboards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790" y="6160770"/>
            <a:ext cx="19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ST: Single Thread</a:t>
            </a:r>
            <a:endParaRPr lang="en-GB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4056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(2) </a:t>
            </a:r>
            <a:endParaRPr lang="en-US" sz="17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502269"/>
              </p:ext>
            </p:extLst>
          </p:nvPr>
        </p:nvGraphicFramePr>
        <p:xfrm>
          <a:off x="21684" y="1207393"/>
          <a:ext cx="9100631" cy="5908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4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6033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3. gen. Ryzen DT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+mj-lt"/>
                        </a:rPr>
                        <a:t>4. gen. Ryzen DT</a:t>
                      </a:r>
                      <a:endParaRPr lang="en-US" sz="13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640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Summit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Pinnacle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Matisse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Vermeer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3693633"/>
                  </a:ext>
                </a:extLst>
              </a:tr>
              <a:tr h="3316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Zen/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Zen+/ 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2/ 7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3/ 7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331640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03/2017 - 07/2017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04/2018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07/2019 – 04/2020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11/2020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213666"/>
                  </a:ext>
                </a:extLst>
              </a:tr>
              <a:tr h="80799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7 1x00/X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1x00/X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3 1x00/X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7 2700/X/E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2600/X/E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2500/X/E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3 2300X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39x0/X/XT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3x00X/XT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3x00X/XT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3x00/X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5950X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5900X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5700X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5600X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89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(2x CCX)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(2x CCX)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kumimoji="0" lang="en-US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3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68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4/6/8/12/16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6/8/12/16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79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(except Ryzen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65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2xDDR4-3200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2xDDR4-3200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450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lanes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r>
                        <a:rPr lang="en-US" sz="1300" baseline="0" dirty="0">
                          <a:latin typeface="+mj-lt"/>
                        </a:rPr>
                        <a:t>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r>
                        <a:rPr lang="en-US" sz="1300" baseline="0" dirty="0">
                          <a:latin typeface="+mj-lt"/>
                        </a:rPr>
                        <a:t>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24x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4.0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24x 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68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65/95/105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65/95/105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65/105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9035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</a:t>
                      </a:r>
                      <a:r>
                        <a:rPr lang="en-US" sz="1300" dirty="0" smtClean="0">
                          <a:latin typeface="+mj-lt"/>
                        </a:rPr>
                        <a:t>(PGA 1331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</a:t>
                      </a:r>
                      <a:r>
                        <a:rPr lang="en-US" sz="1300" dirty="0" smtClean="0">
                          <a:latin typeface="+mj-lt"/>
                        </a:rPr>
                        <a:t>(PGA 1331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AM4 (PGA 1331)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AM4 (PGA 1331)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68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300/400-series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300/400-series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400/500-series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400/500-series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7247832" y="1211961"/>
            <a:ext cx="1790299" cy="558696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322" y="482730"/>
            <a:ext cx="784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Zen 3-based GPU-less Ryzen 5000 DT line -1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(3) </a:t>
            </a:r>
            <a:endParaRPr lang="en-US" sz="17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21381" y="1282830"/>
          <a:ext cx="8653113" cy="3462002"/>
        </p:xfrm>
        <a:graphic>
          <a:graphicData uri="http://schemas.openxmlformats.org/drawingml/2006/table">
            <a:tbl>
              <a:tblPr/>
              <a:tblGrid>
                <a:gridCol w="1236159">
                  <a:extLst>
                    <a:ext uri="{9D8B030D-6E8A-4147-A177-3AD203B41FA5}">
                      <a16:colId xmlns:a16="http://schemas.microsoft.com/office/drawing/2014/main" val="2531308522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3710968239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2048350624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850614947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1964554777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2138898532"/>
                    </a:ext>
                  </a:extLst>
                </a:gridCol>
                <a:gridCol w="1236159">
                  <a:extLst>
                    <a:ext uri="{9D8B030D-6E8A-4147-A177-3AD203B41FA5}">
                      <a16:colId xmlns:a16="http://schemas.microsoft.com/office/drawing/2014/main" val="662456202"/>
                    </a:ext>
                  </a:extLst>
                </a:gridCol>
              </a:tblGrid>
              <a:tr h="413501">
                <a:tc gridSpan="7">
                  <a:txBody>
                    <a:bodyPr/>
                    <a:lstStyle/>
                    <a:p>
                      <a:pPr algn="ctr"/>
                      <a:r>
                        <a:rPr lang="nl-NL" sz="1600" dirty="0">
                          <a:solidFill>
                            <a:schemeClr val="bg1"/>
                          </a:solidFill>
                        </a:rPr>
                        <a:t>AMD Ryzen 5000 Series Processors</a:t>
                      </a:r>
                      <a:br>
                        <a:rPr lang="nl-NL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nl-NL" sz="1600" dirty="0">
                          <a:solidFill>
                            <a:schemeClr val="bg1"/>
                          </a:solidFill>
                        </a:rPr>
                        <a:t>Zen 3 Microarchitecture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638798"/>
                  </a:ext>
                </a:extLst>
              </a:tr>
              <a:tr h="578984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Cores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Threads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Base</a:t>
                      </a:r>
                      <a:br>
                        <a:rPr lang="en-US" sz="1600" dirty="0"/>
                      </a:br>
                      <a:r>
                        <a:rPr lang="en-US" sz="1600" dirty="0" smtClean="0"/>
                        <a:t>freq.</a:t>
                      </a:r>
                      <a:endParaRPr lang="en-US" sz="1600" dirty="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Turbo</a:t>
                      </a:r>
                      <a:br>
                        <a:rPr lang="en-US" sz="1600" dirty="0"/>
                      </a:br>
                      <a:r>
                        <a:rPr lang="en-US" sz="1600" dirty="0" err="1" smtClean="0"/>
                        <a:t>freq</a:t>
                      </a:r>
                      <a:endParaRPr lang="en-US" sz="1600" dirty="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L3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Cache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TDP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MSRP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911809"/>
                  </a:ext>
                </a:extLst>
              </a:tr>
              <a:tr h="578984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Ryzen 9 5950X</a:t>
                      </a:r>
                      <a:endParaRPr lang="en-US" sz="160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16c/32t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3400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4900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64 MB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105 W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$799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748851"/>
                  </a:ext>
                </a:extLst>
              </a:tr>
              <a:tr h="578984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Ryzen 9 5900X</a:t>
                      </a:r>
                      <a:endParaRPr lang="en-US" sz="160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12c/24t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3700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4800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64 MB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105 W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$549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676722"/>
                  </a:ext>
                </a:extLst>
              </a:tr>
              <a:tr h="578984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Ryzen 7 5800X</a:t>
                      </a:r>
                      <a:endParaRPr lang="en-US" sz="160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8c/16t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3800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4700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32 MB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105 W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</a:t>
                      </a:r>
                      <a:r>
                        <a:rPr lang="en-US" sz="1600" dirty="0" smtClean="0"/>
                        <a:t>449</a:t>
                      </a:r>
                      <a:endParaRPr lang="en-US" sz="1600" dirty="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930580"/>
                  </a:ext>
                </a:extLst>
              </a:tr>
              <a:tr h="578984">
                <a:tc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Ryzen 5 5600X</a:t>
                      </a:r>
                      <a:endParaRPr lang="en-US" sz="160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6c/12t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3700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4600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32 MB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65 W</a:t>
                      </a:r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</a:t>
                      </a:r>
                      <a:r>
                        <a:rPr lang="en-US" sz="1600" dirty="0" smtClean="0"/>
                        <a:t>299</a:t>
                      </a:r>
                      <a:endParaRPr lang="en-US" sz="1600" dirty="0"/>
                    </a:p>
                  </a:txBody>
                  <a:tcPr marL="79403" marR="79403" marT="39701" marB="397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20001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767" y="484243"/>
            <a:ext cx="857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Zen 3-based Ryzen 5000 GPU-less DT line -2 [171]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850" y="6352674"/>
            <a:ext cx="4834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MSRP: Manufacturer's Suggested Retail Price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8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(4) 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13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68" y="480881"/>
            <a:ext cx="808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5000 series GPU-less DT topology with 1x CCD +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cIOD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[171]</a:t>
            </a:r>
          </a:p>
        </p:txBody>
      </p:sp>
    </p:spTree>
    <p:extLst>
      <p:ext uri="{BB962C8B-B14F-4D97-AF65-F5344CB8AC3E}">
        <p14:creationId xmlns:p14="http://schemas.microsoft.com/office/powerpoint/2010/main" val="28007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(5) 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761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66" y="480881"/>
            <a:ext cx="823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5000 series GPU-less DT topology with 2x CCD +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cIOD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[171]</a:t>
            </a:r>
          </a:p>
        </p:txBody>
      </p:sp>
    </p:spTree>
    <p:extLst>
      <p:ext uri="{BB962C8B-B14F-4D97-AF65-F5344CB8AC3E}">
        <p14:creationId xmlns:p14="http://schemas.microsoft.com/office/powerpoint/2010/main" val="6118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(6) </a:t>
            </a:r>
            <a:endParaRPr lang="en-US" sz="1700" dirty="0"/>
          </a:p>
        </p:txBody>
      </p:sp>
      <p:pic>
        <p:nvPicPr>
          <p:cNvPr id="15362" name="Picture 2" descr="AMD Ryzen 9 5950X And 5900X CPU Review: Zen 3 Dominat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29" y="1280161"/>
            <a:ext cx="9047746" cy="49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962" y="481765"/>
            <a:ext cx="824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CCD topology that reduces the effective memory latency [176]</a:t>
            </a:r>
          </a:p>
        </p:txBody>
      </p:sp>
    </p:spTree>
    <p:extLst>
      <p:ext uri="{BB962C8B-B14F-4D97-AF65-F5344CB8AC3E}">
        <p14:creationId xmlns:p14="http://schemas.microsoft.com/office/powerpoint/2010/main" val="41794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589"/>
            <a:ext cx="9144000" cy="5058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9" y="484243"/>
            <a:ext cx="863422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latency of the Zen 2-based Ryzen 9 3950X processor [171]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  </a:t>
            </a:r>
            <a:r>
              <a:rPr lang="en-US" sz="1600" dirty="0" smtClean="0">
                <a:solidFill>
                  <a:srgbClr val="2D2D8A"/>
                </a:solidFill>
                <a:latin typeface="Verdana"/>
              </a:rPr>
              <a:t>(16 cores on 2 CCDs with 2 CCX/CCD and 4 cores/CCX)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(7)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85532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</a:t>
            </a:r>
            <a:r>
              <a:rPr lang="hu-HU" sz="1700" dirty="0" smtClean="0"/>
              <a:t>(</a:t>
            </a:r>
            <a:r>
              <a:rPr lang="en-US" sz="1700" dirty="0" smtClean="0"/>
              <a:t>8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5" y="1238516"/>
            <a:ext cx="9028495" cy="5046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91" y="482538"/>
            <a:ext cx="885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Efficiency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of Intel and AMD CPUs - 2004 to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2017 </a:t>
            </a:r>
            <a:r>
              <a:rPr lang="en-US" dirty="0" smtClean="0">
                <a:latin typeface="+mj-lt"/>
              </a:rPr>
              <a:t>[89]</a:t>
            </a:r>
            <a:endParaRPr lang="en-US" sz="16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4541" y="5438277"/>
            <a:ext cx="6832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(Core 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44" y="6439301"/>
            <a:ext cx="6204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It makes clear why AMD loose their market share to Intel.</a:t>
            </a:r>
          </a:p>
        </p:txBody>
      </p:sp>
    </p:spTree>
    <p:extLst>
      <p:ext uri="{BB962C8B-B14F-4D97-AF65-F5344CB8AC3E}">
        <p14:creationId xmlns:p14="http://schemas.microsoft.com/office/powerpoint/2010/main" val="286984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(8)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994"/>
            <a:ext cx="9144000" cy="5085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7" y="484243"/>
            <a:ext cx="863422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latency of the Zen 3-based Ryzen 9 5950X processor [171]</a:t>
            </a:r>
          </a:p>
          <a:p>
            <a:pPr lvl="0" fontAlgn="base">
              <a:defRPr/>
            </a:pPr>
            <a:r>
              <a:rPr lang="en-US">
                <a:solidFill>
                  <a:srgbClr val="2D2D8A"/>
                </a:solidFill>
              </a:rPr>
              <a:t> </a:t>
            </a:r>
            <a:r>
              <a:rPr lang="en-US" sz="1600" smtClean="0">
                <a:solidFill>
                  <a:srgbClr val="2D2D8A"/>
                </a:solidFill>
              </a:rPr>
              <a:t>(</a:t>
            </a:r>
            <a:r>
              <a:rPr lang="en-US" sz="1600">
                <a:solidFill>
                  <a:srgbClr val="2D2D8A"/>
                </a:solidFill>
              </a:rPr>
              <a:t>16 cores on 2 CCDs with </a:t>
            </a:r>
            <a:r>
              <a:rPr lang="en-US" sz="1600" smtClean="0">
                <a:solidFill>
                  <a:srgbClr val="2D2D8A"/>
                </a:solidFill>
              </a:rPr>
              <a:t>1 </a:t>
            </a:r>
            <a:r>
              <a:rPr lang="en-US" sz="1600">
                <a:solidFill>
                  <a:srgbClr val="2D2D8A"/>
                </a:solidFill>
              </a:rPr>
              <a:t>CCX/CCD and </a:t>
            </a:r>
            <a:r>
              <a:rPr lang="en-US" sz="1600" smtClean="0">
                <a:solidFill>
                  <a:srgbClr val="2D2D8A"/>
                </a:solidFill>
              </a:rPr>
              <a:t>8 cores/CCX)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7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cdn.wccftech.com/wp-content/uploads/2020/11/AMD-Ryzen-5000-Zen-3-Desktop-CPU_Vermeer_Die-Shot_1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50" y="1055984"/>
            <a:ext cx="8622665" cy="568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398" y="482519"/>
            <a:ext cx="8935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CCD die of the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GPU-less Ryzen 5000 (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Vermere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-based) processor [200]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(9)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31233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(10) </a:t>
            </a:r>
            <a:endParaRPr lang="en-US" sz="1700" dirty="0"/>
          </a:p>
        </p:txBody>
      </p:sp>
      <p:pic>
        <p:nvPicPr>
          <p:cNvPr id="16386" name="Picture 2" descr="AMD Ryzen 9 5950X And 5900X CPU Review: Zen 3 Dominat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55" y="1289784"/>
            <a:ext cx="9047745" cy="481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769" y="481769"/>
            <a:ext cx="879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Clock frequency vs. core loading while using Precision Boost 2 [176]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769" y="6253798"/>
            <a:ext cx="9510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Remark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: Precision Boost is similar to Intel’s </a:t>
            </a:r>
            <a:r>
              <a:rPr kumimoji="0" lang="en-US" sz="1600" b="0" i="0" u="none" strike="noStrike" kern="1200" cap="none" spc="-4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SpeedStep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(</a:t>
            </a:r>
            <a:r>
              <a:rPr kumimoji="0" lang="en-US" sz="1600" b="0" i="0" u="none" strike="noStrike" kern="1200" cap="none" spc="-4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Skylake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2015) and was introduced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4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 along with </a:t>
            </a:r>
            <a:r>
              <a:rPr lang="en-US" sz="1600" spc="-4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the Zen core in 2017 (Power Control Unit managed dissipation</a:t>
            </a:r>
            <a:r>
              <a:rPr kumimoji="0" lang="en-US" sz="1600" b="0" i="0" u="none" strike="noStrike" kern="1200" cap="none" spc="-4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handling)</a:t>
            </a: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7469" y="2171700"/>
            <a:ext cx="14523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spc="-3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(Data compression)</a:t>
            </a:r>
            <a:endParaRPr lang="en-GB" sz="1050" spc="-3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89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(11) 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5768" y="484241"/>
            <a:ext cx="8988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turbo frequencies of (Zen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3-based)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9 5950X and (Zen 2-based)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9 3950X [171] </a:t>
            </a:r>
          </a:p>
        </p:txBody>
      </p:sp>
      <p:pic>
        <p:nvPicPr>
          <p:cNvPr id="4100" name="Picture 4" descr="https://images.anandtech.com/doci/16214/CoreFreqScale-5950v3950-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6" y="1366375"/>
            <a:ext cx="8267064" cy="540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03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(12)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493" y="1295710"/>
            <a:ext cx="6554092" cy="5408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7" y="481765"/>
            <a:ext cx="533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ramp-up of Ryzen 9 5950X [171]</a:t>
            </a:r>
          </a:p>
        </p:txBody>
      </p:sp>
    </p:spTree>
    <p:extLst>
      <p:ext uri="{BB962C8B-B14F-4D97-AF65-F5344CB8AC3E}">
        <p14:creationId xmlns:p14="http://schemas.microsoft.com/office/powerpoint/2010/main" val="389120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(13)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436"/>
            <a:ext cx="9144000" cy="4744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5" y="484242"/>
            <a:ext cx="7807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Per-core power consumption of the Ryzen 9 5950X [171]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6217920"/>
            <a:ext cx="7320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 color means: die temperature limits per core power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consumtion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83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(14) </a:t>
            </a:r>
            <a:endParaRPr lang="en-US" sz="1700" dirty="0"/>
          </a:p>
        </p:txBody>
      </p:sp>
      <p:pic>
        <p:nvPicPr>
          <p:cNvPr id="67588" name="Picture 4" descr="https://images.anandtech.com/doci/16214/PerCore-1-5950X-Tot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7" y="1256000"/>
            <a:ext cx="8487911" cy="55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26" y="484242"/>
            <a:ext cx="930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0" b="0" i="0" u="none" strike="noStrike" kern="1200" cap="none" spc="-1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Load </a:t>
            </a:r>
            <a:r>
              <a:rPr kumimoji="0" lang="en-US" sz="1780" b="0" i="0" u="none" strike="noStrike" kern="1200" cap="none" spc="-1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dependent </a:t>
            </a:r>
            <a:r>
              <a:rPr kumimoji="0" lang="en-US" sz="1780" b="0" i="0" u="none" strike="noStrike" kern="1200" cap="none" spc="-1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and package power consumption of Ryzen 9 5950X [171] </a:t>
            </a:r>
          </a:p>
        </p:txBody>
      </p:sp>
    </p:spTree>
    <p:extLst>
      <p:ext uri="{BB962C8B-B14F-4D97-AF65-F5344CB8AC3E}">
        <p14:creationId xmlns:p14="http://schemas.microsoft.com/office/powerpoint/2010/main" val="26060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(15)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1463042"/>
            <a:ext cx="7783561" cy="5268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7" y="484241"/>
            <a:ext cx="8572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Peak power consumption of the Ryzen 5950X and competing 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while running the tests [171] -1</a:t>
            </a:r>
          </a:p>
        </p:txBody>
      </p:sp>
    </p:spTree>
    <p:extLst>
      <p:ext uri="{BB962C8B-B14F-4D97-AF65-F5344CB8AC3E}">
        <p14:creationId xmlns:p14="http://schemas.microsoft.com/office/powerpoint/2010/main" val="240320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(16) 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5771" y="1164657"/>
            <a:ext cx="85282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above Figure shows,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some Intel processors consume up to twice as much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than their TDP value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 about up to 250 W vs. 125 W TDP),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whereas AMD’s processors draw only about 40 % more power than their TDP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score.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768" y="484241"/>
            <a:ext cx="8572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Peak power consumption of the Ryzen 5950X and competing 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while running the tests [171] -1</a:t>
            </a:r>
          </a:p>
        </p:txBody>
      </p:sp>
    </p:spTree>
    <p:extLst>
      <p:ext uri="{BB962C8B-B14F-4D97-AF65-F5344CB8AC3E}">
        <p14:creationId xmlns:p14="http://schemas.microsoft.com/office/powerpoint/2010/main" val="332201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(17)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49921"/>
            <a:ext cx="9144000" cy="4013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8" y="484242"/>
            <a:ext cx="931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Generational performance per clock improvement (Ryzen 9 5950X vs. Ryzen 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3950X) while running various SPEC CPU benchmark programs [171]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6102418"/>
            <a:ext cx="9251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per clock improvement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efficiency improvement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~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IPC boost)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75" y="5823287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42762" y="3821228"/>
            <a:ext cx="8633861" cy="67377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785811" y="3570974"/>
            <a:ext cx="599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19 %</a:t>
            </a:r>
          </a:p>
        </p:txBody>
      </p:sp>
    </p:spTree>
    <p:extLst>
      <p:ext uri="{BB962C8B-B14F-4D97-AF65-F5344CB8AC3E}">
        <p14:creationId xmlns:p14="http://schemas.microsoft.com/office/powerpoint/2010/main" val="29413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</a:t>
            </a:r>
            <a:r>
              <a:rPr lang="hu-HU" sz="1700" dirty="0" smtClean="0"/>
              <a:t>(</a:t>
            </a:r>
            <a:r>
              <a:rPr lang="en-US" sz="1700" dirty="0" smtClean="0"/>
              <a:t>9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1829" y="891427"/>
            <a:ext cx="4781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on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benchmark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341" y="1250577"/>
            <a:ext cx="821250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real-world cross-platform test suite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evaluates CPU and graphics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3D content creation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based 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MAXON's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award-winning animation software Cinema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56" y="479602"/>
            <a:ext cx="366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Content creation performance</a:t>
            </a:r>
          </a:p>
        </p:txBody>
      </p:sp>
    </p:spTree>
    <p:extLst>
      <p:ext uri="{BB962C8B-B14F-4D97-AF65-F5344CB8AC3E}">
        <p14:creationId xmlns:p14="http://schemas.microsoft.com/office/powerpoint/2010/main" val="142097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(18) </a:t>
            </a:r>
            <a:endParaRPr lang="en-US" sz="1700" dirty="0"/>
          </a:p>
        </p:txBody>
      </p:sp>
      <p:sp>
        <p:nvSpPr>
          <p:cNvPr id="3" name="Rectangle 2"/>
          <p:cNvSpPr/>
          <p:nvPr/>
        </p:nvSpPr>
        <p:spPr>
          <a:xfrm>
            <a:off x="819213" y="1440251"/>
            <a:ext cx="708901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(e.g. Peak Power),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Office,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Science (e.g. AI Benchmark 0.1.2. using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TensorFlow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Simulation,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Rendering (e.g.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R20),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Encoding,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Rendering,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MM content creation (e.g.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10, 15),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Synthetic (e.g.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GeekBench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 (e.g. SPEC2006int/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etc.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767" y="484241"/>
            <a:ext cx="317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comparisons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451" y="866274"/>
            <a:ext cx="8761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a large number of performance tests published 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various application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domains,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like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124" y="4367130"/>
            <a:ext cx="91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all of the results revealed for the Ryzen 5950X we show only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examples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as follows: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3987" y="4916236"/>
            <a:ext cx="8475397" cy="1502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thread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(ST) SPEC2006int/</a:t>
            </a:r>
            <a:r>
              <a:rPr kumimoji="0" lang="en-US" sz="1600" b="0" i="0" u="none" strike="noStrike" kern="1200" cap="none" spc="-3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represents computing performance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microarchitecture efficiency,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spc="-30" dirty="0" smtClean="0">
                <a:solidFill>
                  <a:srgbClr val="000000"/>
                </a:solidFill>
              </a:rPr>
              <a:t>b) Multithread </a:t>
            </a:r>
            <a:r>
              <a:rPr lang="en-US" sz="1600" spc="-30" dirty="0" smtClean="0">
                <a:solidFill>
                  <a:srgbClr val="0070C0"/>
                </a:solidFill>
              </a:rPr>
              <a:t>(MT</a:t>
            </a:r>
            <a:r>
              <a:rPr lang="en-US" sz="1600" spc="-30" dirty="0">
                <a:solidFill>
                  <a:srgbClr val="0070C0"/>
                </a:solidFill>
              </a:rPr>
              <a:t>) SPEC2006int/</a:t>
            </a:r>
            <a:r>
              <a:rPr lang="en-US" sz="1600" spc="-30" dirty="0" err="1">
                <a:solidFill>
                  <a:srgbClr val="0070C0"/>
                </a:solidFill>
              </a:rPr>
              <a:t>fp</a:t>
            </a:r>
            <a:r>
              <a:rPr lang="en-US" sz="1600" spc="-30" dirty="0">
                <a:solidFill>
                  <a:srgbClr val="0070C0"/>
                </a:solidFill>
              </a:rPr>
              <a:t> </a:t>
            </a:r>
            <a:r>
              <a:rPr lang="en-US" sz="1600" spc="-30" dirty="0">
                <a:solidFill>
                  <a:srgbClr val="000000"/>
                </a:solidFill>
              </a:rPr>
              <a:t>that represents computing </a:t>
            </a:r>
            <a:r>
              <a:rPr lang="en-US" sz="1600" spc="-30" dirty="0" smtClean="0">
                <a:solidFill>
                  <a:srgbClr val="000000"/>
                </a:solidFill>
              </a:rPr>
              <a:t>performance</a:t>
            </a:r>
            <a:r>
              <a:rPr lang="en-US" sz="1600" dirty="0" smtClean="0">
                <a:solidFill>
                  <a:srgbClr val="000000"/>
                </a:solidFill>
              </a:rPr>
              <a:t>,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MM content creation performance by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R20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 </a:t>
            </a:r>
          </a:p>
        </p:txBody>
      </p:sp>
    </p:spTree>
    <p:extLst>
      <p:ext uri="{BB962C8B-B14F-4D97-AF65-F5344CB8AC3E}">
        <p14:creationId xmlns:p14="http://schemas.microsoft.com/office/powerpoint/2010/main" val="30631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(19)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306" y="1145405"/>
            <a:ext cx="6955790" cy="5706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68" y="476250"/>
            <a:ext cx="816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Single thread (ST) SPEC2006int/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results  - comparison [171] -1</a:t>
            </a:r>
          </a:p>
        </p:txBody>
      </p:sp>
    </p:spTree>
    <p:extLst>
      <p:ext uri="{BB962C8B-B14F-4D97-AF65-F5344CB8AC3E}">
        <p14:creationId xmlns:p14="http://schemas.microsoft.com/office/powerpoint/2010/main" val="7595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(20)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4" y="1280264"/>
            <a:ext cx="8077584" cy="5592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71" y="482809"/>
            <a:ext cx="907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</a:t>
            </a:r>
            <a:r>
              <a:rPr kumimoji="0" lang="en-US" sz="1800" b="0" i="0" u="none" strike="noStrike" kern="1200" cap="none" spc="-30" normalizeH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R20 ST score of Ryzen 9 5950X and competing processors [171]</a:t>
            </a:r>
          </a:p>
        </p:txBody>
      </p:sp>
    </p:spTree>
    <p:extLst>
      <p:ext uri="{BB962C8B-B14F-4D97-AF65-F5344CB8AC3E}">
        <p14:creationId xmlns:p14="http://schemas.microsoft.com/office/powerpoint/2010/main" val="338039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(21)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3" y="1256695"/>
            <a:ext cx="8049057" cy="5461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68" y="484242"/>
            <a:ext cx="907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800" b="0" i="0" u="none" strike="noStrike" kern="1200" cap="none" spc="-30" normalizeH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R20 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MT 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score of Ryzen 9 5950X and competing processors [171]</a:t>
            </a:r>
          </a:p>
        </p:txBody>
      </p:sp>
    </p:spTree>
    <p:extLst>
      <p:ext uri="{BB962C8B-B14F-4D97-AF65-F5344CB8AC3E}">
        <p14:creationId xmlns:p14="http://schemas.microsoft.com/office/powerpoint/2010/main" val="15061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27"/>
            <a:ext cx="9144000" cy="335948"/>
          </a:xfrm>
        </p:spPr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(22) 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46" y="1285576"/>
            <a:ext cx="8049059" cy="50767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157" y="481765"/>
            <a:ext cx="892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Gaming performance of Ryzen 9 9550X and competing processors [171]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001" y="6439301"/>
            <a:ext cx="8267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cry 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game developed 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Ubisoft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(Canada), released in 2018.</a:t>
            </a:r>
          </a:p>
        </p:txBody>
      </p:sp>
    </p:spTree>
    <p:extLst>
      <p:ext uri="{BB962C8B-B14F-4D97-AF65-F5344CB8AC3E}">
        <p14:creationId xmlns:p14="http://schemas.microsoft.com/office/powerpoint/2010/main" val="129731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(23) 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5768" y="484242"/>
            <a:ext cx="619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 (Single Thread) SPEC2006int/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results [171]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771" y="866276"/>
            <a:ext cx="84550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Previous results show that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Ryzen 9 5950X overtook the ST performance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crone from Intel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first time for about 20 years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that time AMD’s Athlon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processors provided higher performance than Intel’s competing Pentium III,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Pentium 4 processors) [172].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5" y="4034054"/>
            <a:ext cx="900759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to AMD’s Athlon (K7)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success of the Athlon processor family can be contributed to Dirk Meyer who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was the co-architect of DEC’s Alpha 2064 to 20264 RISC processors, that were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highest performance processors of that time, but he left DEC to AMD along with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many of his team colleges in 1996.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75" y="5547360"/>
            <a:ext cx="5241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to stepping down Intel’s CEO in 02/2020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875" y="5869940"/>
            <a:ext cx="8891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Intel had lost its leading role in IC manufacturing and processor performance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its recent CEO, Bob Swan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resigned in 02/2020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only after two years of leadership.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4180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(24) </a:t>
            </a:r>
            <a:endParaRPr lang="en-US" sz="1700" dirty="0"/>
          </a:p>
        </p:txBody>
      </p:sp>
      <p:pic>
        <p:nvPicPr>
          <p:cNvPr id="3074" name="Picture 2" descr="https://images.anandtech.com/doci/16148/1%20Slide%2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5939" y="1285545"/>
            <a:ext cx="6815654" cy="348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766" y="484240"/>
            <a:ext cx="888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claims of leadership with their Ryzen 5000 GPU-less DT line [174]</a:t>
            </a:r>
          </a:p>
        </p:txBody>
      </p:sp>
    </p:spTree>
    <p:extLst>
      <p:ext uri="{BB962C8B-B14F-4D97-AF65-F5344CB8AC3E}">
        <p14:creationId xmlns:p14="http://schemas.microsoft.com/office/powerpoint/2010/main" val="39325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(25) </a:t>
            </a:r>
            <a:endParaRPr lang="en-US" sz="1700" dirty="0"/>
          </a:p>
        </p:txBody>
      </p:sp>
      <p:pic>
        <p:nvPicPr>
          <p:cNvPr id="2050" name="Picture 2" descr="https://www.techpowerup.com/review/amd-ryzen-9-5950x/images/arch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28" y="1299410"/>
            <a:ext cx="9163250" cy="464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771" y="484241"/>
            <a:ext cx="907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Zen 3-based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5000 DT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platform with the X570 chipset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[173]</a:t>
            </a:r>
          </a:p>
        </p:txBody>
      </p:sp>
    </p:spTree>
    <p:extLst>
      <p:ext uri="{BB962C8B-B14F-4D97-AF65-F5344CB8AC3E}">
        <p14:creationId xmlns:p14="http://schemas.microsoft.com/office/powerpoint/2010/main" val="427552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(26) </a:t>
            </a:r>
            <a:endParaRPr lang="en-GB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1262"/>
            <a:ext cx="7663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600" dirty="0" smtClean="0">
                <a:solidFill>
                  <a:srgbClr val="FF0000"/>
                </a:solidFill>
                <a:latin typeface="+mj-lt"/>
              </a:rPr>
              <a:t>Remarks to the performance of Zen 3-based EPYC servers (called Milan)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818147"/>
            <a:ext cx="8340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600" dirty="0" smtClean="0">
                <a:latin typeface="+mj-lt"/>
              </a:rPr>
              <a:t>At present AMD’s </a:t>
            </a:r>
            <a:r>
              <a:rPr lang="en-GB" sz="1600" dirty="0" smtClean="0">
                <a:solidFill>
                  <a:srgbClr val="0070C0"/>
                </a:solidFill>
                <a:latin typeface="+mj-lt"/>
              </a:rPr>
              <a:t>Zen 3-based EPYC servers also own the </a:t>
            </a:r>
            <a:r>
              <a:rPr lang="en-GB" sz="1600" dirty="0" smtClean="0">
                <a:solidFill>
                  <a:srgbClr val="FF0000"/>
                </a:solidFill>
                <a:latin typeface="+mj-lt"/>
              </a:rPr>
              <a:t>performance crown</a:t>
            </a:r>
            <a:r>
              <a:rPr lang="en-GB" sz="1600" dirty="0" smtClean="0">
                <a:latin typeface="+mj-lt"/>
              </a:rPr>
              <a:t>, </a:t>
            </a:r>
          </a:p>
          <a:p>
            <a:pPr fontAlgn="base"/>
            <a:r>
              <a:rPr lang="en-GB" sz="1600" dirty="0">
                <a:latin typeface="+mj-lt"/>
              </a:rPr>
              <a:t> </a:t>
            </a:r>
            <a:r>
              <a:rPr lang="en-GB" sz="1600" dirty="0" smtClean="0">
                <a:latin typeface="+mj-lt"/>
              </a:rPr>
              <a:t> as indicated in the next two Figures.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4486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(27) 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" y="1251283"/>
            <a:ext cx="6192114" cy="5593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50" y="647780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endParaRPr lang="en-GB" sz="1400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8" y="481600"/>
            <a:ext cx="9128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pc="-110" dirty="0" smtClean="0">
                <a:solidFill>
                  <a:schemeClr val="accent6"/>
                </a:solidFill>
                <a:latin typeface="+mj-lt"/>
              </a:rPr>
              <a:t>Performance of current 2S servers while running the SPEC2017 Rate benchmark [208]</a:t>
            </a:r>
          </a:p>
          <a:p>
            <a:pPr fontAlgn="base"/>
            <a:r>
              <a:rPr lang="en-GB" spc="-11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GB" spc="-110" dirty="0" smtClean="0">
                <a:solidFill>
                  <a:schemeClr val="accent6"/>
                </a:solidFill>
                <a:latin typeface="+mj-lt"/>
              </a:rPr>
              <a:t> (ST version)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5784" y="1915426"/>
            <a:ext cx="2762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1400" dirty="0">
                <a:solidFill>
                  <a:srgbClr val="0070C0"/>
                </a:solidFill>
                <a:latin typeface="+mj-lt"/>
              </a:rPr>
              <a:t>SPEC2017 Rate </a:t>
            </a:r>
            <a:r>
              <a:rPr lang="en-GB" sz="1400" dirty="0" smtClean="0">
                <a:latin typeface="+mj-lt"/>
              </a:rPr>
              <a:t>benchmark</a:t>
            </a:r>
          </a:p>
          <a:p>
            <a:pPr algn="ctr" fontAlgn="base"/>
            <a:r>
              <a:rPr lang="en-GB" sz="1400" dirty="0"/>
              <a:t>measure </a:t>
            </a:r>
            <a:r>
              <a:rPr lang="en-GB" sz="1400" dirty="0">
                <a:latin typeface="+mj-lt"/>
              </a:rPr>
              <a:t>the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70C0"/>
                </a:solidFill>
              </a:rPr>
              <a:t>throughput</a:t>
            </a:r>
            <a:r>
              <a:rPr lang="en-GB" sz="1400" dirty="0"/>
              <a:t> or </a:t>
            </a:r>
            <a:r>
              <a:rPr lang="en-GB" sz="1400" dirty="0" smtClean="0"/>
              <a:t>work </a:t>
            </a:r>
            <a:r>
              <a:rPr lang="en-GB" sz="1400" dirty="0"/>
              <a:t>per unit of </a:t>
            </a:r>
            <a:r>
              <a:rPr lang="en-GB" sz="1400" dirty="0" smtClean="0"/>
              <a:t>time.</a:t>
            </a:r>
            <a:r>
              <a:rPr lang="en-GB" sz="1400" dirty="0" smtClean="0">
                <a:latin typeface="+mj-lt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0413" y="2841040"/>
            <a:ext cx="2896787" cy="315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1400" dirty="0">
                <a:solidFill>
                  <a:srgbClr val="0070C0"/>
                </a:solidFill>
                <a:latin typeface="+mj-lt"/>
              </a:rPr>
              <a:t>NPS1</a:t>
            </a:r>
            <a:r>
              <a:rPr lang="en-GB" sz="1400" dirty="0">
                <a:latin typeface="+mj-lt"/>
              </a:rPr>
              <a:t> implies </a:t>
            </a:r>
            <a:r>
              <a:rPr lang="en-GB" sz="1400" dirty="0" smtClean="0">
                <a:latin typeface="+mj-lt"/>
              </a:rPr>
              <a:t>that the CPU </a:t>
            </a:r>
            <a:r>
              <a:rPr lang="en-GB" sz="1400" dirty="0">
                <a:latin typeface="+mj-lt"/>
              </a:rPr>
              <a:t>is a </a:t>
            </a:r>
            <a:r>
              <a:rPr lang="en-GB" sz="1400" dirty="0">
                <a:solidFill>
                  <a:srgbClr val="0070C0"/>
                </a:solidFill>
                <a:latin typeface="+mj-lt"/>
              </a:rPr>
              <a:t>single NUMA domain</a:t>
            </a:r>
            <a:r>
              <a:rPr lang="en-GB" sz="1400" dirty="0">
                <a:latin typeface="+mj-lt"/>
              </a:rPr>
              <a:t>, with all the cores in the socket and all the memory in this one NUMA domain. </a:t>
            </a:r>
            <a:r>
              <a:rPr lang="en-GB" sz="1400" dirty="0">
                <a:solidFill>
                  <a:srgbClr val="0070C0"/>
                </a:solidFill>
                <a:latin typeface="+mj-lt"/>
              </a:rPr>
              <a:t>Memory is interleaved</a:t>
            </a:r>
            <a:r>
              <a:rPr lang="en-GB" sz="1400" dirty="0">
                <a:latin typeface="+mj-lt"/>
              </a:rPr>
              <a:t> </a:t>
            </a:r>
            <a:r>
              <a:rPr lang="en-GB" sz="1400" dirty="0">
                <a:solidFill>
                  <a:srgbClr val="0070C0"/>
                </a:solidFill>
                <a:latin typeface="+mj-lt"/>
              </a:rPr>
              <a:t>across the eight memory channels</a:t>
            </a:r>
            <a:r>
              <a:rPr lang="en-GB" sz="1400" dirty="0" smtClean="0">
                <a:latin typeface="+mj-lt"/>
              </a:rPr>
              <a:t>.</a:t>
            </a:r>
          </a:p>
          <a:p>
            <a:pPr algn="ctr"/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NPS4</a:t>
            </a:r>
            <a:r>
              <a:rPr lang="en-GB" sz="1400" dirty="0" smtClean="0">
                <a:latin typeface="+mj-lt"/>
              </a:rPr>
              <a:t> </a:t>
            </a:r>
            <a:r>
              <a:rPr lang="en-GB" sz="1400" dirty="0">
                <a:latin typeface="+mj-lt"/>
              </a:rPr>
              <a:t>partitions the CPU into </a:t>
            </a:r>
            <a:r>
              <a:rPr lang="en-GB" sz="1400" dirty="0">
                <a:solidFill>
                  <a:srgbClr val="0070C0"/>
                </a:solidFill>
                <a:latin typeface="+mj-lt"/>
              </a:rPr>
              <a:t>four NUMA domains</a:t>
            </a:r>
            <a:r>
              <a:rPr lang="en-GB" sz="1400" dirty="0">
                <a:latin typeface="+mj-lt"/>
              </a:rPr>
              <a:t>. Each quadrant is a NUMA domain here and </a:t>
            </a:r>
            <a:r>
              <a:rPr lang="en-GB" sz="1400" dirty="0">
                <a:solidFill>
                  <a:srgbClr val="0070C0"/>
                </a:solidFill>
                <a:latin typeface="+mj-lt"/>
              </a:rPr>
              <a:t>memory is interleaved across the two memory channels in each </a:t>
            </a:r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quadrant </a:t>
            </a:r>
            <a:r>
              <a:rPr lang="en-GB" sz="1400" dirty="0" smtClean="0">
                <a:latin typeface="+mj-lt"/>
              </a:rPr>
              <a:t>[209]. </a:t>
            </a:r>
            <a:endParaRPr lang="en-GB" sz="1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2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</a:t>
            </a:r>
            <a:r>
              <a:rPr lang="hu-HU" sz="1700" dirty="0" smtClean="0"/>
              <a:t>(</a:t>
            </a:r>
            <a:r>
              <a:rPr lang="en-US" sz="1700" dirty="0" smtClean="0"/>
              <a:t>10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08" y="1588167"/>
            <a:ext cx="6100657" cy="4753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4" y="482826"/>
            <a:ext cx="862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Announcing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the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Zen architecture at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Computex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2016 as a turning point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in AMD’s market position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834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spc="-60" dirty="0"/>
              <a:t>4. Case example: the Zen 3-based GPU-less </a:t>
            </a:r>
            <a:r>
              <a:rPr lang="en-GB" sz="1700" spc="-60" dirty="0" err="1"/>
              <a:t>Ryzen</a:t>
            </a:r>
            <a:r>
              <a:rPr lang="en-GB" sz="1700" spc="-60" dirty="0"/>
              <a:t> 5000 DT line (Vermeer-based) </a:t>
            </a:r>
            <a:r>
              <a:rPr lang="en-GB" sz="1700" spc="-60" dirty="0" smtClean="0"/>
              <a:t>(28) 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482" t="16032" r="40179" b="6031"/>
          <a:stretch/>
        </p:blipFill>
        <p:spPr>
          <a:xfrm>
            <a:off x="466415" y="1183907"/>
            <a:ext cx="5650850" cy="5429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481600"/>
            <a:ext cx="939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pc="-150" smtClean="0">
                <a:solidFill>
                  <a:schemeClr val="accent6"/>
                </a:solidFill>
                <a:latin typeface="+mj-lt"/>
              </a:rPr>
              <a:t>Performance of current 2S servers while running the SPECint2017 Rate N benchmark [208]</a:t>
            </a:r>
            <a:endParaRPr lang="en-GB" spc="-150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2902" y="1780674"/>
            <a:ext cx="2913597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SPECint2017 </a:t>
            </a:r>
            <a:r>
              <a:rPr lang="en-GB" sz="1400" dirty="0">
                <a:solidFill>
                  <a:srgbClr val="0070C0"/>
                </a:solidFill>
                <a:latin typeface="+mj-lt"/>
              </a:rPr>
              <a:t>Rate </a:t>
            </a:r>
            <a:endParaRPr lang="en-GB" sz="1400" dirty="0" smtClean="0">
              <a:solidFill>
                <a:srgbClr val="0070C0"/>
              </a:solidFill>
              <a:latin typeface="+mj-lt"/>
            </a:endParaRPr>
          </a:p>
          <a:p>
            <a:pPr algn="ctr" fontAlgn="base"/>
            <a:r>
              <a:rPr lang="en-GB" sz="1400" dirty="0" smtClean="0">
                <a:latin typeface="+mj-lt"/>
              </a:rPr>
              <a:t>integer benchmark</a:t>
            </a:r>
          </a:p>
          <a:p>
            <a:pPr algn="ctr" fontAlgn="base"/>
            <a:r>
              <a:rPr lang="en-GB" sz="1400" dirty="0"/>
              <a:t>measure </a:t>
            </a:r>
            <a:r>
              <a:rPr lang="en-GB" sz="1400" dirty="0">
                <a:latin typeface="+mj-lt"/>
              </a:rPr>
              <a:t>the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70C0"/>
                </a:solidFill>
              </a:rPr>
              <a:t>throughput</a:t>
            </a:r>
            <a:r>
              <a:rPr lang="en-GB" sz="1400" dirty="0"/>
              <a:t> or </a:t>
            </a:r>
            <a:r>
              <a:rPr lang="en-GB" sz="1400" dirty="0" smtClean="0"/>
              <a:t>work</a:t>
            </a:r>
          </a:p>
          <a:p>
            <a:pPr algn="ctr" fontAlgn="base">
              <a:spcAft>
                <a:spcPts val="400"/>
              </a:spcAft>
            </a:pPr>
            <a:r>
              <a:rPr lang="en-GB" sz="1400" dirty="0" smtClean="0"/>
              <a:t> </a:t>
            </a:r>
            <a:r>
              <a:rPr lang="en-GB" sz="1400" dirty="0"/>
              <a:t>per unit of time.</a:t>
            </a:r>
            <a:r>
              <a:rPr lang="en-GB" sz="1400" dirty="0" smtClean="0">
                <a:latin typeface="+mj-lt"/>
              </a:rPr>
              <a:t> </a:t>
            </a:r>
          </a:p>
          <a:p>
            <a:pPr algn="ctr" fontAlgn="base"/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N</a:t>
            </a:r>
            <a:r>
              <a:rPr lang="en-GB" sz="1400" dirty="0" smtClean="0">
                <a:latin typeface="+mj-lt"/>
              </a:rPr>
              <a:t> means multithreading</a:t>
            </a:r>
          </a:p>
          <a:p>
            <a:pPr algn="ctr" fontAlgn="base">
              <a:spcAft>
                <a:spcPts val="400"/>
              </a:spcAft>
            </a:pPr>
            <a:r>
              <a:rPr lang="en-GB" sz="1400" dirty="0" smtClean="0">
                <a:latin typeface="+mj-lt"/>
              </a:rPr>
              <a:t>is used.</a:t>
            </a:r>
          </a:p>
          <a:p>
            <a:pPr algn="ctr" fontAlgn="base"/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Base</a:t>
            </a:r>
            <a:r>
              <a:rPr lang="en-GB" sz="1400" dirty="0" smtClean="0">
                <a:latin typeface="+mj-lt"/>
              </a:rPr>
              <a:t> means standard</a:t>
            </a:r>
          </a:p>
          <a:p>
            <a:pPr algn="ctr" fontAlgn="base"/>
            <a:r>
              <a:rPr lang="en-GB" sz="1400" dirty="0" smtClean="0">
                <a:latin typeface="+mj-lt"/>
              </a:rPr>
              <a:t>setting for the</a:t>
            </a:r>
          </a:p>
          <a:p>
            <a:pPr algn="ctr" fontAlgn="base"/>
            <a:r>
              <a:rPr lang="en-GB" sz="1400" dirty="0" smtClean="0">
                <a:latin typeface="+mj-lt"/>
              </a:rPr>
              <a:t>measurements (no tuning</a:t>
            </a:r>
          </a:p>
          <a:p>
            <a:pPr algn="ctr" fontAlgn="base"/>
            <a:r>
              <a:rPr lang="en-GB" sz="1400" dirty="0" smtClean="0">
                <a:latin typeface="+mj-lt"/>
              </a:rPr>
              <a:t>allowed.)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482" y="77520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pc="-110" dirty="0">
                <a:solidFill>
                  <a:schemeClr val="accent6"/>
                </a:solidFill>
              </a:rPr>
              <a:t> </a:t>
            </a:r>
            <a:r>
              <a:rPr lang="en-GB" spc="-110" dirty="0" smtClean="0">
                <a:solidFill>
                  <a:schemeClr val="accent6"/>
                </a:solidFill>
              </a:rPr>
              <a:t>(MT </a:t>
            </a:r>
            <a:r>
              <a:rPr lang="en-GB" spc="-110" dirty="0">
                <a:solidFill>
                  <a:schemeClr val="accent6"/>
                </a:solidFill>
              </a:rPr>
              <a:t>version)</a:t>
            </a:r>
            <a:endParaRPr lang="en-GB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41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06974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hu-HU" altLang="en-US" sz="1700" dirty="0"/>
              <a:t>1)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74898" y="624051"/>
            <a:ext cx="89239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[1]: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Morris J.,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Computex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2016: AMD inches closer to Zen, announces Polaris graphics and new </a:t>
            </a:r>
            <a:endParaRPr lang="hu-HU" altLang="en-US" sz="14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APUs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ZD Net,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1 2016, http://www.zdnet.com/article/computex-2016-amd-inches-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closer-to-zen-announces-polaris-graphics-and-new-apus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/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74898" y="1468438"/>
            <a:ext cx="85736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[2]: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Chiappetta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M.,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Intel Xeon Scalable Debuts: Dual Xeon Platinum 8176 With 112 Threads </a:t>
            </a:r>
            <a:endParaRPr lang="hu-HU" altLang="en-US" sz="14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Tested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Hot Hardware,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11 2017,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https://hothardware.com/reviews/intel-xeon-scalable-processor-family-review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74523" y="2266950"/>
            <a:ext cx="88034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Teich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Heart Of AMD’s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EPYC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Comeback Is Infinity Fabric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The Next Platform, July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https://www.nextplatform.com/2017/07/12/heart-amds-epyc-comeback-infinity-fabric/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79593" y="3023364"/>
            <a:ext cx="88701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[4]: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quadcore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Xeon 5300 review, Nov. 13 2006,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Hardware.Info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www.hardware.info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en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-US/articles/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amdnY2ppZGWa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Intel_quadcore_Xeon_5300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review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79218" y="3719902"/>
            <a:ext cx="8617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[5]: Wasson S., Intel's Woodcrest processor previewed, The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Bensley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server platform debuts, 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May 23, 2006, The Tech Report,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http://techreport.com/articles.x/10021/1 </a:t>
            </a:r>
          </a:p>
        </p:txBody>
      </p:sp>
      <p:sp>
        <p:nvSpPr>
          <p:cNvPr id="314376" name="Text Box 15"/>
          <p:cNvSpPr txBox="1">
            <a:spLocks noChangeArrowheads="1"/>
          </p:cNvSpPr>
          <p:nvPr/>
        </p:nvSpPr>
        <p:spPr bwMode="auto">
          <a:xfrm>
            <a:off x="79593" y="4326327"/>
            <a:ext cx="59683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IBM z10, https://en.wikipedia.org/wiki/IBM_z10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78005" y="4708915"/>
            <a:ext cx="8737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EPYC Infinity Fabric Update and MCM Cost Savings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STH, Aug. 22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https://www.servethehome.com/amd-epyc-infinity-fabric-update-mcm-cost-savings/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8" name="Text Box 17"/>
          <p:cNvSpPr txBox="1">
            <a:spLocks noChangeArrowheads="1"/>
          </p:cNvSpPr>
          <p:nvPr/>
        </p:nvSpPr>
        <p:spPr bwMode="auto">
          <a:xfrm>
            <a:off x="79593" y="5316927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[8]: -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List of AMD Ryzen microprocessors</a:t>
            </a:r>
            <a:r>
              <a:rPr lang="hu-HU" sz="1400" dirty="0" smtClean="0"/>
              <a:t>Zen - Microarchitectures – AMD, </a:t>
            </a:r>
            <a:r>
              <a:rPr lang="en-US" sz="1400" dirty="0" smtClean="0"/>
              <a:t>Wikipedia,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https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en.wikipedia.org/wiki/List_of_AMD_Ryzen_microprocessors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9593" y="5926527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Amjad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T.,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Zen CPU Core Implementation Details Shared At ISSCC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SegmentNext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Febr. 9 2017, https://segmentnext.com/2017/02/09/amd-zen-cpu/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hu-HU" altLang="en-US" sz="1700" dirty="0"/>
              <a:t>2)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76951" y="624051"/>
            <a:ext cx="87689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Cutress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The AMD Zen and Ryzen 7 Review: A Deep Dive on 1800X, 1700X and 1700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March 2 2017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http://www.anandtech.com/show/11170/the-amd-zen-and-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ryzen-7-review-a-deep-dive-on-1800x-1700x-and-1700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76951" y="1449388"/>
            <a:ext cx="88019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11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Alcorn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Intel Plays Defense: Inside Its EPYC Slide Deck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Tom’s Hardware,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17 2017,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http://www.tomshardware.com/reviews/intel-amd-die-fabric-slides,5125-2.html</a:t>
            </a: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76576" y="2057400"/>
            <a:ext cx="7165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Wan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Releases EPYC Enterprise Processors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eTeknix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https://www.eteknix.com/amd-releases-epyc-enterprise-processors/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76951" y="2665413"/>
            <a:ext cx="90049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I., AMD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Gives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More Zen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Details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Ryzen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3.4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GHz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+,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NVMe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Neural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Net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Prediction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spc="-20" dirty="0">
                <a:solidFill>
                  <a:srgbClr val="000000"/>
                </a:solidFill>
                <a:cs typeface="Arial" charset="0"/>
              </a:rPr>
              <a:t>&amp; 25 MHz </a:t>
            </a:r>
            <a:r>
              <a:rPr lang="hu-HU" altLang="en-US" sz="1400" spc="-20" dirty="0" err="1">
                <a:solidFill>
                  <a:srgbClr val="000000"/>
                </a:solidFill>
                <a:cs typeface="Arial" charset="0"/>
              </a:rPr>
              <a:t>Boost</a:t>
            </a:r>
            <a:r>
              <a:rPr lang="hu-HU" altLang="en-US" sz="1400" spc="-2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spc="-20" dirty="0" err="1">
                <a:solidFill>
                  <a:srgbClr val="000000"/>
                </a:solidFill>
                <a:cs typeface="Arial" charset="0"/>
              </a:rPr>
              <a:t>Steps</a:t>
            </a:r>
            <a:r>
              <a:rPr lang="hu-HU" altLang="en-US" sz="1400" spc="-2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spc="-2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spc="-20" dirty="0">
                <a:solidFill>
                  <a:srgbClr val="000000"/>
                </a:solidFill>
                <a:cs typeface="Arial" charset="0"/>
              </a:rPr>
              <a:t>, Dec. 13 2016, http://www.anandtech.com/show/10907/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spc="-20" dirty="0">
                <a:solidFill>
                  <a:srgbClr val="000000"/>
                </a:solidFill>
                <a:cs typeface="Arial" charset="0"/>
              </a:rPr>
              <a:t>           amd-gives-more-zen-details-ryzen-34-ghz-nvme-neural-net-prediction-25-mhz-boost-steps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76576" y="3473450"/>
            <a:ext cx="88226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Hruska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New leak hints at AMD Zen’s architecture, organization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Extreme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2015, https://www.extremetech.com/gaming/204523-new-leak-hints-at-amd-zens-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architecture-organization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75363" y="4281488"/>
            <a:ext cx="90427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Clark M.,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New x86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of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Computing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Hot Chips 28,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Aug. 23 2016, http://www.hotchips.org/wp-content/uploads/hc_archives/hc28/HC28.23-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Tuesday-Epub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/HC28.23.90-High-Perform-Epub/HC28.23.930-X86-core-MikeClark-AMD-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final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_v2-28.pdf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6951" y="5308600"/>
            <a:ext cx="90411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Singh T., Zen: A Next-Generation High-Performance x86 Core,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Proc.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ISSCC 2017, Session 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Digital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Processors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6951" y="5918200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Goto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H., AMD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Infinity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Fabric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PC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Watch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6 2017,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http://pc.watch.impress.co.jp/docs/column/kaigai/1053318.html</a:t>
            </a:r>
          </a:p>
        </p:txBody>
      </p:sp>
    </p:spTree>
    <p:extLst>
      <p:ext uri="{BB962C8B-B14F-4D97-AF65-F5344CB8AC3E}">
        <p14:creationId xmlns:p14="http://schemas.microsoft.com/office/powerpoint/2010/main" val="38831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hu-HU" altLang="en-US" sz="1700" dirty="0"/>
              <a:t>3)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78915" y="624051"/>
            <a:ext cx="89820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8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Morgan T. P.,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AMD Winds Up One-Two Compute Punch For Servers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The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Platform,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19 2017,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https://www.nextplatform.com/2017/06/19/amd-winds-one-two-compute-punch-servers/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78915" y="1449388"/>
            <a:ext cx="60771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19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Koduri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R., AMD’s 2017 Financial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Analyst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Day, May 16 2017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78540" y="1838325"/>
            <a:ext cx="85014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Ung G. M.,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Ryzen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Threadripper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review: AMD's monster 1950X stomps on other CPUs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PC World, Aug. 10 2017, https://www.pcworld.com/article/3214635/components-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ryzen-threadripper-review-we-test-amds-monster-cpu.html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78915" y="2665413"/>
            <a:ext cx="88150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AMD's Future in Servers: New 7000-Series CPUs Launched and EPYC Analysis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June 20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017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http://www.anandtech.com/show/11551/amds-future-in-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servers-new-7000-series-cpus-launched-and-epyc-analysis/2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78540" y="3473450"/>
            <a:ext cx="8631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Alcorn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Core i9-7900X Review: Meet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-X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Tom’s Hardware,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19 2017,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http://www.tomshardware.com/reviews/intel-core-i9-7900x-skylake-x,5092-2.html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77327" y="4071938"/>
            <a:ext cx="85280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AMD Ryzen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Threadripper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1950X and 1920X Review: CPUs on Steroids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Aug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10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2017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http://www.anandtech.com/show/11697/the-amd-ryzen-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threadripper-1950x-and-1920x-review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8914" y="4889500"/>
            <a:ext cx="8961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Alcorn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Ryzen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Threadripper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1950X Review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Tom’s Hardware, Aug. 10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http://www.tomshardware.com/reviews/amd-ryzen-threadripper-1950x-cpu,5167-2.html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8915" y="5499100"/>
            <a:ext cx="89614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Gasior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G.,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Your guide to the Ryzen AM4 platform and its X370, B350, and A320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chipsets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 2017, https://rog.asus.com/articles/technologies/your-guide-to-the-ryzen-am4-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platform-and-its-x370-b350-and-a320-chipsets/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hu-HU" altLang="en-US" sz="1700" dirty="0"/>
              <a:t>4)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76951" y="624051"/>
            <a:ext cx="88828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26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Ung G. M.,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Why Ryzen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Threadripper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has two extra chips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PC World,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27 2017,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https://www.pcworld.com/article/3211409/computers/why-ryzen-threadripper-has-two-</a:t>
            </a:r>
            <a:endParaRPr lang="hu-HU" altLang="en-US" sz="14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mysterious-chips.html</a:t>
            </a: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76951" y="1449388"/>
            <a:ext cx="69036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27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Cinebench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Maxon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https://www.maxon.net/en/products/cinebench/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76576" y="1838325"/>
            <a:ext cx="87509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AMD: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Threadripper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Owns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Seeking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Alpha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Aug. 11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https://seekingalpha.com/article/4097976-amd-threadripper-owns-intel?auth_param=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djq9a:1corga9:7e836bbeb489dc69af8486d4cc569a2e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76951" y="2665413"/>
            <a:ext cx="87096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A New Day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Datacenter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Presentation at AMD Financial Analyst Day, May 16 2017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          </a:t>
            </a:r>
            <a:r>
              <a:rPr lang="en-US" sz="1400" dirty="0"/>
              <a:t>http://ir.amd.com/phoenix.zhtml?c=74093&amp;p=irol-analystday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76576" y="3282950"/>
            <a:ext cx="8714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30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Teich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New Server Economies Of Scale For AMD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Platform,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13 2017,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https://www.nextplatform.com/2017/07/13/new-server-economies-scale-amd/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75363" y="3881438"/>
            <a:ext cx="8060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31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Kingsley-Hughes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A.,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EPYC: What you need to know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ZD Net,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21 2017,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http://www.zdnet.com/article/amd-epyc-what-you-need-to-know/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6950" y="4489450"/>
            <a:ext cx="8961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32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MCM-GPU: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Multi-Chip-Module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GPUs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Continued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Performance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Scalability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Nvidia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http://research.nvidia.com/publication/2017-06_MCM-GPU%3A-Multi-Chip-Module-GPUs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6951" y="5099050"/>
            <a:ext cx="8961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33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H11DSI-NT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Users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’s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Manual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Supermicro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2017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301" y="5540189"/>
            <a:ext cx="9043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[34]: </a:t>
            </a:r>
            <a:r>
              <a:rPr lang="en-US" sz="1400" dirty="0" err="1"/>
              <a:t>Hruska</a:t>
            </a:r>
            <a:r>
              <a:rPr lang="en-US" sz="1400" dirty="0"/>
              <a:t> J., Report: AMD Stealing Significant Market Share, Revenue from Intel, </a:t>
            </a:r>
            <a:r>
              <a:rPr lang="en-US" sz="1400" dirty="0" err="1"/>
              <a:t>Extremetech</a:t>
            </a:r>
            <a:endParaRPr lang="en-US" sz="1400" dirty="0"/>
          </a:p>
          <a:p>
            <a:r>
              <a:rPr lang="en-US" sz="1400" dirty="0"/>
              <a:t>           Sept. 6, 2017, </a:t>
            </a:r>
          </a:p>
          <a:p>
            <a:r>
              <a:rPr lang="en-US" sz="1400" dirty="0"/>
              <a:t>           https://</a:t>
            </a:r>
            <a:r>
              <a:rPr lang="en-US" sz="1400" dirty="0" err="1"/>
              <a:t>www.extremetech.com</a:t>
            </a:r>
            <a:r>
              <a:rPr lang="en-US" sz="1400" dirty="0"/>
              <a:t>/computing/255122-</a:t>
            </a:r>
            <a:r>
              <a:rPr lang="en-US" sz="1400" dirty="0" err="1"/>
              <a:t>european</a:t>
            </a:r>
            <a:r>
              <a:rPr lang="en-US" sz="1400" dirty="0"/>
              <a:t>-retailer-shows-</a:t>
            </a:r>
            <a:r>
              <a:rPr lang="en-US" sz="1400" dirty="0" err="1"/>
              <a:t>amd</a:t>
            </a:r>
            <a:r>
              <a:rPr lang="en-US" sz="1400" dirty="0"/>
              <a:t>-stealing</a:t>
            </a:r>
          </a:p>
          <a:p>
            <a:r>
              <a:rPr lang="en-US" sz="1400" dirty="0"/>
              <a:t>           -significant-market-share-revenue-intel</a:t>
            </a:r>
          </a:p>
        </p:txBody>
      </p:sp>
    </p:spTree>
    <p:extLst>
      <p:ext uri="{BB962C8B-B14F-4D97-AF65-F5344CB8AC3E}">
        <p14:creationId xmlns:p14="http://schemas.microsoft.com/office/powerpoint/2010/main" val="6037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(5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5363" y="624274"/>
            <a:ext cx="7130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[35]: </a:t>
            </a:r>
            <a:r>
              <a:rPr lang="en-US" sz="1400" dirty="0" err="1"/>
              <a:t>Skylake</a:t>
            </a:r>
            <a:r>
              <a:rPr lang="en-US" sz="1400" dirty="0"/>
              <a:t> (client) - Microarchitectures - Intel,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://en.wikichip.org/wiki/intel/microarchitectures/skylake_(client)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19" y="1223684"/>
            <a:ext cx="6013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/>
              <a:t>[36]: Zen - Microarchitectures - AMD, </a:t>
            </a:r>
            <a:r>
              <a:rPr lang="en-US" sz="1400" dirty="0" err="1"/>
              <a:t>WikiChip</a:t>
            </a:r>
            <a:r>
              <a:rPr lang="en-US" sz="1400" dirty="0"/>
              <a:t>, </a:t>
            </a:r>
          </a:p>
          <a:p>
            <a:pPr fontAlgn="base"/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://en.wikichip.org/wiki/amd/microarchitectures/zen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327" y="1815354"/>
            <a:ext cx="91383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[37]: </a:t>
            </a:r>
            <a:r>
              <a:rPr lang="en-US" sz="1400" dirty="0" err="1"/>
              <a:t>Kampman</a:t>
            </a:r>
            <a:r>
              <a:rPr lang="en-US" sz="1400" dirty="0"/>
              <a:t> J., AMD's Ryzen 7 </a:t>
            </a:r>
            <a:r>
              <a:rPr lang="en-US" sz="1400" dirty="0" err="1"/>
              <a:t>2700U</a:t>
            </a:r>
            <a:r>
              <a:rPr lang="en-US" sz="1400" dirty="0"/>
              <a:t> and Ryzen 5 </a:t>
            </a:r>
            <a:r>
              <a:rPr lang="en-US" sz="1400" dirty="0" err="1"/>
              <a:t>2500U</a:t>
            </a:r>
            <a:r>
              <a:rPr lang="en-US" sz="1400" dirty="0"/>
              <a:t> </a:t>
            </a:r>
            <a:r>
              <a:rPr lang="en-US" sz="1400" dirty="0" err="1"/>
              <a:t>APUs</a:t>
            </a:r>
            <a:r>
              <a:rPr lang="en-US" sz="1400" dirty="0"/>
              <a:t> revealed, </a:t>
            </a:r>
            <a:r>
              <a:rPr lang="en-US" sz="1400" dirty="0" err="1"/>
              <a:t>TechReport</a:t>
            </a:r>
            <a:r>
              <a:rPr lang="en-US" sz="1400" dirty="0"/>
              <a:t>, 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Oct</a:t>
            </a:r>
            <a:r>
              <a:rPr lang="en-US" sz="1400" dirty="0"/>
              <a:t>. 26, 2017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spc="-20" dirty="0" smtClean="0"/>
              <a:t>http</a:t>
            </a:r>
            <a:r>
              <a:rPr lang="en-US" sz="1400" spc="-20" dirty="0"/>
              <a:t>://techreport.com/review/32743/amd-ryzen-7-2700u-and-ryzen-5-2500u-apus-revealed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886" y="2685142"/>
            <a:ext cx="9165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[38]: </a:t>
            </a:r>
            <a:r>
              <a:rPr lang="en-US" sz="1400" dirty="0" err="1"/>
              <a:t>Cutress</a:t>
            </a:r>
            <a:r>
              <a:rPr lang="en-US" sz="1400" dirty="0"/>
              <a:t> I., Ryzen Mobile is Launched: AMD </a:t>
            </a:r>
            <a:r>
              <a:rPr lang="en-US" sz="1400" dirty="0" err="1"/>
              <a:t>APUs</a:t>
            </a:r>
            <a:r>
              <a:rPr lang="en-US" sz="1400" dirty="0"/>
              <a:t> for Laptops, with Vega and Updated Zen,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err="1" smtClean="0"/>
              <a:t>AnandTech</a:t>
            </a:r>
            <a:r>
              <a:rPr lang="en-US" sz="1400" dirty="0"/>
              <a:t>, Oct. 26, 2017,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://www.anandtech.com/show/11964/ryzen-mobile-is-launched-amd-apus-for-laptops-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with-</a:t>
            </a:r>
            <a:r>
              <a:rPr lang="en-US" sz="1400" dirty="0" err="1" smtClean="0"/>
              <a:t>vega</a:t>
            </a:r>
            <a:r>
              <a:rPr lang="en-US" sz="1400" dirty="0" smtClean="0"/>
              <a:t>-and-updated-</a:t>
            </a:r>
            <a:r>
              <a:rPr lang="en-US" sz="1400" dirty="0" err="1" smtClean="0"/>
              <a:t>zen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5646" y="3671048"/>
            <a:ext cx="809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[39]: Day M., Understanding Low Drop Out (</a:t>
            </a:r>
            <a:r>
              <a:rPr lang="en-US" sz="1400" dirty="0" err="1"/>
              <a:t>LDO</a:t>
            </a:r>
            <a:r>
              <a:rPr lang="en-US" sz="1400" dirty="0"/>
              <a:t>) Regulators, Texas Instruments, 2006</a:t>
            </a:r>
          </a:p>
          <a:p>
            <a:r>
              <a:rPr lang="en-US" sz="1400" dirty="0"/>
              <a:t>           http://</a:t>
            </a:r>
            <a:r>
              <a:rPr lang="en-US" sz="1400" dirty="0" err="1"/>
              <a:t>www.ti.com</a:t>
            </a:r>
            <a:r>
              <a:rPr lang="en-US" sz="1400" dirty="0"/>
              <a:t>/lit/ml/</a:t>
            </a:r>
            <a:r>
              <a:rPr lang="en-US" sz="1400" dirty="0" err="1"/>
              <a:t>slup239</a:t>
            </a:r>
            <a:r>
              <a:rPr lang="en-US" sz="1400" dirty="0"/>
              <a:t>/</a:t>
            </a:r>
            <a:r>
              <a:rPr lang="en-US" sz="1400" dirty="0" err="1"/>
              <a:t>slup239.pdf</a:t>
            </a:r>
            <a:r>
              <a:rPr lang="en-US" sz="14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819" y="4289613"/>
            <a:ext cx="89359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[40]: Bright P., CPU competition at last: AMD Ryzen brings 8 cores from just $329, </a:t>
            </a:r>
            <a:r>
              <a:rPr lang="en-US" sz="1400" dirty="0" err="1"/>
              <a:t>ArsTechnica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2/22/2017</a:t>
            </a:r>
            <a:r>
              <a:rPr lang="en-US" sz="1400" dirty="0"/>
              <a:t>, https://arstechnica.com/information-technology/2017/02/amd-ryzen-arrives-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march-2-8-cores-16-threads-from-just-329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646" y="5082989"/>
            <a:ext cx="8964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[41</a:t>
            </a:r>
            <a:r>
              <a:rPr lang="en-US" sz="1400" dirty="0" smtClean="0"/>
              <a:t>]: </a:t>
            </a:r>
            <a:r>
              <a:rPr lang="en-US" sz="1400" spc="-30" dirty="0" smtClean="0"/>
              <a:t>Processor </a:t>
            </a:r>
            <a:r>
              <a:rPr lang="en-US" sz="1400" spc="-30" dirty="0"/>
              <a:t>Programing Reference (PPR) for AMD Family 17h Model 01h, Revision B1 Processors,</a:t>
            </a:r>
          </a:p>
          <a:p>
            <a:r>
              <a:rPr lang="en-US" sz="1400" dirty="0"/>
              <a:t>         </a:t>
            </a:r>
            <a:r>
              <a:rPr lang="hu-HU" sz="1400" dirty="0" smtClean="0"/>
              <a:t>  </a:t>
            </a:r>
            <a:r>
              <a:rPr lang="en-US" sz="1400" dirty="0" smtClean="0"/>
              <a:t>54945 </a:t>
            </a:r>
            <a:r>
              <a:rPr lang="en-US" sz="1400" dirty="0"/>
              <a:t>Rev. 1.14, April 15, 2017          ,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819" y="5634321"/>
            <a:ext cx="92272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[42]: Kennedy P., Second AMD Naples Server Pictures and Platform Block Diagram 112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PCIe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Lanes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latin typeface="+mj-lt"/>
              </a:rPr>
              <a:t>           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Exposed!,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ServeTheHome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 April 6, 2017,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          https://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www.servethehome.com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/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wp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-content/uploads/2017/04/AMD-Naples-Server-Block-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latin typeface="+mj-lt"/>
              </a:rPr>
              <a:t>          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Diagram.jpg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93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(6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60235" y="624273"/>
            <a:ext cx="746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/>
              <a:t>[43]: </a:t>
            </a:r>
            <a:r>
              <a:rPr lang="en-US" sz="1400" dirty="0">
                <a:solidFill>
                  <a:srgbClr val="000000"/>
                </a:solidFill>
              </a:rPr>
              <a:t>Infinity Fabric (IF) - AMD, https://</a:t>
            </a:r>
            <a:r>
              <a:rPr lang="en-US" sz="1400" dirty="0" err="1">
                <a:solidFill>
                  <a:srgbClr val="000000"/>
                </a:solidFill>
              </a:rPr>
              <a:t>en.wikichip.org</a:t>
            </a:r>
            <a:r>
              <a:rPr lang="en-US" sz="1400" dirty="0">
                <a:solidFill>
                  <a:srgbClr val="000000"/>
                </a:solidFill>
              </a:rPr>
              <a:t>/wiki/</a:t>
            </a:r>
            <a:r>
              <a:rPr lang="en-US" sz="1400" dirty="0" err="1">
                <a:solidFill>
                  <a:srgbClr val="000000"/>
                </a:solidFill>
              </a:rPr>
              <a:t>amd</a:t>
            </a:r>
            <a:r>
              <a:rPr lang="en-US" sz="1400" dirty="0">
                <a:solidFill>
                  <a:srgbClr val="000000"/>
                </a:solidFill>
              </a:rPr>
              <a:t>/</a:t>
            </a:r>
            <a:r>
              <a:rPr lang="en-US" sz="1400" dirty="0" err="1">
                <a:solidFill>
                  <a:srgbClr val="000000"/>
                </a:solidFill>
              </a:rPr>
              <a:t>infinity_fabric</a:t>
            </a:r>
            <a:r>
              <a:rPr lang="en-US" sz="14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458" y="1008530"/>
            <a:ext cx="8616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[44]: </a:t>
            </a:r>
            <a:r>
              <a:rPr lang="en-US" sz="1400" dirty="0" err="1"/>
              <a:t>Frumusanu</a:t>
            </a:r>
            <a:r>
              <a:rPr lang="en-US" sz="1400" dirty="0"/>
              <a:t> A., ARM Reveals </a:t>
            </a:r>
            <a:r>
              <a:rPr lang="en-US" sz="1400" dirty="0" err="1"/>
              <a:t>Cotex-A72</a:t>
            </a:r>
            <a:r>
              <a:rPr lang="en-US" sz="1400" dirty="0"/>
              <a:t> Architecture Details, </a:t>
            </a:r>
            <a:r>
              <a:rPr lang="en-US" sz="1400" dirty="0" err="1"/>
              <a:t>AnandTech</a:t>
            </a:r>
            <a:r>
              <a:rPr lang="en-US" sz="1400" dirty="0"/>
              <a:t>, Apr. 23, 2015,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</a:t>
            </a:r>
            <a:r>
              <a:rPr lang="en-US" sz="1400" dirty="0"/>
              <a:t>://www.anandtech.com/show/9184/arm-reveals-cortex-a72-architecture-details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58" y="1613648"/>
            <a:ext cx="87910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[4</a:t>
            </a:r>
            <a:r>
              <a:rPr lang="hu-HU" sz="1400" dirty="0">
                <a:solidFill>
                  <a:srgbClr val="000000"/>
                </a:solidFill>
              </a:rPr>
              <a:t>5</a:t>
            </a:r>
            <a:r>
              <a:rPr lang="en-US" sz="1400" dirty="0">
                <a:solidFill>
                  <a:srgbClr val="000000"/>
                </a:solidFill>
              </a:rPr>
              <a:t>]: </a:t>
            </a:r>
            <a:r>
              <a:rPr lang="hu-HU" sz="1400" dirty="0">
                <a:solidFill>
                  <a:srgbClr val="000000"/>
                </a:solidFill>
              </a:rPr>
              <a:t>Lee H-J., Shin Y., Bae S., Kim M., Kim K., </a:t>
            </a:r>
            <a:r>
              <a:rPr lang="en-US" sz="1400" dirty="0" err="1"/>
              <a:t>20nm</a:t>
            </a:r>
            <a:r>
              <a:rPr lang="en-US" sz="1400" dirty="0"/>
              <a:t> High-K Metal Gate Heterogeneous 64-bit</a:t>
            </a:r>
            <a:r>
              <a:rPr lang="hu-HU" sz="1400" dirty="0"/>
              <a:t> </a:t>
            </a:r>
          </a:p>
          <a:p>
            <a:r>
              <a:rPr lang="hu-HU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Quad-core </a:t>
            </a:r>
            <a:r>
              <a:rPr lang="en-US" sz="1400" dirty="0"/>
              <a:t>CPUs and Hexa-core GPU for High</a:t>
            </a:r>
            <a:r>
              <a:rPr lang="hu-HU" sz="1400" dirty="0"/>
              <a:t> </a:t>
            </a:r>
            <a:r>
              <a:rPr lang="en-US" sz="1400" dirty="0"/>
              <a:t>performance</a:t>
            </a:r>
            <a:r>
              <a:rPr lang="hu-HU" sz="1400" dirty="0"/>
              <a:t> </a:t>
            </a:r>
            <a:r>
              <a:rPr lang="en-US" sz="1400" dirty="0"/>
              <a:t>and Energy-efficient Mobile </a:t>
            </a:r>
            <a:endParaRPr lang="hu-HU" sz="1400" dirty="0"/>
          </a:p>
          <a:p>
            <a:r>
              <a:rPr lang="hu-HU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Application</a:t>
            </a:r>
            <a:r>
              <a:rPr lang="hu-HU" sz="1400" dirty="0" smtClean="0"/>
              <a:t> </a:t>
            </a:r>
            <a:r>
              <a:rPr lang="en-US" sz="1400" dirty="0"/>
              <a:t>Processor</a:t>
            </a:r>
            <a:r>
              <a:rPr lang="hu-HU" sz="1400" dirty="0"/>
              <a:t>, ISOCC, 2015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8165" y="2380130"/>
            <a:ext cx="90169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[46]: Multi-core and System Coherence Design Challenges, ARM,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</a:t>
            </a:r>
            <a:r>
              <a:rPr lang="en-US" sz="1400" dirty="0"/>
              <a:t>://www.ece.cmu.edu/~ece742/lib/exe/fetch.php?media=arm_multicore_and_system_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coherence</a:t>
            </a:r>
            <a:r>
              <a:rPr lang="en-US" sz="1400" dirty="0"/>
              <a:t>_-_cmu.pdf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165" y="3159426"/>
            <a:ext cx="8593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[47]: Cheng M., </a:t>
            </a:r>
            <a:r>
              <a:rPr lang="en-US" sz="1400" dirty="0" err="1"/>
              <a:t>NXP</a:t>
            </a:r>
            <a:r>
              <a:rPr lang="en-US" sz="1400" dirty="0"/>
              <a:t> </a:t>
            </a:r>
            <a:r>
              <a:rPr lang="en-US" sz="1400" dirty="0" err="1"/>
              <a:t>QorIQ</a:t>
            </a:r>
            <a:r>
              <a:rPr lang="en-US" sz="1400" dirty="0"/>
              <a:t> Product Family Roadmap, Freescale, </a:t>
            </a:r>
            <a:r>
              <a:rPr lang="en-US" sz="1400" dirty="0" err="1"/>
              <a:t>APF</a:t>
            </a:r>
            <a:r>
              <a:rPr lang="en-US" sz="1400" dirty="0"/>
              <a:t>-NET-</a:t>
            </a:r>
            <a:r>
              <a:rPr lang="en-US" sz="1400" dirty="0" err="1"/>
              <a:t>T0795</a:t>
            </a:r>
            <a:r>
              <a:rPr lang="en-US" sz="1400" dirty="0"/>
              <a:t>, April 2013,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</a:t>
            </a:r>
            <a:r>
              <a:rPr lang="en-US" sz="1400" dirty="0"/>
              <a:t>://www.freescale.com/files/training/doc/dwf/DWF13_APF_NET_T0795.pdf</a:t>
            </a:r>
          </a:p>
          <a:p>
            <a:r>
              <a:rPr lang="en-US" sz="14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18" y="3816202"/>
            <a:ext cx="8508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[48]: Kennedy P., AMD Ryzen 5 </a:t>
            </a:r>
            <a:r>
              <a:rPr lang="en-US" sz="1400" dirty="0" err="1"/>
              <a:t>1600X</a:t>
            </a:r>
            <a:r>
              <a:rPr lang="en-US" sz="1400" dirty="0"/>
              <a:t> and </a:t>
            </a:r>
            <a:r>
              <a:rPr lang="en-US" sz="1400" dirty="0" err="1"/>
              <a:t>1500X</a:t>
            </a:r>
            <a:r>
              <a:rPr lang="en-US" sz="1400" dirty="0"/>
              <a:t> (6-core and 4-core) Announced, </a:t>
            </a:r>
            <a:r>
              <a:rPr lang="en-US" sz="1400" dirty="0" err="1"/>
              <a:t>STH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March </a:t>
            </a:r>
            <a:r>
              <a:rPr lang="en-US" sz="1400" dirty="0"/>
              <a:t>2, 2017,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://www.servethehome.com/amd-ryzen-5-1600x-and-1500x-6-core-and-4-core-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announced</a:t>
            </a:r>
            <a:r>
              <a:rPr lang="en-US" sz="1400" dirty="0"/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15" y="4790362"/>
            <a:ext cx="85988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[49]: ARM Cortex-</a:t>
            </a:r>
            <a:r>
              <a:rPr lang="en-US" sz="1400" dirty="0" err="1"/>
              <a:t>A57</a:t>
            </a:r>
            <a:r>
              <a:rPr lang="en-US" sz="1400" dirty="0"/>
              <a:t> — So Big is Relative but How Relative is Your Big?, ARM,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://community.arm.com/soc/b/blog/posts/arm-cortex-a57-so-big-is-relative-but-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how-relative-is-your-big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7233" y="5540189"/>
            <a:ext cx="90250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[50]:  </a:t>
            </a:r>
            <a:r>
              <a:rPr lang="en-US" sz="1400" dirty="0" err="1"/>
              <a:t>Moammer</a:t>
            </a:r>
            <a:r>
              <a:rPr lang="en-US" sz="1400" dirty="0"/>
              <a:t> K., AMD Ryzen Architectural Deep-Dive – Ending The Intel Monopoly, </a:t>
            </a:r>
            <a:r>
              <a:rPr lang="en-US" sz="1400" dirty="0" err="1"/>
              <a:t>WCCFtech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  Feb 15, 2017, </a:t>
            </a:r>
          </a:p>
          <a:p>
            <a:r>
              <a:rPr lang="en-US" sz="1400" dirty="0"/>
              <a:t>           https://</a:t>
            </a:r>
            <a:r>
              <a:rPr lang="en-US" sz="1400" dirty="0" err="1"/>
              <a:t>wccftech.com</a:t>
            </a:r>
            <a:r>
              <a:rPr lang="en-US" sz="1400" dirty="0"/>
              <a:t>/</a:t>
            </a:r>
            <a:r>
              <a:rPr lang="en-US" sz="1400" dirty="0" err="1"/>
              <a:t>amd</a:t>
            </a:r>
            <a:r>
              <a:rPr lang="en-US" sz="1400" dirty="0"/>
              <a:t>-</a:t>
            </a:r>
            <a:r>
              <a:rPr lang="en-US" sz="1400" dirty="0" err="1"/>
              <a:t>ryzen</a:t>
            </a:r>
            <a:r>
              <a:rPr lang="en-US" sz="1400" dirty="0"/>
              <a:t>-architecture-detailed </a:t>
            </a:r>
          </a:p>
        </p:txBody>
      </p:sp>
    </p:spTree>
    <p:extLst>
      <p:ext uri="{BB962C8B-B14F-4D97-AF65-F5344CB8AC3E}">
        <p14:creationId xmlns:p14="http://schemas.microsoft.com/office/powerpoint/2010/main" val="27303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</a:t>
            </a:r>
            <a:r>
              <a:rPr lang="hu-HU" altLang="en-US" sz="1700" dirty="0" smtClean="0"/>
              <a:t>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(7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112" y="625784"/>
            <a:ext cx="7184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[51]: Cho A., Examining AMD Bear Logic, Seeking Alpha,  Nov. 6. 2017,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://seekingalpha.com/article/4121329-examining-amd-bear-logic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568" y="1269067"/>
            <a:ext cx="90615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[52]: Bright P., Intel to build discrete GPUs, hires AMD’s top graphics guy to do it, </a:t>
            </a:r>
            <a:r>
              <a:rPr lang="en-US" sz="1400" dirty="0" err="1"/>
              <a:t>ArsTechnica</a:t>
            </a:r>
            <a:r>
              <a:rPr lang="en-US" sz="1400" dirty="0"/>
              <a:t>, 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11/9</a:t>
            </a:r>
            <a:r>
              <a:rPr lang="hu-HU" sz="1400" dirty="0" smtClean="0"/>
              <a:t> </a:t>
            </a:r>
            <a:r>
              <a:rPr lang="en-US" sz="1400" dirty="0" smtClean="0"/>
              <a:t>2017</a:t>
            </a:r>
            <a:r>
              <a:rPr lang="hu-HU" sz="1400" dirty="0" smtClean="0"/>
              <a:t>,</a:t>
            </a:r>
            <a:endParaRPr lang="en-US" sz="1400" dirty="0"/>
          </a:p>
          <a:p>
            <a:r>
              <a:rPr lang="en-US" sz="1400" dirty="0"/>
              <a:t>           https://</a:t>
            </a:r>
            <a:r>
              <a:rPr lang="en-US" sz="1400" dirty="0" err="1"/>
              <a:t>arstechnica.com</a:t>
            </a:r>
            <a:r>
              <a:rPr lang="en-US" sz="1400" dirty="0"/>
              <a:t>/gadgets/2017/11/intel-poaches-</a:t>
            </a:r>
            <a:r>
              <a:rPr lang="en-US" sz="1400" dirty="0" err="1"/>
              <a:t>amds</a:t>
            </a:r>
            <a:r>
              <a:rPr lang="en-US" sz="1400" dirty="0"/>
              <a:t>-top-</a:t>
            </a:r>
            <a:r>
              <a:rPr lang="en-US" sz="1400" dirty="0" err="1"/>
              <a:t>gpu</a:t>
            </a:r>
            <a:r>
              <a:rPr lang="en-US" sz="1400" dirty="0"/>
              <a:t>-architect-to-build-</a:t>
            </a:r>
          </a:p>
          <a:p>
            <a:r>
              <a:rPr lang="en-US" sz="1400" dirty="0"/>
              <a:t>           its-own-discrete-graphics-chips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12" y="2223808"/>
            <a:ext cx="8810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[53]: Alcorn P., Hot Chips 2017: Intel Deep Dives Into </a:t>
            </a:r>
            <a:r>
              <a:rPr lang="en-US" sz="1400" dirty="0" err="1"/>
              <a:t>EMIB</a:t>
            </a:r>
            <a:r>
              <a:rPr lang="en-US" sz="1400" dirty="0"/>
              <a:t>, Hot Chips 2017, August 25, 2017,</a:t>
            </a:r>
          </a:p>
          <a:p>
            <a:r>
              <a:rPr lang="en-US" sz="1400" dirty="0"/>
              <a:t>           http://</a:t>
            </a:r>
            <a:r>
              <a:rPr lang="en-US" sz="1400" dirty="0" err="1"/>
              <a:t>www.tomshardware.com</a:t>
            </a:r>
            <a:r>
              <a:rPr lang="en-US" sz="1400" dirty="0"/>
              <a:t>/news/intel-</a:t>
            </a:r>
            <a:r>
              <a:rPr lang="en-US" sz="1400" dirty="0" err="1"/>
              <a:t>emib</a:t>
            </a:r>
            <a:r>
              <a:rPr lang="en-US" sz="1400" dirty="0"/>
              <a:t>-interconnect-</a:t>
            </a:r>
            <a:r>
              <a:rPr lang="en-US" sz="1400" dirty="0" err="1"/>
              <a:t>fpga</a:t>
            </a:r>
            <a:r>
              <a:rPr lang="en-US" sz="1400" dirty="0"/>
              <a:t>-</a:t>
            </a:r>
            <a:r>
              <a:rPr lang="en-US" sz="1400" dirty="0" err="1"/>
              <a:t>chiplet,35316.html</a:t>
            </a:r>
            <a:r>
              <a:rPr lang="en-US" sz="1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11" y="2881677"/>
            <a:ext cx="8152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[54]: Mardi S., AMD Announces New Ryzen Mobile Processors, </a:t>
            </a:r>
            <a:r>
              <a:rPr lang="en-US" sz="1400" dirty="0" err="1"/>
              <a:t>TeckKnow</a:t>
            </a:r>
            <a:r>
              <a:rPr lang="en-US" sz="1400" dirty="0"/>
              <a:t>, Oct. 26, 2017</a:t>
            </a:r>
          </a:p>
          <a:p>
            <a:r>
              <a:rPr lang="en-US" sz="1400" dirty="0"/>
              <a:t>           https://</a:t>
            </a:r>
            <a:r>
              <a:rPr lang="en-US" sz="1400" dirty="0" err="1"/>
              <a:t>www.teckknow.com</a:t>
            </a:r>
            <a:r>
              <a:rPr lang="en-US" sz="1400" dirty="0"/>
              <a:t>/</a:t>
            </a:r>
            <a:r>
              <a:rPr lang="en-US" sz="1400" dirty="0" err="1"/>
              <a:t>amd</a:t>
            </a:r>
            <a:r>
              <a:rPr lang="en-US" sz="1400" dirty="0"/>
              <a:t>-announces-new-</a:t>
            </a:r>
            <a:r>
              <a:rPr lang="en-US" sz="1400" dirty="0" err="1"/>
              <a:t>ryzen</a:t>
            </a:r>
            <a:r>
              <a:rPr lang="en-US" sz="1400" dirty="0"/>
              <a:t>-mobile-processors/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112" y="3463179"/>
            <a:ext cx="7283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[55]: Cortex-</a:t>
            </a:r>
            <a:r>
              <a:rPr lang="en-US" sz="1400" dirty="0" err="1"/>
              <a:t>A73</a:t>
            </a:r>
            <a:r>
              <a:rPr lang="en-US" sz="1400" dirty="0"/>
              <a:t>, ARM Developer,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://developer.arm.com/products/processors/cortex-a/cortex-a73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897" y="4092949"/>
            <a:ext cx="85965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[56]: ARM Unveils Cortex-</a:t>
            </a:r>
            <a:r>
              <a:rPr lang="en-US" sz="1400" dirty="0" err="1"/>
              <a:t>A75</a:t>
            </a:r>
            <a:r>
              <a:rPr lang="en-US" sz="1400" dirty="0"/>
              <a:t>, </a:t>
            </a:r>
            <a:r>
              <a:rPr lang="en-US" sz="1400" dirty="0" err="1"/>
              <a:t>A55</a:t>
            </a:r>
            <a:r>
              <a:rPr lang="en-US" sz="1400" dirty="0"/>
              <a:t> Processors And Mali-</a:t>
            </a:r>
            <a:r>
              <a:rPr lang="en-US" sz="1400" dirty="0" err="1"/>
              <a:t>G72</a:t>
            </a:r>
            <a:r>
              <a:rPr lang="en-US" sz="1400" dirty="0"/>
              <a:t> GPU, ARM Developer,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://www.xda-developers.com/arm-unveils-cortex-a75-a55-processors-and-mali-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g72-gpu</a:t>
            </a:r>
            <a:r>
              <a:rPr lang="en-US" sz="1400" dirty="0"/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897" y="4886326"/>
            <a:ext cx="6739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[57]: Embedded Multi-die Interconnect Bridge, Intel, 2017,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://www.intel.com/content/www/us/en/foundry/emib.html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327" y="5516096"/>
            <a:ext cx="8884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/>
              <a:t>[58]: </a:t>
            </a:r>
            <a:r>
              <a:rPr lang="es-ES" sz="1400" dirty="0" err="1"/>
              <a:t>Mujtaba</a:t>
            </a:r>
            <a:r>
              <a:rPr lang="es-ES" sz="1400" dirty="0"/>
              <a:t> H., </a:t>
            </a:r>
            <a:r>
              <a:rPr lang="en-US" sz="1400" dirty="0"/>
              <a:t>Intel </a:t>
            </a:r>
            <a:r>
              <a:rPr lang="en-US" sz="1400" dirty="0" err="1"/>
              <a:t>Kaby</a:t>
            </a:r>
            <a:r>
              <a:rPr lang="en-US" sz="1400" dirty="0"/>
              <a:t> Lake-G Processors To Pack Fast Discrete GPU and </a:t>
            </a:r>
            <a:r>
              <a:rPr lang="en-US" sz="1400" dirty="0" err="1"/>
              <a:t>HBM2</a:t>
            </a:r>
            <a:r>
              <a:rPr lang="en-US" sz="1400" dirty="0"/>
              <a:t> Memory – </a:t>
            </a:r>
          </a:p>
          <a:p>
            <a:pPr fontAlgn="base"/>
            <a:r>
              <a:rPr lang="en-US" sz="1400" dirty="0"/>
              <a:t>           Will Utilize Multi-Die Package Design, </a:t>
            </a:r>
            <a:r>
              <a:rPr lang="en-US" sz="1400" dirty="0" err="1"/>
              <a:t>WCCFTech</a:t>
            </a:r>
            <a:r>
              <a:rPr lang="en-US" sz="1400" dirty="0"/>
              <a:t>, Apr. 3, 2017</a:t>
            </a:r>
          </a:p>
          <a:p>
            <a:pPr fontAlgn="base"/>
            <a:r>
              <a:rPr lang="en-US" sz="1400" dirty="0"/>
              <a:t>           https://wccftech.com/intel-kaby-lake-g-hbm2-gpu-multi-die</a:t>
            </a:r>
            <a:r>
              <a:rPr lang="en-US" sz="1400" dirty="0" smtClean="0"/>
              <a:t>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03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(8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018" y="626514"/>
            <a:ext cx="8552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[59]: Clark M., The "Zen" Architecture, ARM Ryzen Tech Day presentation, 2. March,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235" y="1010210"/>
            <a:ext cx="89806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[60]: AMD Tech Day, March 2, 2017, AMD Marketing</a:t>
            </a:r>
          </a:p>
          <a:p>
            <a:r>
              <a:rPr lang="en-US" sz="1400" dirty="0"/>
              <a:t>       </a:t>
            </a:r>
            <a:r>
              <a:rPr lang="en-US" sz="1400" dirty="0" smtClean="0"/>
              <a:t>    </a:t>
            </a:r>
            <a:r>
              <a:rPr lang="en-US" sz="1400" dirty="0"/>
              <a:t>https://</a:t>
            </a:r>
            <a:r>
              <a:rPr lang="en-US" sz="1400" dirty="0" smtClean="0"/>
              <a:t>www.reddit.com/r/Amd/comments/5x4hxu/we_are_amd_creators_of_athlon_</a:t>
            </a:r>
          </a:p>
          <a:p>
            <a:r>
              <a:rPr lang="en-US" sz="1400" dirty="0" smtClean="0"/>
              <a:t>           </a:t>
            </a:r>
            <a:r>
              <a:rPr lang="en-US" sz="1400" dirty="0" err="1" smtClean="0"/>
              <a:t>radeon_and_other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6112" y="1809190"/>
            <a:ext cx="867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[61]: Intelligent Energy Management: An </a:t>
            </a:r>
            <a:r>
              <a:rPr lang="en-US" sz="1400" dirty="0" err="1"/>
              <a:t>SoC</a:t>
            </a:r>
            <a:r>
              <a:rPr lang="en-US" sz="1400" dirty="0"/>
              <a:t> design based on </a:t>
            </a:r>
            <a:r>
              <a:rPr lang="en-US" sz="1400" dirty="0" err="1"/>
              <a:t>ARM926EJ</a:t>
            </a:r>
            <a:r>
              <a:rPr lang="en-US" sz="1400" dirty="0"/>
              <a:t>-S, Hot Chips 2003,</a:t>
            </a:r>
          </a:p>
          <a:p>
            <a:r>
              <a:rPr lang="en-US" sz="1400" dirty="0"/>
              <a:t>          https://</a:t>
            </a:r>
            <a:r>
              <a:rPr lang="en-US" sz="1400" dirty="0" err="1"/>
              <a:t>www.hotchips.org</a:t>
            </a:r>
            <a:r>
              <a:rPr lang="en-US" sz="1400" dirty="0"/>
              <a:t>/</a:t>
            </a:r>
            <a:r>
              <a:rPr lang="en-US" sz="1400" dirty="0" err="1"/>
              <a:t>wp</a:t>
            </a:r>
            <a:r>
              <a:rPr lang="en-US" sz="1400" dirty="0"/>
              <a:t>-content/uploads/</a:t>
            </a:r>
            <a:r>
              <a:rPr lang="en-US" sz="1400" dirty="0" err="1"/>
              <a:t>hc_archives</a:t>
            </a:r>
            <a:r>
              <a:rPr lang="en-US" sz="1400" dirty="0"/>
              <a:t>/</a:t>
            </a:r>
            <a:r>
              <a:rPr lang="en-US" sz="1400" dirty="0" err="1"/>
              <a:t>hc15</a:t>
            </a:r>
            <a:r>
              <a:rPr lang="en-US" sz="1400" dirty="0"/>
              <a:t>/</a:t>
            </a:r>
            <a:r>
              <a:rPr lang="en-US" sz="1400" dirty="0" err="1"/>
              <a:t>2_Mon</a:t>
            </a:r>
            <a:r>
              <a:rPr lang="en-US" sz="1400" dirty="0"/>
              <a:t>/</a:t>
            </a:r>
            <a:r>
              <a:rPr lang="en-US" sz="1400" dirty="0" err="1"/>
              <a:t>5.arm.pdf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7327" y="2414309"/>
            <a:ext cx="89860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[62]: </a:t>
            </a:r>
            <a:r>
              <a:rPr lang="en-US" sz="1400" dirty="0" err="1"/>
              <a:t>Deo</a:t>
            </a:r>
            <a:r>
              <a:rPr lang="en-US" sz="1400" dirty="0"/>
              <a:t> M., Enabling Next-Generation Platforms Using Intel's 3D System, </a:t>
            </a:r>
            <a:r>
              <a:rPr lang="en-US" sz="1400" dirty="0" smtClean="0"/>
              <a:t>White</a:t>
            </a:r>
            <a:r>
              <a:rPr lang="hu-HU" sz="1400" dirty="0" smtClean="0"/>
              <a:t> </a:t>
            </a:r>
            <a:r>
              <a:rPr lang="hu-HU" sz="1400" dirty="0" err="1" smtClean="0"/>
              <a:t>Paper</a:t>
            </a:r>
            <a:r>
              <a:rPr lang="hu-HU" sz="1400" dirty="0" smtClean="0"/>
              <a:t>, </a:t>
            </a:r>
            <a:r>
              <a:rPr lang="hu-HU" sz="1400" dirty="0" err="1" smtClean="0"/>
              <a:t>Altera</a:t>
            </a:r>
            <a:r>
              <a:rPr lang="hu-HU" sz="1400" dirty="0" smtClean="0"/>
              <a:t>, </a:t>
            </a:r>
            <a:r>
              <a:rPr lang="en-US" sz="1400" dirty="0" smtClean="0"/>
              <a:t> </a:t>
            </a:r>
            <a:endParaRPr lang="en-US" sz="1400" dirty="0"/>
          </a:p>
          <a:p>
            <a:r>
              <a:rPr lang="hu-HU" sz="1400" dirty="0" smtClean="0"/>
              <a:t>           </a:t>
            </a:r>
            <a:r>
              <a:rPr lang="en-US" sz="1400" dirty="0" smtClean="0"/>
              <a:t>2017,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://www.altera.com/content/dam/altera-www/global/en_US/pdfs/literature/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err="1" smtClean="0"/>
              <a:t>wp</a:t>
            </a:r>
            <a:r>
              <a:rPr lang="en-US" sz="1400" dirty="0" smtClean="0"/>
              <a:t>/wp-01251-enabling-nextgen-with-3d-system-in-package.pdf</a:t>
            </a:r>
            <a:endParaRPr lang="en-US" sz="1400" dirty="0"/>
          </a:p>
        </p:txBody>
      </p:sp>
      <p:sp>
        <p:nvSpPr>
          <p:cNvPr id="9" name="TextBox 6"/>
          <p:cNvSpPr txBox="1"/>
          <p:nvPr/>
        </p:nvSpPr>
        <p:spPr>
          <a:xfrm>
            <a:off x="76112" y="3244104"/>
            <a:ext cx="90415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hu-HU" sz="1400" dirty="0" smtClean="0"/>
              <a:t>63</a:t>
            </a:r>
            <a:r>
              <a:rPr lang="en-US" sz="1400" dirty="0" smtClean="0"/>
              <a:t>]: </a:t>
            </a:r>
            <a:r>
              <a:rPr lang="hu-HU" sz="1400" dirty="0" err="1" smtClean="0"/>
              <a:t>Cutress</a:t>
            </a:r>
            <a:r>
              <a:rPr lang="hu-HU" sz="1400" dirty="0" smtClean="0"/>
              <a:t> I., </a:t>
            </a:r>
            <a:r>
              <a:rPr lang="en-US" sz="1400" dirty="0"/>
              <a:t>The AMD 2nd Gen Ryzen Deep Dive: The 2700X, 2700, 2600X, and 2600 </a:t>
            </a:r>
            <a:r>
              <a:rPr lang="en-US" sz="1400" dirty="0" smtClean="0"/>
              <a:t>Tested</a:t>
            </a:r>
            <a:r>
              <a:rPr lang="hu-HU" sz="1400" dirty="0" smtClean="0"/>
              <a:t>,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</a:t>
            </a:r>
            <a:r>
              <a:rPr lang="hu-HU" sz="1400" dirty="0" err="1" smtClean="0"/>
              <a:t>April</a:t>
            </a:r>
            <a:r>
              <a:rPr lang="hu-HU" sz="1400" dirty="0" smtClean="0"/>
              <a:t> </a:t>
            </a:r>
            <a:r>
              <a:rPr lang="hu-HU" sz="1400" dirty="0"/>
              <a:t>19 2018, https://</a:t>
            </a:r>
            <a:r>
              <a:rPr lang="hu-HU" sz="1400" dirty="0" smtClean="0"/>
              <a:t>www.anandtech.com/print/12625/amd-second-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generation-ryzen-7-2700x-2700-ryzen-5-2600x-2600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4897" y="4064374"/>
            <a:ext cx="8878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hu-HU" sz="1400" dirty="0" smtClean="0"/>
              <a:t>64</a:t>
            </a:r>
            <a:r>
              <a:rPr lang="en-US" sz="1400" dirty="0" smtClean="0"/>
              <a:t>]: </a:t>
            </a:r>
            <a:r>
              <a:rPr lang="de-DE" sz="1400" dirty="0"/>
              <a:t>AMDs 2019er CPU-Generationen heißen "Matisse" (CPU) und "Picasso" (APU</a:t>
            </a:r>
            <a:r>
              <a:rPr lang="de-DE" sz="1400" dirty="0" smtClean="0"/>
              <a:t>)</a:t>
            </a:r>
            <a:r>
              <a:rPr lang="hu-HU" sz="1400" dirty="0" smtClean="0"/>
              <a:t>, 3D Center,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Sept</a:t>
            </a:r>
            <a:r>
              <a:rPr lang="hu-HU" sz="1400" dirty="0" smtClean="0"/>
              <a:t>. </a:t>
            </a:r>
            <a:r>
              <a:rPr lang="hu-HU" sz="1400" dirty="0"/>
              <a:t>26 2017, http://</a:t>
            </a:r>
            <a:r>
              <a:rPr lang="hu-HU" sz="1400" dirty="0" smtClean="0"/>
              <a:t>www.3dcenter.org/</a:t>
            </a:r>
            <a:r>
              <a:rPr lang="hu-HU" sz="1400" dirty="0" err="1" smtClean="0"/>
              <a:t>news</a:t>
            </a:r>
            <a:r>
              <a:rPr lang="hu-HU" sz="1400" dirty="0" smtClean="0"/>
              <a:t>/amds-2019er-cpu-generationen-heissen-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matisse-cpu-und-picasso-apu</a:t>
            </a:r>
            <a:endParaRPr lang="en-US" sz="1400" dirty="0"/>
          </a:p>
        </p:txBody>
      </p:sp>
      <p:sp>
        <p:nvSpPr>
          <p:cNvPr id="11" name="TextBox 7"/>
          <p:cNvSpPr txBox="1"/>
          <p:nvPr/>
        </p:nvSpPr>
        <p:spPr>
          <a:xfrm>
            <a:off x="74897" y="4886326"/>
            <a:ext cx="904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hu-HU" sz="1400" dirty="0" smtClean="0"/>
              <a:t>65</a:t>
            </a:r>
            <a:r>
              <a:rPr lang="en-US" sz="1400" dirty="0" smtClean="0"/>
              <a:t>]: </a:t>
            </a:r>
            <a:r>
              <a:rPr lang="hu-HU" sz="1400" dirty="0" err="1" smtClean="0"/>
              <a:t>Bassiri</a:t>
            </a:r>
            <a:r>
              <a:rPr lang="hu-HU" sz="1400" dirty="0" smtClean="0"/>
              <a:t> S., </a:t>
            </a:r>
            <a:r>
              <a:rPr lang="en-US" sz="1400" dirty="0"/>
              <a:t>AMD Ryzen 7 2700X and Ryzen 5 2600X </a:t>
            </a:r>
            <a:r>
              <a:rPr lang="en-US" sz="1400" dirty="0" smtClean="0"/>
              <a:t>Review</a:t>
            </a:r>
            <a:r>
              <a:rPr lang="hu-HU" sz="1400" dirty="0" smtClean="0"/>
              <a:t>, </a:t>
            </a:r>
            <a:r>
              <a:rPr lang="hu-HU" sz="1400" dirty="0" err="1" smtClean="0"/>
              <a:t>Tweak</a:t>
            </a:r>
            <a:r>
              <a:rPr lang="hu-HU" sz="1400" dirty="0" smtClean="0"/>
              <a:t> </a:t>
            </a:r>
            <a:r>
              <a:rPr lang="hu-HU" sz="1400" dirty="0" err="1" smtClean="0"/>
              <a:t>Town</a:t>
            </a:r>
            <a:r>
              <a:rPr lang="hu-HU" sz="1400" dirty="0" smtClean="0"/>
              <a:t>, </a:t>
            </a:r>
            <a:r>
              <a:rPr lang="hu-HU" sz="1400" dirty="0" err="1" smtClean="0"/>
              <a:t>April</a:t>
            </a:r>
            <a:r>
              <a:rPr lang="hu-HU" sz="1400" dirty="0" smtClean="0"/>
              <a:t> 19 2018,</a:t>
            </a:r>
          </a:p>
          <a:p>
            <a:r>
              <a:rPr lang="hu-HU" sz="1400" dirty="0" smtClean="0"/>
              <a:t>           </a:t>
            </a:r>
            <a:r>
              <a:rPr lang="en-US" sz="1400" spc="-30" dirty="0" smtClean="0"/>
              <a:t>https</a:t>
            </a:r>
            <a:r>
              <a:rPr lang="en-US" sz="1400" spc="-30" dirty="0"/>
              <a:t>://www.tweaktown.com/reviews/8602/amd-ryzen-7-2700x-5-2600x-review/index2.html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77327" y="5516096"/>
            <a:ext cx="90592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/>
              <a:t>[</a:t>
            </a:r>
            <a:r>
              <a:rPr lang="hu-HU" sz="1400" dirty="0" smtClean="0"/>
              <a:t>66</a:t>
            </a:r>
            <a:r>
              <a:rPr lang="en-US" sz="1400" dirty="0" smtClean="0"/>
              <a:t>]: </a:t>
            </a:r>
            <a:r>
              <a:rPr lang="hu-HU" sz="1400" dirty="0" err="1" smtClean="0"/>
              <a:t>Kingsley-Hughes</a:t>
            </a:r>
            <a:r>
              <a:rPr lang="hu-HU" sz="1400" dirty="0" smtClean="0"/>
              <a:t> A., </a:t>
            </a:r>
            <a:r>
              <a:rPr lang="en-US" sz="1400" dirty="0"/>
              <a:t>AMD's 2nd-generation Ryzen - The ultimate desktop </a:t>
            </a:r>
            <a:r>
              <a:rPr lang="en-US" sz="1400" dirty="0" smtClean="0"/>
              <a:t>processor</a:t>
            </a:r>
            <a:r>
              <a:rPr lang="hu-HU" sz="1400" dirty="0" smtClean="0"/>
              <a:t>, ZD Net,</a:t>
            </a:r>
          </a:p>
          <a:p>
            <a:pPr fontAlgn="base"/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April</a:t>
            </a:r>
            <a:r>
              <a:rPr lang="hu-HU" sz="1400" dirty="0"/>
              <a:t> 19 2018, https://</a:t>
            </a:r>
            <a:r>
              <a:rPr lang="hu-HU" sz="1400" dirty="0" smtClean="0"/>
              <a:t>www.zdnet.com/article/amds-2nd-generation-ryzen-the-ultimate-</a:t>
            </a:r>
          </a:p>
          <a:p>
            <a:pPr fontAlgn="base"/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desktop-processor</a:t>
            </a:r>
            <a:r>
              <a:rPr lang="hu-HU" sz="1400" dirty="0"/>
              <a:t>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07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>
                <a:solidFill>
                  <a:srgbClr val="FFFFFF"/>
                </a:solidFill>
              </a:rPr>
              <a:t>1. </a:t>
            </a:r>
            <a:r>
              <a:rPr lang="en-US" sz="1700" dirty="0">
                <a:solidFill>
                  <a:srgbClr val="FFFFFF"/>
                </a:solidFill>
              </a:rPr>
              <a:t>Introduction</a:t>
            </a:r>
            <a:r>
              <a:rPr lang="hu-HU" sz="1700" dirty="0">
                <a:solidFill>
                  <a:srgbClr val="FFFFFF"/>
                </a:solidFill>
              </a:rPr>
              <a:t> </a:t>
            </a:r>
            <a:r>
              <a:rPr lang="hu-HU" sz="1700" dirty="0" smtClean="0">
                <a:solidFill>
                  <a:srgbClr val="FFFFFF"/>
                </a:solidFill>
              </a:rPr>
              <a:t>(</a:t>
            </a:r>
            <a:r>
              <a:rPr lang="en-US" sz="1700" dirty="0" smtClean="0">
                <a:solidFill>
                  <a:srgbClr val="FFFFFF"/>
                </a:solidFill>
              </a:rPr>
              <a:t>12</a:t>
            </a:r>
            <a:r>
              <a:rPr lang="hu-HU" sz="1700" dirty="0" smtClean="0">
                <a:solidFill>
                  <a:srgbClr val="FFFFFF"/>
                </a:solidFill>
              </a:rPr>
              <a:t>)</a:t>
            </a:r>
            <a:endParaRPr lang="en-US" sz="1700" dirty="0"/>
          </a:p>
        </p:txBody>
      </p:sp>
      <p:sp>
        <p:nvSpPr>
          <p:cNvPr id="7" name="TextBox 6"/>
          <p:cNvSpPr txBox="1"/>
          <p:nvPr/>
        </p:nvSpPr>
        <p:spPr>
          <a:xfrm>
            <a:off x="82351" y="482224"/>
            <a:ext cx="503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effort to design the Zen core [11]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53" y="910241"/>
            <a:ext cx="873649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en-US" sz="1600" dirty="0">
                <a:latin typeface="+mj-lt"/>
              </a:rPr>
              <a:t>M. </a:t>
            </a:r>
            <a:r>
              <a:rPr lang="en-US" sz="1600" dirty="0" err="1">
                <a:latin typeface="+mj-lt"/>
              </a:rPr>
              <a:t>Papermaster</a:t>
            </a:r>
            <a:r>
              <a:rPr lang="en-US" sz="1600" dirty="0">
                <a:latin typeface="+mj-lt"/>
              </a:rPr>
              <a:t>, CTO of </a:t>
            </a:r>
            <a:r>
              <a:rPr lang="en-US" sz="1600" dirty="0" smtClean="0">
                <a:latin typeface="+mj-lt"/>
              </a:rPr>
              <a:t>AMD: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Up to 300 engineers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were working on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Zen core 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spending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over two million working hours.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optimizing the power/frequency curve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8" y="6371925"/>
            <a:ext cx="3272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CTO: Chief Technology Officer</a:t>
            </a:r>
          </a:p>
        </p:txBody>
      </p:sp>
    </p:spTree>
    <p:extLst>
      <p:ext uri="{BB962C8B-B14F-4D97-AF65-F5344CB8AC3E}">
        <p14:creationId xmlns:p14="http://schemas.microsoft.com/office/powerpoint/2010/main" val="17901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(</a:t>
            </a:r>
            <a:r>
              <a:rPr lang="hu-HU" altLang="en-US" sz="1700" dirty="0" smtClean="0"/>
              <a:t>9)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018" y="626514"/>
            <a:ext cx="88770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67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smtClean="0">
                <a:solidFill>
                  <a:srgbClr val="000000"/>
                </a:solidFill>
              </a:rPr>
              <a:t>Kennedy P., </a:t>
            </a:r>
            <a:r>
              <a:rPr lang="en-US" sz="1400" dirty="0"/>
              <a:t>Intel </a:t>
            </a:r>
            <a:r>
              <a:rPr lang="en-US" sz="1400" dirty="0" err="1"/>
              <a:t>Optane</a:t>
            </a:r>
            <a:r>
              <a:rPr lang="en-US" sz="1400" dirty="0"/>
              <a:t> Memory – 3D </a:t>
            </a:r>
            <a:r>
              <a:rPr lang="en-US" sz="1400" dirty="0" err="1"/>
              <a:t>XPoint</a:t>
            </a:r>
            <a:r>
              <a:rPr lang="en-US" sz="1400" dirty="0"/>
              <a:t> for Client Workloads </a:t>
            </a:r>
            <a:r>
              <a:rPr lang="en-US" sz="1400" dirty="0" smtClean="0"/>
              <a:t>Launched</a:t>
            </a:r>
            <a:r>
              <a:rPr lang="hu-HU" sz="1400" dirty="0" smtClean="0">
                <a:solidFill>
                  <a:srgbClr val="000000"/>
                </a:solidFill>
              </a:rPr>
              <a:t>, STH,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</a:rPr>
              <a:t>March</a:t>
            </a:r>
            <a:r>
              <a:rPr lang="hu-HU" sz="1400" dirty="0" smtClean="0">
                <a:solidFill>
                  <a:srgbClr val="000000"/>
                </a:solidFill>
              </a:rPr>
              <a:t> 27 2017</a:t>
            </a:r>
            <a:r>
              <a:rPr lang="hu-HU" sz="1400" dirty="0">
                <a:solidFill>
                  <a:srgbClr val="000000"/>
                </a:solidFill>
              </a:rPr>
              <a:t>, https://</a:t>
            </a:r>
            <a:r>
              <a:rPr lang="hu-HU" sz="1400" dirty="0" smtClean="0">
                <a:solidFill>
                  <a:srgbClr val="000000"/>
                </a:solidFill>
              </a:rPr>
              <a:t>www.servethehome.com/intel-optane-memory-3d-xpoint-client-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</a:rPr>
              <a:t>workloads-launched</a:t>
            </a:r>
            <a:r>
              <a:rPr lang="hu-HU" sz="1400" dirty="0">
                <a:solidFill>
                  <a:srgbClr val="000000"/>
                </a:solidFill>
              </a:rPr>
              <a:t>/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6112" y="1456765"/>
            <a:ext cx="91903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[6</a:t>
            </a:r>
            <a:r>
              <a:rPr lang="hu-HU" sz="1400" dirty="0" smtClean="0">
                <a:solidFill>
                  <a:srgbClr val="000000"/>
                </a:solidFill>
              </a:rPr>
              <a:t>8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spc="-10" dirty="0" err="1" smtClean="0">
                <a:solidFill>
                  <a:srgbClr val="000000"/>
                </a:solidFill>
              </a:rPr>
              <a:t>Cutress</a:t>
            </a:r>
            <a:r>
              <a:rPr lang="hu-HU" sz="1400" spc="-10" dirty="0" smtClean="0">
                <a:solidFill>
                  <a:srgbClr val="000000"/>
                </a:solidFill>
              </a:rPr>
              <a:t> I., </a:t>
            </a:r>
            <a:r>
              <a:rPr lang="en-US" sz="1400" spc="-10" dirty="0">
                <a:solidFill>
                  <a:srgbClr val="000000"/>
                </a:solidFill>
              </a:rPr>
              <a:t>AMD Tech Day at CES: 2018 Roadmap Revealed, with Ryzen APUs, Zen+ on 12nm, </a:t>
            </a:r>
            <a:endParaRPr lang="hu-HU" sz="1400" spc="-1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</a:rPr>
              <a:t>Vega </a:t>
            </a:r>
            <a:r>
              <a:rPr lang="en-US" sz="1400" dirty="0">
                <a:solidFill>
                  <a:srgbClr val="000000"/>
                </a:solidFill>
              </a:rPr>
              <a:t>on </a:t>
            </a:r>
            <a:r>
              <a:rPr lang="en-US" sz="1400" dirty="0" smtClean="0">
                <a:solidFill>
                  <a:srgbClr val="000000"/>
                </a:solidFill>
              </a:rPr>
              <a:t>7nm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</a:rPr>
              <a:t>, Febr. 1 </a:t>
            </a:r>
            <a:r>
              <a:rPr lang="hu-HU" sz="1400" dirty="0">
                <a:solidFill>
                  <a:srgbClr val="000000"/>
                </a:solidFill>
              </a:rPr>
              <a:t>2018, https://</a:t>
            </a:r>
            <a:r>
              <a:rPr lang="hu-HU" sz="1400" dirty="0" smtClean="0">
                <a:solidFill>
                  <a:srgbClr val="000000"/>
                </a:solidFill>
              </a:rPr>
              <a:t>www.anandtech.com/print/12233/amd-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tech-day-at-ces-2018-roadmap-revealed-with-ryzen-apus-zen-on-12nm-vega-on-7nm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327" y="2280959"/>
            <a:ext cx="92050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[6</a:t>
            </a:r>
            <a:r>
              <a:rPr lang="hu-HU" sz="1400" dirty="0" smtClean="0">
                <a:solidFill>
                  <a:srgbClr val="000000"/>
                </a:solidFill>
              </a:rPr>
              <a:t>9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spc="-20" dirty="0" err="1" smtClean="0">
                <a:solidFill>
                  <a:srgbClr val="000000"/>
                </a:solidFill>
              </a:rPr>
              <a:t>Garrou</a:t>
            </a:r>
            <a:r>
              <a:rPr lang="hu-HU" sz="1400" spc="-20" dirty="0" smtClean="0">
                <a:solidFill>
                  <a:srgbClr val="000000"/>
                </a:solidFill>
              </a:rPr>
              <a:t> P., </a:t>
            </a:r>
            <a:r>
              <a:rPr lang="en-US" sz="1400" spc="-20" dirty="0">
                <a:solidFill>
                  <a:srgbClr val="000000"/>
                </a:solidFill>
              </a:rPr>
              <a:t>IFTLE 329 3D Integration Leaders – Europe; Trolls; More on Intel </a:t>
            </a:r>
            <a:r>
              <a:rPr lang="en-US" sz="1400" spc="-20" dirty="0" smtClean="0">
                <a:solidFill>
                  <a:srgbClr val="000000"/>
                </a:solidFill>
              </a:rPr>
              <a:t>EMIB</a:t>
            </a:r>
            <a:r>
              <a:rPr lang="hu-HU" sz="1400" spc="-20" dirty="0" smtClean="0">
                <a:solidFill>
                  <a:srgbClr val="000000"/>
                </a:solidFill>
              </a:rPr>
              <a:t>, </a:t>
            </a:r>
            <a:r>
              <a:rPr lang="hu-HU" sz="1400" spc="-20" dirty="0" err="1" smtClean="0">
                <a:solidFill>
                  <a:srgbClr val="000000"/>
                </a:solidFill>
              </a:rPr>
              <a:t>Solid</a:t>
            </a:r>
            <a:r>
              <a:rPr lang="hu-HU" sz="1400" spc="-20" dirty="0" smtClean="0">
                <a:solidFill>
                  <a:srgbClr val="000000"/>
                </a:solidFill>
              </a:rPr>
              <a:t> </a:t>
            </a:r>
            <a:r>
              <a:rPr lang="hu-HU" sz="1400" spc="-20" dirty="0" err="1" smtClean="0">
                <a:solidFill>
                  <a:srgbClr val="000000"/>
                </a:solidFill>
              </a:rPr>
              <a:t>State</a:t>
            </a:r>
            <a:endParaRPr lang="hu-HU" sz="1400" spc="-2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</a:rPr>
              <a:t>Technology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April</a:t>
            </a:r>
            <a:r>
              <a:rPr lang="hu-HU" sz="1400" dirty="0">
                <a:solidFill>
                  <a:srgbClr val="000000"/>
                </a:solidFill>
              </a:rPr>
              <a:t> 6 2017, http://</a:t>
            </a:r>
            <a:r>
              <a:rPr lang="hu-HU" sz="1400" dirty="0" smtClean="0">
                <a:solidFill>
                  <a:srgbClr val="000000"/>
                </a:solidFill>
              </a:rPr>
              <a:t>electroiq.com/insights-from-leading-edge/2017/04/iftle-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329-3d-integration-leaders-europe-trolls-more-on-intel-emib</a:t>
            </a:r>
            <a:r>
              <a:rPr lang="hu-HU" sz="1400" dirty="0">
                <a:solidFill>
                  <a:srgbClr val="000000"/>
                </a:solidFill>
              </a:rPr>
              <a:t>/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76112" y="3110754"/>
            <a:ext cx="8926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70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Alcorn</a:t>
            </a:r>
            <a:r>
              <a:rPr lang="hu-HU" sz="1400" dirty="0" smtClean="0">
                <a:solidFill>
                  <a:srgbClr val="000000"/>
                </a:solidFill>
              </a:rPr>
              <a:t> P., </a:t>
            </a:r>
            <a:r>
              <a:rPr lang="en-US" sz="1400" dirty="0">
                <a:solidFill>
                  <a:srgbClr val="000000"/>
                </a:solidFill>
              </a:rPr>
              <a:t>Intel Presents Its AMD EPYC Server Test </a:t>
            </a:r>
            <a:r>
              <a:rPr lang="en-US" sz="1400" dirty="0" smtClean="0">
                <a:solidFill>
                  <a:srgbClr val="000000"/>
                </a:solidFill>
              </a:rPr>
              <a:t>Results</a:t>
            </a:r>
            <a:r>
              <a:rPr lang="hu-HU" sz="1400" dirty="0" smtClean="0">
                <a:solidFill>
                  <a:srgbClr val="000000"/>
                </a:solidFill>
              </a:rPr>
              <a:t>, Tom’s Hardware, Nov. 27 2017,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://www.tomshardware.com/news/amd-intel-epyc-xeon-benchmarks,35993.html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897" y="3711949"/>
            <a:ext cx="7379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71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/>
              <a:t>R281-Z91, https://b2b.gigabyte.com/Rack-Server/R281-Z91-rev-100#ov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74897" y="4111999"/>
            <a:ext cx="84503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hu-HU" sz="1400" dirty="0" smtClean="0"/>
              <a:t>72</a:t>
            </a:r>
            <a:r>
              <a:rPr lang="en-US" sz="1400" dirty="0" smtClean="0"/>
              <a:t>]: </a:t>
            </a:r>
            <a:r>
              <a:rPr lang="hu-HU" sz="1400" dirty="0"/>
              <a:t>AMD </a:t>
            </a:r>
            <a:r>
              <a:rPr lang="hu-HU" sz="1400" dirty="0" err="1"/>
              <a:t>Introduces</a:t>
            </a:r>
            <a:r>
              <a:rPr lang="hu-HU" sz="1400" dirty="0"/>
              <a:t> New </a:t>
            </a:r>
            <a:r>
              <a:rPr lang="hu-HU" sz="1400" dirty="0" err="1"/>
              <a:t>Ryzen</a:t>
            </a:r>
            <a:r>
              <a:rPr lang="hu-HU" sz="1400" dirty="0"/>
              <a:t> Mobile </a:t>
            </a:r>
            <a:r>
              <a:rPr lang="hu-HU" sz="1400" dirty="0" err="1" smtClean="0"/>
              <a:t>Processors</a:t>
            </a:r>
            <a:r>
              <a:rPr lang="hu-HU" sz="1400" dirty="0" smtClean="0"/>
              <a:t>, </a:t>
            </a:r>
            <a:r>
              <a:rPr lang="hu-HU" sz="1400" dirty="0" err="1" smtClean="0"/>
              <a:t>TechPowerUp</a:t>
            </a:r>
            <a:r>
              <a:rPr lang="hu-HU" sz="1400" dirty="0" smtClean="0"/>
              <a:t>, </a:t>
            </a:r>
            <a:r>
              <a:rPr lang="hu-HU" sz="1400" dirty="0" err="1" smtClean="0"/>
              <a:t>Oct</a:t>
            </a:r>
            <a:r>
              <a:rPr lang="hu-HU" sz="1400" dirty="0" smtClean="0"/>
              <a:t>. 26 2017, </a:t>
            </a:r>
          </a:p>
          <a:p>
            <a:r>
              <a:rPr lang="hu-HU" sz="1400" dirty="0" smtClean="0"/>
              <a:t>           https</a:t>
            </a:r>
            <a:r>
              <a:rPr lang="hu-HU" sz="1400" dirty="0"/>
              <a:t>://</a:t>
            </a:r>
            <a:r>
              <a:rPr lang="hu-HU" sz="1400" dirty="0" smtClean="0"/>
              <a:t>www.techpowerup.com/forums/threads/amd-introduces-new-ryzen-mobile-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processors.238193</a:t>
            </a:r>
            <a:r>
              <a:rPr lang="hu-HU" sz="1400" dirty="0"/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22" y="4899261"/>
            <a:ext cx="9223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[73]: </a:t>
            </a:r>
            <a:r>
              <a:rPr lang="en-US" sz="1400" dirty="0" err="1" smtClean="0"/>
              <a:t>Cutress</a:t>
            </a:r>
            <a:r>
              <a:rPr lang="en-US" sz="1400" dirty="0" smtClean="0"/>
              <a:t> I., The </a:t>
            </a:r>
            <a:r>
              <a:rPr lang="en-US" sz="1400" dirty="0"/>
              <a:t>AMD </a:t>
            </a:r>
            <a:r>
              <a:rPr lang="en-US" sz="1400" dirty="0" err="1"/>
              <a:t>Threadripper</a:t>
            </a:r>
            <a:r>
              <a:rPr lang="en-US" sz="1400" dirty="0"/>
              <a:t> 2990WX 32-Core and 2950X 16-Core </a:t>
            </a:r>
            <a:r>
              <a:rPr lang="en-US" sz="1400" dirty="0" smtClean="0"/>
              <a:t>Review,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</a:t>
            </a:r>
            <a:endParaRPr lang="en-US" sz="1400" dirty="0"/>
          </a:p>
          <a:p>
            <a:r>
              <a:rPr lang="en-US" sz="1400" dirty="0" smtClean="0"/>
              <a:t>           August </a:t>
            </a:r>
            <a:r>
              <a:rPr lang="en-US" sz="1400" dirty="0"/>
              <a:t>13, </a:t>
            </a:r>
            <a:r>
              <a:rPr lang="en-US" sz="1400" dirty="0" smtClean="0"/>
              <a:t>2018,</a:t>
            </a:r>
            <a:endParaRPr lang="en-US" sz="1400" dirty="0"/>
          </a:p>
          <a:p>
            <a:r>
              <a:rPr lang="en-US" sz="1400" dirty="0" smtClean="0"/>
              <a:t>           </a:t>
            </a:r>
            <a:r>
              <a:rPr lang="en-US" sz="1400" spc="-10" dirty="0" smtClean="0"/>
              <a:t>https</a:t>
            </a:r>
            <a:r>
              <a:rPr lang="en-US" sz="1400" spc="-10" dirty="0"/>
              <a:t>://</a:t>
            </a:r>
            <a:r>
              <a:rPr lang="en-US" sz="1400" spc="-10" dirty="0" smtClean="0"/>
              <a:t>www.anandtech.com/show/13124/the-amd-threadripper-2990wx-and-2950x-review</a:t>
            </a:r>
            <a:endParaRPr lang="en-US" sz="1400" spc="-10" dirty="0"/>
          </a:p>
        </p:txBody>
      </p:sp>
      <p:sp>
        <p:nvSpPr>
          <p:cNvPr id="7" name="TextBox 6"/>
          <p:cNvSpPr txBox="1"/>
          <p:nvPr/>
        </p:nvSpPr>
        <p:spPr>
          <a:xfrm>
            <a:off x="78169" y="5688527"/>
            <a:ext cx="9041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[74]: </a:t>
            </a:r>
            <a:r>
              <a:rPr lang="en-US" sz="1400" dirty="0" err="1"/>
              <a:t>Cutress</a:t>
            </a:r>
            <a:r>
              <a:rPr lang="en-US" sz="1400" dirty="0"/>
              <a:t> I., The AMD 2nd Gen Ryzen Deep Dive: The 2700X, 2700, 2600X, </a:t>
            </a:r>
            <a:r>
              <a:rPr lang="en-US" sz="1400" dirty="0" smtClean="0"/>
              <a:t>and 2600 Tested,</a:t>
            </a:r>
            <a:endParaRPr lang="en-US" sz="1400" dirty="0"/>
          </a:p>
          <a:p>
            <a:r>
              <a:rPr lang="en-US" sz="1400" dirty="0" smtClean="0"/>
              <a:t>         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Apr. 19, 2018,</a:t>
            </a:r>
          </a:p>
          <a:p>
            <a:r>
              <a:rPr lang="en-US" sz="1400" dirty="0" smtClean="0"/>
              <a:t>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www.anandtech.com/show/12625/amd-second-generation-ryzen-7-2700x-2700-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ryzen-5-2600x-2600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55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(10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876" y="626514"/>
            <a:ext cx="533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[75]: AMD </a:t>
            </a:r>
            <a:r>
              <a:rPr lang="en-US" sz="1400" dirty="0" err="1"/>
              <a:t>SenseMI</a:t>
            </a:r>
            <a:r>
              <a:rPr lang="en-US" sz="1400" dirty="0"/>
              <a:t> </a:t>
            </a:r>
            <a:r>
              <a:rPr lang="en-US" sz="1400" dirty="0" smtClean="0"/>
              <a:t>Technology, AMD, 2018,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://www.amd.com/en/technologies/sense-mi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873" y="1212738"/>
            <a:ext cx="909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[76]: </a:t>
            </a:r>
            <a:r>
              <a:rPr lang="en-US" sz="1400" dirty="0" smtClean="0"/>
              <a:t>Leather A., Frequency </a:t>
            </a:r>
            <a:r>
              <a:rPr lang="en-US" sz="1400" dirty="0"/>
              <a:t>boosting could be the hot CPU topic of </a:t>
            </a:r>
            <a:r>
              <a:rPr lang="en-US" sz="1400" dirty="0" smtClean="0"/>
              <a:t>2018, bit-tech, April </a:t>
            </a:r>
            <a:r>
              <a:rPr lang="en-US" sz="1400" dirty="0"/>
              <a:t>5, </a:t>
            </a:r>
            <a:r>
              <a:rPr lang="en-US" sz="1400" dirty="0" smtClean="0"/>
              <a:t>2018,</a:t>
            </a:r>
            <a:endParaRPr lang="en-US" sz="1400" dirty="0"/>
          </a:p>
          <a:p>
            <a:r>
              <a:rPr lang="en-US" sz="1400" dirty="0" smtClean="0"/>
              <a:t>           https</a:t>
            </a:r>
            <a:r>
              <a:rPr lang="en-US" sz="1400" dirty="0"/>
              <a:t>://www.bit-tech.net/blogs/cpu-frequency-boosting-could-be-the-hot-topic-of-2018/1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171" y="1828799"/>
            <a:ext cx="89786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[77]: Beck N. C al., “Zeppelin”: an SOC for Multi-chip Architectures, Presentation at ISSCC 2018,</a:t>
            </a:r>
          </a:p>
          <a:p>
            <a:r>
              <a:rPr lang="en-US" sz="1400" dirty="0" smtClean="0"/>
              <a:t>           </a:t>
            </a:r>
            <a:r>
              <a:rPr lang="en-US" sz="1400" dirty="0" err="1" smtClean="0"/>
              <a:t>Febr</a:t>
            </a:r>
            <a:r>
              <a:rPr lang="en-US" sz="1400" dirty="0" smtClean="0"/>
              <a:t>. 12, 2018,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https</a:t>
            </a:r>
            <a:r>
              <a:rPr lang="en-US" sz="1400" dirty="0"/>
              <a:t>://</a:t>
            </a:r>
            <a:r>
              <a:rPr lang="en-US" sz="1400" dirty="0" smtClean="0"/>
              <a:t>www.slideshare.net/AMD/isscc-2018-zeppelin-an-soc-for-multichip-architectures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6869" y="2598822"/>
            <a:ext cx="8827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[78]: </a:t>
            </a:r>
            <a:r>
              <a:rPr lang="en-US" sz="1400" dirty="0" err="1" smtClean="0"/>
              <a:t>Schor</a:t>
            </a:r>
            <a:r>
              <a:rPr lang="en-US" sz="1400" dirty="0" smtClean="0"/>
              <a:t> D., ISSCC </a:t>
            </a:r>
            <a:r>
              <a:rPr lang="en-US" sz="1400" dirty="0"/>
              <a:t>2018: AMD’s Zeppelin; Multi-chip routing and </a:t>
            </a:r>
            <a:r>
              <a:rPr lang="en-US" sz="1400" dirty="0" smtClean="0"/>
              <a:t>packaging, </a:t>
            </a:r>
            <a:r>
              <a:rPr lang="en-US" sz="1400" dirty="0" err="1" smtClean="0"/>
              <a:t>WikiChip</a:t>
            </a:r>
            <a:r>
              <a:rPr lang="en-US" sz="1400" dirty="0" smtClean="0"/>
              <a:t> Fuse,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March 24, 2018,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fuse.wikichip.org/news/1064/isscc-2018-amds-zeppelin-multi-chip-routing-and-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packaging</a:t>
            </a:r>
            <a:r>
              <a:rPr lang="en-US" sz="1400" dirty="0"/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79" y="3584288"/>
            <a:ext cx="8758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[79]: </a:t>
            </a:r>
            <a:r>
              <a:rPr lang="pl-PL" sz="1400" dirty="0"/>
              <a:t>AMD StoreMI Technology, AMD, 2018, https://</a:t>
            </a:r>
            <a:r>
              <a:rPr lang="pl-PL" sz="1400" dirty="0" smtClean="0"/>
              <a:t>www.amd.com/en/technologies/store-mi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575" y="3917491"/>
            <a:ext cx="90127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[80]: </a:t>
            </a:r>
            <a:r>
              <a:rPr lang="en-US" sz="1400" dirty="0" err="1"/>
              <a:t>Cutress</a:t>
            </a:r>
            <a:r>
              <a:rPr lang="en-US" sz="1400" dirty="0"/>
              <a:t> I., Intel Expands 8th Gen Core: Core i9 on Mobile, Iris Plus, Desktop, Chipsets, </a:t>
            </a:r>
          </a:p>
          <a:p>
            <a:r>
              <a:rPr lang="en-US" sz="1400" dirty="0"/>
              <a:t>          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dirty="0" err="1"/>
              <a:t>vPro</a:t>
            </a:r>
            <a:r>
              <a:rPr lang="en-US" sz="1400" dirty="0"/>
              <a:t>, </a:t>
            </a:r>
            <a:r>
              <a:rPr lang="en-US" sz="1400" dirty="0" err="1"/>
              <a:t>AnandTech</a:t>
            </a:r>
            <a:r>
              <a:rPr lang="en-US" sz="1400" dirty="0"/>
              <a:t>, April 3 2018, https://www.anandtech.com/show/12607/intel-</a:t>
            </a:r>
          </a:p>
          <a:p>
            <a:r>
              <a:rPr lang="en-US" sz="1400" dirty="0"/>
              <a:t>          </a:t>
            </a:r>
            <a:r>
              <a:rPr lang="en-US" sz="1400" dirty="0" smtClean="0"/>
              <a:t> </a:t>
            </a:r>
            <a:r>
              <a:rPr lang="en-US" sz="1400" dirty="0"/>
              <a:t>expands-8th-gen-core-core-i9-on-mobile-iris-plus-desktop-chipsets-and-vpro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87" y="4738263"/>
            <a:ext cx="8803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[81]: </a:t>
            </a:r>
            <a:r>
              <a:rPr lang="en-US" sz="1400" dirty="0" err="1" smtClean="0"/>
              <a:t>Raettig</a:t>
            </a:r>
            <a:r>
              <a:rPr lang="en-US" sz="1400" dirty="0" smtClean="0"/>
              <a:t> N., </a:t>
            </a:r>
            <a:r>
              <a:rPr lang="de-DE" sz="1400" dirty="0" smtClean="0"/>
              <a:t>AMDRyzen 2000/X/E  </a:t>
            </a:r>
            <a:r>
              <a:rPr lang="de-DE" sz="1400" dirty="0"/>
              <a:t>- Spiele-Benchmarks, Taktraten und Preise </a:t>
            </a:r>
            <a:r>
              <a:rPr lang="de-DE" sz="1400" dirty="0" smtClean="0"/>
              <a:t>aufgetaucht,</a:t>
            </a:r>
          </a:p>
          <a:p>
            <a:r>
              <a:rPr lang="de-DE" sz="1400" dirty="0"/>
              <a:t> </a:t>
            </a:r>
            <a:r>
              <a:rPr lang="de-DE" sz="1400" dirty="0" smtClean="0"/>
              <a:t>          GameStar, 07-03-2018,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://www.gamestar.de/artikel/amd-ryzen-2000-benchmarks-taktraten-und-preise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3326979.html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6886" y="5765543"/>
            <a:ext cx="8323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[82]: </a:t>
            </a:r>
            <a:r>
              <a:rPr lang="en-US" sz="1400" dirty="0" err="1" smtClean="0"/>
              <a:t>Hallock</a:t>
            </a:r>
            <a:r>
              <a:rPr lang="en-US" sz="1400" dirty="0" smtClean="0"/>
              <a:t> R., Understanding </a:t>
            </a:r>
            <a:r>
              <a:rPr lang="en-US" sz="1400" dirty="0"/>
              <a:t>Precision Boost Overdrive in Three Easy </a:t>
            </a:r>
            <a:r>
              <a:rPr lang="en-US" sz="1400" dirty="0" smtClean="0"/>
              <a:t>Steps,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AMD Communities, 13. Aug. 2018,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community.amd.com/community/gaming/blog/2018/08/13/understanding-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precision-boost-overdrive-in-three-easy-steps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45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(11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74926" y="636139"/>
            <a:ext cx="9862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[83]: </a:t>
            </a:r>
            <a:r>
              <a:rPr lang="en-US" sz="1400" dirty="0" err="1" smtClean="0"/>
              <a:t>Gupsterg</a:t>
            </a:r>
            <a:r>
              <a:rPr lang="en-US" sz="1400" dirty="0" smtClean="0"/>
              <a:t>, Crosshair </a:t>
            </a:r>
            <a:r>
              <a:rPr lang="en-US" sz="1400" dirty="0"/>
              <a:t>VII Hero Essential Info </a:t>
            </a:r>
            <a:r>
              <a:rPr lang="en-US" sz="1400" dirty="0" smtClean="0"/>
              <a:t>Thread, Republic of Gamers, 04-25_2018,</a:t>
            </a:r>
            <a:endParaRPr lang="en-US" sz="1400" dirty="0"/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rog.asus.com/forum/showthread.php?101617-Crosshair-VII-Hero-Essential-Info-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Thread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6223" y="1376418"/>
            <a:ext cx="9506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[84]: AMD Redefines High-Performance Computing with New Processor and Graphics </a:t>
            </a:r>
            <a:r>
              <a:rPr lang="en-US" sz="1400" dirty="0" smtClean="0"/>
              <a:t>Products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/>
              <a:t>Preview at CES </a:t>
            </a:r>
            <a:r>
              <a:rPr lang="en-US" sz="1400" dirty="0" smtClean="0"/>
              <a:t>2018, AMD</a:t>
            </a:r>
            <a:r>
              <a:rPr lang="en-US" sz="1400" dirty="0"/>
              <a:t>, 2018 CES </a:t>
            </a:r>
            <a:r>
              <a:rPr lang="en-US" sz="1400" dirty="0" smtClean="0"/>
              <a:t>1/7/2018,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://www.amd.com/en-us/press-releases/Pages/ces-2018-2018jan07.aspx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362" y="2215949"/>
            <a:ext cx="91419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[85]: </a:t>
            </a:r>
            <a:r>
              <a:rPr lang="en-US" sz="1400" dirty="0" err="1"/>
              <a:t>Bott</a:t>
            </a:r>
            <a:r>
              <a:rPr lang="en-US" sz="1400" dirty="0"/>
              <a:t> E., Intel </a:t>
            </a:r>
            <a:r>
              <a:rPr lang="en-US" sz="1400" dirty="0" err="1"/>
              <a:t>Optane</a:t>
            </a:r>
            <a:r>
              <a:rPr lang="en-US" sz="1400" dirty="0"/>
              <a:t>: Memory acceleration kicks PCs into warp drive on April 24, ZD Net,</a:t>
            </a:r>
          </a:p>
          <a:p>
            <a:r>
              <a:rPr lang="en-US" sz="1400" dirty="0"/>
              <a:t>            March 27 2017, http://www.zdnet.com/article/intel-optane-memory-acceleration-</a:t>
            </a:r>
          </a:p>
          <a:p>
            <a:r>
              <a:rPr lang="en-US" sz="1400" dirty="0"/>
              <a:t>            modules-to-go-on-sale-april-24/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343" y="3060298"/>
            <a:ext cx="9077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86]: </a:t>
            </a:r>
            <a:r>
              <a:rPr lang="en-US" sz="1400" dirty="0" err="1" smtClean="0"/>
              <a:t>Johndms</a:t>
            </a:r>
            <a:r>
              <a:rPr lang="en-US" sz="1400" dirty="0" smtClean="0"/>
              <a:t>, AMD </a:t>
            </a:r>
            <a:r>
              <a:rPr lang="en-US" sz="1400" dirty="0"/>
              <a:t>Extended Frequency Range (XFR) – </a:t>
            </a:r>
            <a:r>
              <a:rPr lang="en-US" sz="1400" dirty="0" smtClean="0"/>
              <a:t>Explained, </a:t>
            </a:r>
            <a:r>
              <a:rPr lang="en-US" sz="1400" dirty="0" err="1" smtClean="0"/>
              <a:t>Linustechtips</a:t>
            </a:r>
            <a:r>
              <a:rPr lang="en-US" sz="1400" dirty="0"/>
              <a:t>, </a:t>
            </a:r>
            <a:r>
              <a:rPr lang="en-US" sz="1400" dirty="0" smtClean="0"/>
              <a:t>Oct.23</a:t>
            </a:r>
            <a:r>
              <a:rPr lang="en-US" sz="1400" dirty="0"/>
              <a:t>, </a:t>
            </a:r>
            <a:r>
              <a:rPr lang="en-US" sz="1400" dirty="0" smtClean="0"/>
              <a:t>2017,</a:t>
            </a:r>
            <a:endParaRPr lang="en-US" sz="1400" dirty="0"/>
          </a:p>
          <a:p>
            <a:r>
              <a:rPr lang="en-US" sz="1400" spc="-20" dirty="0" smtClean="0"/>
              <a:t>           https</a:t>
            </a:r>
            <a:r>
              <a:rPr lang="en-US" sz="1400" spc="-20" dirty="0"/>
              <a:t>://linustechtips.com/main/topic/850358-amd-extended-frequency-range-xfr-explained</a:t>
            </a:r>
            <a:r>
              <a:rPr lang="en-US" sz="1400" spc="-20" dirty="0" smtClean="0"/>
              <a:t>/ </a:t>
            </a:r>
            <a:endParaRPr lang="en-US" sz="1400" spc="-20" dirty="0"/>
          </a:p>
        </p:txBody>
      </p:sp>
      <p:sp>
        <p:nvSpPr>
          <p:cNvPr id="12" name="TextBox 11"/>
          <p:cNvSpPr txBox="1"/>
          <p:nvPr/>
        </p:nvSpPr>
        <p:spPr>
          <a:xfrm>
            <a:off x="77522" y="3609473"/>
            <a:ext cx="895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[87</a:t>
            </a:r>
            <a:r>
              <a:rPr lang="en-US" sz="1400" dirty="0" smtClean="0"/>
              <a:t>]: Beck, N. &amp; al., </a:t>
            </a:r>
            <a:r>
              <a:rPr lang="en-US" sz="1400" dirty="0"/>
              <a:t>"Zeppelin": An </a:t>
            </a:r>
            <a:r>
              <a:rPr lang="en-US" sz="1400" dirty="0" err="1"/>
              <a:t>SoC</a:t>
            </a:r>
            <a:r>
              <a:rPr lang="en-US" sz="1400" dirty="0"/>
              <a:t> for Multichip </a:t>
            </a:r>
            <a:r>
              <a:rPr lang="en-US" sz="1400" dirty="0" smtClean="0"/>
              <a:t>Architectures, ISSCC 2018, </a:t>
            </a:r>
            <a:r>
              <a:rPr lang="en-US" sz="1400" dirty="0" err="1" smtClean="0"/>
              <a:t>Febr</a:t>
            </a:r>
            <a:r>
              <a:rPr lang="en-US" sz="1400" dirty="0" smtClean="0"/>
              <a:t>. 12, 2018,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Digest of Technical Papers, pp. 40-42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7519" y="4186990"/>
            <a:ext cx="8956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88]: Beck, N. &amp; al., "Zeppelin": An </a:t>
            </a:r>
            <a:r>
              <a:rPr lang="en-US" sz="1400" dirty="0" err="1"/>
              <a:t>SoC</a:t>
            </a:r>
            <a:r>
              <a:rPr lang="en-US" sz="1400" dirty="0"/>
              <a:t> for Multichip Architectures, ISSCC 2018, </a:t>
            </a:r>
            <a:r>
              <a:rPr lang="en-US" sz="1400" dirty="0" err="1"/>
              <a:t>Febr</a:t>
            </a:r>
            <a:r>
              <a:rPr lang="en-US" sz="1400" dirty="0"/>
              <a:t>. 12, 2018,</a:t>
            </a:r>
          </a:p>
          <a:p>
            <a:r>
              <a:rPr lang="en-US" sz="1400" dirty="0" smtClean="0"/>
              <a:t>           Presentation slides, 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://www.slideshare.net/AMD/isscc-2018-zeppelin-an-soc-for-multichip-architectures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168" y="5014762"/>
            <a:ext cx="89341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[89]: O Donnell D., </a:t>
            </a:r>
            <a:r>
              <a:rPr lang="en-US" sz="1400" dirty="0" err="1" smtClean="0"/>
              <a:t>OC'd</a:t>
            </a:r>
            <a:r>
              <a:rPr lang="en-US" sz="1400" dirty="0" smtClean="0"/>
              <a:t> </a:t>
            </a:r>
            <a:r>
              <a:rPr lang="en-US" sz="1400" dirty="0" err="1" smtClean="0"/>
              <a:t>Threadripper</a:t>
            </a:r>
            <a:r>
              <a:rPr lang="en-US" sz="1400" dirty="0" smtClean="0"/>
              <a:t> 2990WX beat 5.0GHz and topped </a:t>
            </a:r>
            <a:r>
              <a:rPr lang="en-US" sz="1400" dirty="0" err="1" smtClean="0"/>
              <a:t>Cinebench</a:t>
            </a:r>
            <a:r>
              <a:rPr lang="en-US" sz="1400" dirty="0" smtClean="0"/>
              <a:t> scores...with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caveats, </a:t>
            </a:r>
            <a:r>
              <a:rPr lang="en-US" sz="1400" dirty="0" err="1" smtClean="0"/>
              <a:t>Notebookcheck</a:t>
            </a:r>
            <a:r>
              <a:rPr lang="en-US" sz="1400" dirty="0" smtClean="0"/>
              <a:t>, Aug. 10, 2018,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www.notebookcheck.net/OC-d-Threadripper-2990WX-beat-5-0GHz-and-topped-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Cinebench-scores-with-caveats.321206.0.html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8167" y="6006167"/>
            <a:ext cx="83815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[90]: </a:t>
            </a:r>
            <a:r>
              <a:rPr lang="en-US" sz="1400" dirty="0" err="1"/>
              <a:t>Gwennap</a:t>
            </a:r>
            <a:r>
              <a:rPr lang="en-US" sz="1400" dirty="0"/>
              <a:t> : L., Sandy Bridge Spans Generations, Microprocessor, 9/27/10,</a:t>
            </a:r>
          </a:p>
          <a:p>
            <a:r>
              <a:rPr lang="en-US" sz="1400" dirty="0"/>
              <a:t>            http://www.cs.nyu.edu/courses/fall13/CSCI-GA.3033-008/Microprocessor-Report-</a:t>
            </a:r>
          </a:p>
          <a:p>
            <a:r>
              <a:rPr lang="en-US" sz="1400" dirty="0"/>
              <a:t>            Sandy-Bridge-Spans-Generations-243901.pdf</a:t>
            </a:r>
          </a:p>
        </p:txBody>
      </p:sp>
    </p:spTree>
    <p:extLst>
      <p:ext uri="{BB962C8B-B14F-4D97-AF65-F5344CB8AC3E}">
        <p14:creationId xmlns:p14="http://schemas.microsoft.com/office/powerpoint/2010/main" val="21120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en-US" altLang="en-US" sz="1700" dirty="0" smtClean="0"/>
              <a:t>12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74926" y="626514"/>
            <a:ext cx="986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91]: </a:t>
            </a:r>
            <a:r>
              <a:rPr lang="en-US" sz="1400" dirty="0" smtClean="0"/>
              <a:t>Intel Pentium D 820 Review Overclock Benchmark –Overclocking D820, </a:t>
            </a:r>
            <a:r>
              <a:rPr lang="en-US" sz="1400" dirty="0" err="1" smtClean="0"/>
              <a:t>Xtreview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2006-05-26, http</a:t>
            </a:r>
            <a:r>
              <a:rPr lang="en-US" sz="1400" dirty="0"/>
              <a:t>://</a:t>
            </a:r>
            <a:r>
              <a:rPr lang="en-US" sz="1400" dirty="0" smtClean="0"/>
              <a:t>xtreview.com/review88.htm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8168" y="1193532"/>
            <a:ext cx="90406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[92]: Douglas </a:t>
            </a:r>
            <a:r>
              <a:rPr lang="en-US" sz="1400" dirty="0" smtClean="0"/>
              <a:t>J., Intel </a:t>
            </a:r>
            <a:r>
              <a:rPr lang="en-US" sz="1400" dirty="0"/>
              <a:t>8xx series and </a:t>
            </a:r>
            <a:r>
              <a:rPr lang="en-US" sz="1400" dirty="0" err="1" smtClean="0"/>
              <a:t>Paxville</a:t>
            </a:r>
            <a:r>
              <a:rPr lang="en-US" sz="1400" dirty="0" smtClean="0"/>
              <a:t> Xeon-MP Microprocessors, Hot Chips 17, 2005,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www.hotchips.org/wp-content/uploads/hc_archives/hc17/3_Tue/HC17.S8/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HC17.S8T1.pdf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75114" y="1973181"/>
            <a:ext cx="9008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[93]: </a:t>
            </a:r>
            <a:r>
              <a:rPr lang="en-US" sz="1400" dirty="0" err="1"/>
              <a:t>Mujtaba</a:t>
            </a:r>
            <a:r>
              <a:rPr lang="en-US" sz="1400" dirty="0"/>
              <a:t> H., AMD Officially Talks Zen 2 CPU Architecture: Significant Performance Uplift </a:t>
            </a:r>
            <a:r>
              <a:rPr lang="en-US" sz="1400" dirty="0" smtClean="0"/>
              <a:t>With</a:t>
            </a:r>
          </a:p>
          <a:p>
            <a:r>
              <a:rPr lang="en-US" sz="1400" dirty="0" smtClean="0"/>
              <a:t>           2X </a:t>
            </a:r>
            <a:r>
              <a:rPr lang="en-US" sz="1400" dirty="0"/>
              <a:t>Throughput, Doubled Core Density With Up To 64 Cores, </a:t>
            </a:r>
            <a:r>
              <a:rPr lang="en-US" sz="1400" dirty="0" err="1"/>
              <a:t>PCIe</a:t>
            </a:r>
            <a:r>
              <a:rPr lang="en-US" sz="1400" dirty="0"/>
              <a:t> Gen 4.0 Support, </a:t>
            </a:r>
            <a:r>
              <a:rPr lang="en-US" sz="1400" dirty="0" smtClean="0"/>
              <a:t>Aiming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</a:t>
            </a:r>
            <a:r>
              <a:rPr lang="en-US" sz="1400" dirty="0"/>
              <a:t>Server EPYC Rome 7nm CPUs </a:t>
            </a:r>
            <a:r>
              <a:rPr lang="en-US" sz="1400" dirty="0" smtClean="0"/>
              <a:t>First, </a:t>
            </a:r>
            <a:r>
              <a:rPr lang="en-US" sz="1400" dirty="0" err="1" smtClean="0"/>
              <a:t>WCCFTech</a:t>
            </a:r>
            <a:r>
              <a:rPr lang="en-US" sz="1400" dirty="0" smtClean="0"/>
              <a:t>, No. 6, 2018,</a:t>
            </a:r>
            <a:endParaRPr lang="en-US" sz="1400" dirty="0"/>
          </a:p>
          <a:p>
            <a:r>
              <a:rPr lang="en-US" sz="1400" dirty="0" smtClean="0">
                <a:solidFill>
                  <a:srgbClr val="000000"/>
                </a:solidFill>
              </a:rPr>
              <a:t>           https</a:t>
            </a:r>
            <a:r>
              <a:rPr lang="en-US" sz="1400" dirty="0">
                <a:solidFill>
                  <a:srgbClr val="000000"/>
                </a:solidFill>
              </a:rPr>
              <a:t>://wccftech.com/amd-zen-2-7nm-cpu-architecture-epyc-rome-and-ryzen-official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8171" y="3041583"/>
            <a:ext cx="9195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[94]: </a:t>
            </a:r>
            <a:r>
              <a:rPr lang="en-US" sz="1400" dirty="0" err="1" smtClean="0"/>
              <a:t>Prickett</a:t>
            </a:r>
            <a:r>
              <a:rPr lang="en-US" sz="1400" dirty="0" smtClean="0"/>
              <a:t> </a:t>
            </a:r>
            <a:r>
              <a:rPr lang="en-US" sz="1400" dirty="0"/>
              <a:t>T., AMD’s Long Road From Naples To Milan Centers On </a:t>
            </a:r>
            <a:r>
              <a:rPr lang="en-US" sz="1400" dirty="0" smtClean="0"/>
              <a:t>Rome, </a:t>
            </a:r>
            <a:r>
              <a:rPr lang="en-US" sz="1400" dirty="0" err="1" smtClean="0"/>
              <a:t>TheNextPlatform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Nov. </a:t>
            </a:r>
            <a:r>
              <a:rPr lang="en-US" sz="1400" dirty="0"/>
              <a:t>6, </a:t>
            </a:r>
            <a:r>
              <a:rPr lang="en-US" sz="1400" dirty="0" smtClean="0"/>
              <a:t>2018, 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www.nextplatform.com/2018/11/06/amds-long-road-from-naples-to-milan-centers-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on-</a:t>
            </a:r>
            <a:r>
              <a:rPr lang="en-US" sz="1400" dirty="0" err="1" smtClean="0"/>
              <a:t>rome</a:t>
            </a:r>
            <a:r>
              <a:rPr lang="en-US" sz="1400" dirty="0"/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80" y="4023360"/>
            <a:ext cx="91549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95]: </a:t>
            </a:r>
            <a:r>
              <a:rPr lang="en-US" sz="1400" dirty="0" err="1" smtClean="0"/>
              <a:t>Prickett</a:t>
            </a:r>
            <a:r>
              <a:rPr lang="en-US" sz="1400" dirty="0" smtClean="0"/>
              <a:t> T., Intel To Challenge AMD With 48 Core “Cascade Lake” Xeon App, </a:t>
            </a:r>
            <a:r>
              <a:rPr lang="en-US" sz="1400" dirty="0" err="1"/>
              <a:t>TheNextPlatform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</a:t>
            </a:r>
            <a:r>
              <a:rPr lang="en-US" sz="1400" dirty="0" smtClean="0"/>
              <a:t>  </a:t>
            </a:r>
            <a:r>
              <a:rPr lang="en-US" sz="1400" dirty="0"/>
              <a:t>Nov. </a:t>
            </a:r>
            <a:r>
              <a:rPr lang="en-US" sz="1400" dirty="0" smtClean="0"/>
              <a:t>5, </a:t>
            </a:r>
            <a:r>
              <a:rPr lang="en-US" sz="1400" dirty="0"/>
              <a:t>2018, 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www.nextplatform.com/2018/11/05/intel-to-challenge-amd-with-48-core-cascade-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lake-</a:t>
            </a:r>
            <a:r>
              <a:rPr lang="en-US" sz="1400" dirty="0" err="1" smtClean="0"/>
              <a:t>xeon</a:t>
            </a:r>
            <a:r>
              <a:rPr lang="en-US" sz="1400" dirty="0" smtClean="0"/>
              <a:t>-</a:t>
            </a:r>
            <a:r>
              <a:rPr lang="en-US" sz="1400" dirty="0" err="1" smtClean="0"/>
              <a:t>ap</a:t>
            </a:r>
            <a:r>
              <a:rPr lang="en-US" sz="1400" dirty="0" smtClean="0"/>
              <a:t>/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4981" y="5034014"/>
            <a:ext cx="10161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[96]: </a:t>
            </a:r>
            <a:r>
              <a:rPr lang="en-US" sz="1400" dirty="0" err="1" smtClean="0"/>
              <a:t>Schiesser</a:t>
            </a:r>
            <a:r>
              <a:rPr lang="en-US" sz="1400" dirty="0" smtClean="0"/>
              <a:t> T., Our </a:t>
            </a:r>
            <a:r>
              <a:rPr lang="en-US" sz="1400" dirty="0"/>
              <a:t>take on Intel's newly announced </a:t>
            </a:r>
            <a:r>
              <a:rPr lang="en-US" sz="1400" dirty="0" err="1"/>
              <a:t>Skylake</a:t>
            </a:r>
            <a:r>
              <a:rPr lang="en-US" sz="1400" dirty="0"/>
              <a:t>-X Refresh and </a:t>
            </a:r>
            <a:r>
              <a:rPr lang="en-US" sz="1400" dirty="0" smtClean="0"/>
              <a:t>Xeon </a:t>
            </a:r>
            <a:r>
              <a:rPr lang="en-US" sz="1400" dirty="0"/>
              <a:t>W-3175X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28-core, </a:t>
            </a:r>
            <a:r>
              <a:rPr lang="en-US" sz="1400" dirty="0" err="1" smtClean="0"/>
              <a:t>TechSpot</a:t>
            </a:r>
            <a:r>
              <a:rPr lang="en-US" sz="1400" dirty="0" smtClean="0"/>
              <a:t>, Oct. </a:t>
            </a:r>
            <a:r>
              <a:rPr lang="en-US" sz="1400" dirty="0"/>
              <a:t>10, </a:t>
            </a:r>
            <a:r>
              <a:rPr lang="en-US" sz="1400" dirty="0" smtClean="0"/>
              <a:t>2018,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www.techspot.com/news/76855-our-take-intel-newly-announced-skylake-x-refresh</a:t>
            </a:r>
            <a:r>
              <a:rPr lang="en-US" sz="1400" dirty="0"/>
              <a:t>.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html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66688" y="619866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5332" y="5971428"/>
            <a:ext cx="8818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</a:rPr>
              <a:t>[97]: </a:t>
            </a:r>
            <a:r>
              <a:rPr lang="en-US" sz="1400" dirty="0"/>
              <a:t>System Guidance for Infrastructure, ARM Developer, </a:t>
            </a:r>
          </a:p>
          <a:p>
            <a:r>
              <a:rPr lang="en-US" sz="1400" dirty="0"/>
              <a:t>         </a:t>
            </a:r>
            <a:r>
              <a:rPr lang="en-US" sz="1400" dirty="0" smtClean="0"/>
              <a:t>  </a:t>
            </a:r>
            <a:r>
              <a:rPr lang="en-US" sz="1400" dirty="0"/>
              <a:t>https://developer.arm.com/products/system-design/system-guidance/system-guidance-</a:t>
            </a:r>
          </a:p>
          <a:p>
            <a:r>
              <a:rPr lang="en-US" sz="1400" dirty="0"/>
              <a:t>         </a:t>
            </a:r>
            <a:r>
              <a:rPr lang="en-US" sz="1400" dirty="0" smtClean="0"/>
              <a:t>  </a:t>
            </a:r>
            <a:r>
              <a:rPr lang="en-US" sz="1400" dirty="0"/>
              <a:t>for-infrastructure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21348903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en-US" altLang="en-US" sz="1700" dirty="0" smtClean="0"/>
              <a:t>13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74747" y="626514"/>
            <a:ext cx="9131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dirty="0" smtClean="0"/>
              <a:t>[98]: </a:t>
            </a:r>
            <a:r>
              <a:rPr lang="en-US" sz="1400" dirty="0" err="1" smtClean="0"/>
              <a:t>Bouvier</a:t>
            </a:r>
            <a:r>
              <a:rPr lang="en-US" sz="1400" dirty="0" smtClean="0"/>
              <a:t> D., Delivering </a:t>
            </a:r>
            <a:r>
              <a:rPr lang="en-US" sz="1400" dirty="0"/>
              <a:t>A New Level </a:t>
            </a:r>
            <a:r>
              <a:rPr lang="en-US" sz="1400" dirty="0" smtClean="0"/>
              <a:t>of </a:t>
            </a:r>
            <a:r>
              <a:rPr lang="en-US" sz="1400" dirty="0"/>
              <a:t>Visual Performance </a:t>
            </a:r>
            <a:r>
              <a:rPr lang="en-US" sz="1400" dirty="0" smtClean="0"/>
              <a:t>in an SOC AMD </a:t>
            </a:r>
            <a:r>
              <a:rPr lang="en-US" sz="1400" dirty="0"/>
              <a:t>“Raven Ridge” </a:t>
            </a:r>
            <a:r>
              <a:rPr lang="en-US" sz="1400" dirty="0" smtClean="0"/>
              <a:t>APU, </a:t>
            </a:r>
          </a:p>
          <a:p>
            <a:pPr fontAlgn="base"/>
            <a:r>
              <a:rPr lang="en-US" sz="1400" dirty="0"/>
              <a:t> </a:t>
            </a:r>
            <a:r>
              <a:rPr lang="en-US" sz="1400" dirty="0" smtClean="0"/>
              <a:t>          Hot Chips 30, 2018,</a:t>
            </a:r>
          </a:p>
          <a:p>
            <a:pPr fontAlgn="base"/>
            <a:r>
              <a:rPr lang="en-US" sz="1400" dirty="0" smtClean="0"/>
              <a:t>           http</a:t>
            </a:r>
            <a:r>
              <a:rPr lang="en-US" sz="1400" dirty="0"/>
              <a:t>://www.hotchips.org/archives/2010s/hc30</a:t>
            </a:r>
            <a:r>
              <a:rPr lang="en-US" sz="1400" dirty="0" smtClean="0"/>
              <a:t>/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5527" y="1376411"/>
            <a:ext cx="8779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[99]: </a:t>
            </a:r>
            <a:r>
              <a:rPr lang="en-US" sz="1400" dirty="0"/>
              <a:t>12LP 12nm </a:t>
            </a:r>
            <a:r>
              <a:rPr lang="en-US" sz="1400" dirty="0" err="1"/>
              <a:t>FinFET</a:t>
            </a:r>
            <a:r>
              <a:rPr lang="en-US" sz="1400" dirty="0"/>
              <a:t> </a:t>
            </a:r>
            <a:r>
              <a:rPr lang="en-US" sz="1400" dirty="0" smtClean="0"/>
              <a:t>Technology, </a:t>
            </a:r>
            <a:r>
              <a:rPr lang="en-US" sz="1400" dirty="0"/>
              <a:t>Product </a:t>
            </a:r>
            <a:r>
              <a:rPr lang="en-US" sz="1400" dirty="0" smtClean="0"/>
              <a:t>Brief</a:t>
            </a:r>
            <a:r>
              <a:rPr lang="en-US" sz="1400" dirty="0"/>
              <a:t>, </a:t>
            </a:r>
            <a:r>
              <a:rPr lang="en-US" sz="1400" dirty="0" smtClean="0"/>
              <a:t>PB12LP-1.1, </a:t>
            </a:r>
            <a:r>
              <a:rPr lang="en-US" sz="1400" dirty="0" err="1" smtClean="0"/>
              <a:t>GlobalFoundries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        </a:t>
            </a:r>
            <a:r>
              <a:rPr lang="en-US" sz="1400" dirty="0" smtClean="0"/>
              <a:t>  https</a:t>
            </a:r>
            <a:r>
              <a:rPr lang="en-US" sz="1400" dirty="0"/>
              <a:t>://www.globalfoundries.com/sites/default/files/product-briefs/pb-12lp-11-web.pdf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513" y="1973184"/>
            <a:ext cx="90422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[100]: </a:t>
            </a:r>
            <a:r>
              <a:rPr lang="en-US" sz="1400" dirty="0" smtClean="0"/>
              <a:t>Alcorn P., AMD </a:t>
            </a:r>
            <a:r>
              <a:rPr lang="en-US" sz="1400" dirty="0"/>
              <a:t>Launches 3000-series Picasso APUs, new H-Series and A-Series </a:t>
            </a:r>
            <a:r>
              <a:rPr lang="en-US" sz="1400" dirty="0" smtClean="0"/>
              <a:t>Processors,</a:t>
            </a:r>
            <a:endParaRPr lang="en-US" sz="1400" dirty="0"/>
          </a:p>
          <a:p>
            <a:r>
              <a:rPr lang="en-US" sz="1400" dirty="0" smtClean="0"/>
              <a:t>           </a:t>
            </a:r>
            <a:r>
              <a:rPr lang="en-US" sz="1400" dirty="0" err="1" smtClean="0"/>
              <a:t>TomsHardware</a:t>
            </a:r>
            <a:r>
              <a:rPr lang="en-US" sz="1400" dirty="0" smtClean="0"/>
              <a:t>, Jan. </a:t>
            </a:r>
            <a:r>
              <a:rPr lang="en-US" sz="1400" dirty="0"/>
              <a:t>6, </a:t>
            </a:r>
            <a:r>
              <a:rPr lang="en-US" sz="1400" dirty="0" smtClean="0"/>
              <a:t>2019,</a:t>
            </a:r>
          </a:p>
          <a:p>
            <a:r>
              <a:rPr lang="en-US" sz="1400" dirty="0"/>
              <a:t>           https://www.tomshardware.com/news/amd-3000-series-picasso-apu-ryzen,38290.html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22" y="2733579"/>
            <a:ext cx="6482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[101]: </a:t>
            </a:r>
            <a:r>
              <a:rPr lang="en-US" sz="1400" dirty="0" smtClean="0"/>
              <a:t>Chromebook, 2019, https</a:t>
            </a:r>
            <a:r>
              <a:rPr lang="en-US" sz="1400" dirty="0"/>
              <a:t>://en.wikipedia.org/wiki/Chromebook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34" y="3080088"/>
            <a:ext cx="9050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[102]: </a:t>
            </a:r>
            <a:r>
              <a:rPr lang="en-US" sz="1400" dirty="0" err="1" smtClean="0"/>
              <a:t>Cutress</a:t>
            </a:r>
            <a:r>
              <a:rPr lang="en-US" sz="1400" dirty="0" smtClean="0"/>
              <a:t> I., AMD </a:t>
            </a:r>
            <a:r>
              <a:rPr lang="en-US" sz="1400" dirty="0"/>
              <a:t>Ryzen 3rd Gen 'Matisse' Coming Mid 2019: Eight Core Zen 2 with </a:t>
            </a:r>
            <a:r>
              <a:rPr lang="en-US" sz="1400" dirty="0" err="1"/>
              <a:t>PCIe</a:t>
            </a:r>
            <a:r>
              <a:rPr lang="en-US" sz="1400" dirty="0"/>
              <a:t> </a:t>
            </a:r>
            <a:r>
              <a:rPr lang="en-US" sz="1400" dirty="0" smtClean="0"/>
              <a:t>4.0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/>
              <a:t>on </a:t>
            </a:r>
            <a:r>
              <a:rPr lang="en-US" sz="1400" dirty="0" smtClean="0"/>
              <a:t>Desktop,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Jan. </a:t>
            </a:r>
            <a:r>
              <a:rPr lang="en-US" sz="1400" dirty="0"/>
              <a:t>9, </a:t>
            </a:r>
            <a:r>
              <a:rPr lang="en-US" sz="1400" dirty="0" smtClean="0"/>
              <a:t>2019,</a:t>
            </a:r>
          </a:p>
          <a:p>
            <a:r>
              <a:rPr lang="en-US" sz="1400" dirty="0"/>
              <a:t>            https://</a:t>
            </a:r>
            <a:r>
              <a:rPr lang="en-US" sz="1400" dirty="0" smtClean="0"/>
              <a:t>www.anandtech.com/show/13829/amd-ryzen-3rd-generation-zen-2-pcie-4-eight-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core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3513" y="4042617"/>
            <a:ext cx="91106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[103]: </a:t>
            </a:r>
            <a:r>
              <a:rPr lang="en-US" sz="1400" dirty="0" err="1"/>
              <a:t>Cutress</a:t>
            </a:r>
            <a:r>
              <a:rPr lang="en-US" sz="1400" dirty="0"/>
              <a:t> I., AMD Zen 2 Microarchitecture Analysis: </a:t>
            </a:r>
            <a:r>
              <a:rPr lang="en-US" sz="1400" dirty="0" smtClean="0"/>
              <a:t>Ryzen 3000 </a:t>
            </a:r>
            <a:r>
              <a:rPr lang="en-US" sz="1400" dirty="0"/>
              <a:t>and EPYC </a:t>
            </a:r>
            <a:r>
              <a:rPr lang="en-US" sz="1400" dirty="0" smtClean="0"/>
              <a:t>Rome,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June 10, 2019, 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www.anandtech.com/show/14525/amd-zen-2-microarchitecture-analysis-ryzen-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3000-and-epyc-rome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7159" y="5784782"/>
            <a:ext cx="90756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[105]: AMD Ryzen 3000 "Zen 2" BIOS Analysis Reveals New Options for Overclocking &amp; </a:t>
            </a:r>
            <a:r>
              <a:rPr lang="en-US" sz="1400" dirty="0" smtClean="0"/>
              <a:t>Tweaking,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 err="1" smtClean="0"/>
              <a:t>Techpowerup</a:t>
            </a:r>
            <a:r>
              <a:rPr lang="en-US" sz="1400" dirty="0" smtClean="0"/>
              <a:t>, March 22, 2019,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www.techpowerup.com/253954/amd-ryzen-3000-zen-2-bios-analysis-reveals-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new-options-for-overclocking-tweaking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6575" y="5005146"/>
            <a:ext cx="80174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[104]: </a:t>
            </a:r>
            <a:r>
              <a:rPr lang="en-US" sz="1400" dirty="0" smtClean="0"/>
              <a:t>Sandhu T., AMD </a:t>
            </a:r>
            <a:r>
              <a:rPr lang="en-US" sz="1400" dirty="0"/>
              <a:t>Ryzen 9 3950X unveiled - 16 cores and 32 threads for </a:t>
            </a:r>
            <a:r>
              <a:rPr lang="en-US" sz="1400" dirty="0" smtClean="0"/>
              <a:t>gamers,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June 11, </a:t>
            </a:r>
            <a:r>
              <a:rPr lang="en-US" sz="1400" dirty="0" err="1" smtClean="0"/>
              <a:t>Hexus</a:t>
            </a:r>
            <a:r>
              <a:rPr lang="en-US" sz="1400" dirty="0" smtClean="0"/>
              <a:t>, </a:t>
            </a:r>
            <a:endParaRPr lang="en-US" sz="1400" dirty="0"/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://manikantareddyd.github.io/blog/dynamic-branch-predictors</a:t>
            </a:r>
            <a:r>
              <a:rPr lang="en-US" sz="1400" dirty="0" smtClean="0"/>
              <a:t>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027735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en-US" altLang="en-US" sz="1700" dirty="0" smtClean="0"/>
              <a:t>14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9296" y="625614"/>
            <a:ext cx="8354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[106]: </a:t>
            </a:r>
            <a:r>
              <a:rPr lang="en-US" sz="1400" dirty="0" err="1" smtClean="0"/>
              <a:t>Cinebench</a:t>
            </a:r>
            <a:r>
              <a:rPr lang="en-US" sz="1400" dirty="0" smtClean="0"/>
              <a:t>, </a:t>
            </a:r>
            <a:r>
              <a:rPr lang="en-US" sz="1400" dirty="0" err="1" smtClean="0"/>
              <a:t>Maxon</a:t>
            </a:r>
            <a:r>
              <a:rPr lang="en-US" sz="1400" dirty="0"/>
              <a:t>, https://www.maxon.net/en/products/cinebench-r20-overview/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648" y="981784"/>
            <a:ext cx="86632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[107]: Alcorn P., AMD Ryzen 9 3900X and Ryzen 7 3700X Review: Zen 2 and 7nm </a:t>
            </a:r>
            <a:r>
              <a:rPr lang="en-US" sz="1400" dirty="0" smtClean="0"/>
              <a:t>Unleashed,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 err="1" smtClean="0"/>
              <a:t>TomsHardware</a:t>
            </a:r>
            <a:r>
              <a:rPr lang="en-US" sz="1400" dirty="0" smtClean="0"/>
              <a:t>, July 7, 2019,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://www.tomshardware.com/reviews/ryzen-9-3900x-7-3700x-review,6214.html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09" y="1761428"/>
            <a:ext cx="92570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[108]: </a:t>
            </a:r>
            <a:r>
              <a:rPr lang="en-US" sz="1400" dirty="0" err="1"/>
              <a:t>Tayal</a:t>
            </a:r>
            <a:r>
              <a:rPr lang="en-US" sz="1400" dirty="0"/>
              <a:t> P., AMD EPYC Rome Cheaper, More Powerful than Intel CPU, Market Realist, Aug. 23,</a:t>
            </a:r>
          </a:p>
          <a:p>
            <a:r>
              <a:rPr lang="en-US" sz="1400" dirty="0"/>
              <a:t>         </a:t>
            </a:r>
            <a:r>
              <a:rPr lang="en-US" sz="1400" dirty="0" smtClean="0"/>
              <a:t>    2019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</a:t>
            </a:r>
            <a:r>
              <a:rPr lang="en-US" sz="1400" dirty="0" smtClean="0"/>
              <a:t>    </a:t>
            </a:r>
            <a:r>
              <a:rPr lang="en-US" sz="1400" dirty="0"/>
              <a:t>https://marketrealist.com/2019/08/amd-epyc-rome-cheaper-more-powerful-than-intel/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60" y="2502578"/>
            <a:ext cx="8478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[109]: </a:t>
            </a:r>
            <a:r>
              <a:rPr lang="en-US" sz="1400" dirty="0" smtClean="0"/>
              <a:t>Alcorn P., AMD </a:t>
            </a:r>
            <a:r>
              <a:rPr lang="en-US" sz="1400" dirty="0"/>
              <a:t>Unveils 7nm EPYC Rome Processors, up to 64 Cores and 128 </a:t>
            </a:r>
            <a:r>
              <a:rPr lang="en-US" sz="1400" dirty="0" smtClean="0"/>
              <a:t>Threads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for </a:t>
            </a:r>
            <a:r>
              <a:rPr lang="en-US" sz="1400" dirty="0"/>
              <a:t>$</a:t>
            </a:r>
            <a:r>
              <a:rPr lang="en-US" sz="1400" dirty="0" smtClean="0"/>
              <a:t>6,950, </a:t>
            </a:r>
            <a:r>
              <a:rPr lang="en-US" sz="1400" dirty="0" err="1"/>
              <a:t>TomsHardware</a:t>
            </a:r>
            <a:r>
              <a:rPr lang="en-US" sz="1400" dirty="0"/>
              <a:t>, </a:t>
            </a:r>
            <a:r>
              <a:rPr lang="en-US" sz="1400" dirty="0" smtClean="0"/>
              <a:t>Aug. 7</a:t>
            </a:r>
            <a:r>
              <a:rPr lang="en-US" sz="1400" dirty="0"/>
              <a:t>, 2019,</a:t>
            </a:r>
          </a:p>
          <a:p>
            <a:r>
              <a:rPr lang="en-US" sz="1400" dirty="0" smtClean="0"/>
              <a:t>            </a:t>
            </a:r>
            <a:r>
              <a:rPr lang="en-US" sz="1400" dirty="0"/>
              <a:t>https://</a:t>
            </a:r>
            <a:r>
              <a:rPr lang="en-US" sz="1400" dirty="0" smtClean="0"/>
              <a:t>www.tomshardware.com/news/amd-epyc-rome-7000-series-data-center-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processor-zen-2-7nm,40108.html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5458" y="3463563"/>
            <a:ext cx="91880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[110]: </a:t>
            </a:r>
            <a:r>
              <a:rPr lang="en-US" sz="1400" dirty="0" err="1"/>
              <a:t>Mujtaba</a:t>
            </a:r>
            <a:r>
              <a:rPr lang="en-US" sz="1400" dirty="0"/>
              <a:t> H., AMD EPYC Rome Officially Launched: 7nm High-Performance Server CPUs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 With </a:t>
            </a:r>
            <a:r>
              <a:rPr lang="en-US" sz="1400" dirty="0"/>
              <a:t>More Cores, Higher Frequencies – Best-In-Class Performance, Efficiency, and </a:t>
            </a:r>
            <a:r>
              <a:rPr lang="en-US" sz="1400" dirty="0" smtClean="0"/>
              <a:t>Value,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 err="1" smtClean="0"/>
              <a:t>WCFTech</a:t>
            </a:r>
            <a:r>
              <a:rPr lang="en-US" sz="1400" dirty="0" smtClean="0"/>
              <a:t>, Aug. 7, 2019,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/>
              <a:t>https://</a:t>
            </a:r>
            <a:r>
              <a:rPr lang="en-US" sz="1400" dirty="0" smtClean="0"/>
              <a:t>wccftech.com/amd-epyc-rome-7nm-server-cpu-official-launch-64-core-128-thread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-</a:t>
            </a:r>
            <a:r>
              <a:rPr lang="en-US" sz="1400" dirty="0"/>
              <a:t>128-pcie-gen4/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07" y="4716379"/>
            <a:ext cx="8698343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[111]: </a:t>
            </a:r>
            <a:r>
              <a:rPr lang="en-US" sz="1400" dirty="0" err="1" smtClean="0"/>
              <a:t>Larabel</a:t>
            </a:r>
            <a:r>
              <a:rPr lang="en-US" sz="1400" dirty="0" smtClean="0"/>
              <a:t> M.,  </a:t>
            </a:r>
            <a:r>
              <a:rPr lang="en-US" sz="1400" dirty="0"/>
              <a:t>POWER9 &amp; ARM Performance Against Intel Xeon </a:t>
            </a:r>
            <a:r>
              <a:rPr lang="en-US" sz="1400" dirty="0" err="1"/>
              <a:t>Cascadelake</a:t>
            </a:r>
            <a:r>
              <a:rPr lang="en-US" sz="1400" dirty="0"/>
              <a:t> + AMD </a:t>
            </a:r>
            <a:r>
              <a:rPr lang="en-US" sz="1400" dirty="0" smtClean="0"/>
              <a:t>EPYC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Rome, </a:t>
            </a:r>
            <a:r>
              <a:rPr lang="en-US" sz="1400" dirty="0" err="1" smtClean="0"/>
              <a:t>Phoronix</a:t>
            </a:r>
            <a:r>
              <a:rPr lang="en-US" sz="1400" dirty="0" smtClean="0"/>
              <a:t>, </a:t>
            </a:r>
            <a:r>
              <a:rPr lang="en-US" dirty="0" smtClean="0"/>
              <a:t>  </a:t>
            </a:r>
            <a:r>
              <a:rPr lang="en-US" sz="1400" dirty="0" smtClean="0"/>
              <a:t>Aug. 19, 2019,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/>
              <a:t>https://www.phoronix.com/scan.php?page=article&amp;item=rome-power9-arm&amp;num=4</a:t>
            </a:r>
          </a:p>
          <a:p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8054" y="5647375"/>
            <a:ext cx="84343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[112]: </a:t>
            </a:r>
            <a:r>
              <a:rPr lang="en-US" sz="1400" dirty="0" smtClean="0"/>
              <a:t>De </a:t>
            </a:r>
            <a:r>
              <a:rPr lang="en-US" sz="1400" dirty="0" err="1" smtClean="0"/>
              <a:t>Gelas</a:t>
            </a:r>
            <a:r>
              <a:rPr lang="en-US" sz="1400" dirty="0" smtClean="0"/>
              <a:t> J., AMD </a:t>
            </a:r>
            <a:r>
              <a:rPr lang="en-US" sz="1400" dirty="0"/>
              <a:t>Rome Second Generation EPYC Review: 2x 64-core </a:t>
            </a:r>
            <a:r>
              <a:rPr lang="en-US" sz="1400" dirty="0" smtClean="0"/>
              <a:t>Benchmarked,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Aug. 7, 2019,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/>
              <a:t>https://www.anandtech.com/show/14694/amd-rome-epyc-2nd-gen/8</a:t>
            </a:r>
          </a:p>
        </p:txBody>
      </p:sp>
    </p:spTree>
    <p:extLst>
      <p:ext uri="{BB962C8B-B14F-4D97-AF65-F5344CB8AC3E}">
        <p14:creationId xmlns:p14="http://schemas.microsoft.com/office/powerpoint/2010/main" val="409773095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en-US" altLang="en-US" sz="1700" dirty="0" smtClean="0"/>
              <a:t>15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575" y="624646"/>
            <a:ext cx="89804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[113]: </a:t>
            </a:r>
            <a:r>
              <a:rPr lang="en-US" sz="1400" dirty="0" err="1" smtClean="0"/>
              <a:t>Larabel</a:t>
            </a:r>
            <a:r>
              <a:rPr lang="en-US" sz="1400" dirty="0" smtClean="0"/>
              <a:t> M., AMD </a:t>
            </a:r>
            <a:r>
              <a:rPr lang="en-US" sz="1400" dirty="0"/>
              <a:t>EPYC 7002 Series Unveiled With Primed Linux Support &amp; Strong </a:t>
            </a:r>
            <a:r>
              <a:rPr lang="en-US" sz="1400" dirty="0" smtClean="0"/>
              <a:t>Server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Performance, </a:t>
            </a:r>
            <a:r>
              <a:rPr lang="en-US" sz="1400" dirty="0" err="1" smtClean="0"/>
              <a:t>Phoronix</a:t>
            </a:r>
            <a:r>
              <a:rPr lang="en-US" sz="1400" dirty="0" smtClean="0"/>
              <a:t>, Aug. 9, 2019,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/>
              <a:t>https://www.phoronix.com/scan.php?page=article&amp;item=amd-linux-epyc-7002&amp;num=1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7929" y="1472665"/>
            <a:ext cx="90487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[114]: </a:t>
            </a:r>
            <a:r>
              <a:rPr lang="en-US" sz="1400" dirty="0" err="1"/>
              <a:t>Mujtaba</a:t>
            </a:r>
            <a:r>
              <a:rPr lang="en-US" sz="1400" dirty="0"/>
              <a:t> H., AMD 2nd Gen EPYC Rome Processors Feature A Gargantuan 39.54 </a:t>
            </a:r>
            <a:r>
              <a:rPr lang="en-US" sz="1400" dirty="0" smtClean="0"/>
              <a:t>Billion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/>
              <a:t>Transistors, IO Die Pictured in </a:t>
            </a:r>
            <a:r>
              <a:rPr lang="en-US" sz="1400" dirty="0" smtClean="0"/>
              <a:t>Detail, </a:t>
            </a:r>
            <a:r>
              <a:rPr lang="en-US" sz="1400" dirty="0" err="1" smtClean="0"/>
              <a:t>WCCFtech</a:t>
            </a:r>
            <a:r>
              <a:rPr lang="en-US" sz="1400" dirty="0" smtClean="0"/>
              <a:t>, Oct. 22, 2019, </a:t>
            </a:r>
          </a:p>
          <a:p>
            <a:r>
              <a:rPr lang="en-US" sz="1400" dirty="0"/>
              <a:t>          </a:t>
            </a:r>
            <a:r>
              <a:rPr lang="en-US" sz="1400" dirty="0" smtClean="0"/>
              <a:t>   </a:t>
            </a:r>
            <a:r>
              <a:rPr lang="en-US" sz="1400" dirty="0"/>
              <a:t>https://wccftech.com/amd-2nd-gen-epyc-rome-iod-ccd-chipshots-39-billion-transistors/ 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75460" y="2279288"/>
            <a:ext cx="903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smtClean="0"/>
              <a:t>1</a:t>
            </a:r>
            <a:r>
              <a:rPr lang="hu-HU" sz="1400" dirty="0" smtClean="0"/>
              <a:t>15</a:t>
            </a:r>
            <a:r>
              <a:rPr lang="en-US" sz="1400" dirty="0"/>
              <a:t>]: </a:t>
            </a:r>
            <a:r>
              <a:rPr lang="en-US" sz="1400" dirty="0" smtClean="0"/>
              <a:t>EPYC:</a:t>
            </a:r>
            <a:r>
              <a:rPr lang="hu-HU" sz="1400" dirty="0" smtClean="0"/>
              <a:t> </a:t>
            </a:r>
            <a:r>
              <a:rPr lang="en-US" sz="1400" dirty="0" smtClean="0"/>
              <a:t>A </a:t>
            </a:r>
            <a:r>
              <a:rPr lang="en-US" sz="1400" dirty="0"/>
              <a:t>Study in Energy Efficient </a:t>
            </a:r>
            <a:r>
              <a:rPr lang="en-US" sz="1400" dirty="0" smtClean="0"/>
              <a:t>CPU</a:t>
            </a:r>
            <a:r>
              <a:rPr lang="hu-HU" sz="1400" dirty="0" smtClean="0"/>
              <a:t> </a:t>
            </a:r>
            <a:r>
              <a:rPr lang="en-US" sz="1400" dirty="0" smtClean="0"/>
              <a:t>Design</a:t>
            </a:r>
            <a:r>
              <a:rPr lang="hu-HU" sz="1400" dirty="0" smtClean="0"/>
              <a:t>, </a:t>
            </a:r>
            <a:r>
              <a:rPr lang="hu-HU" sz="1400" dirty="0" err="1" smtClean="0"/>
              <a:t>Insight</a:t>
            </a:r>
            <a:r>
              <a:rPr lang="hu-HU" sz="1400" dirty="0" smtClean="0"/>
              <a:t> 64, 2018,</a:t>
            </a:r>
          </a:p>
          <a:p>
            <a:r>
              <a:rPr lang="hu-HU" sz="1400" spc="-20" dirty="0" smtClean="0"/>
              <a:t>             </a:t>
            </a:r>
            <a:r>
              <a:rPr lang="en-US" sz="1400" spc="-20" dirty="0" smtClean="0"/>
              <a:t>https</a:t>
            </a:r>
            <a:r>
              <a:rPr lang="en-US" sz="1400" spc="-20" dirty="0"/>
              <a:t>://www.amd.com/system/files/documents/The-Energy-Efficient-AMD-EPYC-Design.pdf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75458" y="2868131"/>
            <a:ext cx="92172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[11</a:t>
            </a:r>
            <a:r>
              <a:rPr lang="hu-HU" sz="1400" dirty="0" smtClean="0"/>
              <a:t>6</a:t>
            </a:r>
            <a:r>
              <a:rPr lang="en-US" sz="1400" dirty="0" smtClean="0"/>
              <a:t>]: </a:t>
            </a:r>
            <a:r>
              <a:rPr lang="hu-HU" sz="1400" dirty="0" err="1" smtClean="0"/>
              <a:t>Alcorn</a:t>
            </a:r>
            <a:r>
              <a:rPr lang="hu-HU" sz="1400" dirty="0" smtClean="0"/>
              <a:t> P., </a:t>
            </a:r>
            <a:r>
              <a:rPr lang="en-US" sz="1400" dirty="0"/>
              <a:t>AMD Reaches Highest Overall x86 Chip Market Share Since </a:t>
            </a:r>
            <a:r>
              <a:rPr lang="en-US" sz="1400" dirty="0" smtClean="0"/>
              <a:t>2013</a:t>
            </a:r>
            <a:r>
              <a:rPr lang="hu-HU" sz="1400" dirty="0" smtClean="0"/>
              <a:t>, </a:t>
            </a:r>
            <a:r>
              <a:rPr lang="hu-HU" sz="1400" dirty="0" err="1" smtClean="0"/>
              <a:t>Tom’s</a:t>
            </a:r>
            <a:r>
              <a:rPr lang="hu-HU" sz="1400" dirty="0" smtClean="0"/>
              <a:t> Hardware,</a:t>
            </a:r>
          </a:p>
          <a:p>
            <a:r>
              <a:rPr lang="hu-HU" sz="1400" dirty="0"/>
              <a:t>             August 2020, https://</a:t>
            </a:r>
            <a:r>
              <a:rPr lang="hu-HU" sz="1400" dirty="0" smtClean="0"/>
              <a:t>www.tomshardware.com/news/amd-vs-intel-highest-overall-x86-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chip-market-share?utm_source</a:t>
            </a:r>
            <a:r>
              <a:rPr lang="hu-HU" sz="1400" dirty="0" smtClean="0"/>
              <a:t>=</a:t>
            </a:r>
            <a:r>
              <a:rPr lang="hu-HU" sz="1400" dirty="0" err="1" smtClean="0"/>
              <a:t>notification</a:t>
            </a:r>
            <a:endParaRPr lang="en-US" sz="1400" dirty="0"/>
          </a:p>
        </p:txBody>
      </p:sp>
      <p:sp>
        <p:nvSpPr>
          <p:cNvPr id="7" name="TextBox 8"/>
          <p:cNvSpPr txBox="1"/>
          <p:nvPr/>
        </p:nvSpPr>
        <p:spPr>
          <a:xfrm>
            <a:off x="77407" y="3674389"/>
            <a:ext cx="86676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[11</a:t>
            </a:r>
            <a:r>
              <a:rPr lang="hu-HU" sz="1400" dirty="0" smtClean="0"/>
              <a:t>7</a:t>
            </a:r>
            <a:r>
              <a:rPr lang="en-US" sz="1400" dirty="0" smtClean="0"/>
              <a:t>]: </a:t>
            </a:r>
            <a:r>
              <a:rPr lang="hu-HU" sz="1400" dirty="0" err="1" smtClean="0"/>
              <a:t>Mujtaba</a:t>
            </a:r>
            <a:r>
              <a:rPr lang="hu-HU" sz="1400" dirty="0" smtClean="0"/>
              <a:t> H., </a:t>
            </a:r>
            <a:r>
              <a:rPr lang="en-US" sz="1400" dirty="0"/>
              <a:t>AMD Ryzen 4000 CPUs With Zen 3 &amp; Ryzen APUs ‘Renoir’ With Zen 2 Now </a:t>
            </a:r>
            <a:endParaRPr lang="hu-HU" sz="1400" dirty="0" smtClean="0"/>
          </a:p>
          <a:p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Supported </a:t>
            </a:r>
            <a:r>
              <a:rPr lang="en-US" sz="1400" dirty="0"/>
              <a:t>By </a:t>
            </a:r>
            <a:r>
              <a:rPr lang="en-US" sz="1400" dirty="0" smtClean="0"/>
              <a:t>AIDA64</a:t>
            </a:r>
            <a:r>
              <a:rPr lang="hu-HU" sz="1400" dirty="0" smtClean="0"/>
              <a:t>, WCCF </a:t>
            </a:r>
            <a:r>
              <a:rPr lang="hu-HU" sz="1400" dirty="0" err="1" smtClean="0"/>
              <a:t>Tech</a:t>
            </a:r>
            <a:r>
              <a:rPr lang="hu-HU" sz="1400" dirty="0" smtClean="0"/>
              <a:t>, Nov. 28 2019, </a:t>
            </a:r>
          </a:p>
          <a:p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://wccftech.com/amd-ryzen-4000-cpu-zen-3-and-zen-2-support-aida64-v620/</a:t>
            </a:r>
          </a:p>
        </p:txBody>
      </p:sp>
      <p:sp>
        <p:nvSpPr>
          <p:cNvPr id="8" name="TextBox 9"/>
          <p:cNvSpPr txBox="1"/>
          <p:nvPr/>
        </p:nvSpPr>
        <p:spPr>
          <a:xfrm>
            <a:off x="79131" y="4488429"/>
            <a:ext cx="8608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[11</a:t>
            </a:r>
            <a:r>
              <a:rPr lang="hu-HU" sz="1400" dirty="0" smtClean="0"/>
              <a:t>8</a:t>
            </a:r>
            <a:r>
              <a:rPr lang="en-US" sz="1400" dirty="0"/>
              <a:t>]: AMD Releases PPR for Family 17h Model 60h, Revision A1 </a:t>
            </a:r>
            <a:r>
              <a:rPr lang="en-US" sz="1400" dirty="0" smtClean="0"/>
              <a:t>Processor</a:t>
            </a:r>
            <a:r>
              <a:rPr lang="hu-HU" sz="1400" dirty="0" smtClean="0"/>
              <a:t>, </a:t>
            </a:r>
            <a:r>
              <a:rPr lang="hu-HU" sz="1400" dirty="0" err="1" smtClean="0"/>
              <a:t>July</a:t>
            </a:r>
            <a:r>
              <a:rPr lang="hu-HU" sz="1400" dirty="0" smtClean="0"/>
              <a:t> 2020,</a:t>
            </a:r>
          </a:p>
          <a:p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://www.coelacanth-dream.com/posts/2020/07/09/amd-ppr-fam17h-model60h/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131" y="5083844"/>
            <a:ext cx="6766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[11</a:t>
            </a:r>
            <a:r>
              <a:rPr lang="hu-HU" sz="1400" dirty="0" smtClean="0"/>
              <a:t>9</a:t>
            </a:r>
            <a:r>
              <a:rPr lang="en-US" sz="1400" dirty="0"/>
              <a:t>]: Socket </a:t>
            </a:r>
            <a:r>
              <a:rPr lang="en-US" sz="1400" dirty="0" smtClean="0"/>
              <a:t>TR4</a:t>
            </a:r>
            <a:r>
              <a:rPr lang="hu-HU" sz="1400" dirty="0" smtClean="0"/>
              <a:t>, </a:t>
            </a:r>
            <a:r>
              <a:rPr lang="hu-HU" sz="1400" dirty="0" err="1" smtClean="0"/>
              <a:t>Wikipedia</a:t>
            </a:r>
            <a:r>
              <a:rPr lang="hu-HU" sz="1400" dirty="0"/>
              <a:t>, https://en.wikipedia.org/wiki/Socket_TR4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131" y="5466615"/>
            <a:ext cx="92402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</a:t>
            </a:r>
            <a:r>
              <a:rPr lang="hu-HU" sz="1400" dirty="0" smtClean="0"/>
              <a:t>20</a:t>
            </a:r>
            <a:r>
              <a:rPr lang="en-US" sz="1400" dirty="0" smtClean="0"/>
              <a:t>]: </a:t>
            </a:r>
            <a:r>
              <a:rPr lang="hu-HU" sz="1400" dirty="0" err="1" smtClean="0"/>
              <a:t>Cutress</a:t>
            </a:r>
            <a:r>
              <a:rPr lang="hu-HU" sz="1400" dirty="0" smtClean="0"/>
              <a:t> I., </a:t>
            </a:r>
            <a:r>
              <a:rPr lang="en-US" sz="1400" dirty="0"/>
              <a:t>AMD Launches 12 Desktop Renoir Ryzen 4000G Series APUs: But You Can’t Buy </a:t>
            </a:r>
            <a:endParaRPr lang="hu-HU" sz="1400" dirty="0" smtClean="0"/>
          </a:p>
          <a:p>
            <a:r>
              <a:rPr lang="hu-HU" sz="1400" spc="-10" dirty="0"/>
              <a:t> </a:t>
            </a:r>
            <a:r>
              <a:rPr lang="hu-HU" sz="1400" spc="-10" dirty="0" smtClean="0"/>
              <a:t>            </a:t>
            </a:r>
            <a:r>
              <a:rPr lang="en-US" sz="1400" spc="-10" dirty="0" smtClean="0"/>
              <a:t>Them</a:t>
            </a:r>
            <a:r>
              <a:rPr lang="hu-HU" sz="1400" spc="-10" dirty="0" smtClean="0"/>
              <a:t>, </a:t>
            </a:r>
            <a:r>
              <a:rPr lang="hu-HU" sz="1400" spc="-10" dirty="0" err="1" smtClean="0"/>
              <a:t>AnandTech</a:t>
            </a:r>
            <a:r>
              <a:rPr lang="hu-HU" sz="1400" spc="-10" dirty="0" smtClean="0"/>
              <a:t>, </a:t>
            </a:r>
            <a:r>
              <a:rPr lang="hu-HU" sz="1400" spc="-10" dirty="0" err="1" smtClean="0"/>
              <a:t>July</a:t>
            </a:r>
            <a:r>
              <a:rPr lang="hu-HU" sz="1400" spc="-10" dirty="0" smtClean="0"/>
              <a:t> 21 2020</a:t>
            </a:r>
            <a:r>
              <a:rPr lang="hu-HU" sz="1400" spc="-10" dirty="0"/>
              <a:t>, https://</a:t>
            </a:r>
            <a:r>
              <a:rPr lang="hu-HU" sz="1400" spc="-10" dirty="0" smtClean="0"/>
              <a:t>www.anandtech.com/show/15921/amd-launches-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  12-desktop-renoir-ryzen-4000g-series-apus-but-you-cant-buy-them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432481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en-US" altLang="en-US" sz="1700" dirty="0" smtClean="0"/>
              <a:t>1</a:t>
            </a:r>
            <a:r>
              <a:rPr lang="hu-HU" altLang="en-US" sz="1700" dirty="0" smtClean="0"/>
              <a:t>6)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575" y="624646"/>
            <a:ext cx="87917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21</a:t>
            </a:r>
            <a:r>
              <a:rPr lang="en-US" sz="1400" dirty="0"/>
              <a:t>]: Annotated hi-res core die shots of Zen 1 and </a:t>
            </a:r>
            <a:r>
              <a:rPr lang="en-US" sz="1400" dirty="0" smtClean="0"/>
              <a:t>2</a:t>
            </a:r>
            <a:r>
              <a:rPr lang="hu-HU" sz="1400" dirty="0" smtClean="0"/>
              <a:t>,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Febr. 23 2020,</a:t>
            </a:r>
          </a:p>
          <a:p>
            <a:pPr lvl="0"/>
            <a:r>
              <a:rPr lang="hu-HU" sz="1400" dirty="0" smtClean="0"/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forums.anandtech.com/threads/annotated-hi-res-core-die-shots-of-zen-1-and-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2.2577382</a:t>
            </a:r>
            <a:r>
              <a:rPr lang="en-US" sz="1400" dirty="0"/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29" y="1472665"/>
            <a:ext cx="942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22</a:t>
            </a:r>
            <a:r>
              <a:rPr lang="en-US" sz="1400" dirty="0"/>
              <a:t>]: </a:t>
            </a:r>
            <a:r>
              <a:rPr lang="en-US" sz="1400" spc="-20" dirty="0"/>
              <a:t>Singh T. &amp; al., Zen 2: The AMD 7nm Energy-Efficient High-Performance x86-64 Microprocessor,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Presentation </a:t>
            </a:r>
            <a:r>
              <a:rPr lang="en-US" sz="1400" dirty="0"/>
              <a:t>at Proc. IEEE ISSCC 2020, </a:t>
            </a:r>
            <a:r>
              <a:rPr lang="en-US" sz="1400" dirty="0" smtClean="0"/>
              <a:t>https</a:t>
            </a:r>
            <a:r>
              <a:rPr lang="en-US" sz="1400" dirty="0"/>
              <a:t>://www.smalltechnews.com/archives/92710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75460" y="2077264"/>
            <a:ext cx="7034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lang="hu-HU" sz="1400" dirty="0" smtClean="0">
                <a:latin typeface="Verdana"/>
              </a:rPr>
              <a:t>23</a:t>
            </a:r>
            <a:r>
              <a:rPr lang="en-US" sz="1400" dirty="0"/>
              <a:t>]: File:raven ridge die (annotated).</a:t>
            </a:r>
            <a:r>
              <a:rPr lang="en-US" sz="1400" dirty="0" smtClean="0"/>
              <a:t>png</a:t>
            </a:r>
            <a:r>
              <a:rPr lang="hu-HU" sz="1400" dirty="0" smtClean="0"/>
              <a:t>, </a:t>
            </a:r>
            <a:r>
              <a:rPr lang="hu-HU" sz="1400" dirty="0" err="1" smtClean="0"/>
              <a:t>Wikichip</a:t>
            </a:r>
            <a:r>
              <a:rPr lang="hu-HU" sz="1400" dirty="0" smtClean="0"/>
              <a:t>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://en.wikichip.org/wiki/File:raven_ridge_die_(annotated).png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75458" y="2666107"/>
            <a:ext cx="91280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24</a:t>
            </a:r>
            <a:r>
              <a:rPr lang="en-US" sz="1400" dirty="0"/>
              <a:t>]: First information about the mainboard chipset for AMD's Zen </a:t>
            </a:r>
            <a:r>
              <a:rPr lang="en-US" sz="1400" dirty="0" smtClean="0"/>
              <a:t>processors</a:t>
            </a:r>
            <a:r>
              <a:rPr lang="hu-HU" sz="1400" dirty="0" smtClean="0"/>
              <a:t>, 3D Center, 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May 8 2015</a:t>
            </a:r>
            <a:r>
              <a:rPr lang="hu-HU" sz="1400" spc="-20" dirty="0"/>
              <a:t>, https://</a:t>
            </a:r>
            <a:r>
              <a:rPr lang="hu-HU" sz="1400" spc="-20" dirty="0" smtClean="0"/>
              <a:t>www.3dcenter.org/news/erste-informationen-zum-mainboard-chipsatz-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fuer</a:t>
            </a:r>
            <a:r>
              <a:rPr lang="hu-HU" sz="1400" dirty="0" smtClean="0"/>
              <a:t>-</a:t>
            </a:r>
            <a:r>
              <a:rPr lang="hu-HU" sz="1400" dirty="0" err="1" smtClean="0"/>
              <a:t>amds</a:t>
            </a:r>
            <a:r>
              <a:rPr lang="hu-HU" sz="1400" dirty="0" smtClean="0"/>
              <a:t>-zen-</a:t>
            </a:r>
            <a:r>
              <a:rPr lang="hu-HU" sz="1400" dirty="0" err="1" smtClean="0"/>
              <a:t>prozessoren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77407" y="3472365"/>
            <a:ext cx="8945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hu-HU" sz="1400" dirty="0"/>
              <a:t>File:AMD Zen 2 </a:t>
            </a:r>
            <a:r>
              <a:rPr lang="hu-HU" sz="1400" dirty="0" smtClean="0"/>
              <a:t>CCD.jpg, </a:t>
            </a:r>
            <a:r>
              <a:rPr lang="hu-HU" sz="1400" dirty="0" err="1" smtClean="0"/>
              <a:t>Wikichip</a:t>
            </a:r>
            <a:r>
              <a:rPr lang="hu-HU" sz="1400" dirty="0"/>
              <a:t>, https://en.wikichip.org/wiki/File:AMD_Zen_2_CCD.jpg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79131" y="3861109"/>
            <a:ext cx="9265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hu-HU" sz="1400" dirty="0" err="1"/>
              <a:t>Mujtaba</a:t>
            </a:r>
            <a:r>
              <a:rPr lang="hu-HU" sz="1400" dirty="0"/>
              <a:t> H., AMD </a:t>
            </a:r>
            <a:r>
              <a:rPr lang="hu-HU" sz="1400" dirty="0" err="1"/>
              <a:t>Ryzen</a:t>
            </a:r>
            <a:r>
              <a:rPr lang="hu-HU" sz="1400" dirty="0"/>
              <a:t> 4000 ‘Renoir’ </a:t>
            </a:r>
            <a:r>
              <a:rPr lang="hu-HU" sz="1400" dirty="0" err="1"/>
              <a:t>Desktop</a:t>
            </a:r>
            <a:r>
              <a:rPr lang="hu-HU" sz="1400" dirty="0"/>
              <a:t> </a:t>
            </a:r>
            <a:r>
              <a:rPr lang="hu-HU" sz="1400" dirty="0" err="1"/>
              <a:t>APUs</a:t>
            </a:r>
            <a:r>
              <a:rPr lang="hu-HU" sz="1400" dirty="0"/>
              <a:t> </a:t>
            </a:r>
            <a:r>
              <a:rPr lang="hu-HU" sz="1400" dirty="0" err="1"/>
              <a:t>Launching</a:t>
            </a:r>
            <a:r>
              <a:rPr lang="hu-HU" sz="1400" dirty="0"/>
              <a:t> </a:t>
            </a:r>
            <a:r>
              <a:rPr lang="hu-HU" sz="1400" dirty="0" err="1"/>
              <a:t>on</a:t>
            </a:r>
            <a:r>
              <a:rPr lang="hu-HU" sz="1400" dirty="0"/>
              <a:t> 21st </a:t>
            </a:r>
            <a:r>
              <a:rPr lang="hu-HU" sz="1400" dirty="0" err="1"/>
              <a:t>July</a:t>
            </a:r>
            <a:r>
              <a:rPr lang="hu-HU" sz="1400" dirty="0"/>
              <a:t>, </a:t>
            </a:r>
            <a:r>
              <a:rPr lang="hu-HU" sz="1400" dirty="0" err="1"/>
              <a:t>Will</a:t>
            </a:r>
            <a:r>
              <a:rPr lang="hu-HU" sz="1400" dirty="0"/>
              <a:t> </a:t>
            </a:r>
            <a:r>
              <a:rPr lang="hu-HU" sz="1400" dirty="0" err="1"/>
              <a:t>Include</a:t>
            </a:r>
            <a:r>
              <a:rPr lang="hu-HU" sz="1400" dirty="0"/>
              <a:t>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Ryzen</a:t>
            </a:r>
            <a:r>
              <a:rPr lang="hu-HU" sz="1400" dirty="0" smtClean="0"/>
              <a:t> </a:t>
            </a:r>
            <a:r>
              <a:rPr lang="hu-HU" sz="1400" dirty="0"/>
              <a:t>7 PRO 4750G, </a:t>
            </a:r>
            <a:r>
              <a:rPr lang="hu-HU" sz="1400" dirty="0" err="1"/>
              <a:t>Ryzen</a:t>
            </a:r>
            <a:r>
              <a:rPr lang="hu-HU" sz="1400" dirty="0"/>
              <a:t> 5 PRO 4650G &amp; </a:t>
            </a:r>
            <a:r>
              <a:rPr lang="hu-HU" sz="1400" dirty="0" err="1"/>
              <a:t>Ryzen</a:t>
            </a:r>
            <a:r>
              <a:rPr lang="hu-HU" sz="1400" dirty="0"/>
              <a:t> 3 PRO </a:t>
            </a:r>
            <a:r>
              <a:rPr lang="hu-HU" sz="1400" dirty="0" smtClean="0"/>
              <a:t>4350G, WCCF </a:t>
            </a:r>
            <a:r>
              <a:rPr lang="hu-HU" sz="1400" dirty="0" err="1" smtClean="0"/>
              <a:t>Tech</a:t>
            </a:r>
            <a:r>
              <a:rPr lang="hu-HU" sz="1400" dirty="0" smtClean="0"/>
              <a:t>, </a:t>
            </a:r>
            <a:r>
              <a:rPr lang="hu-HU" sz="1400" dirty="0" err="1" smtClean="0"/>
              <a:t>July</a:t>
            </a:r>
            <a:r>
              <a:rPr lang="hu-HU" sz="1400" dirty="0" smtClean="0"/>
              <a:t> 7 2020,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spc="-20" dirty="0" smtClean="0"/>
              <a:t>https</a:t>
            </a:r>
            <a:r>
              <a:rPr lang="en-US" sz="1400" spc="-20" dirty="0"/>
              <a:t>://</a:t>
            </a:r>
            <a:r>
              <a:rPr lang="en-US" sz="1400" spc="-20" dirty="0" smtClean="0"/>
              <a:t>wccftech.com/amd-ryzen-4000-renoir-desktop-apu-21st-july-official-launch-lineup-</a:t>
            </a:r>
            <a:endParaRPr lang="hu-HU" sz="1400" spc="-2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full-specs-detailed</a:t>
            </a:r>
            <a:r>
              <a:rPr lang="en-US" sz="1400" dirty="0"/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9131" y="4881820"/>
            <a:ext cx="91017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Hruska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J., </a:t>
            </a:r>
            <a:r>
              <a:rPr lang="en-US" sz="1400" dirty="0"/>
              <a:t>AMD </a:t>
            </a:r>
            <a:r>
              <a:rPr lang="en-US" sz="1400" dirty="0" err="1"/>
              <a:t>Threadripper</a:t>
            </a:r>
            <a:r>
              <a:rPr lang="en-US" sz="1400" dirty="0"/>
              <a:t> 3970X, 3960X, and Intel Core i9-10980XE CPUs Tested: Intel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Cuts </a:t>
            </a:r>
            <a:r>
              <a:rPr lang="en-US" sz="1400" dirty="0"/>
              <a:t>Prices, AMD Redefines What’s </a:t>
            </a:r>
            <a:r>
              <a:rPr lang="en-US" sz="1400" dirty="0" smtClean="0"/>
              <a:t>Possible</a:t>
            </a:r>
            <a:r>
              <a:rPr lang="hu-HU" sz="1400" dirty="0" smtClean="0"/>
              <a:t>, </a:t>
            </a:r>
            <a:r>
              <a:rPr lang="hu-HU" sz="1400" dirty="0" err="1" smtClean="0"/>
              <a:t>Extreme</a:t>
            </a:r>
            <a:r>
              <a:rPr lang="hu-HU" sz="1400" dirty="0" smtClean="0"/>
              <a:t> </a:t>
            </a:r>
            <a:r>
              <a:rPr lang="hu-HU" sz="1400" dirty="0" err="1" smtClean="0"/>
              <a:t>Tech</a:t>
            </a:r>
            <a:r>
              <a:rPr lang="hu-HU" sz="1400" dirty="0" smtClean="0"/>
              <a:t>, Nov. 25 2019,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www.extremetech.com/computing/302546-amd-threadripper-3970x-3960x-intel-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10980xe-cascade-lake-cpu-review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31" y="5913185"/>
            <a:ext cx="89029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28</a:t>
            </a:r>
            <a:r>
              <a:rPr lang="en-US" sz="1400" dirty="0"/>
              <a:t>]: </a:t>
            </a:r>
            <a:r>
              <a:rPr lang="en-US" sz="1400" dirty="0" err="1"/>
              <a:t>Nafziger</a:t>
            </a:r>
            <a:r>
              <a:rPr lang="en-US" sz="1400" dirty="0"/>
              <a:t> S. and al</a:t>
            </a:r>
            <a:r>
              <a:rPr lang="en-US" sz="1400" dirty="0" smtClean="0"/>
              <a:t>.</a:t>
            </a:r>
            <a:r>
              <a:rPr lang="hu-HU" sz="1400" dirty="0" smtClean="0"/>
              <a:t>,</a:t>
            </a:r>
            <a:r>
              <a:rPr lang="en-US" sz="1400" dirty="0" smtClean="0"/>
              <a:t> </a:t>
            </a:r>
            <a:r>
              <a:rPr lang="en-US" sz="1400" dirty="0"/>
              <a:t>AMD </a:t>
            </a:r>
            <a:r>
              <a:rPr lang="en-US" sz="1400" dirty="0" err="1"/>
              <a:t>Chiplet</a:t>
            </a:r>
            <a:r>
              <a:rPr lang="en-US" sz="1400" dirty="0"/>
              <a:t> Architecture for High-Performance Server and Desktop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Products</a:t>
            </a:r>
            <a:r>
              <a:rPr lang="en-US" sz="1400" dirty="0"/>
              <a:t>, </a:t>
            </a:r>
            <a:r>
              <a:rPr lang="en-US" sz="1400" dirty="0" smtClean="0"/>
              <a:t>Proc.</a:t>
            </a:r>
            <a:r>
              <a:rPr lang="hu-HU" sz="1400" dirty="0" smtClean="0"/>
              <a:t> </a:t>
            </a:r>
            <a:r>
              <a:rPr lang="en-US" sz="1400" dirty="0" smtClean="0"/>
              <a:t>2020 </a:t>
            </a:r>
            <a:r>
              <a:rPr lang="en-US" sz="1400" dirty="0"/>
              <a:t>IEEE International Solid-State Circuits Conference (ISSCC) 2020,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pp</a:t>
            </a:r>
            <a:r>
              <a:rPr lang="en-US" sz="1400" dirty="0"/>
              <a:t>. </a:t>
            </a:r>
            <a:r>
              <a:rPr lang="en-US" sz="1400" dirty="0" smtClean="0"/>
              <a:t>43-44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7993337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en-US" altLang="en-US" sz="1700" dirty="0" smtClean="0"/>
              <a:t>1</a:t>
            </a:r>
            <a:r>
              <a:rPr lang="hu-HU" altLang="en-US" sz="1700" dirty="0"/>
              <a:t>7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575" y="624646"/>
            <a:ext cx="6366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en-US" sz="1400" dirty="0"/>
              <a:t>Zen 2 - Microarchitectures </a:t>
            </a:r>
            <a:r>
              <a:rPr lang="hu-HU" sz="1400" dirty="0" smtClean="0"/>
              <a:t>-</a:t>
            </a:r>
            <a:r>
              <a:rPr lang="en-US" sz="1400" dirty="0" smtClean="0"/>
              <a:t> AMD</a:t>
            </a:r>
            <a:r>
              <a:rPr lang="hu-HU" sz="1400" dirty="0" smtClean="0"/>
              <a:t>, </a:t>
            </a:r>
            <a:r>
              <a:rPr lang="hu-HU" sz="1400" dirty="0" err="1" smtClean="0"/>
              <a:t>Wikichip</a:t>
            </a:r>
            <a:r>
              <a:rPr lang="hu-HU" sz="1400" dirty="0" smtClean="0"/>
              <a:t>, </a:t>
            </a:r>
          </a:p>
          <a:p>
            <a:pPr lvl="0"/>
            <a:r>
              <a:rPr lang="hu-HU" sz="1400" dirty="0" smtClean="0"/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://en.wikichip.org/wiki/amd/microarchitectures/zen_2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29" y="1249375"/>
            <a:ext cx="9213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Chiappetta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lang="en-US" sz="1400" dirty="0"/>
              <a:t>AMD Launches Ryzen 4000 Series For Laptops: Zen 2 Mobile Unleashed With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Big </a:t>
            </a:r>
            <a:r>
              <a:rPr lang="en-US" sz="1400" dirty="0"/>
              <a:t>Performance </a:t>
            </a:r>
            <a:r>
              <a:rPr lang="en-US" sz="1400" dirty="0" smtClean="0"/>
              <a:t>Gains</a:t>
            </a:r>
            <a:r>
              <a:rPr lang="hu-HU" sz="1400" dirty="0" smtClean="0"/>
              <a:t>, Hot Hardware, </a:t>
            </a:r>
            <a:r>
              <a:rPr lang="hu-HU" sz="1400" dirty="0" err="1" smtClean="0"/>
              <a:t>March</a:t>
            </a:r>
            <a:r>
              <a:rPr lang="hu-HU" sz="1400" dirty="0"/>
              <a:t> 16 2020,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https</a:t>
            </a:r>
            <a:r>
              <a:rPr lang="hu-HU" sz="1400" dirty="0"/>
              <a:t>://hothardware.com/reviews/amd-ryzen-4000-series-mobile-processors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75460" y="2055998"/>
            <a:ext cx="87645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Schilling A., </a:t>
            </a:r>
            <a:r>
              <a:rPr lang="en-US" sz="1400" dirty="0"/>
              <a:t>IOD of Ryzen and EPYC processors with detailed </a:t>
            </a:r>
            <a:r>
              <a:rPr lang="en-US" sz="1400" dirty="0" smtClean="0"/>
              <a:t>labeling</a:t>
            </a:r>
            <a:r>
              <a:rPr lang="hu-HU" sz="1400" dirty="0" smtClean="0"/>
              <a:t>, Hardware </a:t>
            </a:r>
            <a:r>
              <a:rPr lang="hu-HU" sz="1400" dirty="0" err="1" smtClean="0"/>
              <a:t>Luxx</a:t>
            </a:r>
            <a:r>
              <a:rPr lang="hu-HU" sz="1400" dirty="0" smtClean="0"/>
              <a:t>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27 2020</a:t>
            </a:r>
            <a:r>
              <a:rPr lang="hu-HU" sz="1400" dirty="0"/>
              <a:t>, https://www.hardwareluxx.de/index.php/news/hardware/prozessoren</a:t>
            </a:r>
            <a:r>
              <a:rPr lang="hu-HU" sz="1400" dirty="0" smtClean="0"/>
              <a:t>/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52995-iod-von-ryzen-und-epyc-prozessoren-mit-ausfuehrlicher-beschriftung.html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75458" y="2868133"/>
            <a:ext cx="90914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Schilling A., </a:t>
            </a:r>
            <a:r>
              <a:rPr lang="en-US" sz="1400" dirty="0"/>
              <a:t>AMD Rome with 256 MB L3 cache: Two quad-core CCX with 16 MB per </a:t>
            </a:r>
            <a:r>
              <a:rPr lang="en-US" sz="1400" dirty="0" err="1"/>
              <a:t>chiplet</a:t>
            </a:r>
            <a:r>
              <a:rPr lang="en-US" sz="1400" dirty="0"/>
              <a:t>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each</a:t>
            </a:r>
            <a:r>
              <a:rPr lang="hu-HU" sz="1400" dirty="0" smtClean="0"/>
              <a:t>, Hardware </a:t>
            </a:r>
            <a:r>
              <a:rPr lang="hu-HU" sz="1400" dirty="0" err="1" smtClean="0"/>
              <a:t>Luxx</a:t>
            </a:r>
            <a:r>
              <a:rPr lang="hu-HU" sz="1400" dirty="0" smtClean="0"/>
              <a:t>, Nov. </a:t>
            </a:r>
            <a:r>
              <a:rPr lang="hu-HU" sz="1400" dirty="0"/>
              <a:t>26 2018,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https</a:t>
            </a:r>
            <a:r>
              <a:rPr lang="hu-HU" sz="1400" dirty="0"/>
              <a:t>://</a:t>
            </a:r>
            <a:r>
              <a:rPr lang="hu-HU" sz="1400" dirty="0" smtClean="0"/>
              <a:t>www.hardwareluxx.de/index.php/news/hardware/prozessoren/47913-amd-rome-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mit-256-mb-l3-cache-zwei-quad-core-ccx-mit-jeweils-16-mb-pro-chiplet.html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79131" y="3861109"/>
            <a:ext cx="575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hu-HU" sz="1400" dirty="0"/>
              <a:t>Zen </a:t>
            </a:r>
            <a:r>
              <a:rPr lang="hu-HU" sz="1400" dirty="0" smtClean="0"/>
              <a:t>2, </a:t>
            </a:r>
            <a:r>
              <a:rPr lang="hu-HU" sz="1400" dirty="0" err="1" smtClean="0"/>
              <a:t>Wikipedia</a:t>
            </a:r>
            <a:r>
              <a:rPr lang="hu-HU" sz="1400" dirty="0"/>
              <a:t>, https://en.wikipedia.org/wiki/Zen_2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9131" y="4265133"/>
            <a:ext cx="91777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Chiappetta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lang="en-US" sz="1400" dirty="0"/>
              <a:t>AMD </a:t>
            </a:r>
            <a:r>
              <a:rPr lang="en-US" sz="1400" dirty="0" err="1"/>
              <a:t>Threadripper</a:t>
            </a:r>
            <a:r>
              <a:rPr lang="en-US" sz="1400" dirty="0"/>
              <a:t> 3990X Review: A 64-Core Multithreaded Beast </a:t>
            </a:r>
            <a:r>
              <a:rPr lang="en-US" sz="1400" dirty="0" smtClean="0"/>
              <a:t>Unleashed</a:t>
            </a:r>
            <a:r>
              <a:rPr lang="hu-HU" sz="1400" dirty="0" smtClean="0"/>
              <a:t>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Hot Hardware, Febr. 7 2020, 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://hothardware.com/reviews/amd-ryzen-threadripper-3990x-cpu-review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31" y="5083847"/>
            <a:ext cx="9448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Mujtaba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H., </a:t>
            </a:r>
            <a:r>
              <a:rPr lang="en-US" sz="1400" spc="-20" dirty="0"/>
              <a:t>AMD Ryzen 4000 ‘Renoir’ Notebook CPU Family Officially Launched – Led By The </a:t>
            </a:r>
            <a:endParaRPr lang="hu-HU" sz="1400" spc="-20" dirty="0" smtClean="0"/>
          </a:p>
          <a:p>
            <a:pPr lvl="0"/>
            <a:r>
              <a:rPr lang="hu-HU" sz="1400" spc="-20" dirty="0"/>
              <a:t> </a:t>
            </a:r>
            <a:r>
              <a:rPr lang="hu-HU" sz="1400" spc="-20" dirty="0" smtClean="0"/>
              <a:t>            </a:t>
            </a:r>
            <a:r>
              <a:rPr lang="en-US" sz="1400" spc="-20" dirty="0" smtClean="0"/>
              <a:t>8 </a:t>
            </a:r>
            <a:r>
              <a:rPr lang="en-US" sz="1400" spc="-20" dirty="0"/>
              <a:t>Core Ryzen 9 4900HS, Superior Performance &amp; Value Than Intel Based Notebook </a:t>
            </a:r>
            <a:r>
              <a:rPr lang="en-US" sz="1400" spc="-20" dirty="0" smtClean="0"/>
              <a:t>Offerings</a:t>
            </a:r>
            <a:r>
              <a:rPr lang="hu-HU" sz="1400" spc="-20" dirty="0" smtClean="0"/>
              <a:t>,</a:t>
            </a:r>
          </a:p>
          <a:p>
            <a:pPr lvl="0"/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        WCCF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Tech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,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March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30 2020</a:t>
            </a:r>
            <a:r>
              <a:rPr lang="hu-HU" sz="1400" spc="-20" dirty="0"/>
              <a:t>, https://</a:t>
            </a:r>
            <a:r>
              <a:rPr lang="hu-HU" sz="1400" spc="-20" dirty="0" smtClean="0"/>
              <a:t>wccftech.com/amd-ryzen-4000h-notebook-cpu-family-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official-launch-ryzen-9-4900h-ryzen-7-4800h</a:t>
            </a:r>
            <a:r>
              <a:rPr lang="hu-HU" sz="1400" dirty="0"/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3249302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en-US" altLang="en-US" sz="1700" dirty="0" smtClean="0"/>
              <a:t>1</a:t>
            </a:r>
            <a:r>
              <a:rPr lang="hu-HU" altLang="en-US" sz="1700" dirty="0" smtClean="0"/>
              <a:t>8)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575" y="624646"/>
            <a:ext cx="91049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Wallossek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lang="en-US" sz="1400" dirty="0"/>
              <a:t>Gaming notebooks in a tight spot: Ryzen 4000 APUs in bandwidth limit, Tiger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Lake </a:t>
            </a:r>
            <a:r>
              <a:rPr lang="en-US" sz="1400" dirty="0"/>
              <a:t>will probably come with only 4 cores in 2020 for the time being, and Ampere need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more speed</a:t>
            </a:r>
            <a:r>
              <a:rPr lang="hu-HU" sz="1400" dirty="0" smtClean="0"/>
              <a:t>, </a:t>
            </a:r>
            <a:r>
              <a:rPr lang="hu-HU" sz="1400" dirty="0" err="1" smtClean="0"/>
              <a:t>Igor’s</a:t>
            </a:r>
            <a:r>
              <a:rPr lang="hu-HU" sz="1400" dirty="0" smtClean="0"/>
              <a:t> </a:t>
            </a:r>
            <a:r>
              <a:rPr lang="hu-HU" sz="1400" dirty="0" err="1" smtClean="0"/>
              <a:t>Lab</a:t>
            </a:r>
            <a:r>
              <a:rPr lang="hu-HU" sz="1400" dirty="0" smtClean="0"/>
              <a:t>, </a:t>
            </a:r>
            <a:r>
              <a:rPr lang="hu-HU" sz="1400" dirty="0" err="1" smtClean="0"/>
              <a:t>July</a:t>
            </a:r>
            <a:r>
              <a:rPr lang="hu-HU" sz="1400" dirty="0" smtClean="0"/>
              <a:t> 23 2020, </a:t>
            </a:r>
          </a:p>
          <a:p>
            <a:pPr lvl="0"/>
            <a:r>
              <a:rPr lang="hu-HU" sz="1400" dirty="0" smtClean="0"/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www.igorslab.de/en/manufacturers-when-gaming-notebooks-in-the-clamp-ryzen-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4000-apus-in-the-bandwidth-limit-tiger-lake-comes-first-with-only-4-cores-2</a:t>
            </a:r>
            <a:r>
              <a:rPr lang="en-US" sz="1400" dirty="0"/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29" y="1887346"/>
            <a:ext cx="87977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Risska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V., </a:t>
            </a:r>
            <a:r>
              <a:rPr lang="en-US" sz="1400" dirty="0"/>
              <a:t>Zen 2 architecture: Ryzen 3000 are AMD's most powerful desktop </a:t>
            </a:r>
            <a:r>
              <a:rPr lang="en-US" sz="1400" dirty="0" smtClean="0"/>
              <a:t>processors</a:t>
            </a:r>
            <a:r>
              <a:rPr lang="hu-HU" sz="1400" dirty="0" smtClean="0"/>
              <a:t>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Computer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Base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Nov. 6 2019, </a:t>
            </a:r>
          </a:p>
          <a:p>
            <a:pPr lvl="0"/>
            <a:r>
              <a:rPr lang="hu-HU" sz="1400" dirty="0">
                <a:latin typeface="Verdana"/>
              </a:rPr>
              <a:t> </a:t>
            </a:r>
            <a:r>
              <a:rPr lang="hu-HU" sz="1400" dirty="0" smtClean="0">
                <a:latin typeface="Verdana"/>
              </a:rPr>
              <a:t>            </a:t>
            </a:r>
            <a:r>
              <a:rPr lang="hu-HU" sz="1400" dirty="0" smtClean="0"/>
              <a:t>https</a:t>
            </a:r>
            <a:r>
              <a:rPr lang="hu-HU" sz="1400" dirty="0"/>
              <a:t>://www.computerbase.de/2019-06/amd-zen-2-ryzen-3000-architektur/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75460" y="2693969"/>
            <a:ext cx="905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38</a:t>
            </a:r>
            <a:r>
              <a:rPr lang="en-US" sz="1400" dirty="0"/>
              <a:t>]: AMD </a:t>
            </a:r>
            <a:r>
              <a:rPr lang="en-US" sz="1400" dirty="0" err="1"/>
              <a:t>Epyc</a:t>
            </a:r>
            <a:r>
              <a:rPr lang="en-US" sz="1400" dirty="0"/>
              <a:t> 7002 servers from Lenovo from the end of </a:t>
            </a:r>
            <a:r>
              <a:rPr lang="en-US" sz="1400" dirty="0" smtClean="0"/>
              <a:t>August</a:t>
            </a:r>
            <a:r>
              <a:rPr lang="hu-HU" sz="1400" dirty="0" smtClean="0"/>
              <a:t>, </a:t>
            </a:r>
            <a:r>
              <a:rPr lang="hu-HU" sz="1400" dirty="0" err="1" smtClean="0"/>
              <a:t>Planet</a:t>
            </a:r>
            <a:r>
              <a:rPr lang="hu-HU" sz="1400" dirty="0" smtClean="0"/>
              <a:t> 3D </a:t>
            </a:r>
            <a:r>
              <a:rPr lang="hu-HU" sz="1400" dirty="0" err="1" smtClean="0"/>
              <a:t>Now</a:t>
            </a:r>
            <a:r>
              <a:rPr lang="hu-HU" sz="1400" dirty="0" smtClean="0"/>
              <a:t>, Nov. 8 2019,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350" spc="-20" dirty="0" smtClean="0"/>
              <a:t>https</a:t>
            </a:r>
            <a:r>
              <a:rPr lang="en-US" sz="1350" spc="-20" dirty="0"/>
              <a:t>://www.planet3dnow.de/cms/49748-amd-epyc-7002-server-von-lenovo-ab-ende-august</a:t>
            </a:r>
            <a:r>
              <a:rPr lang="en-US" sz="1350" dirty="0"/>
              <a:t>/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75458" y="3293450"/>
            <a:ext cx="91931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Broekhuijsen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N., </a:t>
            </a:r>
            <a:r>
              <a:rPr lang="en-US" sz="1400" dirty="0"/>
              <a:t>AMD's 64-Core EPYC and Ryzen CPUs Stripped: A Detailed Inside </a:t>
            </a:r>
            <a:r>
              <a:rPr lang="en-US" sz="1400" dirty="0" smtClean="0"/>
              <a:t>Look</a:t>
            </a:r>
            <a:r>
              <a:rPr lang="hu-HU" sz="1400" dirty="0" smtClean="0"/>
              <a:t>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Tom’s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Hardware,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Oct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. 23 2019</a:t>
            </a:r>
            <a:r>
              <a:rPr lang="hu-HU" sz="1400" dirty="0"/>
              <a:t>, https://</a:t>
            </a:r>
            <a:r>
              <a:rPr lang="hu-HU" sz="1400" dirty="0" smtClean="0"/>
              <a:t>www.tomshardware.com/news/amd-64-core-epyc-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cpu-die-design-architecture-ryzen-3000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79131" y="4105680"/>
            <a:ext cx="90220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40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Shilov</a:t>
            </a:r>
            <a:r>
              <a:rPr lang="hu-HU" sz="1400" dirty="0"/>
              <a:t> A., AMD </a:t>
            </a:r>
            <a:r>
              <a:rPr lang="hu-HU" sz="1400" dirty="0" err="1"/>
              <a:t>Preps</a:t>
            </a:r>
            <a:r>
              <a:rPr lang="hu-HU" sz="1400" dirty="0"/>
              <a:t> New </a:t>
            </a:r>
            <a:r>
              <a:rPr lang="hu-HU" sz="1400" dirty="0" err="1"/>
              <a:t>Ryzen</a:t>
            </a:r>
            <a:r>
              <a:rPr lang="hu-HU" sz="1400" dirty="0"/>
              <a:t> 2000-Series </a:t>
            </a:r>
            <a:r>
              <a:rPr lang="hu-HU" sz="1400" dirty="0" err="1"/>
              <a:t>CPUs</a:t>
            </a:r>
            <a:r>
              <a:rPr lang="hu-HU" sz="1400" dirty="0"/>
              <a:t>: 45W </a:t>
            </a:r>
            <a:r>
              <a:rPr lang="hu-HU" sz="1400" dirty="0" err="1"/>
              <a:t>Ryzen</a:t>
            </a:r>
            <a:r>
              <a:rPr lang="hu-HU" sz="1400" dirty="0"/>
              <a:t> 7 2700E &amp; </a:t>
            </a:r>
            <a:r>
              <a:rPr lang="hu-HU" sz="1400" dirty="0" err="1"/>
              <a:t>Ryzen</a:t>
            </a:r>
            <a:r>
              <a:rPr lang="hu-HU" sz="1400" dirty="0"/>
              <a:t> 5 </a:t>
            </a:r>
            <a:r>
              <a:rPr lang="hu-HU" sz="1400" dirty="0" smtClean="0"/>
              <a:t>2600E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May 31 </a:t>
            </a:r>
            <a:r>
              <a:rPr lang="hu-HU" sz="1400" dirty="0"/>
              <a:t>2018, https://</a:t>
            </a:r>
            <a:r>
              <a:rPr lang="hu-HU" sz="1400" dirty="0" smtClean="0"/>
              <a:t>www.anandtech.com/show/12841/amd-preps-new-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ryzen-2000series-cpus-45w-ryzen-7-2700e-ryzen-5-2600e</a:t>
            </a:r>
            <a:endParaRPr lang="hu-HU" sz="1400" dirty="0"/>
          </a:p>
        </p:txBody>
      </p:sp>
      <p:sp>
        <p:nvSpPr>
          <p:cNvPr id="9" name="TextBox 9"/>
          <p:cNvSpPr txBox="1"/>
          <p:nvPr/>
        </p:nvSpPr>
        <p:spPr>
          <a:xfrm>
            <a:off x="79131" y="4903104"/>
            <a:ext cx="91418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41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Cutres</a:t>
            </a:r>
            <a:r>
              <a:rPr lang="hu-HU" sz="1400" dirty="0" smtClean="0">
                <a:latin typeface="Verdana"/>
              </a:rPr>
              <a:t>s I., </a:t>
            </a:r>
            <a:r>
              <a:rPr lang="en-US" sz="1400" dirty="0"/>
              <a:t>AMD To Launch New Ryzen 3000 XT CPUs: Zen 2 with More </a:t>
            </a:r>
            <a:r>
              <a:rPr lang="en-US" sz="1400" dirty="0" smtClean="0"/>
              <a:t>MHz</a:t>
            </a:r>
            <a:r>
              <a:rPr lang="hu-HU" sz="1400" dirty="0" smtClean="0"/>
              <a:t>,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June</a:t>
            </a:r>
            <a:r>
              <a:rPr lang="hu-HU" sz="1400" dirty="0"/>
              <a:t> 16 2020, https://</a:t>
            </a:r>
            <a:r>
              <a:rPr lang="hu-HU" sz="1400" dirty="0" smtClean="0"/>
              <a:t>www.anandtech.com/show/15854/amd-ryzen-3000-xt-cpus-zen-2-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more-</a:t>
            </a:r>
            <a:r>
              <a:rPr lang="hu-HU" sz="1400" dirty="0" err="1" smtClean="0"/>
              <a:t>mhz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131" y="5721818"/>
            <a:ext cx="8841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42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Taillac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W., </a:t>
            </a:r>
            <a:r>
              <a:rPr lang="en-US" sz="1400" dirty="0" err="1"/>
              <a:t>ASRock</a:t>
            </a:r>
            <a:r>
              <a:rPr lang="en-US" sz="1400" dirty="0"/>
              <a:t> Rack X470D4U Review AMD Ryzen Meet </a:t>
            </a:r>
            <a:r>
              <a:rPr lang="en-US" sz="1400" dirty="0" smtClean="0"/>
              <a:t>Server</a:t>
            </a:r>
            <a:r>
              <a:rPr lang="hu-HU" sz="1400" dirty="0" smtClean="0"/>
              <a:t>, STH, May 18 2020,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://www.servethehome.com/asrock-rack-x470d4u-review-amd-ryzen-meet-server/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04276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</a:t>
            </a:r>
            <a:r>
              <a:rPr lang="hu-HU" sz="1700" dirty="0" smtClean="0"/>
              <a:t>(</a:t>
            </a:r>
            <a:r>
              <a:rPr lang="en-US" sz="1700" dirty="0" smtClean="0"/>
              <a:t>12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170895"/>
              </p:ext>
            </p:extLst>
          </p:nvPr>
        </p:nvGraphicFramePr>
        <p:xfrm>
          <a:off x="19244" y="1350208"/>
          <a:ext cx="9072570" cy="1927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890">
                  <a:extLst>
                    <a:ext uri="{9D8B030D-6E8A-4147-A177-3AD203B41FA5}">
                      <a16:colId xmlns:a16="http://schemas.microsoft.com/office/drawing/2014/main" val="2172988773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022334839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4139575243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016602247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747385564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814577825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128251049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800043371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536554403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838657147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1530130060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379139680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1279575451"/>
                    </a:ext>
                  </a:extLst>
                </a:gridCol>
              </a:tblGrid>
              <a:tr h="395618">
                <a:tc>
                  <a:txBody>
                    <a:bodyPr/>
                    <a:lstStyle/>
                    <a:p>
                      <a:pPr algn="l" fontAlgn="ctr"/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dirty="0" smtClean="0">
                          <a:effectLst/>
                          <a:latin typeface="+mj-lt"/>
                        </a:rPr>
                        <a:t>2Q20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smtClean="0">
                          <a:effectLst/>
                          <a:latin typeface="+mj-lt"/>
                        </a:rPr>
                        <a:t>1Q20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smtClean="0">
                          <a:effectLst/>
                          <a:latin typeface="+mj-lt"/>
                        </a:rPr>
                        <a:t>4Q19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smtClean="0">
                          <a:effectLst/>
                          <a:latin typeface="+mj-lt"/>
                        </a:rPr>
                        <a:t>3Q19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smtClean="0">
                          <a:effectLst/>
                          <a:latin typeface="+mj-lt"/>
                        </a:rPr>
                        <a:t>2Q19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dirty="0" smtClean="0">
                          <a:effectLst/>
                          <a:latin typeface="+mj-lt"/>
                        </a:rPr>
                        <a:t>1Q19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smtClean="0">
                          <a:effectLst/>
                          <a:latin typeface="+mj-lt"/>
                        </a:rPr>
                        <a:t>4Q18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smtClean="0">
                          <a:effectLst/>
                          <a:latin typeface="+mj-lt"/>
                        </a:rPr>
                        <a:t>3Q18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smtClean="0">
                          <a:effectLst/>
                          <a:latin typeface="+mj-lt"/>
                        </a:rPr>
                        <a:t>2Q18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smtClean="0">
                          <a:effectLst/>
                          <a:latin typeface="+mj-lt"/>
                        </a:rPr>
                        <a:t>1Q18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smtClean="0">
                          <a:effectLst/>
                          <a:latin typeface="+mj-lt"/>
                        </a:rPr>
                        <a:t>4Q17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dirty="0" smtClean="0">
                          <a:effectLst/>
                          <a:latin typeface="+mj-lt"/>
                        </a:rPr>
                        <a:t>3Q17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877639"/>
                  </a:ext>
                </a:extLst>
              </a:tr>
              <a:tr h="57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 smtClean="0">
                          <a:effectLst/>
                          <a:latin typeface="+mj-lt"/>
                        </a:rPr>
                        <a:t>DT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19.2%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18.6%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18.3%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18%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17.1%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17.1%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15.8%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12.3%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12.2%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12.0%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10.9%</a:t>
                      </a:r>
                    </a:p>
                  </a:txBody>
                  <a:tcPr marL="76085" marR="76085" marT="76085" marB="76085" anchor="ctr"/>
                </a:tc>
                <a:extLst>
                  <a:ext uri="{0D108BD9-81ED-4DB2-BD59-A6C34878D82A}">
                    <a16:rowId xmlns:a16="http://schemas.microsoft.com/office/drawing/2014/main" val="3630199120"/>
                  </a:ext>
                </a:extLst>
              </a:tr>
              <a:tr h="395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 smtClean="0">
                          <a:effectLst/>
                          <a:latin typeface="+mj-lt"/>
                        </a:rPr>
                        <a:t>Mobile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19.9%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17.1%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16.2%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14.7%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14.1%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13.1%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12.2%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10.9%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8.8%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endParaRPr lang="en-US" sz="12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5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452190"/>
                  </a:ext>
                </a:extLst>
              </a:tr>
              <a:tr h="395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dirty="0" smtClean="0">
                          <a:effectLst/>
                          <a:latin typeface="+mj-lt"/>
                        </a:rPr>
                        <a:t>Server</a:t>
                      </a:r>
                      <a:endParaRPr lang="en-US" sz="120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5.8%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5.1%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4.5%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4.3%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3.4%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2.9%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3.2%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1.6%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1.4%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0.8%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endParaRPr lang="en-US" sz="125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/>
                </a:tc>
                <a:extLst>
                  <a:ext uri="{0D108BD9-81ED-4DB2-BD59-A6C34878D82A}">
                    <a16:rowId xmlns:a16="http://schemas.microsoft.com/office/drawing/2014/main" val="292071897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064" y="485332"/>
            <a:ext cx="888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rising unit share on the world market after launching the Zen family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2017-2020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116</a:t>
            </a:r>
            <a:r>
              <a:rPr lang="en-US" dirty="0" smtClean="0">
                <a:latin typeface="+mj-lt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0729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en-US" altLang="en-US" sz="1700" dirty="0" smtClean="0"/>
              <a:t>1</a:t>
            </a:r>
            <a:r>
              <a:rPr lang="hu-HU" altLang="en-US" sz="1700" dirty="0"/>
              <a:t>9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575" y="624646"/>
            <a:ext cx="91526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lang="hu-HU" sz="1400" spc="-30" dirty="0" smtClean="0">
                <a:latin typeface="Verdana"/>
              </a:rPr>
              <a:t>43</a:t>
            </a:r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lang="hu-HU" sz="1400" spc="-30" dirty="0"/>
              <a:t>Asztalos O., Nem bonyolította túl az X570-es chipset tervezését az </a:t>
            </a:r>
            <a:r>
              <a:rPr lang="hu-HU" sz="1400" spc="-30" dirty="0" smtClean="0"/>
              <a:t>AMD, HWSW, May 24 2019,</a:t>
            </a:r>
          </a:p>
          <a:p>
            <a:pPr lvl="0"/>
            <a:r>
              <a:rPr lang="hu-HU" sz="1400" spc="-30" dirty="0" smtClean="0"/>
              <a:t>            </a:t>
            </a:r>
            <a:r>
              <a:rPr lang="en-US" sz="1400" spc="-30" dirty="0" smtClean="0"/>
              <a:t>https</a:t>
            </a:r>
            <a:r>
              <a:rPr lang="en-US" sz="1400" spc="-30" dirty="0"/>
              <a:t>://</a:t>
            </a:r>
            <a:r>
              <a:rPr lang="en-US" sz="1400" spc="-30" dirty="0" smtClean="0"/>
              <a:t>www.hwsw.hu/hirek/60385/amd-x570-chipset-lapkakeszlet-alaplap-am4-ryzen-</a:t>
            </a:r>
            <a:endParaRPr lang="hu-HU" sz="1400" spc="-30" dirty="0" smtClean="0"/>
          </a:p>
          <a:p>
            <a:pPr lvl="0"/>
            <a:r>
              <a:rPr lang="hu-HU" sz="1400" spc="-30" dirty="0"/>
              <a:t> </a:t>
            </a:r>
            <a:r>
              <a:rPr lang="hu-HU" sz="1400" spc="-30" dirty="0" smtClean="0"/>
              <a:t>           </a:t>
            </a:r>
            <a:r>
              <a:rPr lang="en-US" sz="1400" spc="-30" dirty="0" smtClean="0"/>
              <a:t>3000-matisse.html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29" y="1462040"/>
            <a:ext cx="8025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lang="hu-HU" sz="1400" spc="-30" dirty="0" smtClean="0">
                <a:latin typeface="Verdana"/>
              </a:rPr>
              <a:t>44</a:t>
            </a:r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kumimoji="0" lang="hu-HU" sz="1400" b="0" i="0" u="none" strike="noStrike" kern="1200" cap="none" spc="-3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Hagedoorn</a:t>
            </a:r>
            <a:r>
              <a:rPr kumimoji="0" lang="hu-HU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H., </a:t>
            </a:r>
            <a:r>
              <a:rPr lang="en-US" sz="1400" spc="-30" dirty="0"/>
              <a:t>Ryzen 3000 Ready Chipsets </a:t>
            </a:r>
            <a:r>
              <a:rPr lang="en-US" sz="1400" spc="-30" dirty="0" smtClean="0"/>
              <a:t>Overview</a:t>
            </a:r>
            <a:r>
              <a:rPr lang="hu-HU" sz="1400" spc="-30" dirty="0" smtClean="0"/>
              <a:t>, Guru 3D, </a:t>
            </a:r>
            <a:r>
              <a:rPr lang="hu-HU" sz="1400" spc="-30" dirty="0" err="1" smtClean="0"/>
              <a:t>June</a:t>
            </a:r>
            <a:r>
              <a:rPr lang="hu-HU" sz="1400" spc="-30" dirty="0" smtClean="0"/>
              <a:t> 5 2019, </a:t>
            </a:r>
          </a:p>
          <a:p>
            <a:pPr lvl="0"/>
            <a:r>
              <a:rPr lang="hu-HU" sz="1400" spc="-30" dirty="0" smtClean="0"/>
              <a:t>             </a:t>
            </a:r>
            <a:r>
              <a:rPr lang="en-US" sz="1400" spc="-30" dirty="0" smtClean="0"/>
              <a:t>https</a:t>
            </a:r>
            <a:r>
              <a:rPr lang="en-US" sz="1400" spc="-30" dirty="0"/>
              <a:t>://www.guru3d.com/news-story/ryzen-3000-ready-chipsets-overview.html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75460" y="2056016"/>
            <a:ext cx="88033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lang="hu-HU" sz="1400" spc="-30" dirty="0" smtClean="0">
                <a:latin typeface="Verdana"/>
              </a:rPr>
              <a:t>45</a:t>
            </a:r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kumimoji="0" lang="hu-HU" sz="1400" b="0" i="0" u="none" strike="noStrike" kern="1200" cap="none" spc="-3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Cutress</a:t>
            </a:r>
            <a:r>
              <a:rPr kumimoji="0" lang="hu-HU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I., </a:t>
            </a:r>
            <a:r>
              <a:rPr lang="en-US" sz="1400" spc="-30" dirty="0"/>
              <a:t>AMD Ryzen 3000 APUs: Up to Vega 11, More MHz, Under $150, Coming July </a:t>
            </a:r>
            <a:r>
              <a:rPr lang="en-US" sz="1400" spc="-30" dirty="0" smtClean="0"/>
              <a:t>7</a:t>
            </a:r>
            <a:r>
              <a:rPr lang="en-US" sz="1400" spc="-30" baseline="30000" dirty="0" smtClean="0"/>
              <a:t>th</a:t>
            </a:r>
            <a:endParaRPr lang="hu-HU" sz="1400" spc="-30" dirty="0" smtClean="0"/>
          </a:p>
          <a:p>
            <a:pPr lvl="0"/>
            <a:r>
              <a:rPr lang="hu-HU" sz="1400" spc="-30" dirty="0"/>
              <a:t> </a:t>
            </a:r>
            <a:r>
              <a:rPr lang="hu-HU" sz="1400" spc="-30" dirty="0" smtClean="0"/>
              <a:t>            </a:t>
            </a:r>
            <a:r>
              <a:rPr lang="hu-HU" sz="1400" spc="-30" dirty="0" err="1" smtClean="0"/>
              <a:t>AnandTech</a:t>
            </a:r>
            <a:r>
              <a:rPr lang="hu-HU" sz="1400" spc="-30" dirty="0" smtClean="0"/>
              <a:t>, </a:t>
            </a:r>
            <a:r>
              <a:rPr lang="hu-HU" sz="1400" spc="-30" dirty="0" err="1" smtClean="0"/>
              <a:t>June</a:t>
            </a:r>
            <a:r>
              <a:rPr lang="hu-HU" sz="1400" spc="-30" dirty="0" smtClean="0"/>
              <a:t> 10 </a:t>
            </a:r>
            <a:r>
              <a:rPr lang="hu-HU" sz="1400" spc="-30" dirty="0"/>
              <a:t>2019, https://</a:t>
            </a:r>
            <a:r>
              <a:rPr lang="hu-HU" sz="1400" spc="-30" dirty="0" smtClean="0"/>
              <a:t>www.anandtech.com/show/14523/amd-ryzen-3000-</a:t>
            </a:r>
          </a:p>
          <a:p>
            <a:pPr lvl="0"/>
            <a:r>
              <a:rPr lang="hu-HU" sz="1400" spc="-30" dirty="0"/>
              <a:t> </a:t>
            </a:r>
            <a:r>
              <a:rPr lang="hu-HU" sz="1400" spc="-30" dirty="0" smtClean="0"/>
              <a:t>            apus-up-to-vega-11-more-mhz-under-150</a:t>
            </a:r>
            <a:endParaRPr lang="en-US" sz="1400" spc="-30" dirty="0"/>
          </a:p>
        </p:txBody>
      </p:sp>
      <p:sp>
        <p:nvSpPr>
          <p:cNvPr id="6" name="TextBox 7"/>
          <p:cNvSpPr txBox="1"/>
          <p:nvPr/>
        </p:nvSpPr>
        <p:spPr>
          <a:xfrm>
            <a:off x="75458" y="2878775"/>
            <a:ext cx="89643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lang="hu-HU" sz="1400" spc="-30" dirty="0" smtClean="0">
                <a:latin typeface="Verdana"/>
              </a:rPr>
              <a:t>46</a:t>
            </a:r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kumimoji="0" lang="hu-HU" sz="1400" b="0" i="0" u="none" strike="noStrike" kern="1200" cap="none" spc="-3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Cutress</a:t>
            </a:r>
            <a:r>
              <a:rPr kumimoji="0" lang="hu-HU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I., </a:t>
            </a:r>
            <a:r>
              <a:rPr lang="en-US" sz="1400" spc="-30" dirty="0"/>
              <a:t>AMD Details Renoir: The Ryzen Mobile 4000 Series 7nm APU </a:t>
            </a:r>
            <a:r>
              <a:rPr lang="en-US" sz="1400" spc="-30" dirty="0" smtClean="0"/>
              <a:t>Uncovered</a:t>
            </a:r>
            <a:r>
              <a:rPr lang="hu-HU" sz="1400" spc="-30" dirty="0" smtClean="0"/>
              <a:t>, </a:t>
            </a:r>
          </a:p>
          <a:p>
            <a:pPr lvl="0"/>
            <a:r>
              <a:rPr lang="hu-HU" sz="1400" spc="-30" dirty="0"/>
              <a:t> </a:t>
            </a:r>
            <a:r>
              <a:rPr lang="hu-HU" sz="1400" spc="-30" dirty="0" smtClean="0"/>
              <a:t>            </a:t>
            </a:r>
            <a:r>
              <a:rPr lang="hu-HU" sz="1400" spc="-30" dirty="0" err="1" smtClean="0"/>
              <a:t>AnandTech</a:t>
            </a:r>
            <a:r>
              <a:rPr lang="hu-HU" sz="1400" spc="-30" dirty="0" smtClean="0"/>
              <a:t>, </a:t>
            </a:r>
            <a:r>
              <a:rPr lang="hu-HU" sz="1400" spc="-30" dirty="0" err="1" smtClean="0"/>
              <a:t>March</a:t>
            </a:r>
            <a:r>
              <a:rPr lang="hu-HU" sz="1400" spc="-30" dirty="0" smtClean="0"/>
              <a:t> 16 </a:t>
            </a:r>
            <a:r>
              <a:rPr lang="hu-HU" sz="1400" spc="-30" dirty="0"/>
              <a:t>2020, https://</a:t>
            </a:r>
            <a:r>
              <a:rPr lang="hu-HU" sz="1400" spc="-30" dirty="0" smtClean="0"/>
              <a:t>www.anandtech.com/show/15624/amd-details-renoir-</a:t>
            </a:r>
          </a:p>
          <a:p>
            <a:pPr lvl="0"/>
            <a:r>
              <a:rPr lang="hu-HU" sz="1400" spc="-30" dirty="0"/>
              <a:t> </a:t>
            </a:r>
            <a:r>
              <a:rPr lang="hu-HU" sz="1400" spc="-30" dirty="0" smtClean="0"/>
              <a:t>            the-ryzen-mobile-4000-series-7nm-apu-uncovered</a:t>
            </a:r>
            <a:endParaRPr lang="en-US" sz="1400" spc="-30" dirty="0"/>
          </a:p>
        </p:txBody>
      </p:sp>
      <p:sp>
        <p:nvSpPr>
          <p:cNvPr id="8" name="TextBox 9"/>
          <p:cNvSpPr txBox="1"/>
          <p:nvPr/>
        </p:nvSpPr>
        <p:spPr>
          <a:xfrm>
            <a:off x="79131" y="3691005"/>
            <a:ext cx="91101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kumimoji="0" lang="hu-HU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47</a:t>
            </a:r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kumimoji="0" lang="hu-HU" sz="1400" b="0" i="0" u="none" strike="noStrike" kern="1200" cap="none" spc="-3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Cutress</a:t>
            </a:r>
            <a:r>
              <a:rPr kumimoji="0" lang="hu-HU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I.,</a:t>
            </a:r>
            <a:r>
              <a:rPr kumimoji="0" lang="hu-HU" sz="1400" b="0" i="0" u="none" strike="noStrike" kern="1200" cap="none" spc="-30" normalizeH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</a:t>
            </a:r>
            <a:r>
              <a:rPr lang="en-US" sz="1400" spc="-30" dirty="0"/>
              <a:t>AMD’s Mobile Revival: Redefining the Notebook Business with the Ryzen 9 4900HS </a:t>
            </a:r>
            <a:endParaRPr lang="hu-HU" sz="1400" spc="-30" dirty="0" smtClean="0"/>
          </a:p>
          <a:p>
            <a:pPr lvl="0"/>
            <a:r>
              <a:rPr lang="hu-HU" sz="1400" spc="-30" dirty="0"/>
              <a:t> </a:t>
            </a:r>
            <a:r>
              <a:rPr lang="hu-HU" sz="1400" spc="-30" dirty="0" smtClean="0"/>
              <a:t>            </a:t>
            </a:r>
            <a:r>
              <a:rPr lang="en-US" sz="1400" spc="-30" dirty="0" smtClean="0"/>
              <a:t>(</a:t>
            </a:r>
            <a:r>
              <a:rPr lang="en-US" sz="1400" spc="-30" dirty="0"/>
              <a:t>A Review</a:t>
            </a:r>
            <a:r>
              <a:rPr lang="en-US" sz="1400" spc="-30" dirty="0" smtClean="0"/>
              <a:t>)</a:t>
            </a:r>
            <a:r>
              <a:rPr lang="hu-HU" sz="1400" spc="-30" dirty="0" smtClean="0"/>
              <a:t>, </a:t>
            </a:r>
            <a:r>
              <a:rPr lang="hu-HU" sz="1400" spc="-30" dirty="0" err="1" smtClean="0"/>
              <a:t>AnandTech</a:t>
            </a:r>
            <a:r>
              <a:rPr lang="hu-HU" sz="1400" spc="-30" dirty="0" smtClean="0"/>
              <a:t>, </a:t>
            </a:r>
            <a:r>
              <a:rPr lang="hu-HU" sz="1400" spc="-30" dirty="0" err="1" smtClean="0"/>
              <a:t>April</a:t>
            </a:r>
            <a:r>
              <a:rPr lang="hu-HU" sz="1400" spc="-30" dirty="0" smtClean="0"/>
              <a:t> 9 </a:t>
            </a:r>
            <a:r>
              <a:rPr lang="hu-HU" sz="1400" spc="-30" dirty="0"/>
              <a:t>2020, https://</a:t>
            </a:r>
            <a:r>
              <a:rPr lang="hu-HU" sz="1400" spc="-30" dirty="0" smtClean="0"/>
              <a:t>www.anandtech.com/print/15708/amds-</a:t>
            </a:r>
          </a:p>
          <a:p>
            <a:pPr lvl="0"/>
            <a:r>
              <a:rPr lang="hu-HU" sz="1400" spc="-30" dirty="0"/>
              <a:t> </a:t>
            </a:r>
            <a:r>
              <a:rPr lang="hu-HU" sz="1400" spc="-30" dirty="0" smtClean="0"/>
              <a:t>            mobile-revival-redefining-the-notebook-business-with-the-ryzen-9-4900hs-a-review</a:t>
            </a:r>
            <a:endParaRPr lang="en-US" sz="1400" spc="-30" dirty="0"/>
          </a:p>
        </p:txBody>
      </p:sp>
      <p:sp>
        <p:nvSpPr>
          <p:cNvPr id="9" name="TextBox 9"/>
          <p:cNvSpPr txBox="1"/>
          <p:nvPr/>
        </p:nvSpPr>
        <p:spPr>
          <a:xfrm>
            <a:off x="79131" y="4488429"/>
            <a:ext cx="91689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kumimoji="0" lang="hu-HU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48</a:t>
            </a:r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kumimoji="0" lang="hu-HU" sz="1400" b="0" i="0" u="none" strike="noStrike" kern="1200" cap="none" spc="-3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Shilov</a:t>
            </a:r>
            <a:r>
              <a:rPr lang="hu-HU" sz="1400" spc="-30" dirty="0"/>
              <a:t> A., AMD </a:t>
            </a:r>
            <a:r>
              <a:rPr lang="hu-HU" sz="1400" spc="-30" dirty="0" err="1"/>
              <a:t>Launches</a:t>
            </a:r>
            <a:r>
              <a:rPr lang="hu-HU" sz="1400" spc="-30" dirty="0"/>
              <a:t> </a:t>
            </a:r>
            <a:r>
              <a:rPr lang="hu-HU" sz="1400" spc="-30" dirty="0" err="1"/>
              <a:t>Ryzen</a:t>
            </a:r>
            <a:r>
              <a:rPr lang="hu-HU" sz="1400" spc="-30" dirty="0"/>
              <a:t> 7 2800H &amp; </a:t>
            </a:r>
            <a:r>
              <a:rPr lang="hu-HU" sz="1400" spc="-30" dirty="0" err="1"/>
              <a:t>Ryzen</a:t>
            </a:r>
            <a:r>
              <a:rPr lang="hu-HU" sz="1400" spc="-30" dirty="0"/>
              <a:t> 5 2600H </a:t>
            </a:r>
            <a:r>
              <a:rPr lang="hu-HU" sz="1400" spc="-30" dirty="0" err="1"/>
              <a:t>APUs</a:t>
            </a:r>
            <a:r>
              <a:rPr lang="hu-HU" sz="1400" spc="-30" dirty="0"/>
              <a:t> </a:t>
            </a:r>
            <a:r>
              <a:rPr lang="hu-HU" sz="1400" spc="-30" dirty="0" err="1"/>
              <a:t>for</a:t>
            </a:r>
            <a:r>
              <a:rPr lang="hu-HU" sz="1400" spc="-30" dirty="0"/>
              <a:t> </a:t>
            </a:r>
            <a:r>
              <a:rPr lang="hu-HU" sz="1400" spc="-30" dirty="0" err="1"/>
              <a:t>High</a:t>
            </a:r>
            <a:r>
              <a:rPr lang="hu-HU" sz="1400" spc="-30" dirty="0"/>
              <a:t>-Performance </a:t>
            </a:r>
            <a:r>
              <a:rPr lang="hu-HU" sz="1400" spc="-30" dirty="0" err="1" smtClean="0"/>
              <a:t>Laptops</a:t>
            </a:r>
            <a:endParaRPr lang="hu-HU" sz="1400" spc="-30" dirty="0" smtClean="0"/>
          </a:p>
          <a:p>
            <a:pPr lvl="0"/>
            <a:r>
              <a:rPr lang="hu-HU" sz="1400" spc="-30" dirty="0"/>
              <a:t> </a:t>
            </a:r>
            <a:r>
              <a:rPr lang="hu-HU" sz="1400" spc="-30" dirty="0" smtClean="0"/>
              <a:t>            </a:t>
            </a:r>
            <a:r>
              <a:rPr lang="hu-HU" sz="1400" spc="-30" dirty="0" err="1" smtClean="0"/>
              <a:t>AnandTech</a:t>
            </a:r>
            <a:r>
              <a:rPr lang="hu-HU" sz="1400" spc="-30" dirty="0" smtClean="0"/>
              <a:t>, </a:t>
            </a:r>
            <a:r>
              <a:rPr lang="hu-HU" sz="1400" spc="-30" dirty="0" err="1" smtClean="0"/>
              <a:t>Sept</a:t>
            </a:r>
            <a:r>
              <a:rPr lang="hu-HU" sz="1400" spc="-30" dirty="0" smtClean="0"/>
              <a:t>. 18 </a:t>
            </a:r>
            <a:r>
              <a:rPr lang="hu-HU" sz="1400" spc="-30" dirty="0"/>
              <a:t>2018, https://</a:t>
            </a:r>
            <a:r>
              <a:rPr lang="hu-HU" sz="1400" spc="-30" dirty="0" smtClean="0"/>
              <a:t>www.anandtech.com/show/13373/amd-launches-</a:t>
            </a:r>
          </a:p>
          <a:p>
            <a:pPr lvl="0"/>
            <a:r>
              <a:rPr lang="hu-HU" sz="1400" spc="-30" dirty="0"/>
              <a:t> </a:t>
            </a:r>
            <a:r>
              <a:rPr lang="hu-HU" sz="1400" spc="-30" dirty="0" smtClean="0"/>
              <a:t>            ryzen-7-2800h-ryzen-5-2600h-apus</a:t>
            </a:r>
            <a:endParaRPr lang="hu-HU" sz="1400" spc="-30" dirty="0"/>
          </a:p>
        </p:txBody>
      </p:sp>
      <p:sp>
        <p:nvSpPr>
          <p:cNvPr id="10" name="TextBox 9"/>
          <p:cNvSpPr txBox="1"/>
          <p:nvPr/>
        </p:nvSpPr>
        <p:spPr>
          <a:xfrm>
            <a:off x="79131" y="5307143"/>
            <a:ext cx="92524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kumimoji="0" lang="hu-HU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49</a:t>
            </a:r>
            <a:r>
              <a:rPr kumimoji="0" lang="en-US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kumimoji="0" lang="hu-HU" sz="1400" b="0" i="0" u="none" strike="noStrike" kern="1200" cap="none" spc="-3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Campbell</a:t>
            </a:r>
            <a:r>
              <a:rPr kumimoji="0" lang="hu-HU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M., </a:t>
            </a:r>
            <a:r>
              <a:rPr lang="en-US" sz="1400" spc="-30" dirty="0"/>
              <a:t>AMD's Ryzen 4000 G-Series desktop CPUs claim efficiency and gaming </a:t>
            </a:r>
            <a:r>
              <a:rPr lang="en-US" sz="1400" spc="-30" dirty="0" smtClean="0"/>
              <a:t>leadership</a:t>
            </a:r>
            <a:r>
              <a:rPr lang="hu-HU" sz="1400" spc="-30" dirty="0" smtClean="0"/>
              <a:t>,</a:t>
            </a:r>
          </a:p>
          <a:p>
            <a:pPr lvl="0"/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</a:t>
            </a:r>
            <a:r>
              <a:rPr kumimoji="0" lang="hu-HU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        </a:t>
            </a:r>
            <a:r>
              <a:rPr kumimoji="0" lang="hu-HU" sz="1400" b="0" i="0" u="none" strike="noStrike" kern="1200" cap="none" spc="-3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Overclock</a:t>
            </a:r>
            <a:r>
              <a:rPr kumimoji="0" lang="hu-HU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3D, </a:t>
            </a:r>
            <a:r>
              <a:rPr kumimoji="0" lang="hu-HU" sz="1400" b="0" i="0" u="none" strike="noStrike" kern="1200" cap="none" spc="-3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July</a:t>
            </a:r>
            <a:r>
              <a:rPr kumimoji="0" lang="hu-HU" sz="14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21 2020</a:t>
            </a:r>
            <a:r>
              <a:rPr lang="hu-HU" sz="1400" spc="-30" dirty="0"/>
              <a:t>, https://www.overclock3d.net/news/cpu_mainboard/amd_s</a:t>
            </a:r>
            <a:r>
              <a:rPr lang="hu-HU" sz="1400" spc="-30" dirty="0" smtClean="0"/>
              <a:t>_</a:t>
            </a:r>
          </a:p>
          <a:p>
            <a:pPr lvl="0"/>
            <a:r>
              <a:rPr lang="hu-HU" sz="1400" spc="-30" dirty="0"/>
              <a:t> </a:t>
            </a:r>
            <a:r>
              <a:rPr lang="hu-HU" sz="1400" spc="-30" dirty="0" smtClean="0"/>
              <a:t>            ryzen_4000_g-series_desktop_cpus_claim_efficiency_and_gaming_leadership/1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6705848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000" dirty="0" smtClean="0"/>
              <a:t>17</a:t>
            </a:r>
            <a:br>
              <a:rPr lang="en-GB" altLang="en-US" sz="2000" dirty="0" smtClean="0"/>
            </a:b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6575" y="624646"/>
            <a:ext cx="879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lang="hu-HU" sz="1400" spc="-20" dirty="0" smtClean="0">
                <a:latin typeface="Verdana"/>
              </a:rPr>
              <a:t>50</a:t>
            </a:r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lang="hu-HU" sz="1400" spc="-20" dirty="0"/>
              <a:t>DH5AV_JV_0V </a:t>
            </a:r>
            <a:r>
              <a:rPr lang="hu-HU" sz="1400" spc="-20" dirty="0" err="1"/>
              <a:t>Schematics</a:t>
            </a:r>
            <a:r>
              <a:rPr lang="hu-HU" sz="1400" spc="-20" dirty="0"/>
              <a:t> </a:t>
            </a:r>
            <a:r>
              <a:rPr lang="hu-HU" sz="1400" spc="-20" dirty="0" err="1" smtClean="0"/>
              <a:t>Document</a:t>
            </a:r>
            <a:r>
              <a:rPr lang="hu-HU" sz="1400" spc="-20" dirty="0" smtClean="0"/>
              <a:t>, Dec. </a:t>
            </a:r>
            <a:r>
              <a:rPr lang="hu-HU" sz="1400" spc="-20" dirty="0"/>
              <a:t>25 2017, https://www.innics.com/wp-content</a:t>
            </a:r>
            <a:r>
              <a:rPr lang="hu-HU" sz="1400" spc="-20" dirty="0" smtClean="0"/>
              <a:t>/</a:t>
            </a:r>
          </a:p>
          <a:p>
            <a:pPr lvl="0"/>
            <a:r>
              <a:rPr lang="hu-HU" sz="1400" spc="-20" dirty="0"/>
              <a:t> </a:t>
            </a:r>
            <a:r>
              <a:rPr lang="hu-HU" sz="1400" spc="-20" dirty="0" smtClean="0"/>
              <a:t>          </a:t>
            </a:r>
            <a:r>
              <a:rPr lang="en-US" sz="1400" spc="-20" dirty="0" smtClean="0"/>
              <a:t> </a:t>
            </a:r>
            <a:r>
              <a:rPr lang="hu-HU" sz="1400" spc="-20" dirty="0" smtClean="0"/>
              <a:t> uploads/2019/06/Acer-Acer-Aspire-3-A315-Compal-LA-G021P-r1.B.pdf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29" y="1249385"/>
            <a:ext cx="88540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lang="hu-HU" sz="1400" spc="-20" dirty="0" smtClean="0">
                <a:latin typeface="Verdana"/>
              </a:rPr>
              <a:t>51</a:t>
            </a:r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Ung G.M.,</a:t>
            </a:r>
            <a:r>
              <a:rPr kumimoji="0" lang="hu-HU" sz="1400" b="0" i="0" u="none" strike="noStrike" kern="1200" cap="none" spc="-20" normalizeH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</a:t>
            </a:r>
            <a:r>
              <a:rPr lang="en-US" sz="1400" spc="-20" dirty="0"/>
              <a:t>Ryzen 4000 CPUs explained: How AMD optimized Zen 2 for </a:t>
            </a:r>
            <a:r>
              <a:rPr lang="en-US" sz="1400" spc="-20" dirty="0" smtClean="0"/>
              <a:t>laptops</a:t>
            </a:r>
            <a:r>
              <a:rPr lang="hu-HU" sz="1400" spc="-20" dirty="0" smtClean="0"/>
              <a:t>, PC World,</a:t>
            </a:r>
          </a:p>
          <a:p>
            <a:pPr lvl="0"/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       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March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16 2020</a:t>
            </a:r>
            <a:r>
              <a:rPr lang="hu-HU" sz="1400" spc="-20" dirty="0"/>
              <a:t>, https://</a:t>
            </a:r>
            <a:r>
              <a:rPr lang="hu-HU" sz="1400" spc="-20" dirty="0" smtClean="0"/>
              <a:t>www.pcworld.com/article/3530289/ryzen-4000-cpus-amd-zen-2-</a:t>
            </a:r>
          </a:p>
          <a:p>
            <a:pPr lvl="0"/>
            <a:r>
              <a:rPr lang="hu-HU" sz="1400" spc="-20" dirty="0"/>
              <a:t> </a:t>
            </a:r>
            <a:r>
              <a:rPr lang="hu-HU" sz="1400" spc="-20" dirty="0" smtClean="0"/>
              <a:t>            laptops.html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75460" y="2056016"/>
            <a:ext cx="90072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lang="hu-HU" sz="1400" spc="-20" dirty="0" smtClean="0">
                <a:latin typeface="Verdana"/>
              </a:rPr>
              <a:t>52</a:t>
            </a:r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lang="hu-HU" sz="1400" spc="-20" dirty="0" err="1"/>
              <a:t>Alcorn</a:t>
            </a:r>
            <a:r>
              <a:rPr lang="hu-HU" sz="1400" spc="-20" dirty="0"/>
              <a:t> P., AMD </a:t>
            </a:r>
            <a:r>
              <a:rPr lang="hu-HU" sz="1400" spc="-20" dirty="0" err="1"/>
              <a:t>Dishes</a:t>
            </a:r>
            <a:r>
              <a:rPr lang="hu-HU" sz="1400" spc="-20" dirty="0"/>
              <a:t> </a:t>
            </a:r>
            <a:r>
              <a:rPr lang="hu-HU" sz="1400" spc="-20" dirty="0" err="1"/>
              <a:t>on</a:t>
            </a:r>
            <a:r>
              <a:rPr lang="hu-HU" sz="1400" spc="-20" dirty="0"/>
              <a:t> </a:t>
            </a:r>
            <a:r>
              <a:rPr lang="hu-HU" sz="1400" spc="-20" dirty="0" err="1"/>
              <a:t>Ryzen</a:t>
            </a:r>
            <a:r>
              <a:rPr lang="hu-HU" sz="1400" spc="-20" dirty="0"/>
              <a:t> Mobile 'Renoir' 4000 Series: New </a:t>
            </a:r>
            <a:r>
              <a:rPr lang="hu-HU" sz="1400" spc="-20" dirty="0" err="1"/>
              <a:t>Ryzen</a:t>
            </a:r>
            <a:r>
              <a:rPr lang="hu-HU" sz="1400" spc="-20" dirty="0"/>
              <a:t> 9 4900H, HS-Series </a:t>
            </a:r>
            <a:endParaRPr lang="hu-HU" sz="1400" spc="-20" dirty="0" smtClean="0"/>
          </a:p>
          <a:p>
            <a:pPr lvl="0"/>
            <a:r>
              <a:rPr lang="hu-HU" sz="1400" spc="-20" dirty="0"/>
              <a:t> </a:t>
            </a:r>
            <a:r>
              <a:rPr lang="hu-HU" sz="1400" spc="-20" dirty="0" smtClean="0"/>
              <a:t>            Chips, </a:t>
            </a:r>
            <a:r>
              <a:rPr lang="hu-HU" sz="1400" spc="-20" dirty="0" err="1" smtClean="0"/>
              <a:t>Tom’s</a:t>
            </a:r>
            <a:r>
              <a:rPr lang="hu-HU" sz="1400" spc="-20" dirty="0" smtClean="0"/>
              <a:t> Hardware, </a:t>
            </a:r>
            <a:r>
              <a:rPr lang="hu-HU" sz="1400" spc="-20" dirty="0" err="1" smtClean="0"/>
              <a:t>March</a:t>
            </a:r>
            <a:r>
              <a:rPr lang="hu-HU" sz="1400" spc="-20" dirty="0"/>
              <a:t> 16 2020, https://</a:t>
            </a:r>
            <a:r>
              <a:rPr lang="hu-HU" sz="1400" spc="-20" dirty="0" smtClean="0"/>
              <a:t>www.tomshardware.com/news/amd-</a:t>
            </a:r>
          </a:p>
          <a:p>
            <a:pPr lvl="0"/>
            <a:r>
              <a:rPr lang="hu-HU" sz="1400" spc="-20" dirty="0"/>
              <a:t> </a:t>
            </a:r>
            <a:r>
              <a:rPr lang="hu-HU" sz="1400" spc="-20" dirty="0" smtClean="0"/>
              <a:t>            ryzen-mobile-Renoir-4000-series-9-4900h-hs-series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75458" y="2878775"/>
            <a:ext cx="87111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lang="hu-HU" sz="1400" spc="-20" dirty="0" smtClean="0">
                <a:latin typeface="Verdana"/>
              </a:rPr>
              <a:t>53</a:t>
            </a:r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Chiappetta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M., </a:t>
            </a:r>
            <a:r>
              <a:rPr lang="en-US" sz="1400" spc="-20" dirty="0"/>
              <a:t>AMD </a:t>
            </a:r>
            <a:r>
              <a:rPr lang="en-US" sz="1400" spc="-20" dirty="0" err="1"/>
              <a:t>Beema</a:t>
            </a:r>
            <a:r>
              <a:rPr lang="en-US" sz="1400" spc="-20" dirty="0"/>
              <a:t> and Mullins Low Power 2014 APUs </a:t>
            </a:r>
            <a:r>
              <a:rPr lang="en-US" sz="1400" spc="-20" dirty="0" smtClean="0"/>
              <a:t>Tested</a:t>
            </a:r>
            <a:r>
              <a:rPr lang="hu-HU" sz="1400" spc="-20" dirty="0" smtClean="0"/>
              <a:t>, Hot Hardware,</a:t>
            </a:r>
          </a:p>
          <a:p>
            <a:pPr lvl="0"/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       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April</a:t>
            </a:r>
            <a:r>
              <a:rPr lang="hu-HU" sz="1400" spc="-20" dirty="0"/>
              <a:t> 29 2014, https://</a:t>
            </a:r>
            <a:r>
              <a:rPr lang="hu-HU" sz="1400" spc="-20" dirty="0" smtClean="0"/>
              <a:t>hothardware.com/reviews/amd-beema-and-mullins-mainstream-</a:t>
            </a:r>
          </a:p>
          <a:p>
            <a:pPr lvl="0"/>
            <a:r>
              <a:rPr lang="hu-HU" sz="1400" spc="-20" dirty="0"/>
              <a:t> </a:t>
            </a:r>
            <a:r>
              <a:rPr lang="hu-HU" sz="1400" spc="-20" dirty="0" smtClean="0"/>
              <a:t>            and-lowpower-2014-apus-tested?page=2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79131" y="3691005"/>
            <a:ext cx="8942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lang="hu-HU" sz="1400" spc="-20" dirty="0" smtClean="0">
                <a:latin typeface="Verdana"/>
              </a:rPr>
              <a:t>54</a:t>
            </a:r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Jain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A. et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al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., </a:t>
            </a:r>
            <a:r>
              <a:rPr lang="en-US" sz="1400" spc="-20" dirty="0"/>
              <a:t>Power management to change power limits based on device skin </a:t>
            </a:r>
            <a:r>
              <a:rPr lang="en-US" sz="1400" spc="-20" dirty="0" smtClean="0"/>
              <a:t>temperature</a:t>
            </a:r>
            <a:r>
              <a:rPr lang="hu-HU" sz="1400" spc="-20" dirty="0" smtClean="0"/>
              <a:t>,</a:t>
            </a:r>
          </a:p>
          <a:p>
            <a:pPr lvl="0"/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         US Patent</a:t>
            </a:r>
            <a:r>
              <a:rPr lang="hu-HU" sz="1400" spc="-20" dirty="0"/>
              <a:t>, </a:t>
            </a:r>
            <a:r>
              <a:rPr lang="hu-HU" sz="1400" spc="-20" dirty="0" smtClean="0"/>
              <a:t>US9958921B2, </a:t>
            </a:r>
            <a:r>
              <a:rPr lang="hu-HU" sz="1400" spc="-20" dirty="0"/>
              <a:t>https://patents.google.com/patent/US9958921B2/en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9131" y="4297039"/>
            <a:ext cx="8978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lang="hu-HU" sz="1400" spc="-20" dirty="0" smtClean="0">
                <a:latin typeface="Verdana"/>
              </a:rPr>
              <a:t>55</a:t>
            </a:r>
            <a:r>
              <a:rPr lang="en-US" sz="1400" spc="-20" dirty="0"/>
              <a:t>]: </a:t>
            </a:r>
            <a:r>
              <a:rPr lang="en-US" sz="1400" spc="-20" dirty="0" err="1"/>
              <a:t>Rotem</a:t>
            </a:r>
            <a:r>
              <a:rPr lang="en-US" sz="1400" spc="-20" dirty="0"/>
              <a:t> E., Intel Architecture, Code Name </a:t>
            </a:r>
            <a:r>
              <a:rPr lang="en-US" sz="1400" spc="-20" dirty="0" err="1"/>
              <a:t>Skylake</a:t>
            </a:r>
            <a:r>
              <a:rPr lang="en-US" sz="1400" spc="-20" dirty="0"/>
              <a:t>, Deep Dive: A New Architecture to Manage</a:t>
            </a:r>
          </a:p>
          <a:p>
            <a:pPr lvl="0"/>
            <a:r>
              <a:rPr lang="en-US" sz="1400" spc="-20" dirty="0"/>
              <a:t>            Power Performance and Energy Efficiency, IDF15, San Francisco, Aug.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131" y="4892470"/>
            <a:ext cx="90099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lang="hu-HU" sz="1400" spc="-20" dirty="0" smtClean="0">
                <a:latin typeface="Verdana"/>
              </a:rPr>
              <a:t>56</a:t>
            </a:r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Risska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V., </a:t>
            </a:r>
            <a:r>
              <a:rPr lang="en-US" sz="1400" spc="-20" dirty="0"/>
              <a:t>Ryzen 4000U / H "Renoir": The technology behind AMD's first 7 nm APU </a:t>
            </a:r>
            <a:r>
              <a:rPr lang="en-US" sz="1400" spc="-20" dirty="0" smtClean="0"/>
              <a:t>explained</a:t>
            </a:r>
            <a:r>
              <a:rPr lang="hu-HU" sz="1400" spc="-20" dirty="0" smtClean="0"/>
              <a:t>,</a:t>
            </a:r>
          </a:p>
          <a:p>
            <a:pPr lvl="0"/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           Computer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Base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,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March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16 2020</a:t>
            </a:r>
            <a:r>
              <a:rPr lang="hu-HU" sz="1400" spc="-20" dirty="0"/>
              <a:t>, </a:t>
            </a:r>
            <a:endParaRPr lang="hu-HU" sz="1400" spc="-20" dirty="0" smtClean="0"/>
          </a:p>
          <a:p>
            <a:pPr lvl="0"/>
            <a:r>
              <a:rPr lang="hu-HU" sz="1400" spc="-20" dirty="0"/>
              <a:t> </a:t>
            </a:r>
            <a:r>
              <a:rPr lang="hu-HU" sz="1400" spc="-20" dirty="0" smtClean="0"/>
              <a:t>            https</a:t>
            </a:r>
            <a:r>
              <a:rPr lang="hu-HU" sz="1400" spc="-20" dirty="0"/>
              <a:t>://</a:t>
            </a:r>
            <a:r>
              <a:rPr lang="hu-HU" sz="1400" spc="-20" dirty="0" smtClean="0"/>
              <a:t>www.computerbase.de/2020-03/amd-renoir-cpu-gpu-apu-technik</a:t>
            </a:r>
            <a:r>
              <a:rPr lang="hu-HU" sz="1400" spc="-20" dirty="0"/>
              <a:t>/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79131" y="5700550"/>
            <a:ext cx="8904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[1</a:t>
            </a:r>
            <a:r>
              <a:rPr lang="hu-HU" sz="1400" spc="-20" dirty="0" smtClean="0">
                <a:latin typeface="Verdana"/>
              </a:rPr>
              <a:t>57</a:t>
            </a:r>
            <a:r>
              <a:rPr kumimoji="0" lang="en-US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]: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Cutress</a:t>
            </a:r>
            <a:r>
              <a:rPr kumimoji="0" lang="hu-HU" sz="1400" b="0" i="0" u="none" strike="noStrike" kern="1200" cap="none" spc="-20" normalizeH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I., </a:t>
            </a:r>
            <a:r>
              <a:rPr kumimoji="0" lang="hu-HU" sz="1400" b="0" i="0" u="none" strike="noStrike" kern="1200" cap="none" spc="-20" normalizeH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Frumusanu</a:t>
            </a:r>
            <a:r>
              <a:rPr kumimoji="0" lang="hu-HU" sz="1400" b="0" i="0" u="none" strike="noStrike" kern="1200" cap="none" spc="-20" normalizeH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A., </a:t>
            </a:r>
            <a:r>
              <a:rPr kumimoji="0" lang="hu-HU" sz="1400" b="0" i="0" u="none" strike="noStrike" kern="1200" cap="none" spc="-20" normalizeH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Bonshor</a:t>
            </a:r>
            <a:r>
              <a:rPr kumimoji="0" lang="hu-HU" sz="1400" b="0" i="0" u="none" strike="noStrike" kern="1200" cap="none" spc="-20" normalizeH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G., </a:t>
            </a:r>
            <a:r>
              <a:rPr lang="en-US" sz="1400" spc="-20" dirty="0"/>
              <a:t>The AMD Ryzen </a:t>
            </a:r>
            <a:r>
              <a:rPr lang="en-US" sz="1400" spc="-20" dirty="0" err="1"/>
              <a:t>Threadripper</a:t>
            </a:r>
            <a:r>
              <a:rPr lang="en-US" sz="1400" spc="-20" dirty="0"/>
              <a:t> 3960X and 3970X </a:t>
            </a:r>
            <a:endParaRPr lang="hu-HU" sz="1400" spc="-20" dirty="0" smtClean="0"/>
          </a:p>
          <a:p>
            <a:pPr lvl="0"/>
            <a:r>
              <a:rPr lang="hu-HU" sz="1400" spc="-20" dirty="0" smtClean="0"/>
              <a:t>             </a:t>
            </a:r>
            <a:r>
              <a:rPr lang="en-US" sz="1400" spc="-20" dirty="0" smtClean="0"/>
              <a:t>Review</a:t>
            </a:r>
            <a:r>
              <a:rPr lang="en-US" sz="1400" spc="-20" dirty="0"/>
              <a:t>: 24 and 32 Cores on </a:t>
            </a:r>
            <a:r>
              <a:rPr lang="en-US" sz="1400" spc="-20" dirty="0" smtClean="0"/>
              <a:t>7nm</a:t>
            </a:r>
            <a:r>
              <a:rPr lang="hu-HU" sz="1400" spc="-20" dirty="0" smtClean="0"/>
              <a:t>, </a:t>
            </a:r>
            <a:r>
              <a:rPr lang="hu-HU" sz="1400" spc="-20" dirty="0" err="1" smtClean="0"/>
              <a:t>AnandTech</a:t>
            </a:r>
            <a:r>
              <a:rPr lang="hu-HU" sz="1400" spc="-20" dirty="0" smtClean="0"/>
              <a:t>, Nov. 25 2019, </a:t>
            </a:r>
          </a:p>
          <a:p>
            <a:pPr lvl="0"/>
            <a:r>
              <a:rPr lang="hu-HU" sz="1400" spc="-20" dirty="0" smtClean="0"/>
              <a:t>             </a:t>
            </a:r>
            <a:r>
              <a:rPr lang="en-US" sz="1400" spc="-20" dirty="0" smtClean="0"/>
              <a:t>https</a:t>
            </a:r>
            <a:r>
              <a:rPr lang="en-US" sz="1400" spc="-20" dirty="0"/>
              <a:t>://</a:t>
            </a:r>
            <a:r>
              <a:rPr lang="en-US" sz="1400" spc="-20" dirty="0" smtClean="0"/>
              <a:t>www.anandtech.com/print/15044/the-amd-ryzen-threadripper-3960x-and-3970x-</a:t>
            </a:r>
            <a:endParaRPr lang="hu-HU" sz="1400" spc="-20" dirty="0" smtClean="0"/>
          </a:p>
          <a:p>
            <a:pPr lvl="0"/>
            <a:r>
              <a:rPr lang="hu-HU" sz="1400" spc="-20" dirty="0"/>
              <a:t> </a:t>
            </a:r>
            <a:r>
              <a:rPr lang="hu-HU" sz="1400" spc="-20" dirty="0" smtClean="0"/>
              <a:t>            </a:t>
            </a:r>
            <a:r>
              <a:rPr lang="en-US" sz="1400" spc="-20" dirty="0" smtClean="0"/>
              <a:t>review-24-and-32-cores-on-7nm</a:t>
            </a:r>
            <a:endParaRPr lang="en-US" sz="1400" spc="-20" dirty="0"/>
          </a:p>
        </p:txBody>
      </p:sp>
    </p:spTree>
    <p:extLst>
      <p:ext uri="{BB962C8B-B14F-4D97-AF65-F5344CB8AC3E}">
        <p14:creationId xmlns:p14="http://schemas.microsoft.com/office/powerpoint/2010/main" val="320291665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(</a:t>
            </a:r>
            <a:r>
              <a:rPr lang="hu-HU" altLang="en-US" sz="1700" dirty="0" smtClean="0"/>
              <a:t>21)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575" y="624647"/>
            <a:ext cx="90974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58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Cutress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I., </a:t>
            </a:r>
            <a:r>
              <a:rPr kumimoji="0" lang="hu-HU" sz="1400" b="0" i="0" u="none" strike="noStrike" kern="1200" cap="none" spc="-2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</a:rPr>
              <a:t>Bonshor</a:t>
            </a:r>
            <a:r>
              <a:rPr kumimoji="0" lang="hu-HU" sz="1400" b="0" i="0" u="none" strike="noStrike" kern="1200" cap="none" spc="-2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</a:rPr>
              <a:t> G., </a:t>
            </a:r>
            <a:r>
              <a:rPr lang="en-US" sz="1400" spc="-20" dirty="0"/>
              <a:t>The 64 Core </a:t>
            </a:r>
            <a:r>
              <a:rPr lang="en-US" sz="1400" spc="-20" dirty="0" err="1"/>
              <a:t>Threadripper</a:t>
            </a:r>
            <a:r>
              <a:rPr lang="en-US" sz="1400" spc="-20" dirty="0"/>
              <a:t> 3990X CPU Review: In The Midst Of Chaos, </a:t>
            </a:r>
            <a:endParaRPr lang="hu-HU" sz="1400" spc="-20" dirty="0" smtClean="0"/>
          </a:p>
          <a:p>
            <a:pPr lvl="0"/>
            <a:r>
              <a:rPr lang="hu-HU" sz="1400" dirty="0" smtClean="0"/>
              <a:t>            </a:t>
            </a:r>
            <a:r>
              <a:rPr lang="en-US" sz="1400" dirty="0" smtClean="0"/>
              <a:t>AMD Seeks Opportunity</a:t>
            </a:r>
            <a:r>
              <a:rPr lang="hu-HU" sz="1400" dirty="0" smtClean="0"/>
              <a:t>,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Febr. 7 2020,  </a:t>
            </a:r>
          </a:p>
          <a:p>
            <a:pPr lvl="0"/>
            <a:r>
              <a:rPr lang="hu-HU" sz="1400" dirty="0" smtClean="0"/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://www.anandtech.com/print/15483/amd-threadripper-3990x-review</a:t>
            </a:r>
            <a:endParaRPr lang="en-US" sz="1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7929" y="1440776"/>
            <a:ext cx="87768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59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lang="en-US" sz="1400" dirty="0"/>
              <a:t>AMD Announces Ryzen </a:t>
            </a:r>
            <a:r>
              <a:rPr lang="en-US" sz="1400" dirty="0" err="1"/>
              <a:t>Threadripper</a:t>
            </a:r>
            <a:r>
              <a:rPr lang="en-US" sz="1400" dirty="0"/>
              <a:t> Pro: Workstation Parts for OEMs </a:t>
            </a:r>
            <a:r>
              <a:rPr lang="en-US" sz="1400" dirty="0" smtClean="0"/>
              <a:t>Only</a:t>
            </a:r>
            <a:r>
              <a:rPr lang="hu-HU" sz="1400" dirty="0" smtClean="0"/>
              <a:t>,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</a:t>
            </a:r>
            <a:r>
              <a:rPr lang="hu-HU" sz="1400" dirty="0" err="1" smtClean="0"/>
              <a:t>July</a:t>
            </a:r>
            <a:r>
              <a:rPr lang="hu-HU" sz="1400" dirty="0" smtClean="0"/>
              <a:t> 14 2020</a:t>
            </a:r>
            <a:r>
              <a:rPr lang="hu-HU" sz="1400" dirty="0"/>
              <a:t>, https://</a:t>
            </a:r>
            <a:r>
              <a:rPr lang="hu-HU" sz="1400" dirty="0" smtClean="0"/>
              <a:t>www.anandtech.com/show/15910/amd-announces-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ryzen</a:t>
            </a:r>
            <a:r>
              <a:rPr lang="hu-HU" sz="1400" dirty="0" smtClean="0"/>
              <a:t>-</a:t>
            </a:r>
            <a:r>
              <a:rPr lang="hu-HU" sz="1400" dirty="0" err="1" smtClean="0"/>
              <a:t>threadripper</a:t>
            </a:r>
            <a:r>
              <a:rPr lang="hu-HU" sz="1400" dirty="0" smtClean="0"/>
              <a:t>-pro-</a:t>
            </a:r>
            <a:r>
              <a:rPr lang="hu-HU" sz="1400" dirty="0" err="1" smtClean="0"/>
              <a:t>workstation</a:t>
            </a:r>
            <a:r>
              <a:rPr lang="hu-HU" sz="1400" dirty="0" smtClean="0"/>
              <a:t>-</a:t>
            </a:r>
            <a:r>
              <a:rPr lang="hu-HU" sz="1400" dirty="0" err="1" smtClean="0"/>
              <a:t>parts-for-oems-only</a:t>
            </a:r>
            <a:endParaRPr lang="en-US" sz="1400" dirty="0"/>
          </a:p>
        </p:txBody>
      </p:sp>
      <p:sp>
        <p:nvSpPr>
          <p:cNvPr id="5" name="TextBox 6"/>
          <p:cNvSpPr txBox="1"/>
          <p:nvPr/>
        </p:nvSpPr>
        <p:spPr>
          <a:xfrm>
            <a:off x="75460" y="2247407"/>
            <a:ext cx="89631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60</a:t>
            </a:r>
            <a:r>
              <a:rPr lang="en-US" sz="1400" dirty="0"/>
              <a:t>]: AMD Zen 3 Could Bid the CCX Farewell, Feature Updated </a:t>
            </a:r>
            <a:r>
              <a:rPr lang="en-US" sz="1400" dirty="0" smtClean="0"/>
              <a:t>SMT</a:t>
            </a:r>
            <a:r>
              <a:rPr lang="hu-HU" sz="1400" dirty="0" smtClean="0"/>
              <a:t>, </a:t>
            </a:r>
            <a:r>
              <a:rPr lang="hu-HU" sz="1400" dirty="0" err="1" smtClean="0"/>
              <a:t>TechPowerUp</a:t>
            </a:r>
            <a:r>
              <a:rPr lang="hu-HU" sz="1400" dirty="0" smtClean="0"/>
              <a:t>, </a:t>
            </a:r>
            <a:r>
              <a:rPr lang="hu-HU" sz="1400" dirty="0" err="1" smtClean="0"/>
              <a:t>Oct</a:t>
            </a:r>
            <a:r>
              <a:rPr lang="hu-HU" sz="1400" dirty="0" smtClean="0"/>
              <a:t>. 7 2019,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www.techpowerup.com/259869/amd-zen-3-could-bid-the-ccx-farewell-feature-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updated-</a:t>
            </a:r>
            <a:r>
              <a:rPr lang="en-US" sz="1400" dirty="0" err="1" smtClean="0"/>
              <a:t>smt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44636" y="3070166"/>
            <a:ext cx="7124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61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hu-HU" sz="1400" dirty="0" err="1"/>
              <a:t>About</a:t>
            </a:r>
            <a:r>
              <a:rPr lang="hu-HU" sz="1400" dirty="0"/>
              <a:t> </a:t>
            </a:r>
            <a:r>
              <a:rPr lang="hu-HU" sz="1400" dirty="0" err="1"/>
              <a:t>the</a:t>
            </a:r>
            <a:r>
              <a:rPr lang="hu-HU" sz="1400" dirty="0"/>
              <a:t> CCIX </a:t>
            </a:r>
            <a:r>
              <a:rPr lang="hu-HU" sz="1400" dirty="0" err="1" smtClean="0"/>
              <a:t>Consortium</a:t>
            </a:r>
            <a:r>
              <a:rPr lang="hu-HU" sz="1400" dirty="0"/>
              <a:t>, https://www.ccixconsortium.com/about/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79131" y="3467720"/>
            <a:ext cx="9097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62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Esteve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E., </a:t>
            </a:r>
            <a:r>
              <a:rPr lang="en-US" sz="1400" dirty="0"/>
              <a:t>CCIX Protocol Push PCI Express 4.0 up to </a:t>
            </a:r>
            <a:r>
              <a:rPr lang="en-US" sz="1400" dirty="0" smtClean="0"/>
              <a:t>25G</a:t>
            </a:r>
            <a:r>
              <a:rPr lang="hu-HU" sz="1400" dirty="0" smtClean="0"/>
              <a:t>, </a:t>
            </a:r>
            <a:r>
              <a:rPr lang="hu-HU" sz="1400" dirty="0" err="1" smtClean="0"/>
              <a:t>SemiWiki</a:t>
            </a:r>
            <a:r>
              <a:rPr lang="hu-HU" sz="1400" dirty="0" smtClean="0"/>
              <a:t>, </a:t>
            </a:r>
            <a:r>
              <a:rPr lang="hu-HU" sz="1400" dirty="0" err="1" smtClean="0"/>
              <a:t>June</a:t>
            </a:r>
            <a:r>
              <a:rPr lang="hu-HU" sz="1400" dirty="0" smtClean="0"/>
              <a:t> 8 2017,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://semiwiki.com/eda/synopsys/6826-ccix-protocol-push-pci-express-4-0-up-to-25g/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9131" y="4073754"/>
            <a:ext cx="849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63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Kennedy P., </a:t>
            </a:r>
            <a:r>
              <a:rPr lang="en-US" sz="1400" dirty="0"/>
              <a:t>AMD EPYC 7002 Series Rome Delivers a </a:t>
            </a:r>
            <a:r>
              <a:rPr lang="en-US" sz="1400" dirty="0" smtClean="0"/>
              <a:t>Knockout</a:t>
            </a:r>
            <a:r>
              <a:rPr lang="hu-HU" sz="1400" dirty="0" smtClean="0"/>
              <a:t>, STH, Aug. 7 2019,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https://</a:t>
            </a:r>
            <a:r>
              <a:rPr lang="en-US" sz="1400" dirty="0"/>
              <a:t>www.servethehome.com/amd-epyc-7002-series-rome-delivers-a-knockout/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4960" y="4669078"/>
            <a:ext cx="89888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[164]: AMD Releases x86-64™ Architectural Specification; Enables Market Driven Migration to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   64-Bit Computing,  Aug. 10 2000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   hhttp://www.amd.com/us/press-releases/Pages/Press_Release_715.aspx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5334" y="5451715"/>
            <a:ext cx="7520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[165]: AMD Discloses New Technologies At </a:t>
            </a:r>
            <a:r>
              <a:rPr lang="en-US" dirty="0" err="1" smtClean="0">
                <a:solidFill>
                  <a:srgbClr val="000000"/>
                </a:solidFill>
              </a:rPr>
              <a:t>Microporcessor</a:t>
            </a:r>
            <a:r>
              <a:rPr lang="en-US" dirty="0" smtClean="0">
                <a:solidFill>
                  <a:srgbClr val="000000"/>
                </a:solidFill>
              </a:rPr>
              <a:t> Forum, Oct. 5 1999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   http://www.amd.com/us/press-releases/Pages/Press_Release_751.aspx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6922" y="6026390"/>
            <a:ext cx="7763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[166]: AMD and Microsoft Collaborate to further 64-Bit Computing, April 24 2002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   http://www.amd.com/us/press-releases/Pages/Press_Release_19906.aspx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1486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7751"/>
            <a:ext cx="9144000" cy="393700"/>
          </a:xfrm>
        </p:spPr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hu-HU" altLang="en-US" sz="1700" dirty="0"/>
              <a:t>21)</a:t>
            </a:r>
            <a:endParaRPr lang="en-US" sz="1700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4865" y="623418"/>
            <a:ext cx="8192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[167]: Weber F., AMD’s Next Generation Microprocessor Architecture, Oct. 2001,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  http://www.datasheetcatalog.org/datasheet/AdvancedMicroDevices/mXsutyv.pdf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4865" y="1216423"/>
            <a:ext cx="9008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[168]: Builder’s Guide for AMD Opteron Processor-Based Servers and Workstations, </a:t>
            </a:r>
            <a:r>
              <a:rPr lang="en-US" dirty="0" err="1" smtClean="0">
                <a:solidFill>
                  <a:srgbClr val="000000"/>
                </a:solidFill>
              </a:rPr>
              <a:t>Febr</a:t>
            </a:r>
            <a:r>
              <a:rPr lang="en-US" dirty="0" smtClean="0">
                <a:solidFill>
                  <a:srgbClr val="000000"/>
                </a:solidFill>
              </a:rPr>
              <a:t>. 2004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  http://support.amd.com/us/Processor_TechDocs/30925.pdf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5239" y="1744880"/>
            <a:ext cx="7703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[169]: AMD64 Technology Wins Best Of Show At 2004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Teched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, June 1 2004,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     http://www.amd.com/us/press-releases/Pages/Press_Release_85830.aspx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788" y="2281187"/>
            <a:ext cx="86645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[170]: </a:t>
            </a:r>
            <a:r>
              <a:rPr lang="en-US" sz="1400" dirty="0" err="1"/>
              <a:t>Moammer</a:t>
            </a:r>
            <a:r>
              <a:rPr lang="en-US" sz="1400" dirty="0"/>
              <a:t> K., AMD Announces Zen, 40% IPC Improvement Over Excavator – Coming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 In </a:t>
            </a:r>
            <a:r>
              <a:rPr lang="en-US" sz="1400" dirty="0"/>
              <a:t>2016, Will Be Arriving To Desktops </a:t>
            </a:r>
            <a:r>
              <a:rPr lang="en-US" sz="1400" dirty="0" smtClean="0"/>
              <a:t>First, WCCFTECH, Mai 7, 2015,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wccftech.com/amd-zen-architecture-release-schedule-revealed-rolled-server-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market</a:t>
            </a:r>
            <a:r>
              <a:rPr lang="en-US" sz="1400" dirty="0"/>
              <a:t>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627" y="3272592"/>
            <a:ext cx="88332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[171]: </a:t>
            </a:r>
            <a:r>
              <a:rPr lang="en-US" sz="1400" dirty="0" err="1" smtClean="0"/>
              <a:t>Cutress</a:t>
            </a:r>
            <a:r>
              <a:rPr lang="en-US" sz="1400" dirty="0" smtClean="0"/>
              <a:t> I. </a:t>
            </a:r>
            <a:r>
              <a:rPr lang="en-US" sz="1400" dirty="0"/>
              <a:t>&amp; </a:t>
            </a:r>
            <a:r>
              <a:rPr lang="en-US" sz="1400" dirty="0" err="1" smtClean="0"/>
              <a:t>Frumusanu</a:t>
            </a:r>
            <a:r>
              <a:rPr lang="en-US" sz="1400" dirty="0" smtClean="0"/>
              <a:t> A., AMD </a:t>
            </a:r>
            <a:r>
              <a:rPr lang="en-US" sz="1400" dirty="0"/>
              <a:t>Zen 3 Ryzen Deep Dive Review: 5950X, 5900X, 5800X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 and </a:t>
            </a:r>
            <a:r>
              <a:rPr lang="en-US" sz="1400" dirty="0"/>
              <a:t>5600X </a:t>
            </a:r>
            <a:r>
              <a:rPr lang="en-US" sz="1400" dirty="0" smtClean="0"/>
              <a:t>Tested,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Nov. </a:t>
            </a:r>
            <a:r>
              <a:rPr lang="en-US" sz="1400" dirty="0"/>
              <a:t>5, </a:t>
            </a:r>
            <a:r>
              <a:rPr lang="en-US" sz="1400" dirty="0" smtClean="0"/>
              <a:t>2020,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www.anandtech.com/print/16214/amd-zen-3-ryzen-deep-dive-review-5950x-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5900x-5800x-and-5700x-tested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5435" y="4244741"/>
            <a:ext cx="8752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[172]: </a:t>
            </a:r>
            <a:r>
              <a:rPr lang="en-US" sz="1400" dirty="0" err="1" smtClean="0"/>
              <a:t>Shimpi</a:t>
            </a:r>
            <a:r>
              <a:rPr lang="en-US" sz="1400" dirty="0" smtClean="0"/>
              <a:t> A. L., AMD's </a:t>
            </a:r>
            <a:r>
              <a:rPr lang="en-US" sz="1400" dirty="0"/>
              <a:t>Athlon XP: Great performance, poor </a:t>
            </a:r>
            <a:r>
              <a:rPr lang="en-US" sz="1400" dirty="0" smtClean="0"/>
              <a:t>marketing,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Oct. </a:t>
            </a:r>
            <a:r>
              <a:rPr lang="en-US" sz="1400" dirty="0"/>
              <a:t>9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2001, 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://www.anandtech.com/print/835/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86" y="5014761"/>
            <a:ext cx="752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[173]: </a:t>
            </a:r>
            <a:r>
              <a:rPr lang="en-US" sz="1400" dirty="0" smtClean="0"/>
              <a:t>- AMD </a:t>
            </a:r>
            <a:r>
              <a:rPr lang="en-US" sz="1400" dirty="0"/>
              <a:t>Ryzen 9 5950X </a:t>
            </a:r>
            <a:r>
              <a:rPr lang="en-US" sz="1400" dirty="0" smtClean="0"/>
              <a:t>Review, </a:t>
            </a:r>
            <a:r>
              <a:rPr lang="en-US" sz="1400" dirty="0" err="1" smtClean="0"/>
              <a:t>Techpowerup</a:t>
            </a:r>
            <a:r>
              <a:rPr lang="en-US" sz="1400" dirty="0" smtClean="0"/>
              <a:t>, Nov 17. </a:t>
            </a:r>
            <a:r>
              <a:rPr lang="en-US" sz="1400" dirty="0"/>
              <a:t>2020, </a:t>
            </a:r>
            <a:endParaRPr lang="en-US" sz="1400" dirty="0" smtClean="0"/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://www.techpowerup.com/review/amd-ryzen-9-5950x/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2" y="5630780"/>
            <a:ext cx="8919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[174]: </a:t>
            </a:r>
            <a:r>
              <a:rPr lang="en-US" sz="1400" dirty="0" err="1"/>
              <a:t>Cutress</a:t>
            </a:r>
            <a:r>
              <a:rPr lang="en-US" sz="1400" dirty="0"/>
              <a:t> </a:t>
            </a:r>
            <a:r>
              <a:rPr lang="en-US" sz="1400" dirty="0" smtClean="0"/>
              <a:t>I., AMD </a:t>
            </a:r>
            <a:r>
              <a:rPr lang="en-US" sz="1400" dirty="0"/>
              <a:t>Ryzen 5000 and Zen 3 on Nov 5th: +19% IPC, Claims Best Gaming </a:t>
            </a:r>
            <a:r>
              <a:rPr lang="en-US" sz="1400" dirty="0" smtClean="0"/>
              <a:t>CPU,</a:t>
            </a:r>
            <a:endParaRPr lang="en-US" sz="1400" dirty="0"/>
          </a:p>
          <a:p>
            <a:r>
              <a:rPr lang="en-US" sz="1400" dirty="0" smtClean="0"/>
              <a:t>            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Oct. </a:t>
            </a:r>
            <a:r>
              <a:rPr lang="en-US" sz="1400" dirty="0"/>
              <a:t>8, </a:t>
            </a:r>
            <a:r>
              <a:rPr lang="en-US" sz="1400" dirty="0" smtClean="0"/>
              <a:t>2020,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www.anandtech.com/print/16148/amd-ryzen-5000-and-zen-3-on-nov-5th-19-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 err="1" smtClean="0"/>
              <a:t>ipc</a:t>
            </a:r>
            <a:r>
              <a:rPr lang="en-US" sz="1400" dirty="0" smtClean="0"/>
              <a:t>-claims-best-gaming-</a:t>
            </a:r>
            <a:r>
              <a:rPr lang="en-US" sz="1400" dirty="0" err="1" smtClean="0"/>
              <a:t>cpu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807118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hu-HU" altLang="en-US" sz="1700" dirty="0" smtClean="0"/>
              <a:t>2</a:t>
            </a:r>
            <a:r>
              <a:rPr lang="en-US" altLang="en-US" sz="1700" dirty="0" smtClean="0"/>
              <a:t>2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041" y="625842"/>
            <a:ext cx="8731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[175]: </a:t>
            </a:r>
            <a:r>
              <a:rPr lang="en-US" sz="1400" dirty="0" err="1" smtClean="0"/>
              <a:t>Cutress</a:t>
            </a:r>
            <a:r>
              <a:rPr lang="en-US" sz="1400" dirty="0" smtClean="0"/>
              <a:t> I., AMD </a:t>
            </a:r>
            <a:r>
              <a:rPr lang="en-US" sz="1400" dirty="0"/>
              <a:t>Launches Ryzen 5000 Mobile: Zen 3 and Cezanne for </a:t>
            </a:r>
            <a:r>
              <a:rPr lang="en-US" sz="1400" dirty="0" smtClean="0"/>
              <a:t>Notebooks,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Jan. </a:t>
            </a:r>
            <a:r>
              <a:rPr lang="en-US" sz="1400" dirty="0"/>
              <a:t>12, </a:t>
            </a:r>
            <a:r>
              <a:rPr lang="en-US" sz="1400" dirty="0" smtClean="0"/>
              <a:t>2021,           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87332" y="1114413"/>
            <a:ext cx="7790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smtClean="0"/>
              <a:t>www.anandtech.com/show/16405/amd-launches-ryzen-5000-mobile-zen-3-</a:t>
            </a:r>
          </a:p>
          <a:p>
            <a:r>
              <a:rPr lang="en-US" sz="1400" dirty="0" smtClean="0"/>
              <a:t>and-</a:t>
            </a:r>
            <a:r>
              <a:rPr lang="en-US" sz="1400" dirty="0" err="1" smtClean="0"/>
              <a:t>cezanne</a:t>
            </a:r>
            <a:r>
              <a:rPr lang="en-US" sz="1400" dirty="0" smtClean="0"/>
              <a:t>-for-notebooks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9275" y="1674797"/>
            <a:ext cx="78602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[176]: </a:t>
            </a:r>
            <a:r>
              <a:rPr lang="en-US" sz="1400" dirty="0" err="1"/>
              <a:t>Chiapetta</a:t>
            </a:r>
            <a:r>
              <a:rPr lang="en-US" sz="1400" dirty="0"/>
              <a:t> M., AMD Ryzen 9 5950X And 5900X CPU Review: Zen 3 </a:t>
            </a:r>
            <a:r>
              <a:rPr lang="en-US" sz="1400" dirty="0" smtClean="0"/>
              <a:t>Dominates,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Hot Hardware, Nov. 5, 2020,</a:t>
            </a:r>
          </a:p>
          <a:p>
            <a:r>
              <a:rPr lang="en-US" sz="1400" dirty="0"/>
              <a:t>            https://</a:t>
            </a:r>
            <a:r>
              <a:rPr lang="en-US" sz="1400" dirty="0" smtClean="0"/>
              <a:t>hothardware.com/reviews/amd-ryzen-5000-zen-3-processor-review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4783" y="2464067"/>
            <a:ext cx="8815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[177]: Socket AM4 B550 Chipset Motherboards, AMD, https://www.amd.com/en/chipsets/b550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88" y="2839453"/>
            <a:ext cx="7670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[178</a:t>
            </a:r>
            <a:r>
              <a:rPr lang="en-US" sz="1400" dirty="0"/>
              <a:t>]: B550 AORUS MASTER (rev. 1.0</a:t>
            </a:r>
            <a:r>
              <a:rPr lang="en-US" sz="1400" dirty="0" smtClean="0"/>
              <a:t>), </a:t>
            </a:r>
            <a:r>
              <a:rPr lang="en-US" sz="1400" dirty="0" err="1" smtClean="0"/>
              <a:t>Gygabyte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://www.gigabyte.com/Motherboard/B550-AORUS-MASTER-rev-10#kf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86" y="3407346"/>
            <a:ext cx="8453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179]: </a:t>
            </a:r>
            <a:r>
              <a:rPr lang="en-US" sz="1400" dirty="0" err="1" smtClean="0"/>
              <a:t>Kiselev</a:t>
            </a:r>
            <a:r>
              <a:rPr lang="en-US" sz="1400" dirty="0" smtClean="0"/>
              <a:t> V., AMD </a:t>
            </a:r>
            <a:r>
              <a:rPr lang="en-US" sz="1400" dirty="0"/>
              <a:t>AM4 Motherboards Selection Guide for Video </a:t>
            </a:r>
            <a:r>
              <a:rPr lang="en-US" sz="1400" dirty="0" smtClean="0"/>
              <a:t>Editors, Personal View,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Jan. 2019,</a:t>
            </a:r>
          </a:p>
          <a:p>
            <a:r>
              <a:rPr lang="en-US" sz="1400" dirty="0" smtClean="0"/>
              <a:t>             http</a:t>
            </a:r>
            <a:r>
              <a:rPr lang="en-US" sz="1400" dirty="0"/>
              <a:t>://</a:t>
            </a:r>
            <a:r>
              <a:rPr lang="en-US" sz="1400" dirty="0" smtClean="0"/>
              <a:t>www.personal-view.com/talks/discussion/21405/amd-am4-motherboards-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selection-guide-for-video-editors/p1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4788" y="4462450"/>
            <a:ext cx="7421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[180]: Chia K., </a:t>
            </a:r>
            <a:r>
              <a:rPr lang="sv-SE" sz="1400" dirty="0" smtClean="0"/>
              <a:t>RYZEN </a:t>
            </a:r>
            <a:r>
              <a:rPr lang="sv-SE" sz="1400" dirty="0"/>
              <a:t>3000: Block diagram (redrawn</a:t>
            </a:r>
            <a:r>
              <a:rPr lang="sv-SE" sz="1400" dirty="0" smtClean="0"/>
              <a:t>), Thread 8, Mai 16. 2019,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://twitter.com/chiakokhua/status/1132733771181113350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75" y="4985888"/>
            <a:ext cx="86264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[181]: </a:t>
            </a:r>
            <a:r>
              <a:rPr lang="en-US" sz="1400" dirty="0" err="1"/>
              <a:t>Chiapetta</a:t>
            </a:r>
            <a:r>
              <a:rPr lang="en-US" sz="1400" dirty="0"/>
              <a:t> M., AMD Launches Ryzen 4000 Series For Laptops: Zen 2 Mobile Unleashed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   With </a:t>
            </a:r>
            <a:r>
              <a:rPr lang="en-US" sz="1400" dirty="0"/>
              <a:t>Big Performance </a:t>
            </a:r>
            <a:r>
              <a:rPr lang="en-US" sz="1400" dirty="0" smtClean="0"/>
              <a:t>Gains, Hot Hardware, March 16, 220,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hothardware.com/reviews/amd-ryzen-4000-series-mobile-processors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9276" y="5746284"/>
            <a:ext cx="8737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[182]: </a:t>
            </a:r>
            <a:r>
              <a:rPr lang="en-US" sz="1400" dirty="0" err="1" smtClean="0"/>
              <a:t>Cutress</a:t>
            </a:r>
            <a:r>
              <a:rPr lang="en-US" sz="1400" dirty="0" smtClean="0"/>
              <a:t> I., AMD </a:t>
            </a:r>
            <a:r>
              <a:rPr lang="en-US" sz="1400" dirty="0"/>
              <a:t>Details Renoir: The Ryzen Mobile 4000 Series 7nm APU </a:t>
            </a:r>
            <a:r>
              <a:rPr lang="en-US" sz="1400" dirty="0" smtClean="0"/>
              <a:t>Uncovered,</a:t>
            </a:r>
            <a:endParaRPr lang="en-US" sz="1400" dirty="0"/>
          </a:p>
          <a:p>
            <a:r>
              <a:rPr lang="en-US" sz="1400" dirty="0" smtClean="0"/>
              <a:t>            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</a:t>
            </a:r>
            <a:r>
              <a:rPr lang="en-US" sz="1400" dirty="0"/>
              <a:t>March 16, </a:t>
            </a:r>
            <a:r>
              <a:rPr lang="en-US" sz="1400" dirty="0" smtClean="0"/>
              <a:t>2020,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www.anandtech.com/show/15624/amd-details-renoir-the-ryzen-mobile-4000-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series-7nm-apu-uncovered/4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608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hu-HU" altLang="en-US" sz="1700" dirty="0" smtClean="0"/>
              <a:t>2</a:t>
            </a:r>
            <a:r>
              <a:rPr lang="en-US" altLang="en-US" sz="1700" dirty="0" smtClean="0"/>
              <a:t>3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040" y="625842"/>
            <a:ext cx="8924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smtClean="0"/>
              <a:t>183]: </a:t>
            </a:r>
            <a:r>
              <a:rPr lang="en-US" sz="1400" dirty="0"/>
              <a:t>Smith R., AMD's Graphics Core Next Preview: AMD's New GPU, Architected For Compute,</a:t>
            </a:r>
          </a:p>
          <a:p>
            <a:r>
              <a:rPr lang="en-US" sz="1400" dirty="0"/>
              <a:t>            </a:t>
            </a:r>
            <a:r>
              <a:rPr lang="en-US" sz="1400" dirty="0" err="1"/>
              <a:t>AnandTech</a:t>
            </a:r>
            <a:r>
              <a:rPr lang="en-US" sz="1400" dirty="0"/>
              <a:t>, Dec. 21 2011, http://www.anandtech.com/show/4455/amds-graphics-core-</a:t>
            </a:r>
          </a:p>
          <a:p>
            <a:r>
              <a:rPr lang="en-US" sz="1400" dirty="0"/>
              <a:t>            </a:t>
            </a:r>
            <a:r>
              <a:rPr lang="en-US" sz="1400" dirty="0" smtClean="0"/>
              <a:t>next-preview-</a:t>
            </a:r>
            <a:r>
              <a:rPr lang="en-US" sz="1400" dirty="0" err="1" smtClean="0"/>
              <a:t>amd</a:t>
            </a:r>
            <a:r>
              <a:rPr lang="en-US" sz="1400" dirty="0" smtClean="0"/>
              <a:t>-architects-for-compute/2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5433" y="1405288"/>
            <a:ext cx="7185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[184]: Introducing RDNA architecture, AMD, Aug. 2019,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://www.amd.com/system/files/documents/rdna-whitepaper.pdf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879" y="1986116"/>
            <a:ext cx="84643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[185]: Thomas B., AMD Ryzen 5000 release date, price, benchmarks and </a:t>
            </a:r>
            <a:r>
              <a:rPr lang="en-US" sz="1400" dirty="0" smtClean="0"/>
              <a:t>specs, </a:t>
            </a:r>
            <a:r>
              <a:rPr lang="en-US" sz="1400" dirty="0" err="1" smtClean="0"/>
              <a:t>TechRadar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             27 Jan.,2021,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https</a:t>
            </a:r>
            <a:r>
              <a:rPr lang="en-US" sz="1400" dirty="0"/>
              <a:t>://www.techradar.com/news/amd-ryzen-5000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642" y="2763520"/>
            <a:ext cx="90192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[186]: Campbell A., AMD's reportedly working on a multi-die RDNA 3 GPU - </a:t>
            </a:r>
            <a:r>
              <a:rPr lang="en-US" sz="1400" dirty="0" err="1"/>
              <a:t>Navi</a:t>
            </a:r>
            <a:r>
              <a:rPr lang="en-US" sz="1400" dirty="0"/>
              <a:t> 31 is MASSIVE</a:t>
            </a:r>
            <a:r>
              <a:rPr lang="en-US" sz="1400" dirty="0" smtClean="0"/>
              <a:t>!,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Overlock3D, 25 Jan., 2021,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overclock3d.net/news/gpu_displays/amd_s_reportedly_working_on_a_multi-die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_</a:t>
            </a:r>
            <a:r>
              <a:rPr lang="en-US" sz="1400" dirty="0"/>
              <a:t>rdna_3_gpu_-_navi_31_is_massive/1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210" y="3737706"/>
            <a:ext cx="9119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 eaLnBrk="1" hangingPunct="1">
              <a:spcBef>
                <a:spcPct val="0"/>
              </a:spcBef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[187]: </a:t>
            </a:r>
            <a:r>
              <a:rPr lang="en-US" altLang="en-US" kern="0" dirty="0"/>
              <a:t>Intel Calls for 3D IC, EE Times, March 5 2015,</a:t>
            </a:r>
          </a:p>
          <a:p>
            <a:pPr lvl="0" defTabSz="914400" eaLnBrk="1" hangingPunct="1">
              <a:spcBef>
                <a:spcPct val="0"/>
              </a:spcBef>
            </a:pPr>
            <a:r>
              <a:rPr lang="en-US" altLang="en-US" kern="0" dirty="0"/>
              <a:t>           </a:t>
            </a:r>
            <a:r>
              <a:rPr lang="en-US" altLang="en-US" kern="0" dirty="0" smtClean="0"/>
              <a:t>  </a:t>
            </a:r>
            <a:r>
              <a:rPr lang="en-US" altLang="en-US" kern="0" spc="-10" dirty="0" smtClean="0"/>
              <a:t>https</a:t>
            </a:r>
            <a:r>
              <a:rPr lang="en-US" altLang="en-US" kern="0" spc="-10" dirty="0"/>
              <a:t>://www.eetimes.com/author.asp?section_id=36&amp;doc_id=1325921&amp;image_number=1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6584" y="4326203"/>
            <a:ext cx="8207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defTabSz="914400"/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</a:rPr>
              <a:t>[18</a:t>
            </a:r>
            <a:r>
              <a:rPr lang="hu-HU" kern="0" dirty="0" smtClean="0"/>
              <a:t>8</a:t>
            </a:r>
            <a:r>
              <a:rPr lang="en-US" kern="0" dirty="0"/>
              <a:t>]: </a:t>
            </a:r>
            <a:r>
              <a:rPr lang="en-US" kern="0" dirty="0" err="1"/>
              <a:t>Marcoux</a:t>
            </a:r>
            <a:r>
              <a:rPr lang="en-US" kern="0" dirty="0"/>
              <a:t> P., 2.5D, Silicon Interposers, Silicon Bridges, Glass Panels, Organic HDI,</a:t>
            </a:r>
          </a:p>
          <a:p>
            <a:pPr lvl="0" defTabSz="914400"/>
            <a:r>
              <a:rPr lang="en-US" kern="0" dirty="0"/>
              <a:t>          </a:t>
            </a:r>
            <a:r>
              <a:rPr lang="en-US" kern="0" dirty="0" smtClean="0"/>
              <a:t>   </a:t>
            </a:r>
            <a:r>
              <a:rPr lang="en-US" kern="0" dirty="0"/>
              <a:t>http://www.meptec.org/Resources/1%20-%20ALLVIA%20-%20Marcoux.pdf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39" y="4965290"/>
            <a:ext cx="8924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[189]: </a:t>
            </a:r>
            <a:r>
              <a:rPr lang="en-US" sz="1400" dirty="0" err="1" smtClean="0"/>
              <a:t>Burd</a:t>
            </a:r>
            <a:r>
              <a:rPr lang="en-US" sz="1400" dirty="0" smtClean="0"/>
              <a:t> T. </a:t>
            </a:r>
            <a:r>
              <a:rPr lang="en-US" sz="1400" dirty="0"/>
              <a:t>&amp;</a:t>
            </a:r>
            <a:r>
              <a:rPr lang="en-US" sz="1400" dirty="0" smtClean="0"/>
              <a:t> al., </a:t>
            </a:r>
            <a:r>
              <a:rPr lang="en-US" sz="1400" dirty="0"/>
              <a:t>Zeppelin”: An </a:t>
            </a:r>
            <a:r>
              <a:rPr lang="en-US" sz="1400" dirty="0" err="1"/>
              <a:t>SoC</a:t>
            </a:r>
            <a:r>
              <a:rPr lang="en-US" sz="1400" dirty="0"/>
              <a:t> for Multichip Architectures, IEEE </a:t>
            </a:r>
            <a:r>
              <a:rPr lang="en-US" sz="1400" dirty="0" smtClean="0"/>
              <a:t>J. of SSC, Vol. </a:t>
            </a:r>
            <a:r>
              <a:rPr lang="en-US" sz="1400" dirty="0"/>
              <a:t>54, </a:t>
            </a:r>
            <a:r>
              <a:rPr lang="en-US" sz="1400" dirty="0" smtClean="0"/>
              <a:t>No. </a:t>
            </a:r>
            <a:r>
              <a:rPr lang="en-US" sz="1400" dirty="0"/>
              <a:t>1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Jan. 2019, pp. 133-143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6996" y="5555229"/>
            <a:ext cx="85511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[190]: </a:t>
            </a:r>
            <a:r>
              <a:rPr lang="en-US" sz="1400" dirty="0" err="1"/>
              <a:t>Tarunr</a:t>
            </a:r>
            <a:r>
              <a:rPr lang="en-US" sz="1400" dirty="0"/>
              <a:t> B., AMD "Renoir" Die Annotation Raises Hopes of Desktop Chips Featuring </a:t>
            </a:r>
            <a:r>
              <a:rPr lang="en-US" sz="1400" dirty="0" smtClean="0"/>
              <a:t>x16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PEG, </a:t>
            </a:r>
            <a:r>
              <a:rPr lang="en-US" sz="1400" dirty="0" err="1" smtClean="0"/>
              <a:t>Techpowerup</a:t>
            </a:r>
            <a:r>
              <a:rPr lang="en-US" sz="1400" dirty="0"/>
              <a:t>, </a:t>
            </a:r>
            <a:r>
              <a:rPr lang="en-US" sz="1400" dirty="0" smtClean="0"/>
              <a:t>June 19, </a:t>
            </a:r>
            <a:r>
              <a:rPr lang="en-US" sz="1400" dirty="0"/>
              <a:t>2020,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www.techpowerup.com/268747/amd-renoir-die-annotation-raises-hopes-of-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desktop-chips-featuring-x16-peg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506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hu-HU" altLang="en-US" sz="1700" dirty="0" smtClean="0"/>
              <a:t>2</a:t>
            </a:r>
            <a:r>
              <a:rPr lang="en-US" altLang="en-US" sz="1700" dirty="0" smtClean="0"/>
              <a:t>3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8139" y="626047"/>
            <a:ext cx="8817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[191]: </a:t>
            </a:r>
            <a:r>
              <a:rPr lang="en-US" sz="1400" dirty="0" err="1"/>
              <a:t>Cutress</a:t>
            </a:r>
            <a:r>
              <a:rPr lang="en-US" sz="1400" dirty="0"/>
              <a:t> I., AMD Ryzen Mobile 4000: Measuring Renoir’s Die </a:t>
            </a:r>
            <a:r>
              <a:rPr lang="en-US" sz="1400" dirty="0" smtClean="0"/>
              <a:t>Size,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Jan. 14,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2020,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www.anandtech.com/show/15381/amd-ryzen-mobile-4000-measuring-renoirs-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die-size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879" y="1594278"/>
            <a:ext cx="9144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[192]: </a:t>
            </a:r>
            <a:r>
              <a:rPr lang="en-US" sz="1400" dirty="0" err="1"/>
              <a:t>Cutress</a:t>
            </a:r>
            <a:r>
              <a:rPr lang="en-US" sz="1400" dirty="0"/>
              <a:t> I., AMD Ryzen 4000 Mobile APUs: 7nm, 8-core on both 15W and 45W, Coming </a:t>
            </a:r>
            <a:r>
              <a:rPr lang="en-US" sz="1400" dirty="0" smtClean="0"/>
              <a:t>Q1,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Jan. 6, 2020,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www.anandtech.com/print/15324/amd-ryzen-4000-mobile-apus-7nm-8core-on-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both-15w-and-45w-coming-q1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7883" y="2605549"/>
            <a:ext cx="8777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[193]: </a:t>
            </a:r>
            <a:r>
              <a:rPr lang="en-US" sz="1400" dirty="0" err="1" smtClean="0"/>
              <a:t>Mujtaba</a:t>
            </a:r>
            <a:r>
              <a:rPr lang="en-US" sz="1400" dirty="0" smtClean="0"/>
              <a:t> H., AMD </a:t>
            </a:r>
            <a:r>
              <a:rPr lang="en-US" sz="1400" dirty="0"/>
              <a:t>Ryzen 5000 Zen 3 ‘Vermeer’ Undressed, First Ever High-Res Die </a:t>
            </a:r>
            <a:r>
              <a:rPr lang="en-US" sz="1400" dirty="0" smtClean="0"/>
              <a:t>Shots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/>
              <a:t>Close Ups Pictured &amp; </a:t>
            </a:r>
            <a:r>
              <a:rPr lang="en-US" sz="1400" dirty="0" smtClean="0"/>
              <a:t>Detailed, </a:t>
            </a:r>
            <a:r>
              <a:rPr lang="en-US" sz="1400" dirty="0" err="1" smtClean="0"/>
              <a:t>WCCFTech</a:t>
            </a:r>
            <a:r>
              <a:rPr lang="en-US" sz="1400" dirty="0" smtClean="0"/>
              <a:t>, Nov. 9, 2020,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wccftech.com/amd-ryzen-5000-zen-3-vermeer-undressed-high-res-die-shots-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close-ups-pictured-detailed</a:t>
            </a:r>
            <a:r>
              <a:rPr lang="en-US" sz="1400" dirty="0"/>
              <a:t>/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39" y="3667434"/>
            <a:ext cx="82401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[194]: Vogel T., </a:t>
            </a:r>
            <a:r>
              <a:rPr lang="de-DE" sz="1400" dirty="0" smtClean="0"/>
              <a:t>AMD </a:t>
            </a:r>
            <a:r>
              <a:rPr lang="de-DE" sz="1400" dirty="0"/>
              <a:t>Ryzen 5000: Die Zen-3-Architektur im </a:t>
            </a:r>
            <a:r>
              <a:rPr lang="de-DE" sz="1400" dirty="0" smtClean="0"/>
              <a:t>Detail</a:t>
            </a:r>
            <a:r>
              <a:rPr lang="de-DE" sz="1400" dirty="0"/>
              <a:t>, </a:t>
            </a:r>
            <a:r>
              <a:rPr lang="de-DE" sz="1400" dirty="0" smtClean="0"/>
              <a:t>PCGH, 05.11.2020,</a:t>
            </a:r>
          </a:p>
          <a:p>
            <a:r>
              <a:rPr lang="de-DE" sz="1400" dirty="0" smtClean="0"/>
              <a:t>             https</a:t>
            </a:r>
            <a:r>
              <a:rPr lang="de-DE" sz="1400" dirty="0"/>
              <a:t>://</a:t>
            </a:r>
            <a:r>
              <a:rPr lang="de-DE" sz="1400" dirty="0" smtClean="0"/>
              <a:t>www.pcgameshardware.de/Vermeer-Codename-276905/Specials/Zen-3-</a:t>
            </a:r>
          </a:p>
          <a:p>
            <a:r>
              <a:rPr lang="de-DE" sz="1400" dirty="0"/>
              <a:t> </a:t>
            </a:r>
            <a:r>
              <a:rPr lang="de-DE" sz="1400" dirty="0" smtClean="0"/>
              <a:t>            analysiert-1361112</a:t>
            </a:r>
            <a:r>
              <a:rPr lang="de-DE" sz="1400" dirty="0"/>
              <a:t>/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7880" y="4444180"/>
            <a:ext cx="89125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[195]: </a:t>
            </a:r>
            <a:r>
              <a:rPr lang="en-US" sz="1400" dirty="0" err="1"/>
              <a:t>Mujtaba</a:t>
            </a:r>
            <a:r>
              <a:rPr lang="en-US" sz="1400" dirty="0"/>
              <a:t> H., AMD Ryzen 5000 ‘Cezanne’ APU Spotted, Zen 3 &amp; </a:t>
            </a:r>
            <a:r>
              <a:rPr lang="en-US" sz="1400" dirty="0" smtClean="0"/>
              <a:t>7 nm </a:t>
            </a:r>
            <a:r>
              <a:rPr lang="en-US" sz="1400" dirty="0"/>
              <a:t>Vega Chips To </a:t>
            </a:r>
            <a:r>
              <a:rPr lang="en-US" sz="1400" dirty="0" smtClean="0"/>
              <a:t>Retain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/>
              <a:t>AM4 Support Till </a:t>
            </a:r>
            <a:r>
              <a:rPr lang="en-US" sz="1400" dirty="0" smtClean="0"/>
              <a:t>2021, </a:t>
            </a:r>
            <a:r>
              <a:rPr lang="en-US" sz="1400" dirty="0" err="1" smtClean="0"/>
              <a:t>WCCFTech</a:t>
            </a:r>
            <a:r>
              <a:rPr lang="en-US" sz="1400" dirty="0" smtClean="0"/>
              <a:t>, Jun. 23, 2020, 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wccftech.com/amd-ryzen-5000-cezanne-apu-family-spotted-zen-3-cpu-veg-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 err="1" smtClean="0"/>
              <a:t>gpu</a:t>
            </a:r>
            <a:r>
              <a:rPr lang="en-US" sz="1400" dirty="0" smtClean="0"/>
              <a:t>-cores</a:t>
            </a:r>
            <a:r>
              <a:rPr lang="en-US" sz="1400" dirty="0"/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996" y="5476570"/>
            <a:ext cx="90225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[196]: </a:t>
            </a:r>
            <a:r>
              <a:rPr lang="en-US" sz="1400" dirty="0" err="1"/>
              <a:t>Pirzada</a:t>
            </a:r>
            <a:r>
              <a:rPr lang="en-US" sz="1400" dirty="0"/>
              <a:t> U., AMD Announces Zen 3 Based ‘Cezanne’ Ryzen 5000 Mobility Series </a:t>
            </a:r>
            <a:r>
              <a:rPr lang="en-US" sz="1400" dirty="0" smtClean="0"/>
              <a:t>Processors,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 err="1" smtClean="0"/>
              <a:t>WCCFTech</a:t>
            </a:r>
            <a:r>
              <a:rPr lang="en-US" sz="1400" dirty="0" smtClean="0"/>
              <a:t>, Jan. 25, 2021,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wccftech.com/amd-announces-zen-3-based-cezanne-ryzen-5000-mobility-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series-processors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3719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5. Ref</a:t>
            </a:r>
            <a:r>
              <a:rPr lang="en-US" altLang="en-US" sz="1700" dirty="0" err="1" smtClean="0"/>
              <a:t>erences</a:t>
            </a:r>
            <a:r>
              <a:rPr lang="en-US" altLang="en-US" sz="1700" dirty="0" smtClean="0"/>
              <a:t> </a:t>
            </a:r>
            <a:r>
              <a:rPr lang="en-US" altLang="en-US" sz="1700" dirty="0"/>
              <a:t>(</a:t>
            </a:r>
            <a:r>
              <a:rPr lang="hu-HU" altLang="en-US" sz="1700" dirty="0" smtClean="0"/>
              <a:t>2</a:t>
            </a:r>
            <a:r>
              <a:rPr lang="en-US" altLang="en-US" sz="1700" dirty="0" smtClean="0"/>
              <a:t>4</a:t>
            </a:r>
            <a:r>
              <a:rPr lang="hu-HU" altLang="en-US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9022" y="624526"/>
            <a:ext cx="87355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[197]: </a:t>
            </a:r>
            <a:r>
              <a:rPr lang="en-US" sz="1400" dirty="0" smtClean="0"/>
              <a:t>Sandhu T., </a:t>
            </a:r>
            <a:r>
              <a:rPr lang="en-US" sz="1400" dirty="0"/>
              <a:t>deeper look at AMD 5000 Series Mobile </a:t>
            </a:r>
            <a:r>
              <a:rPr lang="en-US" sz="1400" dirty="0" smtClean="0"/>
              <a:t>processors, </a:t>
            </a:r>
            <a:r>
              <a:rPr lang="en-US" sz="1400" dirty="0" err="1" smtClean="0"/>
              <a:t>Hexus</a:t>
            </a:r>
            <a:r>
              <a:rPr lang="en-US" sz="1400" dirty="0" smtClean="0"/>
              <a:t>, Jan. 26, 2021,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hexus.net/tech/news/laptop/147336-a-deeper-look-amd-5000-series-mobile-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processors</a:t>
            </a:r>
            <a:r>
              <a:rPr lang="en-US" sz="1400" dirty="0"/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879" y="1396182"/>
            <a:ext cx="7380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[198]: Ryzen 3000 </a:t>
            </a:r>
            <a:r>
              <a:rPr lang="en-US" sz="1400" dirty="0" err="1" smtClean="0"/>
              <a:t>delidded</a:t>
            </a:r>
            <a:r>
              <a:rPr lang="en-US" sz="1400" dirty="0"/>
              <a:t>, https://</a:t>
            </a:r>
            <a:r>
              <a:rPr lang="en-US" sz="1400" dirty="0" smtClean="0"/>
              <a:t>www.youtube.com/watch?v=IPA-oQo3jzE,</a:t>
            </a:r>
          </a:p>
          <a:p>
            <a:r>
              <a:rPr lang="en-US" sz="1400" dirty="0" smtClean="0"/>
              <a:t>             Visited on 17. </a:t>
            </a:r>
            <a:r>
              <a:rPr lang="en-US" sz="1400" dirty="0" err="1" smtClean="0"/>
              <a:t>Febr</a:t>
            </a:r>
            <a:r>
              <a:rPr lang="en-US" sz="1400" dirty="0" smtClean="0"/>
              <a:t>. 2021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9022" y="1966449"/>
            <a:ext cx="88654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[199]: </a:t>
            </a:r>
            <a:r>
              <a:rPr lang="en-US" sz="1400" dirty="0" err="1" smtClean="0"/>
              <a:t>Cutress</a:t>
            </a:r>
            <a:r>
              <a:rPr lang="en-US" sz="1400" dirty="0" smtClean="0"/>
              <a:t> I., AMD </a:t>
            </a:r>
            <a:r>
              <a:rPr lang="en-US" sz="1400" dirty="0"/>
              <a:t>Zen Microarchitecture: Dual Schedulers, Micro-Op Cache and Memory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  Hierarchy Revealed,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Aug. 18, 2016,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www.anandtech.com/print/10578/amd-zen-microarchitecture-dual-schedulers-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micro-op-cache-memory-hierarchy-revealed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6998" y="2900515"/>
            <a:ext cx="89863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/>
              <a:t>[200]: </a:t>
            </a:r>
            <a:r>
              <a:rPr lang="en-US" sz="1400" dirty="0" err="1" smtClean="0"/>
              <a:t>Mujtaba</a:t>
            </a:r>
            <a:r>
              <a:rPr lang="en-US" sz="1400" dirty="0" smtClean="0"/>
              <a:t> H., </a:t>
            </a:r>
            <a:r>
              <a:rPr lang="en-US" sz="1400" dirty="0" smtClean="0">
                <a:solidFill>
                  <a:srgbClr val="333333"/>
                </a:solidFill>
                <a:latin typeface="Fira Sans"/>
              </a:rPr>
              <a:t>AMD </a:t>
            </a:r>
            <a:r>
              <a:rPr lang="en-US" sz="1400" dirty="0">
                <a:solidFill>
                  <a:srgbClr val="333333"/>
                </a:solidFill>
                <a:latin typeface="Fira Sans"/>
              </a:rPr>
              <a:t>Ryzen 5000 Zen 3 ‘Vermeer’ Undressed, First Ever High-Res Die Shots Close Ups </a:t>
            </a:r>
            <a:endParaRPr lang="en-US" sz="1400" dirty="0" smtClean="0">
              <a:solidFill>
                <a:srgbClr val="333333"/>
              </a:solidFill>
              <a:latin typeface="Fira Sans"/>
            </a:endParaRPr>
          </a:p>
          <a:p>
            <a:pPr fontAlgn="base"/>
            <a:r>
              <a:rPr lang="en-US" sz="1400" dirty="0">
                <a:solidFill>
                  <a:srgbClr val="333333"/>
                </a:solidFill>
                <a:latin typeface="Fira Sans"/>
              </a:rPr>
              <a:t> </a:t>
            </a:r>
            <a:r>
              <a:rPr lang="en-US" sz="1400" dirty="0" smtClean="0">
                <a:solidFill>
                  <a:srgbClr val="333333"/>
                </a:solidFill>
                <a:latin typeface="Fira Sans"/>
              </a:rPr>
              <a:t>               Pictured &amp; Detailed, </a:t>
            </a:r>
            <a:r>
              <a:rPr lang="en-US" sz="1400" dirty="0" err="1" smtClean="0">
                <a:solidFill>
                  <a:srgbClr val="333333"/>
                </a:solidFill>
                <a:latin typeface="Fira Sans"/>
              </a:rPr>
              <a:t>WCCFTech</a:t>
            </a:r>
            <a:r>
              <a:rPr lang="en-US" sz="1400" dirty="0" smtClean="0">
                <a:solidFill>
                  <a:srgbClr val="333333"/>
                </a:solidFill>
                <a:latin typeface="Fira Sans"/>
              </a:rPr>
              <a:t>, Nov. 9, 2020,</a:t>
            </a:r>
            <a:endParaRPr lang="en-US" sz="1400" dirty="0">
              <a:solidFill>
                <a:srgbClr val="333333"/>
              </a:solidFill>
              <a:latin typeface="Fira Sans"/>
            </a:endParaRPr>
          </a:p>
          <a:p>
            <a:r>
              <a:rPr lang="en-US" sz="1400" dirty="0"/>
              <a:t> </a:t>
            </a:r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wccftech.com/amd-ryzen-5000-zen-3-vermeer-undressed-high-res-die-shots-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close-ups-pictured-detailed</a:t>
            </a:r>
            <a:r>
              <a:rPr lang="en-US" sz="1400" dirty="0"/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96" y="3883743"/>
            <a:ext cx="8747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[201]: Alcorn P., Intel Teases Rocket Lake Core i9-11900K, Intends to Retake Gaming Crown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  With </a:t>
            </a:r>
            <a:r>
              <a:rPr lang="en-US" sz="1400" dirty="0"/>
              <a:t>19% IPC </a:t>
            </a:r>
            <a:r>
              <a:rPr lang="en-US" sz="1400" dirty="0" smtClean="0"/>
              <a:t>Increase, Toms Hardware, 11 Jan. 2021,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www.tomshardware.com/news/intel-rocket-lake-s-gaming-crown-19-percent-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 err="1" smtClean="0"/>
              <a:t>ipc</a:t>
            </a:r>
            <a:r>
              <a:rPr lang="en-US" sz="1400" dirty="0" smtClean="0"/>
              <a:t>-increase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8625" y="4937761"/>
            <a:ext cx="8885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[202]: Smith R., AMD's </a:t>
            </a:r>
            <a:r>
              <a:rPr lang="en-US" sz="1400" dirty="0"/>
              <a:t>Graphics Core Next Preview: AMD's New GPU, Architected For </a:t>
            </a:r>
            <a:r>
              <a:rPr lang="en-US" sz="1400" dirty="0" smtClean="0"/>
              <a:t>Compute,</a:t>
            </a:r>
            <a:endParaRPr lang="en-US" sz="1400" dirty="0"/>
          </a:p>
          <a:p>
            <a:r>
              <a:rPr lang="en-US" sz="1400" dirty="0" smtClean="0"/>
              <a:t>            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Dec. 21, 2011,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www.anandtech.com/show/4455/amds-graphics-core-next-preview-amd-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architects-for-compute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5433" y="5900286"/>
            <a:ext cx="5932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[203]: The Raven Ridge die, </a:t>
            </a:r>
            <a:r>
              <a:rPr lang="en-US" sz="1400" dirty="0" err="1" smtClean="0"/>
              <a:t>Wikichip</a:t>
            </a:r>
            <a:r>
              <a:rPr lang="en-US" sz="1400" dirty="0" smtClean="0"/>
              <a:t>, visited on 21 </a:t>
            </a:r>
            <a:r>
              <a:rPr lang="en-US" sz="1400" dirty="0" err="1" smtClean="0"/>
              <a:t>Febr</a:t>
            </a:r>
            <a:r>
              <a:rPr lang="en-US" sz="1400" dirty="0" smtClean="0"/>
              <a:t>. 2021,</a:t>
            </a:r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://en.wikichip.org/wiki/File:raven_ridge_die</a:t>
            </a:r>
          </a:p>
        </p:txBody>
      </p:sp>
    </p:spTree>
    <p:extLst>
      <p:ext uri="{BB962C8B-B14F-4D97-AF65-F5344CB8AC3E}">
        <p14:creationId xmlns:p14="http://schemas.microsoft.com/office/powerpoint/2010/main" val="312488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 smtClean="0"/>
              <a:t>5. References (25)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8137" y="626496"/>
            <a:ext cx="6667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[204]: </a:t>
            </a:r>
            <a:r>
              <a:rPr lang="en-US" sz="1400" dirty="0" err="1" smtClean="0"/>
              <a:t>Fritchen</a:t>
            </a:r>
            <a:r>
              <a:rPr lang="en-US" sz="1400" dirty="0" smtClean="0"/>
              <a:t> F., </a:t>
            </a:r>
            <a:r>
              <a:rPr lang="en-US" sz="1400" dirty="0" err="1" smtClean="0"/>
              <a:t>Photostream</a:t>
            </a:r>
            <a:r>
              <a:rPr lang="en-US" sz="1400" dirty="0" smtClean="0"/>
              <a:t>, visited on 24. </a:t>
            </a:r>
            <a:r>
              <a:rPr lang="en-US" sz="1400" dirty="0" err="1" smtClean="0"/>
              <a:t>Febr</a:t>
            </a:r>
            <a:r>
              <a:rPr lang="en-US" sz="1400" dirty="0" smtClean="0"/>
              <a:t>., 2021,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     https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www.flickr.com/photos/130561288@N04/48350029156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438" y="1268359"/>
            <a:ext cx="89609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[205]: Sandhu T., AMD unleashes Zen 3 and reckons it's faster for gaming than Core </a:t>
            </a:r>
            <a:r>
              <a:rPr lang="en-US" sz="1400" dirty="0" smtClean="0"/>
              <a:t>i9, </a:t>
            </a:r>
            <a:r>
              <a:rPr lang="en-US" sz="1400" dirty="0" err="1" smtClean="0"/>
              <a:t>Hexus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Oct. 8, 2020,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hexus.net/tech/news/cpu/146011-amd-unleashes-zen-3-reckons-faster-gaming-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core-i9</a:t>
            </a:r>
            <a:r>
              <a:rPr lang="en-US" sz="1400" dirty="0"/>
              <a:t>/ </a:t>
            </a:r>
          </a:p>
        </p:txBody>
      </p:sp>
      <p:sp>
        <p:nvSpPr>
          <p:cNvPr id="7" name="Rectangle 6"/>
          <p:cNvSpPr/>
          <p:nvPr/>
        </p:nvSpPr>
        <p:spPr>
          <a:xfrm>
            <a:off x="83563" y="2139326"/>
            <a:ext cx="91099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[205]: Alcorn P., AMD Ryzen 5000 Mobile 'Cezanne' </a:t>
            </a:r>
            <a:r>
              <a:rPr lang="en-US" sz="1400" dirty="0" err="1">
                <a:solidFill>
                  <a:srgbClr val="000000"/>
                </a:solidFill>
              </a:rPr>
              <a:t>SoC</a:t>
            </a:r>
            <a:r>
              <a:rPr lang="en-US" sz="1400" dirty="0">
                <a:solidFill>
                  <a:srgbClr val="000000"/>
                </a:solidFill>
              </a:rPr>
              <a:t> Deep Dive: Zen 3 Powers Into </a:t>
            </a:r>
            <a:r>
              <a:rPr lang="en-US" sz="1400" dirty="0" smtClean="0">
                <a:solidFill>
                  <a:srgbClr val="000000"/>
                </a:solidFill>
              </a:rPr>
              <a:t>Notebooks,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err="1" smtClean="0">
                <a:solidFill>
                  <a:srgbClr val="000000"/>
                </a:solidFill>
              </a:rPr>
              <a:t>TomsHardware</a:t>
            </a:r>
            <a:r>
              <a:rPr lang="en-US" sz="1400" dirty="0" smtClean="0">
                <a:solidFill>
                  <a:srgbClr val="000000"/>
                </a:solidFill>
              </a:rPr>
              <a:t>, Jan. 26, 2021,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 </a:t>
            </a:r>
            <a:r>
              <a:rPr lang="en-GB" sz="1400" dirty="0" smtClean="0"/>
              <a:t>AMD </a:t>
            </a:r>
            <a:r>
              <a:rPr lang="en-GB" sz="1400" dirty="0" err="1"/>
              <a:t>Ryzen</a:t>
            </a:r>
            <a:r>
              <a:rPr lang="en-GB" sz="1400" dirty="0"/>
              <a:t> 5000 Mobile 'Cezanne' </a:t>
            </a:r>
            <a:r>
              <a:rPr lang="en-GB" sz="1400" dirty="0" err="1"/>
              <a:t>SoC</a:t>
            </a:r>
            <a:r>
              <a:rPr lang="en-GB" sz="1400" dirty="0"/>
              <a:t> Deep Dive: Zen 3 Powers Into Notebooks | </a:t>
            </a:r>
            <a:r>
              <a:rPr lang="en-GB" sz="1400" dirty="0" smtClean="0"/>
              <a:t>Tom's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        </a:t>
            </a:r>
            <a:r>
              <a:rPr lang="en-GB" sz="1400" dirty="0"/>
              <a:t>Hardware (tomshardware.com)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3967" y="3089710"/>
            <a:ext cx="8974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[206</a:t>
            </a:r>
            <a:r>
              <a:rPr lang="en-GB" sz="1400" dirty="0"/>
              <a:t>]: Infinity Fabric (IF) </a:t>
            </a:r>
            <a:r>
              <a:rPr lang="en-GB" sz="1400" dirty="0" smtClean="0"/>
              <a:t>– AMD, </a:t>
            </a:r>
            <a:r>
              <a:rPr lang="en-GB" sz="1400" dirty="0"/>
              <a:t>Infinity Fabric (IF) - AMD </a:t>
            </a:r>
            <a:r>
              <a:rPr lang="en-GB" sz="1400" dirty="0" smtClean="0"/>
              <a:t>– </a:t>
            </a:r>
            <a:r>
              <a:rPr lang="en-GB" sz="1400" dirty="0" err="1" smtClean="0"/>
              <a:t>WikiChip</a:t>
            </a:r>
            <a:r>
              <a:rPr lang="en-GB" sz="1400" dirty="0" smtClean="0"/>
              <a:t>, visited on 25. Sept., 2021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2740" y="3463491"/>
            <a:ext cx="897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[207]: </a:t>
            </a:r>
            <a:r>
              <a:rPr lang="en-GB" sz="1400" dirty="0"/>
              <a:t>Beck N. &amp; al.: "Zeppelin": An </a:t>
            </a:r>
            <a:r>
              <a:rPr lang="en-GB" sz="1400" dirty="0" err="1"/>
              <a:t>SoC</a:t>
            </a:r>
            <a:r>
              <a:rPr lang="en-GB" sz="1400" dirty="0"/>
              <a:t> for Multichip Architectures, Proc. ISSCC 2018, IEEE, </a:t>
            </a:r>
            <a:endParaRPr lang="en-GB" sz="1400" dirty="0" smtClean="0"/>
          </a:p>
          <a:p>
            <a:r>
              <a:rPr lang="en-GB" sz="1400" dirty="0"/>
              <a:t> </a:t>
            </a:r>
            <a:r>
              <a:rPr lang="en-GB" sz="1400" dirty="0" smtClean="0"/>
              <a:t>            pp. 40-42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3888" y="4032987"/>
            <a:ext cx="93734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[208</a:t>
            </a:r>
            <a:r>
              <a:rPr lang="en-GB" sz="1400" dirty="0"/>
              <a:t>]: </a:t>
            </a:r>
            <a:r>
              <a:rPr lang="en-GB" sz="1400" dirty="0" err="1" smtClean="0"/>
              <a:t>Cutress</a:t>
            </a:r>
            <a:r>
              <a:rPr lang="en-GB" sz="1400" dirty="0" smtClean="0"/>
              <a:t> I., </a:t>
            </a:r>
            <a:r>
              <a:rPr lang="en-GB" sz="1400" dirty="0" err="1" smtClean="0"/>
              <a:t>Frumusanu</a:t>
            </a:r>
            <a:r>
              <a:rPr lang="en-GB" sz="1400" dirty="0" smtClean="0"/>
              <a:t> A., MD </a:t>
            </a:r>
            <a:r>
              <a:rPr lang="en-GB" sz="1400" dirty="0"/>
              <a:t>3rd Gen EPYC Milan Review: A Peak vs Per Core </a:t>
            </a:r>
            <a:r>
              <a:rPr lang="en-GB" sz="1400" dirty="0" smtClean="0"/>
              <a:t>Performance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        Balance, </a:t>
            </a:r>
            <a:r>
              <a:rPr lang="en-GB" sz="1400" dirty="0" err="1" smtClean="0"/>
              <a:t>AnandTech</a:t>
            </a:r>
            <a:r>
              <a:rPr lang="en-GB" sz="1400" dirty="0" smtClean="0"/>
              <a:t>, March </a:t>
            </a:r>
            <a:r>
              <a:rPr lang="en-GB" sz="1400" dirty="0"/>
              <a:t>15, </a:t>
            </a:r>
            <a:r>
              <a:rPr lang="en-GB" sz="1400" dirty="0" smtClean="0"/>
              <a:t>2021,</a:t>
            </a:r>
          </a:p>
          <a:p>
            <a:r>
              <a:rPr lang="en-GB" sz="1400" dirty="0" smtClean="0"/>
              <a:t>             </a:t>
            </a:r>
            <a:r>
              <a:rPr lang="en-GB" sz="1400" spc="-20" dirty="0"/>
              <a:t>AMD 3rd Gen EPYC Milan Review: A Peak vs Per Core Performance Balance (anandtech.com</a:t>
            </a:r>
            <a:r>
              <a:rPr lang="en-GB" sz="1400" spc="-20" dirty="0" smtClean="0"/>
              <a:t>)</a:t>
            </a:r>
            <a:endParaRPr lang="en-GB" sz="1400" spc="-20" dirty="0"/>
          </a:p>
        </p:txBody>
      </p:sp>
      <p:sp>
        <p:nvSpPr>
          <p:cNvPr id="11" name="TextBox 10"/>
          <p:cNvSpPr txBox="1"/>
          <p:nvPr/>
        </p:nvSpPr>
        <p:spPr>
          <a:xfrm>
            <a:off x="54260" y="4851134"/>
            <a:ext cx="8859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[209]: AMD Rome – is it for real? Architecture and initial HPC </a:t>
            </a:r>
            <a:r>
              <a:rPr lang="en-GB" sz="1400" dirty="0" smtClean="0"/>
              <a:t>performance</a:t>
            </a:r>
            <a:r>
              <a:rPr lang="en-GB" sz="1400" dirty="0"/>
              <a:t>, Article Number</a:t>
            </a:r>
            <a:r>
              <a:rPr lang="en-GB" sz="1400" dirty="0" smtClean="0"/>
              <a:t>: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        000137696, Dell,</a:t>
            </a:r>
          </a:p>
          <a:p>
            <a:r>
              <a:rPr lang="en-GB" sz="1400" dirty="0" smtClean="0"/>
              <a:t>             AMD </a:t>
            </a:r>
            <a:r>
              <a:rPr lang="en-GB" sz="1400" dirty="0"/>
              <a:t>Rome – is it for real? Architecture and initial HPC performance | Dell Hungary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28" y="5577840"/>
            <a:ext cx="6688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[210]: ZDNet staff: AMD releases its "</a:t>
            </a:r>
            <a:r>
              <a:rPr lang="en-GB" sz="1400" dirty="0" smtClean="0"/>
              <a:t>Hammer“, ZDNet, Aug. 17, 2000,</a:t>
            </a:r>
          </a:p>
          <a:p>
            <a:r>
              <a:rPr lang="en-GB" sz="1400" dirty="0" smtClean="0"/>
              <a:t>             https</a:t>
            </a:r>
            <a:r>
              <a:rPr lang="en-GB" sz="1400" dirty="0"/>
              <a:t>://www.zdnet.com/article/amd-releases-its-hammer/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7445" y="6140378"/>
            <a:ext cx="85897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[211]: </a:t>
            </a:r>
            <a:r>
              <a:rPr lang="hu-HU" dirty="0" err="1" smtClean="0">
                <a:solidFill>
                  <a:srgbClr val="000000"/>
                </a:solidFill>
                <a:latin typeface="+mn-lt"/>
              </a:rPr>
              <a:t>Gwennap</a:t>
            </a:r>
            <a:r>
              <a:rPr lang="hu-HU" dirty="0" smtClean="0">
                <a:solidFill>
                  <a:srgbClr val="000000"/>
                </a:solidFill>
                <a:latin typeface="+mn-lt"/>
              </a:rPr>
              <a:t> L., </a:t>
            </a:r>
            <a:r>
              <a:rPr lang="en-US" dirty="0">
                <a:latin typeface="+mn-lt"/>
              </a:rPr>
              <a:t>Intel's Itanium and IA-64: Technology and Market </a:t>
            </a:r>
            <a:r>
              <a:rPr lang="en-US" dirty="0" smtClean="0">
                <a:latin typeface="+mn-lt"/>
              </a:rPr>
              <a:t>Forecast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,</a:t>
            </a:r>
            <a:r>
              <a:rPr lang="hu-HU" dirty="0" smtClean="0">
                <a:solidFill>
                  <a:srgbClr val="000000"/>
                </a:solidFill>
                <a:latin typeface="+mn-lt"/>
              </a:rPr>
              <a:t> MDR, 2000</a:t>
            </a:r>
            <a:endParaRPr lang="en-US" dirty="0" smtClean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01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References (</a:t>
            </a:r>
            <a:r>
              <a:rPr lang="en-US" dirty="0" smtClean="0"/>
              <a:t>26)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8137" y="626496"/>
            <a:ext cx="88761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[212]: AMD Investor-Presentation August 2021, AMD,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://d1io3yog0oux5.cloudfront.net/_</a:t>
            </a:r>
            <a:r>
              <a:rPr lang="en-US" sz="1400" dirty="0" smtClean="0"/>
              <a:t>c89d59197e1048e82462d576c15bf11a/amd/db/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708/6446/pdf/AMD_Investor+Presentation+August+2021.pdf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6533" y="1443040"/>
            <a:ext cx="89479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[213]: </a:t>
            </a:r>
            <a:r>
              <a:rPr lang="en-US" sz="1400" dirty="0" err="1" smtClean="0"/>
              <a:t>Solca</a:t>
            </a:r>
            <a:r>
              <a:rPr lang="en-US" sz="1400" dirty="0" smtClean="0"/>
              <a:t>, B., </a:t>
            </a:r>
            <a:r>
              <a:rPr lang="en-GB" sz="1400" dirty="0"/>
              <a:t>AMD presents more details on Zen 3 3D V-Cache and the future of 3D </a:t>
            </a:r>
            <a:r>
              <a:rPr lang="en-GB" sz="1400" dirty="0" smtClean="0"/>
              <a:t>stacking,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      </a:t>
            </a:r>
            <a:r>
              <a:rPr lang="en-GB" sz="1400" dirty="0" err="1" smtClean="0"/>
              <a:t>Notebookcheck</a:t>
            </a:r>
            <a:r>
              <a:rPr lang="en-GB" sz="1400" dirty="0" smtClean="0"/>
              <a:t>, Aug. 24, 2021</a:t>
            </a:r>
          </a:p>
          <a:p>
            <a:r>
              <a:rPr lang="en-GB" sz="1400" dirty="0"/>
              <a:t>           https://</a:t>
            </a:r>
            <a:r>
              <a:rPr lang="en-GB" sz="1400" dirty="0" smtClean="0"/>
              <a:t>www.notebookcheck.net/AMD-presents-more-details-on-Zen-3-3D-V-Cache-and-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         the-future-of-3D-stacking.556527.0.html </a:t>
            </a:r>
          </a:p>
        </p:txBody>
      </p:sp>
    </p:spTree>
    <p:extLst>
      <p:ext uri="{BB962C8B-B14F-4D97-AF65-F5344CB8AC3E}">
        <p14:creationId xmlns:p14="http://schemas.microsoft.com/office/powerpoint/2010/main" val="9374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(</a:t>
            </a:r>
            <a:r>
              <a:rPr lang="en-US" sz="1700" dirty="0" smtClean="0"/>
              <a:t>13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142875" y="6337627"/>
            <a:ext cx="2233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Source: Investing.com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493" y="476332"/>
            <a:ext cx="375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stock price 2017 - 2021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874294"/>
            <a:ext cx="9143999" cy="4073091"/>
            <a:chOff x="0" y="874294"/>
            <a:chExt cx="9143999" cy="40730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0932" t="43740" r="38813" b="17495"/>
            <a:stretch/>
          </p:blipFill>
          <p:spPr>
            <a:xfrm>
              <a:off x="0" y="874294"/>
              <a:ext cx="9143999" cy="398773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142875" y="3782728"/>
              <a:ext cx="2821706" cy="45238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441356" y="4616450"/>
              <a:ext cx="702643" cy="33093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1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595" y="481261"/>
            <a:ext cx="235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1600" dirty="0" smtClean="0">
                <a:solidFill>
                  <a:srgbClr val="FF0000"/>
                </a:solidFill>
                <a:latin typeface="+mj-lt"/>
              </a:rPr>
              <a:t>Preface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382" y="818146"/>
            <a:ext cx="9009198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spc="-30" dirty="0" smtClean="0">
                <a:latin typeface="+mj-lt"/>
              </a:rPr>
              <a:t>In this Chapter we </a:t>
            </a:r>
            <a:r>
              <a:rPr lang="en-GB" sz="1600" spc="-30" dirty="0" smtClean="0">
                <a:solidFill>
                  <a:srgbClr val="0070C0"/>
                </a:solidFill>
                <a:latin typeface="+mj-lt"/>
              </a:rPr>
              <a:t>focus </a:t>
            </a:r>
            <a:r>
              <a:rPr lang="en-GB" sz="1600" spc="-30" dirty="0" smtClean="0">
                <a:latin typeface="+mj-lt"/>
              </a:rPr>
              <a:t>on the </a:t>
            </a:r>
            <a:r>
              <a:rPr lang="en-GB" sz="1600" spc="-30" dirty="0" smtClean="0">
                <a:solidFill>
                  <a:srgbClr val="FF0000"/>
                </a:solidFill>
                <a:latin typeface="+mj-lt"/>
              </a:rPr>
              <a:t>design concept of AMD’s Zen core based processors</a:t>
            </a:r>
          </a:p>
          <a:p>
            <a:pPr fontAlgn="base">
              <a:spcAft>
                <a:spcPts val="600"/>
              </a:spcAft>
            </a:pPr>
            <a:r>
              <a:rPr lang="en-GB" sz="1600" dirty="0" smtClean="0">
                <a:latin typeface="+mj-lt"/>
              </a:rPr>
              <a:t>      that resulted in higher performance processors than offered by Intel.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</a:rPr>
              <a:t>To reduce the length of this Chapter </a:t>
            </a:r>
            <a:r>
              <a:rPr lang="en-GB" sz="1600" dirty="0" smtClean="0">
                <a:solidFill>
                  <a:srgbClr val="0070C0"/>
                </a:solidFill>
                <a:latin typeface="+mj-lt"/>
              </a:rPr>
              <a:t>we do not discuss main features of their</a:t>
            </a:r>
            <a:r>
              <a:rPr lang="en-GB" sz="1600" dirty="0" smtClean="0">
                <a:latin typeface="+mj-lt"/>
              </a:rPr>
              <a:t> </a:t>
            </a:r>
            <a:r>
              <a:rPr lang="en-GB" sz="1600" dirty="0" smtClean="0">
                <a:solidFill>
                  <a:srgbClr val="0070C0"/>
                </a:solidFill>
                <a:latin typeface="+mj-lt"/>
              </a:rPr>
              <a:t>ISA,</a:t>
            </a:r>
            <a:r>
              <a:rPr lang="en-GB" sz="1600" dirty="0" smtClean="0">
                <a:latin typeface="+mj-lt"/>
              </a:rPr>
              <a:t> </a:t>
            </a:r>
          </a:p>
          <a:p>
            <a:pPr fontAlgn="base">
              <a:spcAft>
                <a:spcPts val="600"/>
              </a:spcAft>
            </a:pPr>
            <a:r>
              <a:rPr lang="en-GB" sz="1600" dirty="0">
                <a:latin typeface="+mj-lt"/>
              </a:rPr>
              <a:t> </a:t>
            </a:r>
            <a:r>
              <a:rPr lang="en-GB" sz="1600" dirty="0" smtClean="0">
                <a:latin typeface="+mj-lt"/>
              </a:rPr>
              <a:t>     their microarchitecture or power management.</a:t>
            </a:r>
            <a:r>
              <a:rPr lang="en-GB" sz="1600" dirty="0" smtClean="0">
                <a:solidFill>
                  <a:srgbClr val="0070C0"/>
                </a:solidFill>
                <a:latin typeface="+mj-lt"/>
              </a:rPr>
              <a:t> </a:t>
            </a:r>
          </a:p>
          <a:p>
            <a:pPr fontAlgn="base"/>
            <a:r>
              <a:rPr lang="en-GB" sz="1600" dirty="0" smtClean="0">
                <a:latin typeface="+mj-lt"/>
              </a:rPr>
              <a:t>    These points are discussed then in Chapters dealing with mobile, client and</a:t>
            </a:r>
          </a:p>
          <a:p>
            <a:pPr fontAlgn="base"/>
            <a:r>
              <a:rPr lang="en-GB" sz="1600" dirty="0" smtClean="0">
                <a:latin typeface="+mj-lt"/>
              </a:rPr>
              <a:t>      server processors in general.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69" y="2515909"/>
            <a:ext cx="2964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 to the terminology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632" y="2827201"/>
            <a:ext cx="89959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term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Zen-based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is ambiguous</a:t>
            </a:r>
            <a:r>
              <a:rPr lang="en-US" sz="1600" dirty="0" smtClean="0">
                <a:latin typeface="+mj-lt"/>
              </a:rPr>
              <a:t>.</a:t>
            </a:r>
          </a:p>
          <a:p>
            <a:pPr fontAlgn="base"/>
            <a:r>
              <a:rPr lang="en-US" sz="1600" dirty="0" smtClean="0">
                <a:latin typeface="+mj-lt"/>
              </a:rPr>
              <a:t>    It may refer either to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Zen core based processors in general </a:t>
            </a:r>
            <a:r>
              <a:rPr lang="en-US" sz="1600" dirty="0" smtClean="0">
                <a:latin typeface="+mj-lt"/>
              </a:rPr>
              <a:t>or to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first generation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“Zen core”-based processors in particular.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To resolve this ambiguity, we designate in this Chapter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Zen core-based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(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Family 17h-based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) processors </a:t>
            </a:r>
            <a:r>
              <a:rPr lang="en-US" sz="1600" dirty="0" smtClean="0">
                <a:latin typeface="+mj-lt"/>
              </a:rPr>
              <a:t>simply as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Zen-based </a:t>
            </a:r>
            <a:r>
              <a:rPr lang="en-US" sz="1600" dirty="0" smtClean="0">
                <a:latin typeface="+mj-lt"/>
              </a:rPr>
              <a:t>and use the term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1. gen. Zen core-based </a:t>
            </a:r>
            <a:r>
              <a:rPr lang="en-US" sz="1600" dirty="0" smtClean="0">
                <a:latin typeface="+mj-lt"/>
              </a:rPr>
              <a:t>if we refer to its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first generation in particular</a:t>
            </a:r>
            <a:r>
              <a:rPr lang="en-US" sz="1600" dirty="0" smtClean="0">
                <a:latin typeface="+mj-lt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addition, AMD interprets the term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mobile</a:t>
            </a:r>
            <a:r>
              <a:rPr lang="en-US" sz="1600" dirty="0" smtClean="0">
                <a:latin typeface="+mj-lt"/>
              </a:rPr>
              <a:t> individually, by using this term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for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laptops.</a:t>
            </a:r>
          </a:p>
          <a:p>
            <a:pPr fontAlgn="base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en-US" sz="1600" spc="-30" dirty="0" smtClean="0">
                <a:latin typeface="+mj-lt"/>
              </a:rPr>
              <a:t>In this Chapter we follow AMD’s terminology, that is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mobiles should be interpreted</a:t>
            </a:r>
          </a:p>
          <a:p>
            <a:pPr fontAlgn="base"/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      as laptops.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 smtClean="0"/>
              <a:t>Preface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35266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</a:t>
            </a:r>
            <a:r>
              <a:rPr lang="hu-HU" sz="1700" dirty="0" smtClean="0"/>
              <a:t>(</a:t>
            </a:r>
            <a:r>
              <a:rPr lang="en-US" sz="1700" dirty="0" smtClean="0"/>
              <a:t>14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pic>
        <p:nvPicPr>
          <p:cNvPr id="1026" name="Picture 2" descr="https://cdn.mos.cms.futurecdn.net/y3CPUzoQSLDUBupprxwjHd-1236-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1" y="1482087"/>
            <a:ext cx="8753475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421" y="479326"/>
            <a:ext cx="8775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Single core (SC)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Cinebench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R20 benchmark results indicating AMD’s lead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in performance along with their Ryzen 9 5900 processor in 2021 [185] </a:t>
            </a:r>
          </a:p>
        </p:txBody>
      </p:sp>
    </p:spTree>
    <p:extLst>
      <p:ext uri="{BB962C8B-B14F-4D97-AF65-F5344CB8AC3E}">
        <p14:creationId xmlns:p14="http://schemas.microsoft.com/office/powerpoint/2010/main" val="317486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(</a:t>
            </a:r>
            <a:r>
              <a:rPr lang="en-US" sz="1700" dirty="0" smtClean="0"/>
              <a:t>15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253807" y="833771"/>
            <a:ext cx="900112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Obviously,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fight for the crown of the highest performance DT processor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has not yet been finished yet and will go on.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One new episode of the state of affairs is Intel’s statement in 01/2021 claiming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that their i9-11900K 11th-Gen </a:t>
            </a:r>
            <a:r>
              <a:rPr lang="en-US" sz="1600" dirty="0">
                <a:latin typeface="+mj-lt"/>
              </a:rPr>
              <a:t>Rocket Lake </a:t>
            </a:r>
            <a:r>
              <a:rPr lang="en-US" sz="1600" dirty="0" smtClean="0">
                <a:latin typeface="+mj-lt"/>
              </a:rPr>
              <a:t>processor has achieved 3 to 8 %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higher performance in gaming than </a:t>
            </a:r>
            <a:r>
              <a:rPr lang="en-US" sz="1600" dirty="0">
                <a:latin typeface="+mj-lt"/>
              </a:rPr>
              <a:t>AMD’s </a:t>
            </a:r>
            <a:r>
              <a:rPr lang="en-US" sz="1600" dirty="0" smtClean="0">
                <a:latin typeface="+mj-lt"/>
              </a:rPr>
              <a:t>Ryzen95900X [201].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Surely, exciting times will follow in this duel.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15" y="481781"/>
            <a:ext cx="6348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 to the fight for supremacy in x86-based processors</a:t>
            </a:r>
          </a:p>
        </p:txBody>
      </p:sp>
    </p:spTree>
    <p:extLst>
      <p:ext uri="{BB962C8B-B14F-4D97-AF65-F5344CB8AC3E}">
        <p14:creationId xmlns:p14="http://schemas.microsoft.com/office/powerpoint/2010/main" val="253767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</a:t>
            </a:r>
            <a:r>
              <a:rPr lang="hu-HU" sz="1700" dirty="0"/>
              <a:t> (</a:t>
            </a:r>
            <a:r>
              <a:rPr lang="en-US" sz="1700" dirty="0" smtClean="0"/>
              <a:t>16</a:t>
            </a:r>
            <a:r>
              <a:rPr lang="hu-HU" sz="1700" dirty="0" smtClean="0"/>
              <a:t>)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482" t="16032" r="40179" b="6031"/>
          <a:stretch/>
        </p:blipFill>
        <p:spPr>
          <a:xfrm>
            <a:off x="466415" y="1183907"/>
            <a:ext cx="5650850" cy="5429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5" y="476250"/>
            <a:ext cx="939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pc="-150" dirty="0" smtClean="0">
                <a:solidFill>
                  <a:schemeClr val="accent6"/>
                </a:solidFill>
                <a:latin typeface="+mj-lt"/>
              </a:rPr>
              <a:t>Performance of current 2S servers while running the SPECint2017 Rate N benchmark [208]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2902" y="1780674"/>
            <a:ext cx="2913597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SPECint2017 </a:t>
            </a:r>
            <a:r>
              <a:rPr lang="en-GB" sz="1400" dirty="0">
                <a:solidFill>
                  <a:srgbClr val="0070C0"/>
                </a:solidFill>
                <a:latin typeface="+mj-lt"/>
              </a:rPr>
              <a:t>Rate </a:t>
            </a:r>
            <a:endParaRPr lang="en-GB" sz="1400" dirty="0" smtClean="0">
              <a:solidFill>
                <a:srgbClr val="0070C0"/>
              </a:solidFill>
              <a:latin typeface="+mj-lt"/>
            </a:endParaRPr>
          </a:p>
          <a:p>
            <a:pPr algn="ctr" fontAlgn="base"/>
            <a:r>
              <a:rPr lang="en-GB" sz="1400" dirty="0" smtClean="0">
                <a:latin typeface="+mj-lt"/>
              </a:rPr>
              <a:t>integer benchmark</a:t>
            </a:r>
          </a:p>
          <a:p>
            <a:pPr algn="ctr" fontAlgn="base"/>
            <a:r>
              <a:rPr lang="en-GB" sz="1400" dirty="0"/>
              <a:t>measure </a:t>
            </a:r>
            <a:r>
              <a:rPr lang="en-GB" sz="1400" dirty="0">
                <a:latin typeface="+mj-lt"/>
              </a:rPr>
              <a:t>the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70C0"/>
                </a:solidFill>
              </a:rPr>
              <a:t>throughput</a:t>
            </a:r>
            <a:r>
              <a:rPr lang="en-GB" sz="1400" dirty="0"/>
              <a:t> or </a:t>
            </a:r>
            <a:r>
              <a:rPr lang="en-GB" sz="1400" dirty="0" smtClean="0"/>
              <a:t>work</a:t>
            </a:r>
          </a:p>
          <a:p>
            <a:pPr algn="ctr" fontAlgn="base">
              <a:spcAft>
                <a:spcPts val="400"/>
              </a:spcAft>
            </a:pPr>
            <a:r>
              <a:rPr lang="en-GB" sz="1400" dirty="0" smtClean="0"/>
              <a:t> </a:t>
            </a:r>
            <a:r>
              <a:rPr lang="en-GB" sz="1400" dirty="0"/>
              <a:t>per unit of time.</a:t>
            </a:r>
            <a:r>
              <a:rPr lang="en-GB" sz="1400" dirty="0" smtClean="0">
                <a:latin typeface="+mj-lt"/>
              </a:rPr>
              <a:t> </a:t>
            </a:r>
          </a:p>
          <a:p>
            <a:pPr algn="ctr" fontAlgn="base"/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N</a:t>
            </a:r>
            <a:r>
              <a:rPr lang="en-GB" sz="1400" dirty="0" smtClean="0">
                <a:latin typeface="+mj-lt"/>
              </a:rPr>
              <a:t> means multithreading</a:t>
            </a:r>
          </a:p>
          <a:p>
            <a:pPr algn="ctr" fontAlgn="base">
              <a:spcAft>
                <a:spcPts val="400"/>
              </a:spcAft>
            </a:pPr>
            <a:r>
              <a:rPr lang="en-GB" sz="1400" dirty="0" smtClean="0">
                <a:latin typeface="+mj-lt"/>
              </a:rPr>
              <a:t>is used.</a:t>
            </a:r>
          </a:p>
          <a:p>
            <a:pPr algn="ctr" fontAlgn="base"/>
            <a:r>
              <a:rPr lang="en-GB" sz="1400" dirty="0" smtClean="0">
                <a:solidFill>
                  <a:srgbClr val="0070C0"/>
                </a:solidFill>
                <a:latin typeface="+mj-lt"/>
              </a:rPr>
              <a:t>Base</a:t>
            </a:r>
            <a:r>
              <a:rPr lang="en-GB" sz="1400" dirty="0" smtClean="0">
                <a:latin typeface="+mj-lt"/>
              </a:rPr>
              <a:t> means standard</a:t>
            </a:r>
          </a:p>
          <a:p>
            <a:pPr algn="ctr" fontAlgn="base"/>
            <a:r>
              <a:rPr lang="en-GB" sz="1400" dirty="0" smtClean="0">
                <a:latin typeface="+mj-lt"/>
              </a:rPr>
              <a:t>setting for the</a:t>
            </a:r>
          </a:p>
          <a:p>
            <a:pPr algn="ctr" fontAlgn="base"/>
            <a:r>
              <a:rPr lang="en-GB" sz="1400" dirty="0" smtClean="0">
                <a:latin typeface="+mj-lt"/>
              </a:rPr>
              <a:t>measurements (no tuning</a:t>
            </a:r>
          </a:p>
          <a:p>
            <a:pPr algn="ctr" fontAlgn="base"/>
            <a:r>
              <a:rPr lang="en-GB" sz="1400" dirty="0" smtClean="0">
                <a:latin typeface="+mj-lt"/>
              </a:rPr>
              <a:t>allowed.)</a:t>
            </a:r>
          </a:p>
        </p:txBody>
      </p:sp>
    </p:spTree>
    <p:extLst>
      <p:ext uri="{BB962C8B-B14F-4D97-AF65-F5344CB8AC3E}">
        <p14:creationId xmlns:p14="http://schemas.microsoft.com/office/powerpoint/2010/main" val="40076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en-US" dirty="0"/>
              <a:t>Introduction</a:t>
            </a:r>
            <a:r>
              <a:rPr lang="hu-HU" dirty="0"/>
              <a:t> (</a:t>
            </a:r>
            <a:r>
              <a:rPr lang="en-US" dirty="0" smtClean="0"/>
              <a:t>17</a:t>
            </a:r>
            <a:r>
              <a:rPr lang="hu-HU" dirty="0" smtClean="0"/>
              <a:t>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8740" y="491490"/>
            <a:ext cx="7157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Remarks to AMD’s recent performance figures achieved by 2S servers</a:t>
            </a:r>
            <a:endParaRPr lang="en-GB" sz="1600" spc="-3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900" y="822960"/>
            <a:ext cx="8916672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As the previous Figure indicates </a:t>
            </a:r>
            <a:r>
              <a:rPr lang="en-GB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AMD’s Zen 3-based 2S server processors 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have the</a:t>
            </a:r>
          </a:p>
          <a:p>
            <a:r>
              <a:rPr lang="en-GB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highest performance scores 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among recent 2S server processors while </a:t>
            </a:r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running the </a:t>
            </a:r>
            <a:endParaRPr lang="en-GB" sz="1600" spc="-3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SPECint2017 </a:t>
            </a:r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Rate 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N multithreaded benchmark, nevertheless, this is also the case</a:t>
            </a:r>
          </a:p>
          <a:p>
            <a:pPr>
              <a:spcAft>
                <a:spcPts val="600"/>
              </a:spcAft>
            </a:pPr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for a large number of other benchmarks.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Astonishingly enough, at the same time emerging </a:t>
            </a:r>
            <a:r>
              <a:rPr lang="en-GB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ARM-based servers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, like Ampere’s</a:t>
            </a:r>
          </a:p>
          <a:p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80-core </a:t>
            </a:r>
            <a:r>
              <a:rPr lang="en-GB" sz="16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Altra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Q80-33 2S servers achieve already </a:t>
            </a:r>
            <a:r>
              <a:rPr lang="en-GB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competitive performance results,</a:t>
            </a:r>
          </a:p>
          <a:p>
            <a:r>
              <a:rPr lang="en-GB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which indicates an </a:t>
            </a:r>
            <a:r>
              <a:rPr lang="en-GB" sz="1600" spc="-3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upcoming sharpening competition in this processor category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.  </a:t>
            </a:r>
            <a:endParaRPr lang="en-GB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3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98284" y="1507165"/>
            <a:ext cx="7770692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Cornerstones of AMD’s Zen processor family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80798" y="2319132"/>
            <a:ext cx="7994650" cy="468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 </a:t>
              </a:r>
              <a:r>
                <a:rPr kumimoji="0" lang="en-GB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Overview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77622" y="2826728"/>
            <a:ext cx="7997825" cy="468000"/>
            <a:chOff x="699" y="1638"/>
            <a:chExt cx="4448" cy="544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2.2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Multi-die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approach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rather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than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using monolithic dies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478258" y="5078558"/>
            <a:ext cx="7997189" cy="468000"/>
            <a:chOff x="702" y="1632"/>
            <a:chExt cx="4445" cy="323"/>
          </a:xfrm>
        </p:grpSpPr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317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2.6 MCM packaging to encase multiple dies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702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480798" y="3348422"/>
            <a:ext cx="7994650" cy="468313"/>
            <a:chOff x="699" y="1638"/>
            <a:chExt cx="4448" cy="295"/>
          </a:xfrm>
        </p:grpSpPr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2.3 Modular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approach to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implementing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0"/>
          <p:cNvGrpSpPr>
            <a:grpSpLocks/>
          </p:cNvGrpSpPr>
          <p:nvPr/>
        </p:nvGrpSpPr>
        <p:grpSpPr bwMode="auto">
          <a:xfrm>
            <a:off x="479718" y="4348109"/>
            <a:ext cx="7989258" cy="683546"/>
            <a:chOff x="702" y="1638"/>
            <a:chExt cx="4445" cy="463"/>
          </a:xfrm>
        </p:grpSpPr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2.5 </a:t>
              </a:r>
              <a:r>
                <a:rPr lang="en-GB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A </a:t>
              </a:r>
              <a:r>
                <a:rPr lang="en-GB" altLang="en-US" sz="1900" dirty="0">
                  <a:solidFill>
                    <a:srgbClr val="FFFFFF"/>
                  </a:solidFill>
                  <a:latin typeface="Verdana" pitchFamily="34" charset="0"/>
                </a:rPr>
                <a:t>new cache coherent </a:t>
              </a:r>
              <a:r>
                <a:rPr lang="en-GB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fabric to </a:t>
              </a:r>
              <a:r>
                <a:rPr lang="en-GB" altLang="en-US" sz="1900" dirty="0">
                  <a:solidFill>
                    <a:srgbClr val="FFFFFF"/>
                  </a:solidFill>
                  <a:latin typeface="Verdana" pitchFamily="34" charset="0"/>
                </a:rPr>
                <a:t>interconnect and </a:t>
              </a:r>
              <a:endParaRPr lang="en-GB" altLang="en-US" sz="1900" dirty="0" smtClean="0">
                <a:solidFill>
                  <a:srgbClr val="FFFFFF"/>
                </a:solidFill>
                <a:latin typeface="Verdana" pitchFamily="34" charset="0"/>
              </a:endParaRPr>
            </a:p>
            <a:p>
              <a:pPr lvl="0" eaLnBrk="1" hangingPunct="1">
                <a:spcBef>
                  <a:spcPct val="0"/>
                </a:spcBef>
                <a:buNone/>
                <a:defRPr/>
              </a:pPr>
              <a:r>
                <a:rPr lang="en-GB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GB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       control </a:t>
              </a:r>
              <a:r>
                <a:rPr lang="en-GB" altLang="en-US" sz="1900" dirty="0">
                  <a:solidFill>
                    <a:srgbClr val="FFFFFF"/>
                  </a:solidFill>
                  <a:latin typeface="Verdana" pitchFamily="34" charset="0"/>
                </a:rPr>
                <a:t>multiple dies and sockets 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702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477360" y="3846247"/>
            <a:ext cx="8003219" cy="468000"/>
            <a:chOff x="690" y="1638"/>
            <a:chExt cx="4451" cy="317"/>
          </a:xfrm>
        </p:grpSpPr>
        <p:sp>
          <p:nvSpPr>
            <p:cNvPr id="19" name="AutoShape 14"/>
            <p:cNvSpPr>
              <a:spLocks noChangeArrowheads="1"/>
            </p:cNvSpPr>
            <p:nvPr/>
          </p:nvSpPr>
          <p:spPr bwMode="auto">
            <a:xfrm>
              <a:off x="945" y="1638"/>
              <a:ext cx="4196" cy="317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2.4 Hierarchical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3-level layout of CPUs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and GPUs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690" y="1640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8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3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2.1 Overview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 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(1)</a:t>
            </a:r>
            <a:endParaRPr lang="en-US" alt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109" y="1465221"/>
            <a:ext cx="8164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fontAlgn="base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AMD’s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key design choice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has been to use 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multi-die approach</a:t>
            </a:r>
          </a:p>
          <a:p>
            <a:pPr lvl="0" fontAlgn="base"/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 to implement processors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rather than hold on monolithic processor dies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.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</a:t>
            </a:r>
            <a:r>
              <a:rPr lang="en-US" sz="1600" dirty="0" smtClean="0">
                <a:latin typeface="Verdana"/>
              </a:rPr>
              <a:t>This choice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implies however, four further decisions</a:t>
            </a:r>
            <a:r>
              <a:rPr lang="en-US" sz="1600" dirty="0" smtClean="0">
                <a:latin typeface="Verdana"/>
              </a:rPr>
              <a:t>, as follows.</a:t>
            </a:r>
            <a:endParaRPr lang="en-US" sz="1600" dirty="0" smtClean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15" y="482983"/>
            <a:ext cx="172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2.1 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49" y="1128213"/>
            <a:ext cx="8327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AMD’s success can presumable be contributed to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set of design choices</a:t>
            </a:r>
            <a:r>
              <a:rPr lang="en-US" sz="1600" dirty="0" smtClean="0">
                <a:latin typeface="+mj-lt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526" y="799457"/>
            <a:ext cx="9174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>
                <a:solidFill>
                  <a:schemeClr val="accent6"/>
                </a:solidFill>
                <a:latin typeface="+mj-lt"/>
              </a:rPr>
              <a:t>How could AMD </a:t>
            </a:r>
            <a:r>
              <a:rPr lang="en-US" sz="1600" dirty="0" smtClean="0">
                <a:solidFill>
                  <a:schemeClr val="accent6"/>
                </a:solidFill>
                <a:latin typeface="+mj-lt"/>
              </a:rPr>
              <a:t>overtake the performance leadership with their Zen processors line?  </a:t>
            </a:r>
            <a:endParaRPr lang="en-US" sz="16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109" y="2266751"/>
            <a:ext cx="8548815" cy="1620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b)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multi-die approach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allows using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modular,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lego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-like design concept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for implementing processors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such a way that processors targeting 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mobiles, desktops, HEDTs or servers may be built up basically from </a:t>
            </a:r>
          </a:p>
          <a:p>
            <a:pPr lvl="0" fontAlgn="base">
              <a:spcAft>
                <a:spcPts val="4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same set of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dies.</a:t>
            </a:r>
          </a:p>
          <a:p>
            <a:pPr lvl="0" fontAlgn="base"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spc="-30" dirty="0" smtClean="0">
                <a:solidFill>
                  <a:srgbClr val="0070C0"/>
                </a:solidFill>
                <a:latin typeface="Verdana"/>
              </a:rPr>
              <a:t>Concerning this point AMD’s choice has been to implement three types of dies: </a:t>
            </a:r>
          </a:p>
          <a:p>
            <a:pPr lvl="0" fontAlgn="base">
              <a:defRPr/>
            </a:pPr>
            <a:r>
              <a:rPr lang="en-US" sz="1600" spc="-30" dirty="0" smtClean="0">
                <a:solidFill>
                  <a:srgbClr val="0070C0"/>
                </a:solidFill>
                <a:latin typeface="Verdana"/>
              </a:rPr>
              <a:t>    </a:t>
            </a:r>
            <a:endParaRPr lang="en-US" sz="1600" spc="-3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2947" y="3576508"/>
            <a:ext cx="7520192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CPU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dies,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pPr marL="285750" lvl="0" indent="-285750" fontAlgn="base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APU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(dies with CPUs and GPUs, in future with accelerators) and </a:t>
            </a:r>
            <a:endParaRPr lang="en-US" sz="1600" dirty="0">
              <a:latin typeface="+mj-lt"/>
            </a:endParaRPr>
          </a:p>
          <a:p>
            <a:pPr marL="285750" lvl="0" indent="-285750" fontAlgn="base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IO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dies.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109" y="4429828"/>
            <a:ext cx="860489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1600" dirty="0" smtClean="0">
                <a:latin typeface="+mj-lt"/>
              </a:rPr>
              <a:t>c)  </a:t>
            </a:r>
            <a:r>
              <a:rPr lang="en-GB" sz="1600" dirty="0" smtClean="0">
                <a:solidFill>
                  <a:srgbClr val="0070C0"/>
                </a:solidFill>
                <a:latin typeface="+mj-lt"/>
              </a:rPr>
              <a:t>CPUs and APUs </a:t>
            </a:r>
            <a:r>
              <a:rPr lang="en-GB" sz="1600" dirty="0" smtClean="0">
                <a:latin typeface="+mj-lt"/>
              </a:rPr>
              <a:t>are designed on a </a:t>
            </a:r>
            <a:r>
              <a:rPr lang="en-GB" sz="1600" dirty="0" smtClean="0">
                <a:solidFill>
                  <a:srgbClr val="FF0000"/>
                </a:solidFill>
                <a:latin typeface="+mj-lt"/>
              </a:rPr>
              <a:t>three-level hierarchical concept</a:t>
            </a:r>
            <a:r>
              <a:rPr lang="en-GB" sz="1600" dirty="0" smtClean="0">
                <a:latin typeface="+mj-lt"/>
              </a:rPr>
              <a:t>.</a:t>
            </a:r>
          </a:p>
          <a:p>
            <a:pPr lvl="0" fontAlgn="base">
              <a:defRPr/>
            </a:pPr>
            <a:r>
              <a:rPr lang="en-US" sz="1600" dirty="0" smtClean="0">
                <a:solidFill>
                  <a:schemeClr val="accent6"/>
                </a:solidFill>
                <a:latin typeface="Verdana"/>
              </a:rPr>
              <a:t>d)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Multiple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within a package or even multiple processors of a server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need to be linked together by an efficient cache coherent interconnect</a:t>
            </a:r>
          </a:p>
          <a:p>
            <a:pPr lvl="0" fontAlgn="base">
              <a:spcAft>
                <a:spcPts val="4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 and control fabric.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</a:p>
          <a:p>
            <a:pPr lvl="0" fontAlgn="base">
              <a:spcAft>
                <a:spcPts val="4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This requirement was met by AMD by designing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Infinity Fabric (IF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).</a:t>
            </a:r>
          </a:p>
          <a:p>
            <a:pPr lvl="0" fontAlgn="base"/>
            <a:r>
              <a:rPr lang="en-US" sz="1600" dirty="0" smtClean="0">
                <a:solidFill>
                  <a:schemeClr val="accent6"/>
                </a:solidFill>
                <a:latin typeface="Verdana"/>
              </a:rPr>
              <a:t>e)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Multiple dies need to be packed together into processor packages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AMD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 employed for it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MCM (Multi Chip Module) packaging technology.</a:t>
            </a:r>
          </a:p>
          <a:p>
            <a:pPr lvl="0" fontAlgn="base">
              <a:spcAft>
                <a:spcPts val="600"/>
              </a:spcAft>
              <a:defRPr/>
            </a:pPr>
            <a:endParaRPr lang="en-GB" sz="1600" dirty="0" smtClean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683" y="6384251"/>
            <a:ext cx="6053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These design decisions will be detailed subsequently.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0158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3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2.2 Multi-die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approach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rather than using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monolithic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dies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2.2 Multi-die approach rather than using monolithic </a:t>
            </a:r>
            <a:r>
              <a:rPr lang="en-US" sz="1700" dirty="0" smtClean="0"/>
              <a:t>dies (1)</a:t>
            </a:r>
            <a:endParaRPr lang="en-US" sz="1700" dirty="0"/>
          </a:p>
        </p:txBody>
      </p:sp>
      <p:grpSp>
        <p:nvGrpSpPr>
          <p:cNvPr id="4" name="Group 3"/>
          <p:cNvGrpSpPr/>
          <p:nvPr/>
        </p:nvGrpSpPr>
        <p:grpSpPr>
          <a:xfrm>
            <a:off x="501101" y="1112349"/>
            <a:ext cx="8475470" cy="914328"/>
            <a:chOff x="501101" y="1112349"/>
            <a:chExt cx="8475470" cy="914328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01101" y="1734289"/>
              <a:ext cx="360161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Monolithic </a:t>
              </a: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implementation</a:t>
              </a: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404144" y="1730849"/>
              <a:ext cx="4572427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Multi-die approach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H="1">
              <a:off x="2297930" y="1426959"/>
              <a:ext cx="2171038" cy="22542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4468968" y="1426959"/>
              <a:ext cx="2250793" cy="21359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6678919" y="1610395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2269596" y="1617911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669487" y="1112349"/>
              <a:ext cx="5573962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Design paradigms for </a:t>
              </a: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implementing </a:t>
              </a: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multicore </a:t>
              </a:r>
              <a:r>
                <a:rPr kumimoji="0" lang="en-US" alt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processors</a:t>
              </a:r>
              <a:endPara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75762" y="2181831"/>
            <a:ext cx="2436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cores are implemented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same die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2512" y="2181831"/>
            <a:ext cx="389081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implemented on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dies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properly interconnected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mounted into the same package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438" y="480063"/>
            <a:ext cx="519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2.2 Multi-die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approach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vs.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monolithic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dies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166" t="28710" r="69622" b="27391"/>
          <a:stretch/>
        </p:blipFill>
        <p:spPr>
          <a:xfrm>
            <a:off x="1089217" y="3361765"/>
            <a:ext cx="2003610" cy="19767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9738" t="28448" r="6969" b="27391"/>
          <a:stretch/>
        </p:blipFill>
        <p:spPr>
          <a:xfrm>
            <a:off x="5782237" y="3329931"/>
            <a:ext cx="1855692" cy="19144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1" y="5335779"/>
            <a:ext cx="1949823" cy="14280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3035" y="2979188"/>
            <a:ext cx="29690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</a:t>
            </a:r>
            <a:r>
              <a:rPr kumimoji="0" lang="en-US" sz="13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-SP (2017)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0620" y="2983671"/>
            <a:ext cx="3743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(2017</a:t>
            </a:r>
            <a:r>
              <a:rPr kumimoji="0" lang="en-US" sz="1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processor 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kumimoji="0" lang="hu-HU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5566" y="3953435"/>
            <a:ext cx="12715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28 cores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32389" y="3944471"/>
            <a:ext cx="13548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4x8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cores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16847" y="5784359"/>
            <a:ext cx="936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236" y="271024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7391" y="6405037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9577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3" y="1379279"/>
            <a:ext cx="8991600" cy="4722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81" y="479781"/>
            <a:ext cx="8668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cost argumentation for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 die approach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monolithic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implementation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790" y="6378148"/>
            <a:ext cx="6449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Presented by AMD at the Hot Chips Conference in Aug. 2017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136566" y="4633712"/>
            <a:ext cx="1250577" cy="75303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/>
              <a:t>2.2 Multi-die approach rather than using monolithic dies </a:t>
            </a:r>
            <a:r>
              <a:rPr lang="en-US" sz="1700" dirty="0" smtClean="0"/>
              <a:t>(2)</a:t>
            </a:r>
            <a:endParaRPr lang="en-US" sz="1700" dirty="0"/>
          </a:p>
        </p:txBody>
      </p:sp>
      <p:sp>
        <p:nvSpPr>
          <p:cNvPr id="10" name="TextBox 9"/>
          <p:cNvSpPr txBox="1"/>
          <p:nvPr/>
        </p:nvSpPr>
        <p:spPr>
          <a:xfrm>
            <a:off x="8758922" y="6419274"/>
            <a:ext cx="37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503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57593" y="2858877"/>
            <a:ext cx="7994650" cy="417041"/>
            <a:chOff x="699" y="1634"/>
            <a:chExt cx="4448" cy="30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1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554417" y="3318353"/>
            <a:ext cx="7997825" cy="411480"/>
            <a:chOff x="699" y="1638"/>
            <a:chExt cx="4448" cy="366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Cornerstones of AMD’s Zen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family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556655" y="4984346"/>
            <a:ext cx="7991856" cy="422276"/>
            <a:chOff x="699" y="1632"/>
            <a:chExt cx="4448" cy="266"/>
          </a:xfrm>
        </p:grpSpPr>
        <p:sp>
          <p:nvSpPr>
            <p:cNvPr id="29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References</a:t>
              </a: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699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471432" y="1722681"/>
            <a:ext cx="8107798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processor family - Overview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35" name="Group 16"/>
          <p:cNvGrpSpPr>
            <a:grpSpLocks/>
          </p:cNvGrpSpPr>
          <p:nvPr/>
        </p:nvGrpSpPr>
        <p:grpSpPr bwMode="auto">
          <a:xfrm>
            <a:off x="551740" y="3776997"/>
            <a:ext cx="7991856" cy="422276"/>
            <a:chOff x="699" y="1632"/>
            <a:chExt cx="4448" cy="266"/>
          </a:xfrm>
        </p:grpSpPr>
        <p:sp>
          <p:nvSpPr>
            <p:cNvPr id="36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GB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Overview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of AMD’s Zen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lines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Text Box 18"/>
            <p:cNvSpPr txBox="1">
              <a:spLocks noChangeArrowheads="1"/>
            </p:cNvSpPr>
            <p:nvPr/>
          </p:nvSpPr>
          <p:spPr bwMode="auto">
            <a:xfrm>
              <a:off x="699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0"/>
          <p:cNvGrpSpPr>
            <a:grpSpLocks/>
          </p:cNvGrpSpPr>
          <p:nvPr/>
        </p:nvGrpSpPr>
        <p:grpSpPr bwMode="auto">
          <a:xfrm>
            <a:off x="557593" y="4234682"/>
            <a:ext cx="7994650" cy="684215"/>
            <a:chOff x="699" y="1638"/>
            <a:chExt cx="4448" cy="431"/>
          </a:xfrm>
        </p:grpSpPr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GB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Case example: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Zen 3-based GPU-less Ryzen 5000 </a:t>
              </a:r>
              <a:endParaRPr lang="en-US" altLang="en-US" sz="1900" dirty="0" smtClean="0">
                <a:solidFill>
                  <a:srgbClr val="FFFFFF"/>
                </a:solidFill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     DT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line (Vermeer-based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)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2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023" y="480572"/>
            <a:ext cx="524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Pros and cons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multi die approach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859" y="1183341"/>
            <a:ext cx="8679427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Large dies may more economically be manufactured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if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are segmented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a number of smaller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since smaller dies have less failure rates and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thus higher yield.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multi die approach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allows using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modular,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lego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-like design concept for</a:t>
            </a:r>
          </a:p>
          <a:p>
            <a:pPr lvl="0" fontAlgn="base"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  implementing processors </a:t>
            </a:r>
            <a:r>
              <a:rPr lang="en-US" sz="1600" dirty="0" smtClean="0">
                <a:latin typeface="Verdana"/>
              </a:rPr>
              <a:t>in such a way that processors for different market 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segments, like mobiles, desktops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HEDTs or servers may be built up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basically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smtClean="0">
                <a:latin typeface="Verdana"/>
              </a:rPr>
              <a:t>from </a:t>
            </a: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same set of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dies.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55" y="887507"/>
            <a:ext cx="628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84" y="3597586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/>
              <a:t>2.2 Multi-die approach rather than using monolithic dies </a:t>
            </a:r>
            <a:r>
              <a:rPr lang="en-US" sz="1700" dirty="0" smtClean="0"/>
              <a:t>(3)</a:t>
            </a:r>
            <a:endParaRPr lang="en-US" sz="1700" dirty="0"/>
          </a:p>
        </p:txBody>
      </p:sp>
      <p:sp>
        <p:nvSpPr>
          <p:cNvPr id="11" name="TextBox 10"/>
          <p:cNvSpPr txBox="1"/>
          <p:nvPr/>
        </p:nvSpPr>
        <p:spPr>
          <a:xfrm>
            <a:off x="8778240" y="6395025"/>
            <a:ext cx="356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850" y="3869352"/>
            <a:ext cx="87142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Multiple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within a package or even multiple processors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need to be linked 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 together by an efficient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cache coherent interconnect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and control fabric.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endParaRPr lang="en-US" sz="1600" dirty="0" smtClean="0">
              <a:solidFill>
                <a:srgbClr val="FF0000"/>
              </a:solidFill>
              <a:latin typeface="Verdana"/>
            </a:endParaRPr>
          </a:p>
          <a:p>
            <a:pPr fontAlgn="base"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This causes additional transfer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latencies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that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degrade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performance and gives</a:t>
            </a:r>
          </a:p>
          <a:p>
            <a:pPr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rise to extra power consumption.</a:t>
            </a:r>
            <a:endParaRPr lang="en-US" sz="1600" dirty="0">
              <a:solidFill>
                <a:srgbClr val="FF0000"/>
              </a:solidFill>
              <a:latin typeface="Verdana"/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Multiple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dies need to be packed together into processor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package, this increases</a:t>
            </a:r>
          </a:p>
          <a:p>
            <a:pPr lvl="0" fontAlgn="base"/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fabrication cost.   </a:t>
            </a:r>
            <a:endParaRPr lang="en-US" sz="1600" dirty="0" smtClean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480" y="3086100"/>
            <a:ext cx="8579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In large core count server processors, memory channels and I/O may become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 linearly scaled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with the core count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assuming a proper design.</a:t>
            </a:r>
          </a:p>
        </p:txBody>
      </p:sp>
    </p:spTree>
    <p:extLst>
      <p:ext uri="{BB962C8B-B14F-4D97-AF65-F5344CB8AC3E}">
        <p14:creationId xmlns:p14="http://schemas.microsoft.com/office/powerpoint/2010/main" val="170334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2.2 Multi-die approach rather than using monolithic dies </a:t>
            </a:r>
            <a:r>
              <a:rPr lang="en-US" sz="1700" dirty="0" smtClean="0"/>
              <a:t>(4</a:t>
            </a:r>
            <a:r>
              <a:rPr lang="hu-HU" sz="1700" dirty="0" smtClean="0">
                <a:solidFill>
                  <a:srgbClr val="FFFFFF"/>
                </a:solidFill>
              </a:rPr>
              <a:t>)</a:t>
            </a:r>
            <a:endParaRPr lang="en-US" sz="1700" dirty="0"/>
          </a:p>
        </p:txBody>
      </p:sp>
      <p:sp>
        <p:nvSpPr>
          <p:cNvPr id="7" name="TextBox 6"/>
          <p:cNvSpPr txBox="1"/>
          <p:nvPr/>
        </p:nvSpPr>
        <p:spPr>
          <a:xfrm>
            <a:off x="74885" y="481840"/>
            <a:ext cx="8486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of Intel’s early multi die design (Dual core DT Pentium D-820)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(5/2005))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[91], [92]</a:t>
            </a:r>
          </a:p>
        </p:txBody>
      </p:sp>
      <p:pic>
        <p:nvPicPr>
          <p:cNvPr id="1026" name="Picture 2" descr="intel pentium D 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69" y="1212781"/>
            <a:ext cx="5025386" cy="31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310" t="1754" r="1443" b="2795"/>
          <a:stretch/>
        </p:blipFill>
        <p:spPr>
          <a:xfrm>
            <a:off x="1540042" y="4461797"/>
            <a:ext cx="2573001" cy="2073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138" y="4658075"/>
            <a:ext cx="3610447" cy="18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16" y="484104"/>
            <a:ext cx="730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examples for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 die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designs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server 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989" y="1075766"/>
            <a:ext cx="8376011" cy="536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Paxville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DP 2.8 (2x1C), 2xDP-enhanced Pentium 4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Prescott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(10/2005)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 5000 (Dempsey), (2x1C), ~ the 65 nm shrink of the 90 nm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Paxville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DP 2.8 (5/2006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925174" y="1760813"/>
            <a:ext cx="3663885" cy="1616023"/>
            <a:chOff x="2925174" y="1863907"/>
            <a:chExt cx="3663885" cy="1745990"/>
          </a:xfrm>
        </p:grpSpPr>
        <p:pic>
          <p:nvPicPr>
            <p:cNvPr id="6" name="Picture 6" descr="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174" y="1863907"/>
              <a:ext cx="1736679" cy="1745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lovertow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645" y="1870810"/>
              <a:ext cx="1843414" cy="172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98580" y="2315762"/>
            <a:ext cx="2100255" cy="48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5300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Clowertown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], [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5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941" y="846022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988" y="5634317"/>
            <a:ext cx="4948791" cy="536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POWER4,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2C on 4 chips,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180 nm, (12/2001)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z10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10/2008)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5x4C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,(up to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17C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65 nm (10/2008)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941" y="5392269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0675" y="3536156"/>
            <a:ext cx="835677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 5300 (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Clowertown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(2x2C) 2xCore 2-based 65 nm Xeon 5100 (Woodcrest),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11/2006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Xeon 5400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Harpertown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2x2C, 2x Core 2-based 45 nm 2C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Harpertown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(11/2007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544" y="4233844"/>
            <a:ext cx="8164415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6100 (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Magny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-Course)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2x6C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2xBulldozer-based 45 nm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Istambul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die, (3/2010)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6200 (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Interlagos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2x8C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2xBulldozer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32 nm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Orochi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die, (11/2011)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6300 (Abu Dhabi),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2x8C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2xPiledriver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32 nm Abu Dhabi die, (11/2012)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6400 (Warsaw),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2x8C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2xPiledriver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-based, 32-nm Abu-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dhabi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die, (2014)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8941" y="4034119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</a:p>
        </p:txBody>
      </p:sp>
      <p:pic>
        <p:nvPicPr>
          <p:cNvPr id="3074" name="Picture 2" descr="https://upload.wikimedia.org/wikipedia/commons/8/8e/MultiChipModu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630" y="5264668"/>
            <a:ext cx="1683196" cy="154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886267" y="5795681"/>
            <a:ext cx="20585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z10 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 proc. dies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mem. control dies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/>
              <a:t>2.2 Multi-die approach rather than using monolithic dies </a:t>
            </a:r>
            <a:r>
              <a:rPr lang="en-US" sz="1700" dirty="0" smtClean="0"/>
              <a:t>(5)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3670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6" grpId="0"/>
      <p:bldP spid="17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2" t="9228" r="2606"/>
          <a:stretch/>
        </p:blipFill>
        <p:spPr>
          <a:xfrm>
            <a:off x="793376" y="1263867"/>
            <a:ext cx="7301753" cy="4074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43" y="484104"/>
            <a:ext cx="8700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NVIDIA's possible future use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multi die designs,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 research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paper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/>
              <a:t>2.2 Multi-die approach rather than using monolithic dies </a:t>
            </a:r>
            <a:r>
              <a:rPr lang="en-US" sz="1700" dirty="0" smtClean="0"/>
              <a:t>(6)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584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2.2 Multi-die approach rather than using monolithic dies </a:t>
            </a:r>
            <a:r>
              <a:rPr lang="en-US" sz="1700" dirty="0" smtClean="0"/>
              <a:t>(7)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89257" y="1666880"/>
            <a:ext cx="9099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2) Allegedly,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also AMD is working on a flagship (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RDNA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3) multi-chip GPU design </a:t>
            </a:r>
            <a:r>
              <a:rPr lang="en-US" sz="1600" dirty="0">
                <a:latin typeface="+mj-lt"/>
              </a:rPr>
              <a:t>that </a:t>
            </a:r>
            <a:r>
              <a:rPr lang="en-US" sz="1600" dirty="0" smtClean="0">
                <a:latin typeface="+mj-lt"/>
              </a:rPr>
              <a:t> </a:t>
            </a:r>
          </a:p>
          <a:p>
            <a:pPr fontAlgn="base"/>
            <a:r>
              <a:rPr lang="en-US" sz="1600" dirty="0" smtClean="0">
                <a:latin typeface="+mj-lt"/>
              </a:rPr>
              <a:t>       features 160 </a:t>
            </a:r>
            <a:r>
              <a:rPr lang="en-US" sz="1600" dirty="0">
                <a:latin typeface="+mj-lt"/>
              </a:rPr>
              <a:t>CUs and a total of 10,240 stream </a:t>
            </a:r>
            <a:r>
              <a:rPr lang="en-US" sz="1600" dirty="0" smtClean="0">
                <a:latin typeface="+mj-lt"/>
              </a:rPr>
              <a:t>processors [186].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15" y="482440"/>
            <a:ext cx="459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Remarks to recent multi-die developments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15" y="855406"/>
            <a:ext cx="8973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1) In 06/2020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</a:t>
            </a:r>
            <a:r>
              <a:rPr lang="en-US" sz="1600" dirty="0" smtClean="0">
                <a:latin typeface="+mj-lt"/>
              </a:rPr>
              <a:t> introduced their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mult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-die </a:t>
            </a:r>
            <a:r>
              <a:rPr lang="en-US" sz="1600" dirty="0" smtClean="0">
                <a:latin typeface="+mj-lt"/>
              </a:rPr>
              <a:t>(</a:t>
            </a:r>
            <a:r>
              <a:rPr lang="en-US" sz="1600" dirty="0" err="1" smtClean="0">
                <a:latin typeface="+mj-lt"/>
              </a:rPr>
              <a:t>chiplet</a:t>
            </a:r>
            <a:r>
              <a:rPr lang="en-US" sz="1600" dirty="0" smtClean="0">
                <a:latin typeface="+mj-lt"/>
              </a:rPr>
              <a:t> based) </a:t>
            </a:r>
            <a:r>
              <a:rPr lang="en-US" sz="1600" dirty="0" err="1" smtClean="0">
                <a:latin typeface="+mj-lt"/>
              </a:rPr>
              <a:t>big.little</a:t>
            </a:r>
            <a:r>
              <a:rPr lang="en-US" sz="1600" dirty="0" smtClean="0">
                <a:latin typeface="+mj-lt"/>
              </a:rPr>
              <a:t> 10nm/22 nm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mobile processor line, </a:t>
            </a:r>
            <a:r>
              <a:rPr lang="en-US" sz="1600" dirty="0" smtClean="0">
                <a:latin typeface="+mj-lt"/>
              </a:rPr>
              <a:t>called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Lakefield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and plans to launch their similarly built up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DT oriented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Alder Lake </a:t>
            </a:r>
            <a:r>
              <a:rPr lang="en-US" sz="1600" dirty="0" smtClean="0">
                <a:latin typeface="+mj-lt"/>
              </a:rPr>
              <a:t>line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2021.</a:t>
            </a:r>
          </a:p>
        </p:txBody>
      </p:sp>
    </p:spTree>
    <p:extLst>
      <p:ext uri="{BB962C8B-B14F-4D97-AF65-F5344CB8AC3E}">
        <p14:creationId xmlns:p14="http://schemas.microsoft.com/office/powerpoint/2010/main" val="37009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86401" y="1670793"/>
            <a:ext cx="78120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2.3 Modular approach to implementing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 smtClean="0"/>
              <a:t>2.3 Modular approach </a:t>
            </a:r>
            <a:r>
              <a:rPr lang="en-US" sz="1700" dirty="0"/>
              <a:t>to implement </a:t>
            </a:r>
            <a:r>
              <a:rPr lang="en-US" sz="1700" dirty="0" smtClean="0"/>
              <a:t>processors (1)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347894" y="865240"/>
            <a:ext cx="8784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stated earlier, 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 die approach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modular,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like design concept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implement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targeting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 market segments, such as mobiles, desktops, HEDTs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servers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same set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dies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127" y="1952485"/>
            <a:ext cx="205494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15" y="482007"/>
            <a:ext cx="700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2.3 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odular design concept for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823" y="1667351"/>
            <a:ext cx="3937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set includes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kind of dies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894" y="2860426"/>
            <a:ext cx="8559203" cy="2162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 not include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GPUs.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They are called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Zeppelin dies in 1. gen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Zen processors and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    CCDs (CPU Compute Dies</a:t>
            </a:r>
            <a:r>
              <a:rPr kumimoji="0" lang="en-US" sz="1600" b="0" i="0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subsequent generations.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(Accelerated Processing Units) include a CPU and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 dies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obviously perform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 functions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</a:t>
            </a:r>
            <a:r>
              <a:rPr lang="en-US" sz="1600" dirty="0" smtClean="0">
                <a:latin typeface="Verdana"/>
              </a:rPr>
              <a:t>They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subtypes: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HEDTs and servers,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         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IODs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(client IO Dies)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in GPU-less DTs).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1174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3584" y="5017770"/>
            <a:ext cx="8921836" cy="1485900"/>
          </a:xfrm>
          <a:prstGeom prst="rect">
            <a:avLst/>
          </a:prstGeom>
          <a:solidFill>
            <a:srgbClr val="EBF7FF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894" y="5838245"/>
            <a:ext cx="8716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whereas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processors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(laptops or DTs) are implemented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die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6768" y="6142509"/>
            <a:ext cx="3427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as shows in the next Figures.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330" y="5017770"/>
            <a:ext cx="8530156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Here we note that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DTs, HEDTs and server processors do not include GPUs and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beginning with Zen 2-based processors they are built up 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multiple dies, 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including an IO die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38096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  <p:bldP spid="13" grpId="0" animBg="1"/>
      <p:bldP spid="16" grpId="0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2.3 Modular approach to implement processors </a:t>
            </a:r>
            <a:r>
              <a:rPr lang="en-US" sz="1700" dirty="0" smtClean="0"/>
              <a:t>(2)</a:t>
            </a:r>
            <a:endParaRPr lang="en-GB" sz="17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22983" y="1784921"/>
            <a:ext cx="234070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CCD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(two CCX core blocks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+ units for interconnects)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53788" y="978262"/>
            <a:ext cx="505779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 level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building blocks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Zen 2-based processors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784062" y="3981375"/>
            <a:ext cx="263804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TR/server IO die (IOD)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1159070" y="1350166"/>
            <a:ext cx="2441379" cy="2834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3600449" y="1352735"/>
            <a:ext cx="3292387" cy="28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847688" y="1601773"/>
            <a:ext cx="68255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Line 44"/>
          <p:cNvSpPr>
            <a:spLocks noChangeShapeType="1"/>
          </p:cNvSpPr>
          <p:nvPr/>
        </p:nvSpPr>
        <p:spPr bwMode="auto">
          <a:xfrm>
            <a:off x="3600925" y="1345581"/>
            <a:ext cx="0" cy="2880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570342" y="1606546"/>
            <a:ext cx="68255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119943" y="1609730"/>
            <a:ext cx="68255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030" y="2680273"/>
            <a:ext cx="21691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CCD: CPU Compute Die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7514" t="52927" r="54344" b="36378"/>
          <a:stretch/>
        </p:blipFill>
        <p:spPr>
          <a:xfrm>
            <a:off x="6061437" y="2414975"/>
            <a:ext cx="1715340" cy="124136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64667" y="2090252"/>
            <a:ext cx="302937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Client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 (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cIOD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2591" y="6472653"/>
            <a:ext cx="7163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19" name="Picture 2" descr="File:AMD Zen 2 C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1" y="3479934"/>
            <a:ext cx="1929523" cy="13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6934" y="5506895"/>
            <a:ext cx="7188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125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150713" y="4341830"/>
            <a:ext cx="3697768" cy="2018508"/>
            <a:chOff x="5675778" y="3012294"/>
            <a:chExt cx="3155937" cy="146804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22736" t="43077" r="42774" b="28399"/>
            <a:stretch/>
          </p:blipFill>
          <p:spPr>
            <a:xfrm>
              <a:off x="5675778" y="3012294"/>
              <a:ext cx="3155937" cy="146804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6429676" y="3465092"/>
              <a:ext cx="1790299" cy="548640"/>
            </a:xfrm>
            <a:prstGeom prst="rect">
              <a:avLst/>
            </a:prstGeom>
            <a:solidFill>
              <a:schemeClr val="accent1">
                <a:lumMod val="10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641431" y="3547200"/>
              <a:ext cx="1321343" cy="40878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12/14 nm IOD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(see Remark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on the next slide)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-18334" y="5285510"/>
            <a:ext cx="21210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nm, 3.9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btrs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74 mm</a:t>
            </a:r>
            <a:r>
              <a:rPr kumimoji="0" lang="en-US" sz="1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59271" y="3628362"/>
            <a:ext cx="30043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nm, 2.09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btrs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125 mm</a:t>
            </a:r>
            <a:r>
              <a:rPr kumimoji="0" lang="en-US" sz="1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[128]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52455" y="6485463"/>
            <a:ext cx="27638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12/14 nm, 8.34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btrs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416 mm</a:t>
            </a:r>
            <a:r>
              <a:rPr kumimoji="0" lang="en-US" sz="1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06678" y="1732545"/>
            <a:ext cx="8595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 dies</a:t>
            </a: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2559774" y="1773692"/>
            <a:ext cx="210012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APU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(two CCX core blocks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+ Vega GPU +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uncore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438" y="485963"/>
            <a:ext cx="671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Available die set of Zen 2-based processors </a:t>
            </a:r>
          </a:p>
        </p:txBody>
      </p:sp>
      <p:pic>
        <p:nvPicPr>
          <p:cNvPr id="34" name="Picture 2" descr="https://www.techpowerup.com/img/YtxGU48DGLgI2sC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714" y="3403101"/>
            <a:ext cx="2138412" cy="161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404710" y="5274648"/>
            <a:ext cx="23195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nm, 9.8 btrs,156 mm</a:t>
            </a:r>
            <a:r>
              <a:rPr kumimoji="0" lang="en-US" sz="1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54528" y="5495669"/>
            <a:ext cx="7188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90]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8976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/>
      <p:bldP spid="20" grpId="0"/>
      <p:bldP spid="25" grpId="0"/>
      <p:bldP spid="26" grpId="0"/>
      <p:bldP spid="27" grpId="0"/>
      <p:bldP spid="31" grpId="0"/>
      <p:bldP spid="32" grpId="0"/>
      <p:bldP spid="35" grpId="0"/>
      <p:bldP spid="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2.3 Modular approach to implement processors </a:t>
            </a:r>
            <a:r>
              <a:rPr lang="en-US" sz="1700" dirty="0" smtClean="0"/>
              <a:t>(3)</a:t>
            </a:r>
            <a:endParaRPr lang="en-US" sz="17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97884" y="960945"/>
            <a:ext cx="354937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Zen 2-based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lines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058352" y="1611089"/>
            <a:ext cx="20409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(c)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HEDTs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alt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39xxX)</a:t>
            </a:r>
            <a:endParaRPr kumimoji="0" lang="en-US" alt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3256504" y="883590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848107" y="1325108"/>
            <a:ext cx="1263643" cy="1590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628" y="1611381"/>
            <a:ext cx="1941557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(a)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Mobile APUs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4xxxU/H/HS)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APUs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4xxxG/GE)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-5400000" flipH="1" flipV="1">
            <a:off x="2383466" y="8450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848105" y="1320689"/>
            <a:ext cx="3856033" cy="16346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941731" y="146007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2790382" y="144707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5046822" y="144921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7666868" y="1444516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4654" y="1610245"/>
            <a:ext cx="19527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(d)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1S/2S servers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7xx2/P)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2975" y="2538767"/>
            <a:ext cx="14766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APU die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8 cores)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63675" y="2538767"/>
            <a:ext cx="2877836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24/32C: 4x 6/8/-core CCD dies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+ 1 IOD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64C: 8x 8-core CCD dies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+ 1 IOD die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8140" t="21834" r="38721" b="6641"/>
          <a:stretch/>
        </p:blipFill>
        <p:spPr>
          <a:xfrm>
            <a:off x="3908309" y="4090738"/>
            <a:ext cx="2454306" cy="22889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1663" y="3452902"/>
            <a:ext cx="2761165" cy="3224380"/>
          </a:xfrm>
          <a:prstGeom prst="rect">
            <a:avLst/>
          </a:prstGeom>
        </p:spPr>
      </p:pic>
      <p:pic>
        <p:nvPicPr>
          <p:cNvPr id="26" name="Picture 2" descr="https://cdn.wccftech.com/wp-content/uploads/2020/06/AMD-Ryzen-Renoir-CPU-Official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268" y="4820611"/>
            <a:ext cx="1288272" cy="8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8215" y="485332"/>
            <a:ext cx="837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The modular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concept in AMD’s Zen 2-based processor lines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50632" y="6508796"/>
            <a:ext cx="18934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Castle Peak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76512" y="1613529"/>
            <a:ext cx="18565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(b)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GPU-less DTs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3xxx/X)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80654" y="2539092"/>
            <a:ext cx="165461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or 2 CCD die(s)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+1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cIOD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16 cores)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4" name="Picture 2" descr="https://img.purch.com/52-jpg/o/aHR0cDovL21lZGlhLmJlc3RvZm1pY3JvLmNvbS9RLzAvODQ0NjMyL29yaWdpbmFsLzUyLkpQRw=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37" y="4554312"/>
            <a:ext cx="1823767" cy="13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166046" y="5986915"/>
            <a:ext cx="15091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Matisse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[107]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420" y="5736657"/>
            <a:ext cx="14539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(Renoir)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126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95276" y="2539429"/>
            <a:ext cx="2772282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24/32C: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4x 4/6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/-core CCD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48/64C: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8x 4/6-core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CCD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IOD die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59605" y="6543578"/>
            <a:ext cx="13404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134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2039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76569" y="1503127"/>
            <a:ext cx="789887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2.4  Hierarchical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3-level layout of CPUs and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GPUs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80798" y="2444259"/>
            <a:ext cx="7994650" cy="468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2.4.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 </a:t>
              </a:r>
              <a:r>
                <a:rPr kumimoji="0" lang="en-GB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Overview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77622" y="2951855"/>
            <a:ext cx="7997825" cy="468000"/>
            <a:chOff x="699" y="1638"/>
            <a:chExt cx="4448" cy="544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2.4.2 Evolution of Zen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478258" y="4982304"/>
            <a:ext cx="7997189" cy="468000"/>
            <a:chOff x="702" y="1632"/>
            <a:chExt cx="4445" cy="323"/>
          </a:xfrm>
        </p:grpSpPr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317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spc="-6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2.4.6 Die level building blocks of Zen processors and their </a:t>
              </a:r>
              <a:r>
                <a:rPr lang="en-US" altLang="en-US" sz="1900" spc="-6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use</a:t>
              </a:r>
              <a:endParaRPr lang="en-US" altLang="en-US" sz="1900" spc="-6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702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480798" y="3473549"/>
            <a:ext cx="7994650" cy="468313"/>
            <a:chOff x="699" y="1638"/>
            <a:chExt cx="4448" cy="295"/>
          </a:xfrm>
        </p:grpSpPr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2.4.3 Evolution of CCX core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blocks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0"/>
          <p:cNvGrpSpPr>
            <a:grpSpLocks/>
          </p:cNvGrpSpPr>
          <p:nvPr/>
        </p:nvGrpSpPr>
        <p:grpSpPr bwMode="auto">
          <a:xfrm>
            <a:off x="479718" y="4473236"/>
            <a:ext cx="7989258" cy="468000"/>
            <a:chOff x="702" y="1638"/>
            <a:chExt cx="4445" cy="317"/>
          </a:xfrm>
        </p:grpSpPr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317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2.4.5 The Vega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GPU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702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477360" y="3971374"/>
            <a:ext cx="8003219" cy="468000"/>
            <a:chOff x="690" y="1638"/>
            <a:chExt cx="4451" cy="317"/>
          </a:xfrm>
        </p:grpSpPr>
        <p:sp>
          <p:nvSpPr>
            <p:cNvPr id="19" name="AutoShape 14"/>
            <p:cNvSpPr>
              <a:spLocks noChangeArrowheads="1"/>
            </p:cNvSpPr>
            <p:nvPr/>
          </p:nvSpPr>
          <p:spPr bwMode="auto">
            <a:xfrm>
              <a:off x="945" y="1638"/>
              <a:ext cx="4196" cy="317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2.4.4 The GPU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690" y="1640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819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8245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76569" y="1936266"/>
            <a:ext cx="8193804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2.4.1 Overview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11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2.4.1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Overview (1)</a:t>
            </a:r>
            <a:endParaRPr lang="en-US" altLang="en-US" sz="17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15" y="483062"/>
            <a:ext cx="19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2.4.1 Overview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657" y="803288"/>
            <a:ext cx="911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we have seen</a:t>
            </a:r>
            <a:r>
              <a:rPr kumimoji="0" lang="en-US" sz="1600" b="0" i="0" u="none" strike="noStrike" kern="1200" cap="none" spc="-4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previously, AMD puts together their Zen-based processors out of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40" dirty="0">
                <a:latin typeface="Verdana"/>
              </a:rPr>
              <a:t> </a:t>
            </a:r>
            <a:r>
              <a:rPr lang="en-US" sz="1600" spc="-40" dirty="0" smtClean="0">
                <a:latin typeface="Verdana"/>
              </a:rPr>
              <a:t>      </a:t>
            </a:r>
            <a:r>
              <a:rPr lang="en-US" sz="1600" spc="-40" dirty="0" smtClean="0">
                <a:solidFill>
                  <a:srgbClr val="0070C0"/>
                </a:solidFill>
                <a:latin typeface="Verdana"/>
              </a:rPr>
              <a:t>three die types</a:t>
            </a:r>
            <a:r>
              <a:rPr lang="en-US" sz="1600" spc="-40" dirty="0" smtClean="0">
                <a:latin typeface="Verdana"/>
              </a:rPr>
              <a:t>, which are:</a:t>
            </a:r>
            <a:r>
              <a:rPr kumimoji="0" lang="en-US" sz="1600" b="0" i="0" u="none" strike="noStrike" kern="1200" cap="none" spc="-4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-4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730" y="2193924"/>
            <a:ext cx="914400" cy="9150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spc="-40" dirty="0">
                <a:solidFill>
                  <a:srgbClr val="000000"/>
                </a:solidFill>
              </a:rPr>
              <a:t>A specific feature of AMD’s </a:t>
            </a:r>
            <a:r>
              <a:rPr lang="en-US" sz="1600" spc="-40" dirty="0" smtClean="0">
                <a:solidFill>
                  <a:srgbClr val="000000"/>
                </a:solidFill>
              </a:rPr>
              <a:t>design concept is </a:t>
            </a:r>
            <a:r>
              <a:rPr lang="en-US" sz="1600" spc="-40" dirty="0">
                <a:solidFill>
                  <a:srgbClr val="000000"/>
                </a:solidFill>
              </a:rPr>
              <a:t>that </a:t>
            </a:r>
            <a:r>
              <a:rPr lang="en-US" sz="1600" spc="-40" dirty="0" smtClean="0">
                <a:solidFill>
                  <a:srgbClr val="0070C0"/>
                </a:solidFill>
              </a:rPr>
              <a:t>CPU and GPU dies </a:t>
            </a:r>
            <a:r>
              <a:rPr lang="en-US" sz="1600" spc="-40" dirty="0">
                <a:solidFill>
                  <a:srgbClr val="0070C0"/>
                </a:solidFill>
              </a:rPr>
              <a:t>are </a:t>
            </a:r>
            <a:r>
              <a:rPr lang="en-US" sz="1600" spc="-40" dirty="0" smtClean="0">
                <a:solidFill>
                  <a:srgbClr val="0070C0"/>
                </a:solidFill>
              </a:rPr>
              <a:t>designed</a:t>
            </a:r>
            <a:endParaRPr lang="en-US" sz="1600" spc="-40" dirty="0">
              <a:solidFill>
                <a:srgbClr val="0070C0"/>
              </a:solidFill>
            </a:endParaRPr>
          </a:p>
          <a:p>
            <a:pPr lvl="0" fontAlgn="base">
              <a:defRPr/>
            </a:pPr>
            <a:r>
              <a:rPr lang="en-US" sz="1600" spc="-40" dirty="0">
                <a:solidFill>
                  <a:srgbClr val="0070C0"/>
                </a:solidFill>
              </a:rPr>
              <a:t>      </a:t>
            </a:r>
            <a:r>
              <a:rPr lang="en-US" sz="1600" spc="-40" dirty="0" smtClean="0">
                <a:solidFill>
                  <a:srgbClr val="0070C0"/>
                </a:solidFill>
              </a:rPr>
              <a:t>on a </a:t>
            </a:r>
            <a:r>
              <a:rPr lang="en-US" sz="1600" spc="-40" dirty="0" smtClean="0">
                <a:solidFill>
                  <a:srgbClr val="FF0000"/>
                </a:solidFill>
              </a:rPr>
              <a:t>hierarchical concept</a:t>
            </a:r>
            <a:r>
              <a:rPr lang="en-US" sz="1600" spc="-40" dirty="0" smtClean="0">
                <a:solidFill>
                  <a:srgbClr val="0070C0"/>
                </a:solidFill>
              </a:rPr>
              <a:t> such that </a:t>
            </a:r>
            <a:r>
              <a:rPr lang="en-US" sz="1600" dirty="0" smtClean="0">
                <a:solidFill>
                  <a:srgbClr val="0070C0"/>
                </a:solidFill>
              </a:rPr>
              <a:t> 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670" y="132588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CPU dies,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GPU dies and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IO dies.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3020" y="2770916"/>
            <a:ext cx="601299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building blocks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for both die types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cores are put together</a:t>
            </a:r>
            <a:r>
              <a:rPr lang="en-US" sz="1600" dirty="0" smtClean="0">
                <a:latin typeface="Verdana"/>
              </a:rPr>
              <a:t> to build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functional units</a:t>
            </a:r>
            <a:r>
              <a:rPr lang="en-US" sz="1600" dirty="0" smtClean="0">
                <a:latin typeface="Verdana"/>
              </a:rPr>
              <a:t>,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built out of the functional units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170" y="371475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Consequently, while discussing the architecture of Zen processors we have to</a:t>
            </a:r>
          </a:p>
          <a:p>
            <a:r>
              <a:rPr lang="en-GB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consider the following </a:t>
            </a:r>
            <a:r>
              <a:rPr lang="en-GB" sz="1600" spc="-3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spectrum of building blocks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5995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2.4.1 Overview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alt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83267" y="1669066"/>
            <a:ext cx="27720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building blocks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85563" y="1665626"/>
            <a:ext cx="27000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Graphics building blocks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51941" y="1376367"/>
            <a:ext cx="4775426" cy="239861"/>
            <a:chOff x="3328297" y="5109346"/>
            <a:chExt cx="3499502" cy="214506"/>
          </a:xfrm>
        </p:grpSpPr>
        <p:cxnSp>
          <p:nvCxnSpPr>
            <p:cNvPr id="6" name="Straight Connector 5"/>
            <p:cNvCxnSpPr>
              <a:endCxn id="9" idx="6"/>
            </p:cNvCxnSpPr>
            <p:nvPr/>
          </p:nvCxnSpPr>
          <p:spPr bwMode="auto">
            <a:xfrm flipH="1">
              <a:off x="3381060" y="5109346"/>
              <a:ext cx="1711396" cy="18231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>
              <a:endCxn id="8" idx="6"/>
            </p:cNvCxnSpPr>
            <p:nvPr/>
          </p:nvCxnSpPr>
          <p:spPr bwMode="auto">
            <a:xfrm>
              <a:off x="5092454" y="5109354"/>
              <a:ext cx="1735345" cy="1747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Oval 13"/>
            <p:cNvSpPr>
              <a:spLocks noChangeArrowheads="1"/>
            </p:cNvSpPr>
            <p:nvPr/>
          </p:nvSpPr>
          <p:spPr bwMode="auto">
            <a:xfrm>
              <a:off x="6775036" y="5251946"/>
              <a:ext cx="52763" cy="6439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3328297" y="5259462"/>
              <a:ext cx="52763" cy="6439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64137" y="1047126"/>
            <a:ext cx="343074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Building blocks of Zen processors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589870" y="1680375"/>
            <a:ext cx="27000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 building blocks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677690" y="1367346"/>
            <a:ext cx="0" cy="21600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645973" y="158936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4397" y="1947123"/>
            <a:ext cx="199222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cores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core blocks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dies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36709" y="1942206"/>
            <a:ext cx="308683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 cores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GPUs (actually Vega GPU)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dies, they include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GPU and one/two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core blocks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19204" y="2486526"/>
            <a:ext cx="1939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may have two alternatives: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for clients 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for HEDTs 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822" y="486666"/>
            <a:ext cx="728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three level hierarchy of building blocks of Zen processors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85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3" grpId="0" animBg="1"/>
      <p:bldP spid="14" grpId="0"/>
      <p:bldP spid="17" grpId="0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2.4.1 Overview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6615" y="482007"/>
            <a:ext cx="657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features of CPU building blocks in the Zen family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18" y="898579"/>
            <a:ext cx="8854475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CPU 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elements of Zen CPUs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AMD designed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CPU 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scratch and named them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Concerning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next level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made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fundamental decision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to use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core blocks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rather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than implementing symmetrical multicores.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CPU core blocks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constitute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level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CPU building blocks.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consist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8 cores grouped together to build a functional unit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along with private L1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caches for each core,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shared, sliced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L3 cache serving all cores.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AMD designates a CPU core block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CCX (Core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CompleX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CPU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CompleX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CPU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represent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third level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CPU building blocks, they include basically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CCXs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gen. CPU 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termed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Zeppelin dies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gen. CPU dies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became renamed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CCDs (Core Complex Dies).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5974" y="4808661"/>
            <a:ext cx="87046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preferred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symmetrical multicores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long time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2 family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Lastly, Intel introduced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block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concept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along with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layout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multi-die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packaging in their Lakefield processor line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2020.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8805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2.4.1 Overview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0742" y="483517"/>
            <a:ext cx="913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Hierarchy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building blocks in 1. gen.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Zen-based) processors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878" y="1331495"/>
            <a:ext cx="587130" cy="552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448" t="25945" r="1949" b="20005"/>
          <a:stretch/>
        </p:blipFill>
        <p:spPr>
          <a:xfrm>
            <a:off x="5274655" y="2327045"/>
            <a:ext cx="1681459" cy="11491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51802" y="3932808"/>
            <a:ext cx="3800797" cy="2083382"/>
            <a:chOff x="877077" y="4582492"/>
            <a:chExt cx="3012381" cy="1327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38208" t="7670" r="4267" b="15695"/>
            <a:stretch/>
          </p:blipFill>
          <p:spPr>
            <a:xfrm>
              <a:off x="877077" y="4582492"/>
              <a:ext cx="3012381" cy="132781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26350" y="5156533"/>
              <a:ext cx="848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CCX0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01163" y="5154928"/>
              <a:ext cx="848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CCX1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91406" y="1212788"/>
            <a:ext cx="2018931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CPU core 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664" y="4142511"/>
            <a:ext cx="2674635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CPU die: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Zeppelin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(includes two Zen-based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CCX core blocks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uncore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[10]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8862" y="2188968"/>
            <a:ext cx="3272591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CPU core block: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CCX core block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Core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CompleX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(includes 4 cores and 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MB shared L3 cache) [9]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471" y="6477801"/>
            <a:ext cx="7420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Uncore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Memory and I/O controllers and functional units for interconnections.</a:t>
            </a:r>
          </a:p>
        </p:txBody>
      </p:sp>
    </p:spTree>
    <p:extLst>
      <p:ext uri="{BB962C8B-B14F-4D97-AF65-F5344CB8AC3E}">
        <p14:creationId xmlns:p14="http://schemas.microsoft.com/office/powerpoint/2010/main" val="343219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2.4.1 Overview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256490" y="882519"/>
            <a:ext cx="8871981" cy="367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GPU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elements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key design decision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AMD was to make use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CUs (Compute Units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graphics processing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ongoing Zen families,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detailed later in this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Section.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Vega GPUs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represent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level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graphics building blocks, they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built up of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number of Vega CUs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(typically 3 to 11) 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units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needed for graphics processing.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APU dies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third level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graphics building blocks, their key components are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 GPU for graphics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and also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or two CCX core blocks for computing.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AMD decided to implement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processors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follows that Zen-based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have beyond a Vega GPU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and a CCX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core block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units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are needed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memory,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etc.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(often designated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the “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uncore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”).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537" y="483716"/>
            <a:ext cx="9208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features of graphics building blocks of APU processors in the Zen family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4310" y="6263640"/>
            <a:ext cx="868680" cy="3406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600" spc="-3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SoC</a:t>
            </a:r>
            <a:r>
              <a:rPr lang="en-GB" sz="1600" spc="-30" dirty="0" smtClean="0">
                <a:latin typeface="Verdana" panose="020B0604030504040204" pitchFamily="34" charset="0"/>
                <a:ea typeface="Verdana" panose="020B0604030504040204" pitchFamily="34" charset="0"/>
              </a:rPr>
              <a:t>: System on Chip</a:t>
            </a:r>
          </a:p>
        </p:txBody>
      </p:sp>
    </p:spTree>
    <p:extLst>
      <p:ext uri="{BB962C8B-B14F-4D97-AF65-F5344CB8AC3E}">
        <p14:creationId xmlns:p14="http://schemas.microsoft.com/office/powerpoint/2010/main" val="3506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2.4.1 Overview </a:t>
            </a:r>
            <a:r>
              <a:rPr lang="en-US" altLang="en-US" sz="17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87419" y="485959"/>
            <a:ext cx="827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Hierarchy of graphics building blocks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Zen core-based  APUs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107" t="18572" r="22857" b="13175"/>
          <a:stretch/>
        </p:blipFill>
        <p:spPr>
          <a:xfrm>
            <a:off x="5998775" y="4563010"/>
            <a:ext cx="2739110" cy="1668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4798" y="6302942"/>
            <a:ext cx="345222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gen. APU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(Vega GPU, 4-core CCX 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uncore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Raven Ridge die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123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821" t="18572" r="22857" b="22710"/>
          <a:stretch/>
        </p:blipFill>
        <p:spPr>
          <a:xfrm>
            <a:off x="4687145" y="2067895"/>
            <a:ext cx="1424270" cy="2017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638" t="11955" r="6405" b="2755"/>
          <a:stretch/>
        </p:blipFill>
        <p:spPr>
          <a:xfrm>
            <a:off x="2281172" y="1033869"/>
            <a:ext cx="2207245" cy="32055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1598" y="1177611"/>
            <a:ext cx="187089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 GPU core (CU)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(4x16 EUs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+L1 cache) [183]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0723" y="4157084"/>
            <a:ext cx="1005275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 GPU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 CUs)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[123]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890" y="1438722"/>
            <a:ext cx="1424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GPU core: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471" y="5332104"/>
            <a:ext cx="1597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APU die: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4" y="2981762"/>
            <a:ext cx="1856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GPU: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471" y="6222163"/>
            <a:ext cx="459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Uncore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Memory and I/O controllers and further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functional units needed for 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45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2.4.2 Evolution of Zen cores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82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025" y="479779"/>
            <a:ext cx="494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2.4.2 Evolution of Zen cores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[170]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2.4.2 Evolution of Zen cores </a:t>
            </a:r>
            <a:r>
              <a:rPr lang="en-GB" sz="1700" dirty="0" smtClean="0"/>
              <a:t>(1)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219608" y="866267"/>
            <a:ext cx="901317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began planning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microarchitecture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re-hiring Jim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Keller,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famous processor architect,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2012.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AMD's Financial Analyst Day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5/2015.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details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Zen architecture were published at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Computex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6/2016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M.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Papermaster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CTO of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300 engineers were working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on the core design.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design objective was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IPC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rather than power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reduction.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86630" y="7444566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638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2.4.2 Evolution of Zen cores </a:t>
            </a:r>
            <a:r>
              <a:rPr lang="en-GB" sz="1700" dirty="0" smtClean="0"/>
              <a:t>(2)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6094" y="480826"/>
            <a:ext cx="8704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architectural improvements of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 Zen core vs. the previous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Bulldozer design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403" y="1203162"/>
            <a:ext cx="803938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Departure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previous module concept and returning to the usual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core structure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multithreading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package that includes a number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innovations,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981" y="2543897"/>
            <a:ext cx="3703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will be discussed subsequently.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3917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 smtClean="0"/>
              <a:t>1. Introduction (1)</a:t>
            </a:r>
            <a:endParaRPr lang="en-US" sz="1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660" t="45036" r="18936" b="19787"/>
          <a:stretch/>
        </p:blipFill>
        <p:spPr>
          <a:xfrm>
            <a:off x="64188" y="1161793"/>
            <a:ext cx="9107660" cy="2842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850" y="4013733"/>
            <a:ext cx="8748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/>
              <a:t>The </a:t>
            </a:r>
            <a:r>
              <a:rPr lang="en-US" sz="1600" dirty="0">
                <a:solidFill>
                  <a:srgbClr val="0070C0"/>
                </a:solidFill>
              </a:rPr>
              <a:t>decade from 1965 to 1975 </a:t>
            </a:r>
            <a:r>
              <a:rPr lang="en-US" sz="1600" dirty="0"/>
              <a:t>saw an </a:t>
            </a:r>
            <a:r>
              <a:rPr lang="en-US" sz="1600" dirty="0">
                <a:solidFill>
                  <a:srgbClr val="0070C0"/>
                </a:solidFill>
              </a:rPr>
              <a:t>explosion</a:t>
            </a:r>
            <a:r>
              <a:rPr lang="en-US" sz="1600" dirty="0"/>
              <a:t> of new semiconductor companies</a:t>
            </a:r>
            <a:r>
              <a:rPr lang="en-US" sz="1600" dirty="0" smtClean="0"/>
              <a:t>,</a:t>
            </a:r>
          </a:p>
          <a:p>
            <a:pPr fontAlgn="base"/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as </a:t>
            </a:r>
            <a:r>
              <a:rPr lang="en-US" sz="1600" dirty="0" smtClean="0">
                <a:latin typeface="+mj-lt"/>
              </a:rPr>
              <a:t>entrepreneurial</a:t>
            </a:r>
            <a:r>
              <a:rPr lang="en-US" sz="1600" dirty="0" smtClean="0"/>
              <a:t> </a:t>
            </a:r>
            <a:r>
              <a:rPr lang="en-US" sz="1600" dirty="0"/>
              <a:t>technologists employed by </a:t>
            </a:r>
            <a:r>
              <a:rPr lang="en-US" sz="1600" dirty="0">
                <a:solidFill>
                  <a:srgbClr val="0070C0"/>
                </a:solidFill>
              </a:rPr>
              <a:t>Fairchild Semiconductor </a:t>
            </a:r>
            <a:r>
              <a:rPr lang="en-US" sz="1600" dirty="0"/>
              <a:t>became </a:t>
            </a:r>
            <a:endParaRPr lang="en-US" sz="1600" dirty="0" smtClean="0"/>
          </a:p>
          <a:p>
            <a:pPr fontAlgn="base"/>
            <a:r>
              <a:rPr lang="en-US" sz="1600" dirty="0"/>
              <a:t> </a:t>
            </a:r>
            <a:r>
              <a:rPr lang="en-US" sz="1600" dirty="0" smtClean="0"/>
              <a:t>   frustrated by the vendors management </a:t>
            </a:r>
            <a:r>
              <a:rPr lang="en-US" sz="1600" dirty="0"/>
              <a:t>practices and set out on their own. </a:t>
            </a:r>
            <a:endParaRPr lang="en-US" sz="16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409" y="480362"/>
            <a:ext cx="899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Emerging and concentration of semiconductor companies in the US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115</a:t>
            </a:r>
            <a:r>
              <a:rPr lang="en-US" dirty="0" smtClean="0">
                <a:latin typeface="+mj-lt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0331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56" t="17993" b="6591"/>
          <a:stretch/>
        </p:blipFill>
        <p:spPr>
          <a:xfrm>
            <a:off x="67378" y="2334318"/>
            <a:ext cx="9085169" cy="3928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86" y="481944"/>
            <a:ext cx="895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Departure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previous module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concept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returning to the usual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structure 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1162731"/>
            <a:ext cx="9149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core AMD left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Bulldozer design style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was marked by cramming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integer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blocks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 FP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a module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declaring the module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cores,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followed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regular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building up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cores, as indicated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19664"/>
            <a:ext cx="9144000" cy="393700"/>
          </a:xfrm>
        </p:spPr>
        <p:txBody>
          <a:bodyPr/>
          <a:lstStyle/>
          <a:p>
            <a:r>
              <a:rPr lang="en-GB" sz="1700" dirty="0"/>
              <a:t>2.4.2 Evolution of Zen cores </a:t>
            </a:r>
            <a:r>
              <a:rPr lang="en-GB" sz="1700" dirty="0" smtClean="0"/>
              <a:t>(3)</a:t>
            </a:r>
            <a:endParaRPr lang="en-US" sz="1700" dirty="0"/>
          </a:p>
        </p:txBody>
      </p:sp>
      <p:sp>
        <p:nvSpPr>
          <p:cNvPr id="8" name="TextBox 7"/>
          <p:cNvSpPr txBox="1"/>
          <p:nvPr/>
        </p:nvSpPr>
        <p:spPr>
          <a:xfrm>
            <a:off x="8858860" y="6401934"/>
            <a:ext cx="344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958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000" t="3733" r="5266" b="3386"/>
          <a:stretch/>
        </p:blipFill>
        <p:spPr>
          <a:xfrm>
            <a:off x="1506070" y="1254931"/>
            <a:ext cx="6157511" cy="54176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12" y="484095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Introducing multithreading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GB" sz="1700" dirty="0"/>
              <a:t>2.4.2 Evolution of Zen cores </a:t>
            </a:r>
            <a:r>
              <a:rPr lang="en-GB" sz="1700" dirty="0" smtClean="0"/>
              <a:t>(4)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8757465" y="641569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789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2.4.2 Evolution of Zen cores </a:t>
            </a:r>
            <a:r>
              <a:rPr lang="en-GB" sz="1700" dirty="0" smtClean="0"/>
              <a:t>(5)</a:t>
            </a:r>
            <a:endParaRPr lang="en-US" sz="17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-42322" y="1491912"/>
            <a:ext cx="9186322" cy="3946606"/>
            <a:chOff x="-42322" y="2165684"/>
            <a:chExt cx="9186322" cy="39466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165684"/>
              <a:ext cx="9144000" cy="2877460"/>
            </a:xfrm>
            <a:prstGeom prst="rect">
              <a:avLst/>
            </a:prstGeom>
          </p:spPr>
        </p:pic>
        <p:sp>
          <p:nvSpPr>
            <p:cNvPr id="6" name="Right Brace 5"/>
            <p:cNvSpPr/>
            <p:nvPr/>
          </p:nvSpPr>
          <p:spPr bwMode="auto">
            <a:xfrm rot="5400000">
              <a:off x="7203680" y="3805954"/>
              <a:ext cx="385011" cy="3024000"/>
            </a:xfrm>
            <a:prstGeom prst="rightBrac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Right Brace 6"/>
            <p:cNvSpPr/>
            <p:nvPr/>
          </p:nvSpPr>
          <p:spPr bwMode="auto">
            <a:xfrm rot="5400000">
              <a:off x="3248838" y="3219979"/>
              <a:ext cx="385011" cy="4212000"/>
            </a:xfrm>
            <a:prstGeom prst="rightBrac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14686" y="5582649"/>
              <a:ext cx="1250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raise IPC</a:t>
              </a: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126105" y="3888604"/>
              <a:ext cx="8898100" cy="336884"/>
            </a:xfrm>
            <a:prstGeom prst="round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2322" y="4022986"/>
              <a:ext cx="1672253" cy="718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Pure power (AVS)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dirty="0" smtClean="0">
                  <a:solidFill>
                    <a:srgbClr val="FFFFFF"/>
                  </a:solidFill>
                  <a:latin typeface="Verdana"/>
                </a:rPr>
                <a:t>(</a:t>
              </a:r>
              <a:r>
                <a:rPr lang="en-US" sz="1300" dirty="0">
                  <a:solidFill>
                    <a:srgbClr val="FFFFFF"/>
                  </a:solidFill>
                  <a:latin typeface="Verdana"/>
                </a:rPr>
                <a:t>A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daptive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Voltage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noProof="0" dirty="0" smtClean="0">
                  <a:solidFill>
                    <a:srgbClr val="FFFFFF"/>
                  </a:solidFill>
                  <a:latin typeface="Verdana"/>
                </a:rPr>
                <a:t>Scaling)</a:t>
              </a: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91137" y="4008148"/>
              <a:ext cx="2153859" cy="718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 Boost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(Enhanced Turbo Boost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like Intel’s 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SpeedShift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35950" y="4027398"/>
              <a:ext cx="2475293" cy="1118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Extended Frequency Range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(XFR) (Higher fc for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premium cooling,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like Intel’s TVB)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77285" y="4002224"/>
              <a:ext cx="113043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Neural Net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Prediction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10361" y="3981371"/>
              <a:ext cx="93166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Smart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Prefetch</a:t>
              </a: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3" name="Right Brace 32"/>
            <p:cNvSpPr/>
            <p:nvPr/>
          </p:nvSpPr>
          <p:spPr bwMode="auto">
            <a:xfrm rot="5400000">
              <a:off x="431235" y="4820375"/>
              <a:ext cx="385011" cy="1008000"/>
            </a:xfrm>
            <a:prstGeom prst="rightBrac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66713" y="5590671"/>
              <a:ext cx="10967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raise fc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277" y="5589070"/>
              <a:ext cx="11448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reduce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dissipation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722922" y="2213811"/>
              <a:ext cx="991402" cy="452387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4922" y="481596"/>
            <a:ext cx="8816837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Introducing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package that includes a number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innovations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below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[10]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51723" y="1299406"/>
            <a:ext cx="1501540" cy="8662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5" y="6217101"/>
            <a:ext cx="2988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AVS: Adaptive Voltage Scaling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TVB: Thermal Velocity Boost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908" y="5535559"/>
            <a:ext cx="7529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Here we do not go into the details of 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package.</a:t>
            </a:r>
          </a:p>
        </p:txBody>
      </p:sp>
    </p:spTree>
    <p:extLst>
      <p:ext uri="{BB962C8B-B14F-4D97-AF65-F5344CB8AC3E}">
        <p14:creationId xmlns:p14="http://schemas.microsoft.com/office/powerpoint/2010/main" val="10804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2.4.2 Evolution of Zen cores </a:t>
            </a:r>
            <a:r>
              <a:rPr lang="en-GB" sz="1700" dirty="0" smtClean="0"/>
              <a:t>(6)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257520" y="228629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27" y="481135"/>
            <a:ext cx="7354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benefits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cores vs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the previous Excavator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217" y="897536"/>
            <a:ext cx="6986143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14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 vs. 28 nm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52 % performance improvement for single threaded workloads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improvement in performance/Watt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 (2-way)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5245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2.4.2 Evolution of Zen cores </a:t>
            </a:r>
            <a:r>
              <a:rPr lang="en-GB" sz="1700" dirty="0" smtClean="0"/>
              <a:t>(7)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76408" y="482756"/>
            <a:ext cx="900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the manufacturing technology of Zen cores (as of 01/2021) 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117</a:t>
            </a:r>
            <a:r>
              <a:rPr kumimoji="0" lang="en-US" sz="18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1026" name="Picture 2" descr="https://media.icdn.hu/content/entity/2019/11/53567/opt-5ddba1db2c695zen3-d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275" y="1499577"/>
            <a:ext cx="7742672" cy="320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6054289" y="3761506"/>
            <a:ext cx="1097280" cy="250257"/>
          </a:xfrm>
          <a:prstGeom prst="rect">
            <a:avLst/>
          </a:prstGeom>
          <a:solidFill>
            <a:schemeClr val="tx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5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2.4.2 Evolution of Zen cores </a:t>
            </a:r>
            <a:r>
              <a:rPr lang="en-GB" sz="1700" dirty="0" smtClean="0"/>
              <a:t>(8)</a:t>
            </a:r>
            <a:endParaRPr lang="en-US" sz="17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7377" y="1270547"/>
            <a:ext cx="9009246" cy="4369868"/>
            <a:chOff x="67377" y="1780672"/>
            <a:chExt cx="9009246" cy="4369868"/>
          </a:xfrm>
        </p:grpSpPr>
        <p:grpSp>
          <p:nvGrpSpPr>
            <p:cNvPr id="8" name="Group 7"/>
            <p:cNvGrpSpPr/>
            <p:nvPr/>
          </p:nvGrpSpPr>
          <p:grpSpPr>
            <a:xfrm>
              <a:off x="67377" y="1780672"/>
              <a:ext cx="9009246" cy="4369868"/>
              <a:chOff x="750771" y="2444817"/>
              <a:chExt cx="6352669" cy="266619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50771" y="2444817"/>
                <a:ext cx="2098307" cy="220418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00950" y="2444817"/>
                <a:ext cx="2030930" cy="2204186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22260" y="2444817"/>
                <a:ext cx="2271562" cy="2204186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50771" y="4629754"/>
                <a:ext cx="6352669" cy="481260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 bwMode="auto">
            <a:xfrm>
              <a:off x="67377" y="5245768"/>
              <a:ext cx="256473" cy="770021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3298" y="480361"/>
            <a:ext cx="533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key features of Zen cores [171]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673768" y="2997200"/>
            <a:ext cx="1828800" cy="77590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375289" y="3176588"/>
            <a:ext cx="2071031" cy="6061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6376772" y="2966721"/>
            <a:ext cx="2686211" cy="58500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448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2.4.2 Evolution of Zen cores </a:t>
            </a:r>
            <a:r>
              <a:rPr lang="en-GB" sz="1700" dirty="0" smtClean="0"/>
              <a:t>(9)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380" y="1083144"/>
            <a:ext cx="8797492" cy="3960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95" y="480360"/>
            <a:ext cx="713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 generation IPC improvements of AMD’s Zen cores [171]</a:t>
            </a:r>
          </a:p>
        </p:txBody>
      </p:sp>
    </p:spTree>
    <p:extLst>
      <p:ext uri="{BB962C8B-B14F-4D97-AF65-F5344CB8AC3E}">
        <p14:creationId xmlns:p14="http://schemas.microsoft.com/office/powerpoint/2010/main" val="398225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9" y="0"/>
            <a:ext cx="9144000" cy="393700"/>
          </a:xfrm>
        </p:spPr>
        <p:txBody>
          <a:bodyPr/>
          <a:lstStyle/>
          <a:p>
            <a:r>
              <a:rPr lang="en-GB" sz="1700" dirty="0"/>
              <a:t>2.4.2 Evolution of Zen cores </a:t>
            </a:r>
            <a:r>
              <a:rPr lang="en-GB" sz="1700" dirty="0" smtClean="0"/>
              <a:t>(10)</a:t>
            </a:r>
            <a:endParaRPr lang="en-GB" sz="1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4115" t="12709" r="7116" b="5937"/>
          <a:stretch/>
        </p:blipFill>
        <p:spPr>
          <a:xfrm>
            <a:off x="3269970" y="1039335"/>
            <a:ext cx="5834271" cy="5709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-3976" y="1162873"/>
            <a:ext cx="3403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threads/core (SMT)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 of the art branch predictor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380" y="1843185"/>
            <a:ext cx="2733441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I-cache 32k 8-way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Op-cache 4K instructions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D-cache 32k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L2-cache 512k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14" y="2713380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Decode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854" y="3001616"/>
            <a:ext cx="2787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-5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instr./cycle  from decode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-5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Macro op/cycle from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dirty="0" smtClean="0">
                <a:solidFill>
                  <a:srgbClr val="000000"/>
                </a:solidFill>
                <a:latin typeface="Verdana"/>
              </a:rPr>
              <a:t>      cached </a:t>
            </a:r>
            <a:r>
              <a:rPr lang="en-GB" sz="1400" dirty="0" err="1" smtClean="0">
                <a:solidFill>
                  <a:srgbClr val="000000"/>
                </a:solidFill>
                <a:latin typeface="Verdana"/>
              </a:rPr>
              <a:t>microcoded</a:t>
            </a:r>
            <a:endParaRPr lang="en-GB" sz="1400" dirty="0" smtClean="0">
              <a:solidFill>
                <a:srgbClr val="000000"/>
              </a:solidFill>
              <a:latin typeface="Verdana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instructions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3" y="3892311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Dispatch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232" y="4174209"/>
            <a:ext cx="252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 ops/cycle dispatched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to FX or FP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973" y="4923844"/>
            <a:ext cx="27350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FX units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dedicated branch unit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dedicated store data unit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 address gen. units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696" y="4655488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Execution capabilities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34" y="5878534"/>
            <a:ext cx="2437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 mem. ops/cycle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8913" y="6126483"/>
            <a:ext cx="2308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 2 can be stores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512" y="6430489"/>
            <a:ext cx="2547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2 256-bit FP FMA/cycle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438" y="476250"/>
            <a:ext cx="692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rgbClr val="2D2D8A"/>
                </a:solidFill>
                <a:latin typeface="Verdana"/>
              </a:rPr>
              <a:t>State of the art: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3 core’s microarchitecture [176]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4751388" y="2836938"/>
            <a:ext cx="51618" cy="45719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984859" y="2550695"/>
            <a:ext cx="1068404" cy="309102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352101" y="2587593"/>
            <a:ext cx="1068404" cy="270000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4214259" y="3301465"/>
            <a:ext cx="1628276" cy="297876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2.4.3 Evolution of CCX core blocks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07344" y="2252833"/>
            <a:ext cx="2407475" cy="2502063"/>
            <a:chOff x="-35708" y="1222311"/>
            <a:chExt cx="3415335" cy="3901844"/>
          </a:xfrm>
        </p:grpSpPr>
        <p:sp>
          <p:nvSpPr>
            <p:cNvPr id="3" name="TextBox 2"/>
            <p:cNvSpPr txBox="1"/>
            <p:nvPr/>
          </p:nvSpPr>
          <p:spPr>
            <a:xfrm>
              <a:off x="1031770" y="4644192"/>
              <a:ext cx="1139769" cy="479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(2017)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-35708" y="1222311"/>
              <a:ext cx="3415335" cy="3285435"/>
              <a:chOff x="647687" y="1479645"/>
              <a:chExt cx="3415335" cy="328543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39819" t="13968" r="44556" b="59722"/>
              <a:stretch/>
            </p:blipFill>
            <p:spPr>
              <a:xfrm>
                <a:off x="647687" y="1479645"/>
                <a:ext cx="3415335" cy="328543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39819" t="33380" r="56095" b="62452"/>
              <a:stretch/>
            </p:blipFill>
            <p:spPr>
              <a:xfrm>
                <a:off x="679069" y="4244310"/>
                <a:ext cx="893002" cy="520505"/>
              </a:xfrm>
              <a:prstGeom prst="rect">
                <a:avLst/>
              </a:prstGeom>
            </p:spPr>
          </p:pic>
        </p:grpSp>
        <p:sp>
          <p:nvSpPr>
            <p:cNvPr id="5" name="Oval 4"/>
            <p:cNvSpPr/>
            <p:nvPr/>
          </p:nvSpPr>
          <p:spPr bwMode="auto">
            <a:xfrm>
              <a:off x="888676" y="2803656"/>
              <a:ext cx="1327845" cy="56140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91204" y="2866039"/>
              <a:ext cx="1012421" cy="431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(8 MB)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8265" y="482047"/>
            <a:ext cx="546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2.4.3 Evolution of CCX core blocks [9], [16]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3734" y="1468936"/>
            <a:ext cx="737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1. gen. CCX (CPU-Complex)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cores,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already.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9832"/>
            <a:ext cx="9144000" cy="393700"/>
          </a:xfrm>
        </p:spPr>
        <p:txBody>
          <a:bodyPr/>
          <a:lstStyle/>
          <a:p>
            <a:r>
              <a:rPr lang="en-GB" sz="1700" dirty="0"/>
              <a:t>2.4.3 Evolution of CCX core blocks </a:t>
            </a:r>
            <a:r>
              <a:rPr lang="en-GB" sz="1700" dirty="0" smtClean="0"/>
              <a:t>(1)</a:t>
            </a:r>
            <a:endParaRPr lang="en-US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321984" y="4879700"/>
            <a:ext cx="8423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Zen-based CCXs (in all Zen generations) have private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983" y="6115666"/>
            <a:ext cx="8275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4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1. gen 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core-based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CCXs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share an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MB sliced L3 cache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as seen above.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39659" y="5181602"/>
            <a:ext cx="3336170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64 KB L1 instruction caches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 KB L1 data caches and 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512 kB private L2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429" y="865238"/>
            <a:ext cx="8905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CCX core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blocks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(</a:t>
            </a:r>
            <a:r>
              <a:rPr lang="en-US" sz="1600" spc="-30" dirty="0" smtClean="0">
                <a:solidFill>
                  <a:srgbClr val="FF0000"/>
                </a:solidFill>
              </a:rPr>
              <a:t>Core </a:t>
            </a:r>
            <a:r>
              <a:rPr lang="en-US" sz="1600" spc="-30" dirty="0" err="1" smtClean="0">
                <a:solidFill>
                  <a:srgbClr val="FF0000"/>
                </a:solidFill>
              </a:rPr>
              <a:t>CompleXes</a:t>
            </a:r>
            <a:r>
              <a:rPr lang="en-US" sz="1600" spc="-30" dirty="0" smtClean="0">
                <a:solidFill>
                  <a:srgbClr val="FF0000"/>
                </a:solidFill>
              </a:rPr>
              <a:t> </a:t>
            </a:r>
            <a:r>
              <a:rPr lang="en-US" sz="1600" spc="-30" dirty="0">
                <a:solidFill>
                  <a:srgbClr val="FF0000"/>
                </a:solidFill>
              </a:rPr>
              <a:t>or CPU </a:t>
            </a:r>
            <a:r>
              <a:rPr lang="en-US" sz="1600" spc="-30" dirty="0" smtClean="0">
                <a:solidFill>
                  <a:srgbClr val="FF0000"/>
                </a:solidFill>
              </a:rPr>
              <a:t>Complexes)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are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the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basic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functional units</a:t>
            </a:r>
          </a:p>
          <a:p>
            <a:pPr lvl="0" fontAlgn="base">
              <a:spcAft>
                <a:spcPts val="1200"/>
              </a:spcAft>
              <a:defRPr/>
            </a:pP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Zen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 </a:t>
            </a: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all generations.</a:t>
            </a: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endParaRPr kumimoji="0" lang="en-US" sz="1600" b="0" i="0" u="none" strike="noStrike" kern="1200" cap="none" spc="-2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3383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 smtClean="0"/>
              <a:t>(</a:t>
            </a:r>
            <a:r>
              <a:rPr lang="en-US" sz="1700" dirty="0" smtClean="0"/>
              <a:t>2</a:t>
            </a:r>
            <a:r>
              <a:rPr lang="hu-HU" sz="1700" dirty="0" smtClean="0"/>
              <a:t>)</a:t>
            </a:r>
            <a:endParaRPr lang="hu-HU" sz="1700" dirty="0"/>
          </a:p>
        </p:txBody>
      </p:sp>
      <p:sp>
        <p:nvSpPr>
          <p:cNvPr id="33" name="Text Box 58"/>
          <p:cNvSpPr txBox="1">
            <a:spLocks noChangeArrowheads="1"/>
          </p:cNvSpPr>
          <p:nvPr/>
        </p:nvSpPr>
        <p:spPr bwMode="auto">
          <a:xfrm>
            <a:off x="359283" y="882896"/>
            <a:ext cx="4164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Overview of AMD’s processor lines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4145" y="6090539"/>
            <a:ext cx="8362476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the in-house designed K5, AMD licensed and manufactured Intel designed processors.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0" y="1576769"/>
            <a:ext cx="9211089" cy="3351365"/>
          </a:xfrm>
          <a:prstGeom prst="roundRect">
            <a:avLst/>
          </a:prstGeom>
          <a:solidFill>
            <a:srgbClr val="DD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2713905" y="1724862"/>
            <a:ext cx="356828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AMD’s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in-house designed x86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6838711" y="2538102"/>
            <a:ext cx="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865066" y="24079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6"/>
          <p:cNvSpPr>
            <a:spLocks noChangeArrowheads="1"/>
          </p:cNvSpPr>
          <p:nvPr/>
        </p:nvSpPr>
        <p:spPr bwMode="auto">
          <a:xfrm>
            <a:off x="6791121" y="244920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 flipV="1">
            <a:off x="911392" y="2217616"/>
            <a:ext cx="7272000" cy="812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 rot="5400000" flipH="1" flipV="1">
            <a:off x="2178938" y="2320855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252018" y="2548534"/>
            <a:ext cx="12054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32-bit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x86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 rot="-5400000" flipH="1" flipV="1">
            <a:off x="801293" y="2316264"/>
            <a:ext cx="1968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rot="-5400000" flipH="1" flipV="1">
            <a:off x="6728415" y="2332519"/>
            <a:ext cx="21113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12"/>
          <p:cNvSpPr>
            <a:spLocks noChangeArrowheads="1"/>
          </p:cNvSpPr>
          <p:nvPr/>
        </p:nvSpPr>
        <p:spPr bwMode="auto">
          <a:xfrm>
            <a:off x="1665911" y="2552616"/>
            <a:ext cx="1158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64-bit Hammer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46" name="Oval 13"/>
          <p:cNvSpPr>
            <a:spLocks noChangeArrowheads="1"/>
          </p:cNvSpPr>
          <p:nvPr/>
        </p:nvSpPr>
        <p:spPr bwMode="auto">
          <a:xfrm>
            <a:off x="2247326" y="241110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173246" y="2548295"/>
            <a:ext cx="12375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Intermediate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families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4731172" y="2551482"/>
            <a:ext cx="12856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Bulldozer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502443" y="2551482"/>
            <a:ext cx="7069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7868600" y="2548295"/>
            <a:ext cx="7453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Zen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rot="5400000" flipH="1" flipV="1">
            <a:off x="3671557" y="232341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13"/>
          <p:cNvSpPr>
            <a:spLocks noChangeArrowheads="1"/>
          </p:cNvSpPr>
          <p:nvPr/>
        </p:nvSpPr>
        <p:spPr bwMode="auto">
          <a:xfrm>
            <a:off x="3739945" y="2413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rot="5400000" flipH="1" flipV="1">
            <a:off x="5253337" y="232341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5321725" y="2413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 rot="5400000" flipH="1" flipV="1">
            <a:off x="8110376" y="232341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13"/>
          <p:cNvSpPr>
            <a:spLocks noChangeArrowheads="1"/>
          </p:cNvSpPr>
          <p:nvPr/>
        </p:nvSpPr>
        <p:spPr bwMode="auto">
          <a:xfrm>
            <a:off x="8178764" y="2413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 rot="5400000" flipH="1" flipV="1">
            <a:off x="4407618" y="2102971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39348" y="3106940"/>
            <a:ext cx="139493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K8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/K10/K10.5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08h/10h/10.5h)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(Servers,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clients)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2003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-2009)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03975" y="3106940"/>
            <a:ext cx="111280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11h/12h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(Clients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(2008-2011)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34768" y="3106940"/>
            <a:ext cx="157927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(High-performance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(2011-2016)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78517" y="3106940"/>
            <a:ext cx="108439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14h/16h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(Low-power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(2011-2015)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83556" y="3123780"/>
            <a:ext cx="143981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17h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(Modular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(2017- 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9168" y="3106940"/>
            <a:ext cx="104067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K5/K6/K7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(32-bit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(Clients)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1996-2003)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 Box 58"/>
          <p:cNvSpPr txBox="1">
            <a:spLocks noChangeArrowheads="1"/>
          </p:cNvSpPr>
          <p:nvPr/>
        </p:nvSpPr>
        <p:spPr bwMode="auto">
          <a:xfrm>
            <a:off x="81583" y="483258"/>
            <a:ext cx="1920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 Introduction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918" y="5043638"/>
            <a:ext cx="22092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K7: Athlon (1999-2003)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553" y="5451354"/>
            <a:ext cx="2044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400" dirty="0" smtClean="0">
                <a:latin typeface="+mj-lt"/>
              </a:rPr>
              <a:t>Clients: Laptops/DTs</a:t>
            </a:r>
          </a:p>
        </p:txBody>
      </p:sp>
    </p:spTree>
    <p:extLst>
      <p:ext uri="{BB962C8B-B14F-4D97-AF65-F5344CB8AC3E}">
        <p14:creationId xmlns:p14="http://schemas.microsoft.com/office/powerpoint/2010/main" val="34702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2.4.3 Evolution of CCX core blocks </a:t>
            </a:r>
            <a:r>
              <a:rPr lang="en-GB" sz="1700" dirty="0" smtClean="0"/>
              <a:t>(2)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832" t="23062" r="10579" b="15182"/>
          <a:stretch/>
        </p:blipFill>
        <p:spPr>
          <a:xfrm>
            <a:off x="213888" y="1327353"/>
            <a:ext cx="8664641" cy="4090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57" y="482857"/>
            <a:ext cx="566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cache hierarchy of 1. gen. Zen cores [199]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4400" y="3657600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</a:t>
            </a:r>
          </a:p>
        </p:txBody>
      </p:sp>
    </p:spTree>
    <p:extLst>
      <p:ext uri="{BB962C8B-B14F-4D97-AF65-F5344CB8AC3E}">
        <p14:creationId xmlns:p14="http://schemas.microsoft.com/office/powerpoint/2010/main" val="145110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177" y="907300"/>
            <a:ext cx="8851719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MB sized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 cache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split into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 2 MB slices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(see the next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by low-order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address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interleaving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cím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átlapolás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00/01/10/11).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L3 </a:t>
            </a:r>
            <a:r>
              <a:rPr lang="en-US" sz="1600" spc="-30" dirty="0" smtClean="0">
                <a:solidFill>
                  <a:srgbClr val="0070C0"/>
                </a:solidFill>
                <a:latin typeface="Verdana"/>
              </a:rPr>
              <a:t>cache slices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are </a:t>
            </a:r>
            <a:r>
              <a:rPr kumimoji="0" lang="en-US" sz="1600" b="0" i="0" u="none" strike="noStrike" kern="1200" cap="none" spc="-3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interconnecte</a:t>
            </a:r>
            <a:r>
              <a:rPr lang="en-US" sz="1600" spc="-30" dirty="0" smtClean="0">
                <a:solidFill>
                  <a:srgbClr val="0070C0"/>
                </a:solidFill>
                <a:latin typeface="Verdana"/>
              </a:rPr>
              <a:t>d by a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crossbar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switch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(as seen in the Figure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),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endParaRPr kumimoji="0" lang="en-US" sz="1600" b="0" i="0" u="none" strike="noStrike" kern="1200" cap="none" spc="-3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  <a:latin typeface="Verdana"/>
              </a:rPr>
              <a:t>      thus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each core can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access each L3 cache segment with the same average latency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L3 is </a:t>
            </a:r>
            <a:r>
              <a:rPr lang="en-US" sz="1600" dirty="0">
                <a:solidFill>
                  <a:srgbClr val="0070C0"/>
                </a:solidFill>
              </a:rPr>
              <a:t>mostly exclusive </a:t>
            </a:r>
            <a:r>
              <a:rPr lang="en-US" sz="1600" dirty="0">
                <a:solidFill>
                  <a:srgbClr val="000000"/>
                </a:solidFill>
              </a:rPr>
              <a:t>to the L2 cache, i.e. it is actually a </a:t>
            </a:r>
            <a:r>
              <a:rPr lang="en-US" sz="1600" dirty="0">
                <a:solidFill>
                  <a:srgbClr val="FF0000"/>
                </a:solidFill>
              </a:rPr>
              <a:t>victim cache </a:t>
            </a:r>
            <a:r>
              <a:rPr lang="en-US" sz="1600" dirty="0">
                <a:solidFill>
                  <a:srgbClr val="000000"/>
                </a:solidFill>
              </a:rPr>
              <a:t>to the L2.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77" y="485222"/>
            <a:ext cx="750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1. gen. Zen core-based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CCX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block in more detail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9832"/>
            <a:ext cx="9144000" cy="393700"/>
          </a:xfrm>
        </p:spPr>
        <p:txBody>
          <a:bodyPr/>
          <a:lstStyle/>
          <a:p>
            <a:r>
              <a:rPr lang="en-GB" sz="1700" dirty="0"/>
              <a:t>2.4.3 Evolution of CCX core blocks </a:t>
            </a:r>
            <a:r>
              <a:rPr lang="en-GB" sz="1700" dirty="0" smtClean="0"/>
              <a:t>(3)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8777394" y="6451766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623" t="25945" r="2298" b="20238"/>
          <a:stretch/>
        </p:blipFill>
        <p:spPr>
          <a:xfrm>
            <a:off x="1622145" y="2724049"/>
            <a:ext cx="4854389" cy="3106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9734" y="6008820"/>
            <a:ext cx="364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CCX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4312" y="3921408"/>
            <a:ext cx="1903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MB L3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slice/core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0838" y="6392415"/>
            <a:ext cx="8721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CCX core block is built up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1.4 billion transistors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on a die area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44 mm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5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32"/>
            <a:ext cx="9144000" cy="393700"/>
          </a:xfrm>
        </p:spPr>
        <p:txBody>
          <a:bodyPr/>
          <a:lstStyle/>
          <a:p>
            <a:r>
              <a:rPr lang="en-GB" sz="1700" dirty="0"/>
              <a:t>2.4.3 Evolution of CCX core blocks </a:t>
            </a:r>
            <a:r>
              <a:rPr lang="en-GB" sz="1700" dirty="0" smtClean="0"/>
              <a:t>(4)</a:t>
            </a:r>
            <a:endParaRPr lang="en-US" sz="1700" dirty="0"/>
          </a:p>
        </p:txBody>
      </p:sp>
      <p:sp>
        <p:nvSpPr>
          <p:cNvPr id="9" name="TextBox 8"/>
          <p:cNvSpPr txBox="1"/>
          <p:nvPr/>
        </p:nvSpPr>
        <p:spPr>
          <a:xfrm>
            <a:off x="72465" y="482878"/>
            <a:ext cx="860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 AMD's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core-based CCX core block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ARM's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 ISA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based core cluster (2011)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3337" y="4683519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(2017)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4634" y="4701449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2012)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[55]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286003"/>
            <a:ext cx="2919902" cy="1564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ACP:   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ccelerator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oherence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(to connect non-cached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coherent data sources)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SCU:   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noop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ontrol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(Provides coherence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within the the processor)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ECC: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rror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orrecting </a:t>
            </a:r>
            <a:r>
              <a:rPr kumimoji="0" lang="hu-H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hu-H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ode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93829" y="5281390"/>
            <a:ext cx="3289683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oherency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xtensions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AMBA4 cache coherent interface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in 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systems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smartphones, tablets, etc.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18015" y="5281483"/>
            <a:ext cx="2791149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AMBA: 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dvanced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icrocontroller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rchitecture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(O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n-chip bus standard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for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47687" y="1261639"/>
            <a:ext cx="3415335" cy="3285435"/>
            <a:chOff x="647687" y="1479645"/>
            <a:chExt cx="3415335" cy="32854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9819" t="13968" r="44556" b="59722"/>
            <a:stretch/>
          </p:blipFill>
          <p:spPr>
            <a:xfrm>
              <a:off x="647687" y="1479645"/>
              <a:ext cx="3415335" cy="32854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39819" t="33380" r="56095" b="62452"/>
            <a:stretch/>
          </p:blipFill>
          <p:spPr>
            <a:xfrm>
              <a:off x="679069" y="4244310"/>
              <a:ext cx="893002" cy="520505"/>
            </a:xfrm>
            <a:prstGeom prst="rect">
              <a:avLst/>
            </a:prstGeom>
          </p:spPr>
        </p:pic>
      </p:grpSp>
      <p:sp>
        <p:nvSpPr>
          <p:cNvPr id="3" name="Oval 2"/>
          <p:cNvSpPr/>
          <p:nvPr/>
        </p:nvSpPr>
        <p:spPr bwMode="auto">
          <a:xfrm>
            <a:off x="1572071" y="2836456"/>
            <a:ext cx="1368000" cy="540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67691" y="1242942"/>
            <a:ext cx="3318877" cy="3391239"/>
            <a:chOff x="4453933" y="1808819"/>
            <a:chExt cx="4618567" cy="453800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91" b="2103"/>
            <a:stretch/>
          </p:blipFill>
          <p:spPr>
            <a:xfrm>
              <a:off x="4453933" y="1808819"/>
              <a:ext cx="4618567" cy="453800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4842030" y="2459037"/>
              <a:ext cx="1923638" cy="96996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9413" y="2588689"/>
              <a:ext cx="2256938" cy="730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Cortex-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A73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core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ARMv8.0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CPU</a:t>
              </a:r>
            </a:p>
          </p:txBody>
        </p:sp>
      </p:grpSp>
      <p:sp>
        <p:nvSpPr>
          <p:cNvPr id="21" name="Oval 20"/>
          <p:cNvSpPr/>
          <p:nvPr/>
        </p:nvSpPr>
        <p:spPr bwMode="auto">
          <a:xfrm>
            <a:off x="6306044" y="3735279"/>
            <a:ext cx="1980524" cy="47461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49505" y="6229951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AXI4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Advanced eXtensible Interface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ache coherent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4959" y="2926906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(8 MB)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5769" y="4941847"/>
            <a:ext cx="3463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Cortex-A53/A57/A72/A73)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4206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2.4.3 Evolution of CCX core blocks </a:t>
            </a:r>
            <a:r>
              <a:rPr lang="en-GB" sz="1700" dirty="0" smtClean="0"/>
              <a:t>(5)</a:t>
            </a:r>
            <a:endParaRPr lang="en-US" sz="17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b="1799"/>
          <a:stretch/>
        </p:blipFill>
        <p:spPr>
          <a:xfrm>
            <a:off x="3352800" y="1025517"/>
            <a:ext cx="5589494" cy="50794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3420035" y="4034118"/>
            <a:ext cx="5481918" cy="201705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146611" y="4025156"/>
            <a:ext cx="5957048" cy="1595712"/>
            <a:chOff x="13789" y="4186520"/>
            <a:chExt cx="5530891" cy="15957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8397" t="80380" b="2530"/>
            <a:stretch/>
          </p:blipFill>
          <p:spPr>
            <a:xfrm>
              <a:off x="325815" y="5082987"/>
              <a:ext cx="5066464" cy="69924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t="58032" b="20387"/>
            <a:stretch/>
          </p:blipFill>
          <p:spPr>
            <a:xfrm>
              <a:off x="13789" y="4186520"/>
              <a:ext cx="5530891" cy="883016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3904127" y="5916707"/>
            <a:ext cx="486832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ARMv8.2 support, 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Cortex-A55/75 processors),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8 cores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private L2 caches, shared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046259" y="3307976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3992" y="5625348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(2017) [56]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602" y="482878"/>
            <a:ext cx="9034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Zen core-based CCX and ARM’s ARMv8.2-based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clusters (2017)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6539756" y="2371169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3904129" y="2371169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9388" y="1405288"/>
            <a:ext cx="2407475" cy="2502063"/>
            <a:chOff x="-35708" y="1222311"/>
            <a:chExt cx="3415335" cy="3901844"/>
          </a:xfrm>
        </p:grpSpPr>
        <p:sp>
          <p:nvSpPr>
            <p:cNvPr id="33" name="TextBox 32"/>
            <p:cNvSpPr txBox="1"/>
            <p:nvPr/>
          </p:nvSpPr>
          <p:spPr>
            <a:xfrm>
              <a:off x="1031770" y="4644192"/>
              <a:ext cx="1139769" cy="479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(2017)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-35708" y="1222311"/>
              <a:ext cx="3415335" cy="3285435"/>
              <a:chOff x="647687" y="1479645"/>
              <a:chExt cx="3415335" cy="3285435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"/>
              <a:srcRect l="39819" t="13968" r="44556" b="59722"/>
              <a:stretch/>
            </p:blipFill>
            <p:spPr>
              <a:xfrm>
                <a:off x="647687" y="1479645"/>
                <a:ext cx="3415335" cy="3285435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"/>
              <a:srcRect l="39819" t="33380" r="56095" b="62452"/>
              <a:stretch/>
            </p:blipFill>
            <p:spPr>
              <a:xfrm>
                <a:off x="679069" y="4244310"/>
                <a:ext cx="893002" cy="520505"/>
              </a:xfrm>
              <a:prstGeom prst="rect">
                <a:avLst/>
              </a:prstGeom>
            </p:spPr>
          </p:pic>
        </p:grpSp>
        <p:sp>
          <p:nvSpPr>
            <p:cNvPr id="40" name="Oval 39"/>
            <p:cNvSpPr/>
            <p:nvPr/>
          </p:nvSpPr>
          <p:spPr bwMode="auto">
            <a:xfrm>
              <a:off x="888676" y="2758628"/>
              <a:ext cx="1453517" cy="64545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63827" y="2837712"/>
              <a:ext cx="886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(8 MB)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2.4.3 Evolution of CCX core blocks </a:t>
            </a:r>
            <a:r>
              <a:rPr lang="en-GB" sz="1700" dirty="0" smtClean="0"/>
              <a:t>(6)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6094" y="485174"/>
            <a:ext cx="339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Results of the comparisons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94" y="875070"/>
            <a:ext cx="9132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previous Figures indicate,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CCX core block is a more advanced building block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than ARM’s ARMv8 ISA-based core cluster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less advanced than ARM’s ARMv8.2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ISA-based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cluster.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5667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2.4.3 Evolution of CCX core blocks </a:t>
            </a:r>
            <a:r>
              <a:rPr lang="en-GB" sz="1700" dirty="0" smtClean="0"/>
              <a:t>(7)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064" t="21111" r="21196" b="31739"/>
          <a:stretch/>
        </p:blipFill>
        <p:spPr>
          <a:xfrm>
            <a:off x="1079500" y="1995032"/>
            <a:ext cx="6962054" cy="2990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575" y="484660"/>
            <a:ext cx="478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2-based CCX core block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93" y="866216"/>
            <a:ext cx="849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2-based CCX core block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increased the size of L3 cache slices from 2 MB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to 4 MB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providing in this way 16 MB sliced L3 cache per CCX.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8883" y="5115228"/>
            <a:ext cx="4554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2-based CCX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block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[122]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3658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2.4.3 Evolution of CCX core blocks </a:t>
            </a:r>
            <a:r>
              <a:rPr lang="en-GB" sz="1700" dirty="0" smtClean="0"/>
              <a:t>(8)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235263" y="876151"/>
            <a:ext cx="8953001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2-based CPU dies (called CCDs)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incorporate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CCX core blocks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each with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cores and 16 MB L3 cache each.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Both CCX core blocks were interconnected on the CPU die (CCD).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design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8-cores with a shared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 MB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seen in the Figure below.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95" y="482855"/>
            <a:ext cx="4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3-based CCX core block -1</a:t>
            </a:r>
          </a:p>
        </p:txBody>
      </p:sp>
      <p:pic>
        <p:nvPicPr>
          <p:cNvPr id="8" name="Picture 2" descr="AMD Ryzen 9 5950X And 5900X CPU Review: Zen 3 Dominat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4880" y="2954957"/>
            <a:ext cx="4081113" cy="261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6874" y="2453044"/>
            <a:ext cx="4493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Zen 2 CCXs used in Zen 2-based CCDs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97774" y="2453044"/>
            <a:ext cx="3868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3 CCX used in Zen 3-based CCDs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0374" y="5773286"/>
            <a:ext cx="7130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Contrasting the Zen 2 and Zen 3-based CCX designs [171] </a:t>
            </a:r>
          </a:p>
        </p:txBody>
      </p:sp>
      <p:pic>
        <p:nvPicPr>
          <p:cNvPr id="13" name="Picture 12" descr="AMD Ryzen 9 5950X And 5900X CPU Review: Zen 3 Domina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258" y="2935707"/>
            <a:ext cx="4061861" cy="262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306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2.4.3 Evolution of CCX core blocks </a:t>
            </a:r>
            <a:r>
              <a:rPr lang="en-GB" sz="1700" dirty="0" smtClean="0"/>
              <a:t>(9)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150295" y="843429"/>
            <a:ext cx="882145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new design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enables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core to access the whole 32 MB L3 cache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than only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MB as in the previous design, which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reduces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access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time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16-to-32 MB access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window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compared to the Zen 2-based CCX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implementation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on,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CCX layout reduces core-to-core latencies as well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the next two Figures.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Figures relate to Zen 2 and Zen 3-based 16-core (32-thread) GPU-less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DT processors.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300" y="482855"/>
            <a:ext cx="351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3 CCX core block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352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2.4.3 Evolution of CCX core blocks </a:t>
            </a:r>
            <a:r>
              <a:rPr lang="en-GB" sz="1700" dirty="0" smtClean="0"/>
              <a:t>(10)</a:t>
            </a:r>
            <a:endParaRPr lang="en-US" sz="1700" dirty="0"/>
          </a:p>
        </p:txBody>
      </p:sp>
      <p:pic>
        <p:nvPicPr>
          <p:cNvPr id="11266" name="Picture 2" descr="https://images.anandtech.com/doci/16214/CC3950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319348"/>
            <a:ext cx="8818304" cy="487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030" y="480908"/>
            <a:ext cx="602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latencies in Zen 2-based CCDs [171]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030" y="6304552"/>
            <a:ext cx="906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 the Zen 2-based CCX only those core-to-core latencies are low that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relate to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the same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4-core </a:t>
            </a:r>
          </a:p>
          <a:p>
            <a:pPr lvl="0" fontAlgn="base"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(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8 thread) CCX.</a:t>
            </a:r>
          </a:p>
        </p:txBody>
      </p:sp>
    </p:spTree>
    <p:extLst>
      <p:ext uri="{BB962C8B-B14F-4D97-AF65-F5344CB8AC3E}">
        <p14:creationId xmlns:p14="http://schemas.microsoft.com/office/powerpoint/2010/main" val="390510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2.4.3 Evolution of CCX core blocks </a:t>
            </a:r>
            <a:r>
              <a:rPr lang="en-GB" sz="1700" dirty="0" smtClean="0"/>
              <a:t>(11)</a:t>
            </a:r>
            <a:endParaRPr lang="en-US" sz="1700" dirty="0"/>
          </a:p>
        </p:txBody>
      </p:sp>
      <p:pic>
        <p:nvPicPr>
          <p:cNvPr id="12290" name="Picture 2" descr="https://images.anandtech.com/doci/16214/CC5950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0" y="1326140"/>
            <a:ext cx="8839569" cy="49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30" y="480908"/>
            <a:ext cx="616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latencies in Zen 3-based CCDs [171]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900" y="6448926"/>
            <a:ext cx="8928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By contrast, in the Zen 3-based CCX all latencies within the 8-core CCX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core blocks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remain low.</a:t>
            </a:r>
            <a:endParaRPr lang="en-GB" sz="1400" spc="-3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28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 smtClean="0"/>
              <a:t>(</a:t>
            </a:r>
            <a:r>
              <a:rPr lang="en-US" sz="1700" dirty="0" smtClean="0"/>
              <a:t>3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82674" y="482962"/>
            <a:ext cx="800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outstanding achievements in the beginning of the 2000’s -1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2763" y="838205"/>
            <a:ext cx="63620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Extending the 32-bit x86 ISA to 64-bit x86-ISA [164]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641" y="1146515"/>
            <a:ext cx="8872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the 1990s CISC processors were 32-bit wide</a:t>
            </a:r>
            <a:r>
              <a:rPr lang="en-US" sz="1600" dirty="0" smtClean="0">
                <a:latin typeface="+mj-lt"/>
              </a:rPr>
              <a:t>, nevertheless,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1997 Intel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and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hp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(Hewlett Packard) jointly announced a new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64-bit VLIW ISA</a:t>
            </a:r>
            <a:r>
              <a:rPr lang="en-US" sz="1600" dirty="0" smtClean="0">
                <a:latin typeface="+mj-lt"/>
              </a:rPr>
              <a:t>, called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IA-64</a:t>
            </a:r>
            <a:r>
              <a:rPr lang="en-US" sz="1600" dirty="0" smtClean="0">
                <a:latin typeface="+mj-lt"/>
              </a:rPr>
              <a:t> (Intel Architecture 64) that became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Itanium line</a:t>
            </a:r>
            <a:r>
              <a:rPr lang="en-US" sz="1600" dirty="0" smtClean="0">
                <a:latin typeface="+mj-lt"/>
              </a:rPr>
              <a:t>, to replace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32-bit designs.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8933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2.4.3 Evolution of CCX core blocks </a:t>
            </a:r>
            <a:r>
              <a:rPr lang="en-GB" sz="1700" dirty="0" smtClean="0"/>
              <a:t>(12)</a:t>
            </a:r>
            <a:endParaRPr lang="en-US" sz="1700" dirty="0"/>
          </a:p>
        </p:txBody>
      </p:sp>
      <p:pic>
        <p:nvPicPr>
          <p:cNvPr id="20482" name="Picture 2" descr="https://cdn.wccftech.com/wp-content/uploads/2020/11/AMD-Ryzen-5000-Zen-3-Desktop-CPU_Vermeer_Die-Shot_1-scal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1450" y="1424540"/>
            <a:ext cx="8622665" cy="48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398" y="482519"/>
            <a:ext cx="8998233" cy="654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photo of a Zen 3-based CCX core block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(It is part of the CCD die of the GPU-less Ryzen 5000 (</a:t>
            </a:r>
            <a:r>
              <a:rPr kumimoji="0" lang="en-US" sz="1600" b="0" i="0" u="none" strike="noStrike" kern="1200" cap="none" spc="-3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Vermere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-based) processor) [200]</a:t>
            </a:r>
            <a:endParaRPr kumimoji="0" lang="en-US" sz="1600" b="0" i="0" u="none" strike="noStrike" kern="1200" cap="none" spc="-3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803" y="6459170"/>
            <a:ext cx="6125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includes 8 Zen 3 cores with 8x4 MB shared L3 cache.</a:t>
            </a:r>
          </a:p>
        </p:txBody>
      </p:sp>
    </p:spTree>
    <p:extLst>
      <p:ext uri="{BB962C8B-B14F-4D97-AF65-F5344CB8AC3E}">
        <p14:creationId xmlns:p14="http://schemas.microsoft.com/office/powerpoint/2010/main" val="34098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2.4.4 The GPU cores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6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638" t="11955" r="6405" b="2755"/>
          <a:stretch/>
        </p:blipFill>
        <p:spPr>
          <a:xfrm>
            <a:off x="4687504" y="519764"/>
            <a:ext cx="4342327" cy="6306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906" y="1641116"/>
            <a:ext cx="4022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GPUs in Zen-based processors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include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variable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number of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83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sz="1700" dirty="0"/>
              <a:t>2.4.4 The GPU </a:t>
            </a:r>
            <a:r>
              <a:rPr lang="en-US" sz="1700" dirty="0" smtClean="0"/>
              <a:t>cores (1)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41146" y="2484137"/>
            <a:ext cx="3262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Vega CU architecture is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 iteration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AMD’s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GCN (Graphics Core Next) GPU architecture family,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shown in the next Table.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50" y="481824"/>
            <a:ext cx="4613454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2.4.4 The GPU cores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 cores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AMD utilized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 CU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(Compute Unit)) [183], to be discussed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latin typeface="Verdana"/>
              </a:rPr>
              <a:t>   later in this Section.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267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128" y="483805"/>
            <a:ext cx="9069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</a:t>
            </a:r>
            <a:r>
              <a:rPr kumimoji="0" lang="en-US" sz="1800" b="0" i="0" u="none" strike="noStrike" kern="1200" cap="none" spc="-4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GCN (Graphics Core Next) and RDNA graphics architectures </a:t>
            </a:r>
            <a:endParaRPr kumimoji="0" lang="en-US" sz="1800" b="0" i="0" u="none" strike="noStrike" kern="1200" cap="none" spc="-4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351094"/>
              </p:ext>
            </p:extLst>
          </p:nvPr>
        </p:nvGraphicFramePr>
        <p:xfrm>
          <a:off x="50201" y="1103899"/>
          <a:ext cx="8968671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575">
                  <a:extLst>
                    <a:ext uri="{9D8B030D-6E8A-4147-A177-3AD203B41FA5}">
                      <a16:colId xmlns:a16="http://schemas.microsoft.com/office/drawing/2014/main" val="2695933096"/>
                    </a:ext>
                  </a:extLst>
                </a:gridCol>
                <a:gridCol w="951919">
                  <a:extLst>
                    <a:ext uri="{9D8B030D-6E8A-4147-A177-3AD203B41FA5}">
                      <a16:colId xmlns:a16="http://schemas.microsoft.com/office/drawing/2014/main" val="2489989548"/>
                    </a:ext>
                  </a:extLst>
                </a:gridCol>
                <a:gridCol w="1896177">
                  <a:extLst>
                    <a:ext uri="{9D8B030D-6E8A-4147-A177-3AD203B41FA5}">
                      <a16:colId xmlns:a16="http://schemas.microsoft.com/office/drawing/2014/main" val="3723079709"/>
                    </a:ext>
                  </a:extLst>
                </a:gridCol>
                <a:gridCol w="2127183">
                  <a:extLst>
                    <a:ext uri="{9D8B030D-6E8A-4147-A177-3AD203B41FA5}">
                      <a16:colId xmlns:a16="http://schemas.microsoft.com/office/drawing/2014/main" val="196446320"/>
                    </a:ext>
                  </a:extLst>
                </a:gridCol>
                <a:gridCol w="2444817">
                  <a:extLst>
                    <a:ext uri="{9D8B030D-6E8A-4147-A177-3AD203B41FA5}">
                      <a16:colId xmlns:a16="http://schemas.microsoft.com/office/drawing/2014/main" val="47130137"/>
                    </a:ext>
                  </a:extLst>
                </a:gridCol>
              </a:tblGrid>
              <a:tr h="4815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GCN generation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of intro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Discrete 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 families</a:t>
                      </a: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IGP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proc. families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additions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173421"/>
                  </a:ext>
                </a:extLst>
              </a:tr>
              <a:tr h="8780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GCN 1th generation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Southern Islands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Unified address space for CPU and GPU,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ISA, 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PCIe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3.0</a:t>
                      </a:r>
                    </a:p>
                    <a:p>
                      <a:pPr algn="ctr"/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64-thread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wavefront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223256"/>
                  </a:ext>
                </a:extLst>
              </a:tr>
              <a:tr h="679788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GCN 2nd generation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 Islands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Temash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Kabini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it-IT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Kaveri, Godavari, Mullins, Beema, Carrizo-L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529158"/>
                  </a:ext>
                </a:extLst>
              </a:tr>
              <a:tr h="481517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GCN 3rd generation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Volcanic Islands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Pirate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Islands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Carrizo,  Bristol Ridge, Stoney Ridge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HBM for the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Pirate Island family 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374630"/>
                  </a:ext>
                </a:extLst>
              </a:tr>
              <a:tr h="481517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GCN 4th generation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Arctic Islands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(Polaris)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HBM2, GDDR5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1730"/>
                  </a:ext>
                </a:extLst>
              </a:tr>
              <a:tr h="878060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GCN 5th generation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Vega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Raven Ridge (14 nm)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Picasso (12 nm), Renoir (7 nm)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Cezanne (7 nm)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8-bit or 16-bit packed arithmetic for AI added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691601"/>
                  </a:ext>
                </a:extLst>
              </a:tr>
              <a:tr h="679788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RDNA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Navi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(7 nm)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32-thread 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wavefront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(instead of 4x16-thread) 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PCIe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4.0, GDDR6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64868"/>
                  </a:ext>
                </a:extLst>
              </a:tr>
              <a:tr h="481517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RDNA 2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Oberon 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(Big 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Navi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(PlayStation 5) (7 nm)</a:t>
                      </a:r>
                    </a:p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(Xbox series S) (7 nm)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Enhanced Compute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</a:t>
                      </a:r>
                      <a:endPara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Infinity cache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576473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sz="1700" dirty="0"/>
              <a:t>2.4.4 The GPU cores </a:t>
            </a:r>
            <a:r>
              <a:rPr lang="en-US" sz="1700" dirty="0" smtClean="0"/>
              <a:t>(2)</a:t>
            </a:r>
            <a:endParaRPr lang="en-US" altLang="en-US" sz="17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07951" y="4345542"/>
            <a:ext cx="8930172" cy="90001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42" y="6495851"/>
            <a:ext cx="8957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RDNA </a:t>
            </a:r>
            <a:r>
              <a:rPr kumimoji="0" lang="en-US" sz="12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12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Radeon DNA</a:t>
            </a:r>
            <a:r>
              <a:rPr kumimoji="0" lang="en-US" sz="12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): </a:t>
            </a:r>
            <a:r>
              <a:rPr kumimoji="0" lang="en-US" sz="14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 </a:t>
            </a:r>
            <a:r>
              <a:rPr kumimoji="0" lang="en-US" sz="14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considers it as the DNA that </a:t>
            </a:r>
            <a:r>
              <a:rPr kumimoji="0" lang="en-US" sz="14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powers the games it runs.  IGP: Integrated Graphics Processor</a:t>
            </a:r>
            <a:endParaRPr kumimoji="0" lang="en-US" sz="1400" b="0" i="0" u="none" strike="noStrike" kern="1200" cap="none" spc="-3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4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638" t="11955" r="6405" b="2755"/>
          <a:stretch/>
        </p:blipFill>
        <p:spPr>
          <a:xfrm>
            <a:off x="4801673" y="551648"/>
            <a:ext cx="4342327" cy="630635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sz="1700" dirty="0"/>
              <a:t>2.4.4 The GPU cores </a:t>
            </a:r>
            <a:r>
              <a:rPr lang="en-US" sz="1700" dirty="0" smtClean="0"/>
              <a:t>(3)</a:t>
            </a:r>
            <a:endParaRPr lang="en-US" altLang="en-US" sz="17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254" y="1549664"/>
            <a:ext cx="4735631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Each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GCN-based CU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includes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four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spc="-30" dirty="0" smtClean="0">
                <a:solidFill>
                  <a:srgbClr val="FF0000"/>
                </a:solidFill>
                <a:latin typeface="+mj-lt"/>
              </a:rPr>
              <a:t>    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SIMD units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each of them includes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    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16 ALUs,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to be discussed subsequently</a:t>
            </a:r>
            <a:r>
              <a:rPr kumimoji="0" lang="en-US" sz="1600" b="0" i="0" u="none" strike="noStrike" kern="1200" cap="none" spc="-3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SIMD units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operate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independently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each other and execute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same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instruction for 16 threads at a time.</a:t>
            </a:r>
          </a:p>
          <a:p>
            <a:pPr marL="285750" lvl="0" indent="-28575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70C0"/>
                </a:solidFill>
                <a:latin typeface="+mj-lt"/>
              </a:rPr>
              <a:t>CUs can </a:t>
            </a:r>
            <a:r>
              <a:rPr lang="en-GB" sz="1600" dirty="0">
                <a:solidFill>
                  <a:srgbClr val="0070C0"/>
                </a:solidFill>
                <a:latin typeface="+mj-lt"/>
              </a:rPr>
              <a:t>work </a:t>
            </a:r>
            <a:r>
              <a:rPr lang="en-GB" sz="1600" dirty="0">
                <a:latin typeface="+mj-lt"/>
              </a:rPr>
              <a:t>on </a:t>
            </a:r>
            <a:r>
              <a:rPr lang="en-GB" sz="1600" dirty="0">
                <a:solidFill>
                  <a:srgbClr val="0070C0"/>
                </a:solidFill>
                <a:latin typeface="+mj-lt"/>
              </a:rPr>
              <a:t>4 </a:t>
            </a:r>
            <a:r>
              <a:rPr lang="en-GB" sz="1600" dirty="0" smtClean="0">
                <a:solidFill>
                  <a:srgbClr val="0070C0"/>
                </a:solidFill>
                <a:latin typeface="+mj-lt"/>
              </a:rPr>
              <a:t>instructions at </a:t>
            </a:r>
            <a:r>
              <a:rPr lang="en-GB" sz="1600" dirty="0">
                <a:solidFill>
                  <a:srgbClr val="0070C0"/>
                </a:solidFill>
                <a:latin typeface="+mj-lt"/>
              </a:rPr>
              <a:t>once</a:t>
            </a:r>
            <a:r>
              <a:rPr lang="en-GB" sz="1600" dirty="0">
                <a:latin typeface="+mj-lt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GB" sz="1600" spc="-30" dirty="0">
                <a:solidFill>
                  <a:srgbClr val="0070C0"/>
                </a:solidFill>
                <a:latin typeface="+mj-lt"/>
              </a:rPr>
              <a:t>Each SIMD unit </a:t>
            </a:r>
            <a:r>
              <a:rPr lang="en-GB" sz="1600" spc="-30" dirty="0">
                <a:latin typeface="+mj-lt"/>
              </a:rPr>
              <a:t>has a </a:t>
            </a:r>
            <a:r>
              <a:rPr lang="en-GB" sz="1600" spc="-30" dirty="0">
                <a:solidFill>
                  <a:srgbClr val="0070C0"/>
                </a:solidFill>
                <a:latin typeface="+mj-lt"/>
              </a:rPr>
              <a:t>64 KB register </a:t>
            </a:r>
            <a:r>
              <a:rPr lang="en-GB" sz="1600" spc="-30" dirty="0" smtClean="0">
                <a:solidFill>
                  <a:srgbClr val="0070C0"/>
                </a:solidFill>
                <a:latin typeface="+mj-lt"/>
              </a:rPr>
              <a:t>file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GB" sz="1600" spc="-30" dirty="0">
                <a:latin typeface="+mj-lt"/>
              </a:rPr>
              <a:t> </a:t>
            </a:r>
            <a:r>
              <a:rPr lang="en-GB" sz="1600" spc="-30" dirty="0" smtClean="0">
                <a:latin typeface="+mj-lt"/>
              </a:rPr>
              <a:t>     (1 K 32-bit </a:t>
            </a:r>
            <a:r>
              <a:rPr lang="en-GB" sz="1600" spc="-30" dirty="0">
                <a:latin typeface="+mj-lt"/>
              </a:rPr>
              <a:t>registers per ALU).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GB" sz="1600" spc="-30" dirty="0">
                <a:latin typeface="+mj-lt"/>
              </a:rPr>
              <a:t>The GCN CU has also a </a:t>
            </a:r>
            <a:r>
              <a:rPr lang="en-GB" sz="1600" spc="-30" dirty="0">
                <a:solidFill>
                  <a:srgbClr val="0070C0"/>
                </a:solidFill>
                <a:latin typeface="+mj-lt"/>
              </a:rPr>
              <a:t>single scalar </a:t>
            </a:r>
            <a:endParaRPr lang="en-GB" sz="1600" spc="-30" dirty="0" smtClean="0">
              <a:solidFill>
                <a:srgbClr val="0070C0"/>
              </a:solidFill>
              <a:latin typeface="+mj-lt"/>
            </a:endParaRPr>
          </a:p>
          <a:p>
            <a:pPr lvl="0" fontAlgn="base">
              <a:defRPr/>
            </a:pPr>
            <a:r>
              <a:rPr lang="en-GB" sz="1600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1600" spc="-30" dirty="0" smtClean="0">
                <a:solidFill>
                  <a:srgbClr val="0070C0"/>
                </a:solidFill>
                <a:latin typeface="+mj-lt"/>
              </a:rPr>
              <a:t>      FX32 </a:t>
            </a:r>
            <a:r>
              <a:rPr lang="en-GB" sz="1600" spc="-30" dirty="0">
                <a:solidFill>
                  <a:srgbClr val="0070C0"/>
                </a:solidFill>
                <a:latin typeface="+mj-lt"/>
              </a:rPr>
              <a:t>ALU with a 8 KB register </a:t>
            </a:r>
            <a:r>
              <a:rPr lang="en-GB" sz="1600" spc="-30" dirty="0" smtClean="0">
                <a:solidFill>
                  <a:srgbClr val="0070C0"/>
                </a:solidFill>
                <a:latin typeface="+mj-lt"/>
              </a:rPr>
              <a:t>file,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GB" sz="1600" spc="-30" dirty="0" smtClean="0">
                <a:latin typeface="+mj-lt"/>
              </a:rPr>
              <a:t>       which is shared </a:t>
            </a:r>
            <a:r>
              <a:rPr lang="en-GB" sz="1600" spc="-30" dirty="0">
                <a:latin typeface="+mj-lt"/>
              </a:rPr>
              <a:t>by all four SIMD units.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165" y="482619"/>
            <a:ext cx="4471032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Vega GPU core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 CU (Compute Unit)) [183]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7143750" y="483068"/>
            <a:ext cx="777240" cy="99801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8378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008" y="1223610"/>
            <a:ext cx="4543428" cy="242436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sz="1700" dirty="0"/>
              <a:t>2.4.4 The GPU cores </a:t>
            </a:r>
            <a:r>
              <a:rPr lang="en-US" sz="1700" dirty="0" smtClean="0"/>
              <a:t>(4)</a:t>
            </a:r>
            <a:endParaRPr lang="en-US" altLang="en-US" sz="17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094" y="480826"/>
            <a:ext cx="514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SIMD units of Vega computing cores [202]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850" y="3830855"/>
            <a:ext cx="862764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SIMD unit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has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 ALUs.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ALUs perform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FP32 and FP64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(including fused or unfused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multiply-add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and need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clock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cycles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execute an instruction and forward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its result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896" y="2233061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SIMD unit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850" y="5996538"/>
            <a:ext cx="847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fused multiply-add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operations no truncation is performed after multiplication,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truncation will be done only after addition.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94" y="5657984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0577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2.4.4 The GPU cores </a:t>
            </a:r>
            <a:r>
              <a:rPr lang="en-US" sz="1700" dirty="0" smtClean="0"/>
              <a:t>(5)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54" t="20926" r="44479" b="12222"/>
          <a:stretch/>
        </p:blipFill>
        <p:spPr>
          <a:xfrm>
            <a:off x="2733074" y="942273"/>
            <a:ext cx="6176209" cy="5574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94" y="480823"/>
            <a:ext cx="5053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 instruction execution example [184]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680" y="4672907"/>
            <a:ext cx="1085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688" y="4986866"/>
            <a:ext cx="520443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s_tagged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instructions are scalar instructions,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v_tagged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instructions are vector instructions.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Instruction execution in both cases comprises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four cycles, so execution  of the program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snippet needs 16 cycles.</a:t>
            </a:r>
          </a:p>
        </p:txBody>
      </p:sp>
    </p:spTree>
    <p:extLst>
      <p:ext uri="{BB962C8B-B14F-4D97-AF65-F5344CB8AC3E}">
        <p14:creationId xmlns:p14="http://schemas.microsoft.com/office/powerpoint/2010/main" val="23361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2.4.5 The Vega GPU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86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03" y="1013254"/>
            <a:ext cx="8263029" cy="5456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28" y="483806"/>
            <a:ext cx="325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2.4.5 The Vega GPU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6774" y="5621255"/>
            <a:ext cx="16610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S: Scalar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V: Vector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GDS: Global Data Share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LDS: Local Data Share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sz="1700" dirty="0"/>
              <a:t>2.4.5 The Vega GPU </a:t>
            </a:r>
            <a:r>
              <a:rPr lang="en-US" sz="1700" dirty="0" smtClean="0"/>
              <a:t>(1)</a:t>
            </a:r>
            <a:endParaRPr lang="en-US" altLang="en-US" sz="17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383" y="6475795"/>
            <a:ext cx="6425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built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of a number of GCN-based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CUs (e.g. of 8 CUs).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3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2.4.5 The Vega GPU </a:t>
            </a:r>
            <a:r>
              <a:rPr lang="en-US" sz="1700" dirty="0" smtClean="0"/>
              <a:t>(2)</a:t>
            </a:r>
            <a:endParaRPr lang="en-US" sz="1700" dirty="0"/>
          </a:p>
        </p:txBody>
      </p:sp>
      <p:pic>
        <p:nvPicPr>
          <p:cNvPr id="11266" name="Picture 2" descr="File:raven ridge die (annotated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82" y="1321673"/>
            <a:ext cx="7090837" cy="430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094" y="483064"/>
            <a:ext cx="5690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core-based APU die – floorplan [203]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820" y="594851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conceived as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single die stand alone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 they include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beyond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 GPU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CCX core block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functional units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like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controllers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needed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2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180" y="491450"/>
            <a:ext cx="840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Industry analyst’s prediction for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how IA-64 will supplant IA-32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[211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6" name="Picture 2" descr="f8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03" y="1120875"/>
            <a:ext cx="6192722" cy="405329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1. </a:t>
            </a:r>
            <a:r>
              <a:rPr lang="en-US" dirty="0"/>
              <a:t>Introduction </a:t>
            </a:r>
            <a:r>
              <a:rPr lang="hu-HU" dirty="0"/>
              <a:t>(</a:t>
            </a:r>
            <a:r>
              <a:rPr lang="en-US" dirty="0" smtClean="0"/>
              <a:t>3b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1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11657" y="1670794"/>
            <a:ext cx="801258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2.4.6 Die level building blocks</a:t>
            </a:r>
            <a:r>
              <a:rPr kumimoji="0" lang="en-US" alt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Zen processors and their use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4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2.4.6 Die level building blocks of Zen processors and their </a:t>
            </a:r>
            <a:r>
              <a:rPr lang="en-GB" sz="1700" dirty="0" smtClean="0"/>
              <a:t>use (1)</a:t>
            </a:r>
            <a:endParaRPr lang="en-GB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1264"/>
            <a:ext cx="743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dirty="0">
                <a:solidFill>
                  <a:schemeClr val="accent6"/>
                </a:solidFill>
                <a:latin typeface="+mj-lt"/>
              </a:rPr>
              <a:t>2.4.6 Die level building blocks of Zen processors and their use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004" y="866271"/>
            <a:ext cx="9003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600" dirty="0" smtClean="0">
                <a:latin typeface="+mj-lt"/>
              </a:rPr>
              <a:t>In this Section we provide an overview of the </a:t>
            </a:r>
            <a:r>
              <a:rPr lang="en-GB" sz="1600" dirty="0" smtClean="0">
                <a:solidFill>
                  <a:srgbClr val="0070C0"/>
                </a:solidFill>
                <a:latin typeface="+mj-lt"/>
              </a:rPr>
              <a:t>die sets available for implementing</a:t>
            </a:r>
          </a:p>
          <a:p>
            <a:pPr fontAlgn="base"/>
            <a:r>
              <a:rPr lang="en-GB" sz="1600" dirty="0" smtClean="0">
                <a:solidFill>
                  <a:srgbClr val="0070C0"/>
                </a:solidFill>
                <a:latin typeface="+mj-lt"/>
              </a:rPr>
              <a:t>  Zen/Zen 2/Zen 3-based processors</a:t>
            </a:r>
            <a:r>
              <a:rPr lang="en-GB" sz="1600" dirty="0" smtClean="0">
                <a:latin typeface="+mj-lt"/>
              </a:rPr>
              <a:t> and show how </a:t>
            </a:r>
            <a:r>
              <a:rPr lang="en-GB" sz="1600" dirty="0" smtClean="0">
                <a:solidFill>
                  <a:srgbClr val="0070C0"/>
                </a:solidFill>
                <a:latin typeface="+mj-lt"/>
              </a:rPr>
              <a:t>actual processor lines are built up</a:t>
            </a:r>
          </a:p>
          <a:p>
            <a:pPr fontAlgn="base"/>
            <a:r>
              <a:rPr lang="en-GB" sz="1600" dirty="0" smtClean="0">
                <a:latin typeface="+mj-lt"/>
              </a:rPr>
              <a:t>  out of the available die level building blocks.</a:t>
            </a:r>
          </a:p>
        </p:txBody>
      </p:sp>
    </p:spTree>
    <p:extLst>
      <p:ext uri="{BB962C8B-B14F-4D97-AF65-F5344CB8AC3E}">
        <p14:creationId xmlns:p14="http://schemas.microsoft.com/office/powerpoint/2010/main" val="29360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2.4.6 Die level building blocks of Zen processors and their use </a:t>
            </a:r>
            <a:r>
              <a:rPr lang="en-GB" sz="1700" dirty="0" smtClean="0"/>
              <a:t>(2)</a:t>
            </a:r>
            <a:endParaRPr lang="en-GB" sz="17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92658" y="2160305"/>
            <a:ext cx="216277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Zeppelin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(two 4-core Zen-based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CCX core blocks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+ the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uncore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704561" y="1337414"/>
            <a:ext cx="570861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 level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building blocks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Zen-based (1. gen.) processors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245280" y="2216451"/>
            <a:ext cx="223477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APU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(single CCX core blocks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+ Vega GPU +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uncore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2785739" y="1728519"/>
            <a:ext cx="1800633" cy="280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4586373" y="1728518"/>
            <a:ext cx="1845718" cy="2804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432090" y="1977157"/>
            <a:ext cx="68255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746614" y="1985114"/>
            <a:ext cx="68255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08494" y="3586849"/>
            <a:ext cx="2571220" cy="1533788"/>
            <a:chOff x="877077" y="4582492"/>
            <a:chExt cx="3012381" cy="13278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38208" t="7670" r="4267" b="15695"/>
            <a:stretch/>
          </p:blipFill>
          <p:spPr>
            <a:xfrm>
              <a:off x="877077" y="4582492"/>
              <a:ext cx="3012381" cy="132781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326350" y="5156533"/>
              <a:ext cx="848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CCX0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01163" y="5154928"/>
              <a:ext cx="848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CCX1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4107" t="18572" r="22857" b="13175"/>
          <a:stretch/>
        </p:blipFill>
        <p:spPr>
          <a:xfrm>
            <a:off x="5036247" y="3407971"/>
            <a:ext cx="2838941" cy="1851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54446" y="5419021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400" dirty="0" smtClean="0">
                <a:latin typeface="+mj-lt"/>
              </a:rPr>
              <a:t>[10]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20075" y="5417416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400" dirty="0" smtClean="0">
                <a:latin typeface="+mj-lt"/>
              </a:rPr>
              <a:t>[123]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438" y="485963"/>
            <a:ext cx="826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Available die set for implementing Zen-based processors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9266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2" grpId="0"/>
      <p:bldP spid="2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4146" y="497355"/>
            <a:ext cx="8188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1: Modular design of AMD's Zen-based (1. gen.) processors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949190" y="999448"/>
            <a:ext cx="416652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AMD's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Zen-based (1. gen.) processor </a:t>
            </a: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lines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4080797" y="1649592"/>
            <a:ext cx="19960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HEDTs</a:t>
            </a:r>
            <a:endParaRPr lang="en-US" altLang="en-US" sz="1300" b="1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i="1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altLang="en-US" sz="1300" i="1" dirty="0" err="1" smtClean="0">
                <a:solidFill>
                  <a:srgbClr val="000000"/>
                </a:solidFill>
                <a:latin typeface="+mj-lt"/>
              </a:rPr>
              <a:t>Threadripper</a:t>
            </a:r>
            <a:r>
              <a:rPr lang="en-US" altLang="en-US" sz="1300" i="1" dirty="0" smtClean="0">
                <a:solidFill>
                  <a:srgbClr val="000000"/>
                </a:solidFill>
                <a:latin typeface="+mj-lt"/>
              </a:rPr>
              <a:t> 19xxX)</a:t>
            </a:r>
            <a:endParaRPr lang="en-US" alt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rot="-5400000" flipH="1" flipV="1">
            <a:off x="3560083" y="952329"/>
            <a:ext cx="141038" cy="95476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>
            <a:off x="4107990" y="1363610"/>
            <a:ext cx="991408" cy="15240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7914" y="1652032"/>
            <a:ext cx="1803700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Mobile APUs 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2xxx/U/H)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DT APUs</a:t>
            </a:r>
          </a:p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2xxxG/GE)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06179" y="1648748"/>
            <a:ext cx="14943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GPU-less DTs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1xxx/X)</a:t>
            </a:r>
            <a:endParaRPr lang="hu-HU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rot="-5400000" flipH="1" flipV="1">
            <a:off x="2530339" y="-87217"/>
            <a:ext cx="126817" cy="302849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4107988" y="1359192"/>
            <a:ext cx="3235787" cy="14041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auto">
          <a:xfrm>
            <a:off x="1048548" y="146318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5" name="Oval 8"/>
          <p:cNvSpPr>
            <a:spLocks noChangeArrowheads="1"/>
          </p:cNvSpPr>
          <p:nvPr/>
        </p:nvSpPr>
        <p:spPr bwMode="auto">
          <a:xfrm>
            <a:off x="3132854" y="148557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6" name="Oval 8"/>
          <p:cNvSpPr>
            <a:spLocks noChangeArrowheads="1"/>
          </p:cNvSpPr>
          <p:nvPr/>
        </p:nvSpPr>
        <p:spPr bwMode="auto">
          <a:xfrm>
            <a:off x="5067549" y="147483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7" name="Oval 10"/>
          <p:cNvSpPr>
            <a:spLocks noChangeArrowheads="1"/>
          </p:cNvSpPr>
          <p:nvPr/>
        </p:nvSpPr>
        <p:spPr bwMode="auto">
          <a:xfrm>
            <a:off x="7308254" y="148301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90543" y="1648748"/>
            <a:ext cx="1527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1S/2S servers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(EPYC 7xx1/P)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8063" y="2572779"/>
            <a:ext cx="150220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Single APU die</a:t>
            </a:r>
          </a:p>
          <a:p>
            <a:pPr algn="ctr" fontAlgn="base"/>
            <a:r>
              <a:rPr lang="en-US" sz="1300" dirty="0" smtClean="0">
                <a:latin typeface="+mj-lt"/>
              </a:rPr>
              <a:t>(single </a:t>
            </a:r>
            <a:r>
              <a:rPr lang="en-US" sz="1300" dirty="0">
                <a:latin typeface="+mj-lt"/>
              </a:rPr>
              <a:t>CCX + </a:t>
            </a:r>
          </a:p>
          <a:p>
            <a:pPr algn="ctr" fontAlgn="base"/>
            <a:r>
              <a:rPr lang="en-US" sz="1300" dirty="0">
                <a:latin typeface="+mj-lt"/>
              </a:rPr>
              <a:t>Vega </a:t>
            </a:r>
            <a:r>
              <a:rPr lang="en-US" sz="1300" dirty="0" smtClean="0">
                <a:latin typeface="+mj-lt"/>
              </a:rPr>
              <a:t>GPU) </a:t>
            </a:r>
            <a:r>
              <a:rPr lang="en-US" sz="1300" dirty="0">
                <a:latin typeface="+mj-lt"/>
              </a:rPr>
              <a:t>[54]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06293" y="2577262"/>
            <a:ext cx="12089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Zeppelin </a:t>
            </a:r>
            <a:r>
              <a:rPr lang="en-US" sz="1300" dirty="0" smtClean="0">
                <a:latin typeface="+mj-lt"/>
              </a:rPr>
              <a:t>die</a:t>
            </a:r>
            <a:endParaRPr lang="en-US" sz="1300" dirty="0">
              <a:latin typeface="+mj-lt"/>
            </a:endParaRPr>
          </a:p>
          <a:p>
            <a:pPr algn="ctr" fontAlgn="base"/>
            <a:r>
              <a:rPr lang="en-US" sz="1300" dirty="0">
                <a:latin typeface="+mj-lt"/>
              </a:rPr>
              <a:t>(</a:t>
            </a:r>
            <a:r>
              <a:rPr lang="en-US" sz="1300" dirty="0" err="1">
                <a:latin typeface="+mj-lt"/>
              </a:rPr>
              <a:t>2x</a:t>
            </a:r>
            <a:r>
              <a:rPr lang="en-US" sz="1300" dirty="0">
                <a:latin typeface="+mj-lt"/>
              </a:rPr>
              <a:t> CCX)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31056" y="2577262"/>
            <a:ext cx="26721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2 </a:t>
            </a:r>
            <a:r>
              <a:rPr lang="en-US" sz="1300" dirty="0">
                <a:latin typeface="+mj-lt"/>
              </a:rPr>
              <a:t>Zeppelin </a:t>
            </a:r>
            <a:r>
              <a:rPr lang="en-US" sz="1300" dirty="0" smtClean="0">
                <a:latin typeface="+mj-lt"/>
              </a:rPr>
              <a:t>dies</a:t>
            </a:r>
            <a:endParaRPr lang="en-US" sz="1300" dirty="0">
              <a:latin typeface="+mj-lt"/>
            </a:endParaRP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>
              <a:spcAft>
                <a:spcPts val="200"/>
              </a:spcAft>
            </a:pPr>
            <a:r>
              <a:rPr lang="en-US" sz="1300" dirty="0">
                <a:latin typeface="+mj-lt"/>
              </a:rPr>
              <a:t>implemented as an </a:t>
            </a:r>
            <a:r>
              <a:rPr lang="en-US" sz="1300" dirty="0" smtClean="0">
                <a:latin typeface="+mj-lt"/>
              </a:rPr>
              <a:t>MCM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2776" y="2568298"/>
            <a:ext cx="27722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4 Zeppelin </a:t>
            </a:r>
            <a:r>
              <a:rPr lang="en-US" sz="1300" dirty="0" smtClean="0">
                <a:latin typeface="+mj-lt"/>
              </a:rPr>
              <a:t>dies</a:t>
            </a:r>
            <a:endParaRPr lang="en-US" sz="1300" dirty="0">
              <a:latin typeface="+mj-lt"/>
            </a:endParaRP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/>
            <a:r>
              <a:rPr lang="en-US" sz="1300" dirty="0">
                <a:latin typeface="+mj-lt"/>
              </a:rPr>
              <a:t>implemented as an MCM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3801" t="47165" r="67841" b="29547"/>
          <a:stretch/>
        </p:blipFill>
        <p:spPr>
          <a:xfrm>
            <a:off x="2505827" y="3947492"/>
            <a:ext cx="1735029" cy="9943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/>
          <a:srcRect l="45868" t="35145" r="-2396" b="17778"/>
          <a:stretch/>
        </p:blipFill>
        <p:spPr>
          <a:xfrm>
            <a:off x="5658817" y="3433034"/>
            <a:ext cx="3458570" cy="2010054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3289190" y="5753613"/>
            <a:ext cx="3545237" cy="997684"/>
            <a:chOff x="1590416" y="4311533"/>
            <a:chExt cx="3971948" cy="133600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"/>
            <a:srcRect l="3801" t="47165" r="67841" b="29547"/>
            <a:stretch/>
          </p:blipFill>
          <p:spPr>
            <a:xfrm>
              <a:off x="3618504" y="4311533"/>
              <a:ext cx="1943860" cy="1331521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1590416" y="4316016"/>
              <a:ext cx="1863614" cy="1331521"/>
              <a:chOff x="850831" y="4356357"/>
              <a:chExt cx="1863614" cy="1331521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2"/>
              <a:srcRect l="3802" t="47165" r="77524" b="29547"/>
              <a:stretch/>
            </p:blipFill>
            <p:spPr>
              <a:xfrm>
                <a:off x="1434355" y="4356357"/>
                <a:ext cx="1280090" cy="1331521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0" r="67841" b="29547"/>
              <a:stretch/>
            </p:blipFill>
            <p:spPr>
              <a:xfrm rot="10800000">
                <a:off x="850831" y="5209657"/>
                <a:ext cx="659729" cy="290060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1" r="69946" b="32870"/>
              <a:stretch/>
            </p:blipFill>
            <p:spPr>
              <a:xfrm rot="10800000">
                <a:off x="992093" y="4828987"/>
                <a:ext cx="515481" cy="99985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1008698" y="4387906"/>
                <a:ext cx="276244" cy="542687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999734" y="4943716"/>
                <a:ext cx="276244" cy="542687"/>
              </a:xfrm>
              <a:prstGeom prst="rect">
                <a:avLst/>
              </a:prstGeom>
            </p:spPr>
          </p:pic>
        </p:grpSp>
      </p:grpSp>
      <p:cxnSp>
        <p:nvCxnSpPr>
          <p:cNvPr id="63" name="Straight Arrow Connector 62"/>
          <p:cNvCxnSpPr/>
          <p:nvPr/>
        </p:nvCxnSpPr>
        <p:spPr bwMode="auto">
          <a:xfrm flipV="1">
            <a:off x="4952594" y="6250781"/>
            <a:ext cx="219456" cy="334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extBox 64"/>
          <p:cNvSpPr txBox="1"/>
          <p:nvPr/>
        </p:nvSpPr>
        <p:spPr>
          <a:xfrm>
            <a:off x="268941" y="660084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  <p:sp>
        <p:nvSpPr>
          <p:cNvPr id="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GB" sz="1700" dirty="0"/>
              <a:t>2.4.6 Die level building blocks of Zen processors and their use </a:t>
            </a:r>
            <a:r>
              <a:rPr lang="en-GB" sz="1700" dirty="0" smtClean="0"/>
              <a:t>(3)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235803" y="6407338"/>
            <a:ext cx="16343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IF: Infinity Fabric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1309" y="3947492"/>
            <a:ext cx="2051123" cy="994336"/>
            <a:chOff x="418684" y="4082242"/>
            <a:chExt cx="2051123" cy="9943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684" y="4117600"/>
              <a:ext cx="1468520" cy="905216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22626" t="47165" r="67841" b="29547"/>
            <a:stretch/>
          </p:blipFill>
          <p:spPr>
            <a:xfrm>
              <a:off x="1886551" y="4082242"/>
              <a:ext cx="583256" cy="99433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21385" y="5005142"/>
            <a:ext cx="18036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(Raven Ridge) [</a:t>
            </a:r>
            <a:r>
              <a:rPr lang="hu-HU" sz="1300" i="1" dirty="0" smtClean="0">
                <a:latin typeface="+mj-lt"/>
              </a:rPr>
              <a:t>98</a:t>
            </a:r>
            <a:r>
              <a:rPr lang="en-US" sz="1300" i="1" dirty="0" smtClean="0">
                <a:latin typeface="+mj-lt"/>
              </a:rPr>
              <a:t>]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69965" y="5003538"/>
            <a:ext cx="19415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(Summit Ridge) [11]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40915" y="6462469"/>
            <a:ext cx="17508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White Haven) [11]</a:t>
            </a:r>
            <a:endParaRPr lang="en-US" sz="1300" i="1" dirty="0"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734486" y="5435068"/>
            <a:ext cx="13179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(Naples) [11]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934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65" grpId="0"/>
      <p:bldP spid="3" grpId="0"/>
      <p:bldP spid="9" grpId="0"/>
      <p:bldP spid="68" grpId="0"/>
      <p:bldP spid="69" grpId="0"/>
      <p:bldP spid="7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2.4.6 Die level building blocks of Zen processors and their use </a:t>
            </a:r>
            <a:r>
              <a:rPr lang="en-GB" sz="1700" dirty="0" smtClean="0"/>
              <a:t>(4)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482178"/>
            <a:ext cx="735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the Zeppelin die in AMD’s 1. gen. processor lines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97794" y="1318661"/>
            <a:ext cx="6024299" cy="3493037"/>
            <a:chOff x="536959" y="1452286"/>
            <a:chExt cx="8076536" cy="4196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882" t="13529" r="4118" b="12655"/>
            <a:stretch/>
          </p:blipFill>
          <p:spPr>
            <a:xfrm>
              <a:off x="536959" y="1452286"/>
              <a:ext cx="8076536" cy="37261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20275" y="5310540"/>
              <a:ext cx="14556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GPU-less DT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67762" y="5308934"/>
              <a:ext cx="1539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1S/2S server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29124" y="5307331"/>
              <a:ext cx="748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HEDT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2875" y="5105736"/>
            <a:ext cx="9296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To allow this variability,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IO parts of the Zeppelin die are configurable.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460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2.4.6 Die level building blocks of Zen processors and their use </a:t>
            </a:r>
            <a:r>
              <a:rPr lang="en-GB" sz="1700" dirty="0" smtClean="0"/>
              <a:t>(5)</a:t>
            </a:r>
            <a:endParaRPr lang="en-GB" sz="17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742" y="1784921"/>
            <a:ext cx="246413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GPU-less CCD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(two CCX core blocks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+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uncore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53788" y="978262"/>
            <a:ext cx="505779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 level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building blocks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Zen 2-based processors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784062" y="3981375"/>
            <a:ext cx="263804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TR/server IO die (IOD)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19943" y="1345581"/>
            <a:ext cx="5796000" cy="336319"/>
            <a:chOff x="1033314" y="1558132"/>
            <a:chExt cx="6114025" cy="335525"/>
          </a:xfrm>
        </p:grpSpPr>
        <p:sp>
          <p:nvSpPr>
            <p:cNvPr id="8" name="Line 13"/>
            <p:cNvSpPr>
              <a:spLocks noChangeShapeType="1"/>
            </p:cNvSpPr>
            <p:nvPr/>
          </p:nvSpPr>
          <p:spPr bwMode="auto">
            <a:xfrm flipH="1">
              <a:off x="1074588" y="1562706"/>
              <a:ext cx="2575337" cy="282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>
              <a:off x="3649925" y="1565269"/>
              <a:ext cx="3473039" cy="28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7075339" y="181371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>
              <a:off x="3650427" y="1558132"/>
              <a:ext cx="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618166" y="1818481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033314" y="182165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9030" y="2680273"/>
            <a:ext cx="21691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CCD: CPU Compute Die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7514" t="52927" r="54344" b="36378"/>
          <a:stretch/>
        </p:blipFill>
        <p:spPr>
          <a:xfrm>
            <a:off x="6061437" y="2414975"/>
            <a:ext cx="1715340" cy="124136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64667" y="2090252"/>
            <a:ext cx="302937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lient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 (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cIOD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[128]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2591" y="6472653"/>
            <a:ext cx="7163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19" name="Picture 2" descr="File:AMD Zen 2 C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1" y="3479934"/>
            <a:ext cx="1929523" cy="13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6934" y="5506895"/>
            <a:ext cx="7188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125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150713" y="4341830"/>
            <a:ext cx="3697768" cy="2018508"/>
            <a:chOff x="5675778" y="3012294"/>
            <a:chExt cx="3155937" cy="146804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22736" t="43077" r="42774" b="28399"/>
            <a:stretch/>
          </p:blipFill>
          <p:spPr>
            <a:xfrm>
              <a:off x="5675778" y="3012294"/>
              <a:ext cx="3155937" cy="146804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6429676" y="3465092"/>
              <a:ext cx="1790299" cy="548640"/>
            </a:xfrm>
            <a:prstGeom prst="rect">
              <a:avLst/>
            </a:prstGeom>
            <a:solidFill>
              <a:schemeClr val="accent1">
                <a:lumMod val="10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641431" y="3547200"/>
              <a:ext cx="1321343" cy="40878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12/14 nm IOD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(see Remark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on the next slide)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-18334" y="5285510"/>
            <a:ext cx="21210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nm, 3.9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btrs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74 mm</a:t>
            </a:r>
            <a:r>
              <a:rPr kumimoji="0" lang="en-US" sz="1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59271" y="3628362"/>
            <a:ext cx="24978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nm, 2.09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btrs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125 mm</a:t>
            </a:r>
            <a:r>
              <a:rPr kumimoji="0" lang="en-US" sz="1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52455" y="6485463"/>
            <a:ext cx="27638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12/14 nm, 8.34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btrs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416 mm</a:t>
            </a:r>
            <a:r>
              <a:rPr kumimoji="0" lang="en-US" sz="1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06678" y="1732545"/>
            <a:ext cx="8595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 dies</a:t>
            </a: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2559774" y="1773692"/>
            <a:ext cx="210012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APU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(two CCX core blocks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+ Vega GPU +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uncore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438" y="485963"/>
            <a:ext cx="848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Available die set for implementing Zen 2-based processors </a:t>
            </a:r>
          </a:p>
        </p:txBody>
      </p:sp>
      <p:pic>
        <p:nvPicPr>
          <p:cNvPr id="34" name="Picture 2" descr="https://www.techpowerup.com/img/YtxGU48DGLgI2sC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714" y="3403101"/>
            <a:ext cx="2138412" cy="161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404710" y="5274648"/>
            <a:ext cx="231951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nm, 9.8 btrs,156 mm</a:t>
            </a:r>
            <a:r>
              <a:rPr kumimoji="0" lang="en-US" sz="13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54528" y="5495669"/>
            <a:ext cx="7188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90]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945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/>
      <p:bldP spid="16" grpId="0"/>
      <p:bldP spid="18" grpId="0"/>
      <p:bldP spid="20" grpId="0"/>
      <p:bldP spid="25" grpId="0"/>
      <p:bldP spid="26" grpId="0"/>
      <p:bldP spid="27" grpId="0"/>
      <p:bldP spid="31" grpId="0"/>
      <p:bldP spid="32" grpId="0"/>
      <p:bldP spid="35" grpId="0"/>
      <p:bldP spid="3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2.4.6 Die level building blocks of Zen processors and their use </a:t>
            </a:r>
            <a:r>
              <a:rPr lang="en-GB" sz="1700" dirty="0" smtClean="0"/>
              <a:t>(6)</a:t>
            </a:r>
            <a:endParaRPr lang="en-US" sz="17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97884" y="960945"/>
            <a:ext cx="354937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Zen 2-based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lines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058352" y="1611089"/>
            <a:ext cx="20409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(c)</a:t>
            </a: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HEDTs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altLang="en-US" sz="1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alt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39xxX)</a:t>
            </a:r>
            <a:endParaRPr kumimoji="0" lang="en-US" alt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3256504" y="883590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848107" y="1325108"/>
            <a:ext cx="1263643" cy="1590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628" y="1611381"/>
            <a:ext cx="1941557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(a)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Mobile APUs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4xxxU/H/HS)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APUs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4xxxG/GE)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-5400000" flipH="1" flipV="1">
            <a:off x="2383466" y="8450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848105" y="1320689"/>
            <a:ext cx="3856033" cy="16346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941731" y="146007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2790382" y="144707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5046822" y="144921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7666868" y="1444516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4654" y="1610245"/>
            <a:ext cx="19527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(d)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1S/2S servers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7xx2/P)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2975" y="2538767"/>
            <a:ext cx="14766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APU die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8 cores)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63675" y="2538767"/>
            <a:ext cx="2877836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24/32C: 4x 6/8/-core CCD dies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+ 1 IOD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64C: 8x 8-core CCD dies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+ 1 IOD die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8140" t="21834" r="38721" b="6641"/>
          <a:stretch/>
        </p:blipFill>
        <p:spPr>
          <a:xfrm>
            <a:off x="3908309" y="4090738"/>
            <a:ext cx="2454306" cy="22889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1663" y="3452902"/>
            <a:ext cx="2761165" cy="3224380"/>
          </a:xfrm>
          <a:prstGeom prst="rect">
            <a:avLst/>
          </a:prstGeom>
        </p:spPr>
      </p:pic>
      <p:pic>
        <p:nvPicPr>
          <p:cNvPr id="26" name="Picture 2" descr="https://cdn.wccftech.com/wp-content/uploads/2020/06/AMD-Ryzen-Renoir-CPU-Official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988" y="4820611"/>
            <a:ext cx="1288272" cy="8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8215" y="485332"/>
            <a:ext cx="730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The modular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of AMD’s Zen 2-based processors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50632" y="6508796"/>
            <a:ext cx="18934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Castle Peak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76512" y="1613529"/>
            <a:ext cx="18565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(b)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GPU-less DTs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3xxx/X)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80654" y="2539092"/>
            <a:ext cx="165461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or 2 CCD die(s)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+1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cIOD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16 cores)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4" name="Picture 2" descr="https://img.purch.com/52-jpg/o/aHR0cDovL21lZGlhLmJlc3RvZm1pY3JvLmNvbS9RLzAvODQ0NjMyL29yaWdpbmFsLzUyLkpQRw=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37" y="4554312"/>
            <a:ext cx="1823767" cy="13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166046" y="5986915"/>
            <a:ext cx="15091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Matisse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[107]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0140" y="5736657"/>
            <a:ext cx="14539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(Renoir)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126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95276" y="2539429"/>
            <a:ext cx="2772282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24/32C: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4x 4/6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/-core CCD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48/64C: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8x 4/6-core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CCD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IOD die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59605" y="6543578"/>
            <a:ext cx="13404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[</a:t>
            </a:r>
            <a:r>
              <a:rPr kumimoji="0" lang="hu-H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134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4591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2.4.6 Die level building blocks of Zen processors and their use </a:t>
            </a:r>
            <a:r>
              <a:rPr lang="en-GB" sz="1700" dirty="0" smtClean="0"/>
              <a:t>(7)</a:t>
            </a:r>
            <a:endParaRPr lang="en-US" sz="1700" dirty="0"/>
          </a:p>
        </p:txBody>
      </p:sp>
      <p:sp>
        <p:nvSpPr>
          <p:cNvPr id="8" name="TextBox 7"/>
          <p:cNvSpPr txBox="1"/>
          <p:nvPr/>
        </p:nvSpPr>
        <p:spPr>
          <a:xfrm>
            <a:off x="71438" y="481839"/>
            <a:ext cx="613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Zen 2-based processor packages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52471" y="1029903"/>
            <a:ext cx="8137005" cy="5756977"/>
            <a:chOff x="352471" y="1029903"/>
            <a:chExt cx="8137005" cy="57569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8049" t="15714" r="50894" b="44743"/>
            <a:stretch/>
          </p:blipFill>
          <p:spPr>
            <a:xfrm>
              <a:off x="352471" y="1171074"/>
              <a:ext cx="5432155" cy="305989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9207" t="15750" r="10337" b="48274"/>
            <a:stretch/>
          </p:blipFill>
          <p:spPr>
            <a:xfrm>
              <a:off x="3136876" y="4003040"/>
              <a:ext cx="5352600" cy="278384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993274" y="2079057"/>
              <a:ext cx="6845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(1/2)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97549" y="5147919"/>
              <a:ext cx="62228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(4/8)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23646" y="5050057"/>
              <a:ext cx="62228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(2/4/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6/8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7280" y="1029903"/>
              <a:ext cx="1511166" cy="490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/>
              <a:endParaRPr lang="en-GB" sz="1600" dirty="0" smtClean="0"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5957" y="1151824"/>
              <a:ext cx="19205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GB" sz="1600" dirty="0" smtClean="0">
                  <a:latin typeface="+mj-lt"/>
                </a:rPr>
                <a:t>Mobiles/DT APUs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6000" y="1037924"/>
              <a:ext cx="1511166" cy="490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/>
              <a:endParaRPr lang="en-GB" sz="1600" dirty="0" smtClean="0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63809" y="1159845"/>
              <a:ext cx="15450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GB" sz="1600" dirty="0" smtClean="0">
                  <a:latin typeface="+mj-lt"/>
                </a:rPr>
                <a:t>GPU-less DTs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54211" y="3864138"/>
              <a:ext cx="2817216" cy="4560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/>
              <a:endParaRPr lang="en-GB" sz="1600" dirty="0" smtClean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70460" y="3984857"/>
              <a:ext cx="1786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GB" sz="1600" dirty="0" smtClean="0">
                  <a:latin typeface="+mj-lt"/>
                </a:rPr>
                <a:t>            HEDTs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45726" y="3856526"/>
              <a:ext cx="1511166" cy="490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/>
              <a:endParaRPr lang="en-GB" sz="1600" dirty="0" smtClean="0"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53535" y="3978447"/>
              <a:ext cx="16464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GB" sz="1600" dirty="0" smtClean="0">
                  <a:latin typeface="+mj-lt"/>
                </a:rPr>
                <a:t>1S/2S servers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72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2.4.6 Die level building blocks of Zen processors and their use </a:t>
            </a:r>
            <a:r>
              <a:rPr lang="en-GB" sz="1700" dirty="0" smtClean="0"/>
              <a:t>(8)</a:t>
            </a:r>
            <a:endParaRPr lang="en-US" sz="17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654" y="1764644"/>
            <a:ext cx="249940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GPU-less CCD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(single CCX core block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+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uncore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05322" y="1045642"/>
            <a:ext cx="442300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 level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building blocks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Zen 3 processors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815441" y="3999589"/>
            <a:ext cx="272358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TR/server IO die (IOD)?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92663" y="1407417"/>
            <a:ext cx="5760000" cy="341863"/>
            <a:chOff x="1033314" y="1551794"/>
            <a:chExt cx="6114025" cy="341863"/>
          </a:xfrm>
        </p:grpSpPr>
        <p:sp>
          <p:nvSpPr>
            <p:cNvPr id="5" name="Line 13"/>
            <p:cNvSpPr>
              <a:spLocks noChangeShapeType="1"/>
            </p:cNvSpPr>
            <p:nvPr/>
          </p:nvSpPr>
          <p:spPr bwMode="auto">
            <a:xfrm flipH="1">
              <a:off x="1074589" y="1551794"/>
              <a:ext cx="2545460" cy="293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Line 13"/>
            <p:cNvSpPr>
              <a:spLocks noChangeShapeType="1"/>
            </p:cNvSpPr>
            <p:nvPr/>
          </p:nvSpPr>
          <p:spPr bwMode="auto">
            <a:xfrm>
              <a:off x="3620050" y="1551794"/>
              <a:ext cx="3502916" cy="293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7075339" y="181371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>
              <a:off x="3620049" y="1558132"/>
              <a:ext cx="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033314" y="182165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0793" y="482280"/>
            <a:ext cx="840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3: Available die set for implementing Zen 3-based 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1324" y="2554421"/>
            <a:ext cx="21691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CCD: CPU Compute Die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37514" t="52927" r="54344" b="36378"/>
          <a:stretch/>
        </p:blipFill>
        <p:spPr>
          <a:xfrm>
            <a:off x="6325935" y="2188667"/>
            <a:ext cx="1845288" cy="133540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866427" y="1752337"/>
            <a:ext cx="224772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Client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 (</a:t>
            </a: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cIOD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1559" y="5231901"/>
            <a:ext cx="7188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[176]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220572" y="4363557"/>
            <a:ext cx="3697768" cy="2018508"/>
            <a:chOff x="5675778" y="3012294"/>
            <a:chExt cx="3155937" cy="14680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22736" t="43077" r="42774" b="28399"/>
            <a:stretch/>
          </p:blipFill>
          <p:spPr>
            <a:xfrm>
              <a:off x="5675778" y="3012294"/>
              <a:ext cx="3155937" cy="146804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6429676" y="3465092"/>
              <a:ext cx="1790299" cy="548640"/>
            </a:xfrm>
            <a:prstGeom prst="rect">
              <a:avLst/>
            </a:prstGeom>
            <a:solidFill>
              <a:schemeClr val="accent1">
                <a:lumMod val="10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641431" y="3547200"/>
              <a:ext cx="1321343" cy="40878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12/14 nm IOD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(see Remark</a:t>
              </a: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)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-48837" y="4991262"/>
            <a:ext cx="245291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nm,  4.15 </a:t>
            </a:r>
            <a:r>
              <a:rPr kumimoji="0" lang="en-US" sz="13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btrs</a:t>
            </a:r>
            <a:r>
              <a:rPr kumimoji="0" 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80.7 mm</a:t>
            </a:r>
            <a:r>
              <a:rPr kumimoji="0" lang="en-US" sz="13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04347" y="3536243"/>
            <a:ext cx="294503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nm, 2.09 </a:t>
            </a:r>
            <a:r>
              <a:rPr kumimoji="0" lang="en-US" sz="13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btrs</a:t>
            </a:r>
            <a:r>
              <a:rPr kumimoji="0" 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125 mm</a:t>
            </a:r>
            <a:r>
              <a:rPr kumimoji="0" lang="en-US" sz="13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  <a:r>
              <a:rPr kumimoji="0" lang="en-US" sz="13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[128]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05072" y="6507190"/>
            <a:ext cx="298350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 nm, 8.34 </a:t>
            </a:r>
            <a:r>
              <a:rPr kumimoji="0" lang="en-US" sz="13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btrs</a:t>
            </a:r>
            <a:r>
              <a:rPr kumimoji="0" 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416 mm</a:t>
            </a:r>
            <a:r>
              <a:rPr kumimoji="0" lang="en-US" sz="13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  <a:r>
              <a:rPr kumimoji="0" lang="en-US" sz="13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[127]</a:t>
            </a:r>
            <a:r>
              <a:rPr kumimoji="0" lang="en-US" sz="13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pic>
        <p:nvPicPr>
          <p:cNvPr id="32" name="Picture 2" descr="https://cdn.wccftech.com/wp-content/uploads/2020/11/AMD-Ryzen-5000-Zen-3-Desktop-CPU_Vermeer_Die-Shot_1-sca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55" y="3680698"/>
            <a:ext cx="1708803" cy="112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3673327" y="1693926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27921" y="5429529"/>
            <a:ext cx="6527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[196]</a:t>
            </a:r>
          </a:p>
        </p:txBody>
      </p:sp>
      <p:pic>
        <p:nvPicPr>
          <p:cNvPr id="37" name="Picture 2" descr="https://www.amd3d.com/wp-content/uploads/2021/01/AMD-Ryzen-5000-Cezanne-Die-960x5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0547" y="3434609"/>
            <a:ext cx="1780672" cy="19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2388620" y="1763039"/>
            <a:ext cx="3121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Zen 3 APU die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(Zen 3 CCX + Vega GPU +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uncore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40339" y="5432420"/>
            <a:ext cx="23920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nm,  10,7 </a:t>
            </a:r>
            <a:r>
              <a:rPr kumimoji="0" lang="en-US" sz="13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btrs</a:t>
            </a:r>
            <a:r>
              <a:rPr kumimoji="0" 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180 mm</a:t>
            </a:r>
            <a:r>
              <a:rPr kumimoji="0" lang="en-US" sz="130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3764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8" grpId="0"/>
      <p:bldP spid="22" grpId="0"/>
      <p:bldP spid="3" grpId="0"/>
      <p:bldP spid="23" grpId="0"/>
      <p:bldP spid="30" grpId="0"/>
      <p:bldP spid="36" grpId="0"/>
      <p:bldP spid="38" grpId="0"/>
      <p:bldP spid="4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2.4.6 Die level building blocks of Zen processors and their use </a:t>
            </a:r>
            <a:r>
              <a:rPr lang="en-GB" sz="1700" dirty="0" smtClean="0"/>
              <a:t>(9)</a:t>
            </a:r>
            <a:endParaRPr lang="en-GB" sz="1700" dirty="0"/>
          </a:p>
        </p:txBody>
      </p:sp>
      <p:sp>
        <p:nvSpPr>
          <p:cNvPr id="18" name="TextBox 17"/>
          <p:cNvSpPr txBox="1"/>
          <p:nvPr/>
        </p:nvSpPr>
        <p:spPr>
          <a:xfrm>
            <a:off x="78215" y="485332"/>
            <a:ext cx="753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3: The modular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of AMD’s Zen 3-based processors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6964" t="33493" r="52947" b="32857"/>
          <a:stretch/>
        </p:blipFill>
        <p:spPr>
          <a:xfrm>
            <a:off x="205001" y="4104518"/>
            <a:ext cx="1387923" cy="130773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820761" y="3634022"/>
            <a:ext cx="2987485" cy="2533594"/>
            <a:chOff x="2221329" y="4029898"/>
            <a:chExt cx="3423562" cy="271379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1329" y="4029898"/>
              <a:ext cx="3423561" cy="11651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1329" y="5252399"/>
              <a:ext cx="3423562" cy="1491295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9564" t="23451" r="20976" b="10675"/>
          <a:stretch/>
        </p:blipFill>
        <p:spPr>
          <a:xfrm>
            <a:off x="4971414" y="3662897"/>
            <a:ext cx="4139928" cy="2420268"/>
          </a:xfrm>
          <a:prstGeom prst="rect">
            <a:avLst/>
          </a:prstGeom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555120" y="960945"/>
            <a:ext cx="354937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Zen 3-based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lines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 rot="-5400000" flipH="1" flipV="1">
            <a:off x="3225125" y="1397754"/>
            <a:ext cx="1728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248" y="1611381"/>
            <a:ext cx="1941557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APUs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5xxxU/H/HS)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APUs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5xxxG/GE)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 rot="-5400000" flipH="1" flipV="1">
            <a:off x="2011338" y="220640"/>
            <a:ext cx="200137" cy="240023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Line 11"/>
          <p:cNvSpPr>
            <a:spLocks noChangeShapeType="1"/>
          </p:cNvSpPr>
          <p:nvPr/>
        </p:nvSpPr>
        <p:spPr bwMode="auto">
          <a:xfrm>
            <a:off x="3311525" y="1320689"/>
            <a:ext cx="3708973" cy="200136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" name="Oval 8"/>
          <p:cNvSpPr>
            <a:spLocks noChangeArrowheads="1"/>
          </p:cNvSpPr>
          <p:nvPr/>
        </p:nvSpPr>
        <p:spPr bwMode="auto">
          <a:xfrm>
            <a:off x="839290" y="149042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3276037" y="148501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Oval 10"/>
          <p:cNvSpPr>
            <a:spLocks noChangeArrowheads="1"/>
          </p:cNvSpPr>
          <p:nvPr/>
        </p:nvSpPr>
        <p:spPr bwMode="auto">
          <a:xfrm>
            <a:off x="7020498" y="148625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79761" y="1610245"/>
            <a:ext cx="19527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(d)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1S/2S servers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7xx3/P)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475" y="2539092"/>
            <a:ext cx="14766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APU die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8 cores)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75912" y="1613529"/>
            <a:ext cx="14943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GPU-less DTs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5xxx/X)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04168" y="2539092"/>
            <a:ext cx="165461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or 2 CCD die(s)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+1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cIOD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16 cores)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60008" y="2539429"/>
            <a:ext cx="2772282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24/32C: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4x 4/6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/-core CCD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48/64C: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8x 4/6-core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CCD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IOD die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7250" y="6247862"/>
            <a:ext cx="1060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1400" dirty="0" smtClean="0">
                <a:latin typeface="+mj-lt"/>
              </a:rPr>
              <a:t>[205]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86880" y="6289570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400" dirty="0" smtClean="0">
                <a:latin typeface="+mj-lt"/>
              </a:rPr>
              <a:t>[219]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51208" y="6270092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400" dirty="0" smtClean="0">
                <a:latin typeface="+mj-lt"/>
              </a:rPr>
              <a:t>[171]</a:t>
            </a:r>
          </a:p>
        </p:txBody>
      </p:sp>
    </p:spTree>
    <p:extLst>
      <p:ext uri="{BB962C8B-B14F-4D97-AF65-F5344CB8AC3E}">
        <p14:creationId xmlns:p14="http://schemas.microsoft.com/office/powerpoint/2010/main" val="31911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1. </a:t>
            </a:r>
            <a:r>
              <a:rPr lang="en-US" sz="1700" dirty="0"/>
              <a:t>Introduction </a:t>
            </a:r>
            <a:r>
              <a:rPr lang="hu-HU" sz="1700" dirty="0" smtClean="0"/>
              <a:t>(</a:t>
            </a:r>
            <a:r>
              <a:rPr lang="en-US" sz="1700" dirty="0" smtClean="0"/>
              <a:t>3c</a:t>
            </a:r>
            <a:r>
              <a:rPr lang="hu-HU" sz="1700" dirty="0" smtClean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82674" y="482962"/>
            <a:ext cx="8156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outstanding achievements in the beginning of the 2000’s -2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2763" y="838205"/>
            <a:ext cx="69519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Extending the 32-bit x86 ISA to 64-bit x86-ISA cont. [164] -2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92477" y="2537112"/>
            <a:ext cx="8305543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auto" hangingPunct="1">
              <a:spcBef>
                <a:spcPts val="0"/>
              </a:spcBef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srgbClr val="0070C0"/>
                </a:solidFill>
              </a:rPr>
              <a:t>AMD’s goal </a:t>
            </a:r>
            <a:r>
              <a:rPr lang="en-US" sz="1600" dirty="0" smtClean="0">
                <a:solidFill>
                  <a:srgbClr val="0070C0"/>
                </a:solidFill>
              </a:rPr>
              <a:t>was </a:t>
            </a:r>
            <a:r>
              <a:rPr lang="en-US" sz="1600" dirty="0" smtClean="0">
                <a:solidFill>
                  <a:srgbClr val="000000"/>
                </a:solidFill>
              </a:rPr>
              <a:t>clearly</a:t>
            </a:r>
            <a:r>
              <a:rPr lang="en-US" sz="1600" dirty="0" smtClean="0"/>
              <a:t> formulated at revealing the x86-64 ISA specification</a:t>
            </a:r>
          </a:p>
          <a:p>
            <a:pPr eaLnBrk="1" fontAlgn="auto" hangingPunct="1">
              <a:spcBef>
                <a:spcPts val="0"/>
              </a:spcBef>
              <a:spcAft>
                <a:spcPct val="20000"/>
              </a:spcAft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in 8/2000: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08431" y="3096432"/>
            <a:ext cx="8416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"</a:t>
            </a:r>
            <a:r>
              <a:rPr lang="en-US" sz="1600" dirty="0">
                <a:solidFill>
                  <a:srgbClr val="000000"/>
                </a:solidFill>
              </a:rPr>
              <a:t>Ultimately this technology is designed </a:t>
            </a:r>
            <a:r>
              <a:rPr lang="en-US" sz="1600" dirty="0">
                <a:solidFill>
                  <a:srgbClr val="0070C0"/>
                </a:solidFill>
              </a:rPr>
              <a:t>to help preserve the enterprise </a:t>
            </a:r>
            <a:endParaRPr lang="en-US" sz="1600" dirty="0" smtClean="0">
              <a:solidFill>
                <a:srgbClr val="0070C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spc="-30" dirty="0">
                <a:solidFill>
                  <a:srgbClr val="0070C0"/>
                </a:solidFill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</a:rPr>
              <a:t>      community's enormous </a:t>
            </a:r>
            <a:r>
              <a:rPr lang="en-US" sz="1600" spc="-30" dirty="0">
                <a:solidFill>
                  <a:srgbClr val="0070C0"/>
                </a:solidFill>
              </a:rPr>
              <a:t>financial investment in 32-bit operating systems</a:t>
            </a:r>
            <a:r>
              <a:rPr lang="en-US" sz="1600" spc="-30" dirty="0" smtClean="0">
                <a:solidFill>
                  <a:srgbClr val="0070C0"/>
                </a:solidFill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</a:t>
            </a:r>
            <a:r>
              <a:rPr lang="en-US" sz="1600" dirty="0">
                <a:solidFill>
                  <a:srgbClr val="0070C0"/>
                </a:solidFill>
              </a:rPr>
              <a:t>applications</a:t>
            </a:r>
            <a:r>
              <a:rPr lang="en-US" sz="1600" dirty="0" smtClean="0">
                <a:solidFill>
                  <a:srgbClr val="0070C0"/>
                </a:solidFill>
              </a:rPr>
              <a:t>, development tools </a:t>
            </a:r>
            <a:r>
              <a:rPr lang="en-US" sz="1600" dirty="0">
                <a:solidFill>
                  <a:srgbClr val="000000"/>
                </a:solidFill>
              </a:rPr>
              <a:t>and support infrastructure </a:t>
            </a:r>
            <a:r>
              <a:rPr lang="en-US" sz="1600" dirty="0">
                <a:solidFill>
                  <a:srgbClr val="0070C0"/>
                </a:solidFill>
              </a:rPr>
              <a:t>while </a:t>
            </a:r>
            <a:endParaRPr lang="en-US" sz="1600" dirty="0" smtClean="0">
              <a:solidFill>
                <a:srgbClr val="0070C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providing </a:t>
            </a:r>
            <a:r>
              <a:rPr lang="en-US" sz="1600" dirty="0">
                <a:solidFill>
                  <a:srgbClr val="0070C0"/>
                </a:solidFill>
              </a:rPr>
              <a:t>a seamless path </a:t>
            </a:r>
            <a:r>
              <a:rPr lang="en-US" sz="1600" dirty="0" smtClean="0">
                <a:solidFill>
                  <a:srgbClr val="0070C0"/>
                </a:solidFill>
              </a:rPr>
              <a:t>to </a:t>
            </a:r>
            <a:r>
              <a:rPr lang="en-US" sz="1600" dirty="0">
                <a:solidFill>
                  <a:srgbClr val="0070C0"/>
                </a:solidFill>
              </a:rPr>
              <a:t>deploy future </a:t>
            </a:r>
            <a:r>
              <a:rPr lang="en-US" sz="1600" dirty="0" smtClean="0">
                <a:solidFill>
                  <a:srgbClr val="0070C0"/>
                </a:solidFill>
              </a:rPr>
              <a:t>64-bit technology</a:t>
            </a:r>
            <a:r>
              <a:rPr lang="en-US" sz="1600" dirty="0">
                <a:solidFill>
                  <a:srgbClr val="0070C0"/>
                </a:solidFill>
              </a:rPr>
              <a:t>."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08905" y="4223681"/>
            <a:ext cx="87896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As AMD underlined, "Perhaps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the most noteworthy feature of AMD's </a:t>
            </a:r>
            <a:endParaRPr lang="en-US" sz="1600" dirty="0" smtClean="0">
              <a:solidFill>
                <a:srgbClr val="000000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  approach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to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64-bit computing is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that it is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extension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to the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32-bit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 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environment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prevailing in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the industry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today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rather than a radical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departure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“, envisioned by Intel’s and HP’s joint IA64 VLIW architecture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  concept, released in 1997 [210].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641" y="1146515"/>
            <a:ext cx="887233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By contrast, in 10/1999 </a:t>
            </a:r>
            <a:r>
              <a:rPr lang="en-US" sz="1600" spc="-30" dirty="0" smtClean="0">
                <a:solidFill>
                  <a:srgbClr val="FF0000"/>
                </a:solidFill>
                <a:latin typeface="+mj-lt"/>
              </a:rPr>
              <a:t>AMD</a:t>
            </a:r>
            <a:r>
              <a:rPr lang="en-US" sz="1600" spc="-30" dirty="0" smtClean="0">
                <a:latin typeface="+mj-lt"/>
              </a:rPr>
              <a:t> surprisingly announced their </a:t>
            </a:r>
            <a:r>
              <a:rPr lang="en-US" sz="1600" spc="-30" dirty="0" smtClean="0">
                <a:solidFill>
                  <a:srgbClr val="FF0000"/>
                </a:solidFill>
                <a:latin typeface="+mj-lt"/>
              </a:rPr>
              <a:t>x86-64 ISA extension</a:t>
            </a:r>
            <a:r>
              <a:rPr lang="en-US" sz="1600" spc="-30" dirty="0" smtClean="0">
                <a:latin typeface="+mj-lt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+mj-lt"/>
              </a:rPr>
              <a:t> </a:t>
            </a:r>
            <a:r>
              <a:rPr lang="en-US" sz="1600" spc="-30" dirty="0" smtClean="0">
                <a:latin typeface="+mj-lt"/>
              </a:rPr>
              <a:t>     </a:t>
            </a:r>
            <a:r>
              <a:rPr lang="en-US" sz="1600" dirty="0" smtClean="0">
                <a:latin typeface="+mj-lt"/>
              </a:rPr>
              <a:t>that was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released in 8/2000.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The release encouraged the software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community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begin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incorporating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x86-64 technology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into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operating systems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, applications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drivers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development tools.</a:t>
            </a:r>
            <a:endParaRPr lang="en-US" sz="1600" dirty="0" smtClean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1761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3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A new cache coherent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to interconnect and control multiple</a:t>
            </a:r>
            <a:r>
              <a:rPr kumimoji="0" lang="en-US" altLang="en-US" sz="19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dies and sockets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7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new cache coherent </a:t>
            </a:r>
            <a:r>
              <a:rPr lang="en-US" altLang="en-US" sz="17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interconnect and control multiple dies and 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sockets (1) </a:t>
            </a:r>
            <a:endParaRPr lang="en-US" altLang="en-US" sz="1700" kern="1200" spc="-8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14" y="484670"/>
            <a:ext cx="907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2.5 A new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cache coherent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fabric to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interconnect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and control multiple dies</a:t>
            </a:r>
          </a:p>
          <a:p>
            <a:pPr lvl="0" fontAlgn="base"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          and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sockets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853" y="1145750"/>
            <a:ext cx="8535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designed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 Fabric (IF)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serve as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coherent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 and control network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it along with the Zen core.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518" y="3262965"/>
            <a:ext cx="786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IF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roots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in 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HyperTransport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bus, it is similar to Intel's QPI or UPI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interconnection technology or ARM's CCN (Cache Coherent Network).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06600" y="1838423"/>
            <a:ext cx="8641147" cy="1332000"/>
          </a:xfrm>
          <a:prstGeom prst="roundRect">
            <a:avLst/>
          </a:prstGeom>
          <a:solidFill>
            <a:srgbClr val="EBF7FF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2149" y="2213812"/>
            <a:ext cx="8116453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it links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together system units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and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also provides system wide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control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functions,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such as power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management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or system security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913" y="1885346"/>
            <a:ext cx="3517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Verdana"/>
              </a:rPr>
              <a:t>The task of the </a:t>
            </a:r>
            <a:r>
              <a:rPr lang="en-US" sz="1600">
                <a:solidFill>
                  <a:srgbClr val="0070C0"/>
                </a:solidFill>
                <a:latin typeface="Verdana"/>
              </a:rPr>
              <a:t>Infinity Fabric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6213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/>
      <p:bldP spid="1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new cache coherent </a:t>
            </a:r>
            <a:r>
              <a:rPr lang="en-US" altLang="en-US" sz="17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 </a:t>
            </a:r>
            <a:endParaRPr lang="en-US" sz="1700" spc="-80" dirty="0"/>
          </a:p>
        </p:txBody>
      </p:sp>
      <p:grpSp>
        <p:nvGrpSpPr>
          <p:cNvPr id="3" name="Group 2"/>
          <p:cNvGrpSpPr/>
          <p:nvPr/>
        </p:nvGrpSpPr>
        <p:grpSpPr>
          <a:xfrm>
            <a:off x="54649" y="1891552"/>
            <a:ext cx="9054611" cy="3482789"/>
            <a:chOff x="24169" y="2958352"/>
            <a:chExt cx="9054611" cy="34827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632" t="31629" r="8625" b="7678"/>
            <a:stretch/>
          </p:blipFill>
          <p:spPr>
            <a:xfrm>
              <a:off x="24169" y="2958352"/>
              <a:ext cx="9054611" cy="348278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632" t="70294" r="71115" b="5803"/>
            <a:stretch/>
          </p:blipFill>
          <p:spPr>
            <a:xfrm>
              <a:off x="24170" y="3671047"/>
              <a:ext cx="2678690" cy="27700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32" t="70294" r="71115" b="5803"/>
            <a:stretch/>
          </p:blipFill>
          <p:spPr>
            <a:xfrm>
              <a:off x="7048025" y="3688976"/>
              <a:ext cx="2030755" cy="275216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74816" y="3818960"/>
              <a:ext cx="2629951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 management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Security and Encryption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Test and initialization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Quality of Service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92464" y="3832410"/>
              <a:ext cx="2009076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Coherent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advanced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HyperTransport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bus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Low latency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standardized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interfaces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50916" y="5514012"/>
            <a:ext cx="5344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parts of AMD's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 Fabric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(IF)[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630" y="935020"/>
            <a:ext cx="9021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Consequently,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 Fabric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consists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key parts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Control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Fabric,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Fabric,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next Figure.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064" y="482449"/>
            <a:ext cx="4569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parts of AMD’s Infinity Fabric (IF)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8133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169" y="2691432"/>
            <a:ext cx="9054611" cy="3684495"/>
            <a:chOff x="24169" y="1479176"/>
            <a:chExt cx="9054611" cy="3684495"/>
          </a:xfrm>
        </p:grpSpPr>
        <p:grpSp>
          <p:nvGrpSpPr>
            <p:cNvPr id="6" name="Group 5"/>
            <p:cNvGrpSpPr/>
            <p:nvPr/>
          </p:nvGrpSpPr>
          <p:grpSpPr>
            <a:xfrm>
              <a:off x="24169" y="1479176"/>
              <a:ext cx="9054611" cy="3684495"/>
              <a:chOff x="24169" y="1479176"/>
              <a:chExt cx="9054611" cy="368449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2632" t="29988" r="8625" b="5803"/>
              <a:stretch/>
            </p:blipFill>
            <p:spPr>
              <a:xfrm>
                <a:off x="24169" y="1479176"/>
                <a:ext cx="9054611" cy="3684495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24170" y="2286006"/>
                <a:ext cx="2678690" cy="287766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7048025" y="2303935"/>
                <a:ext cx="2030755" cy="285973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74816" y="2433919"/>
              <a:ext cx="2629951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 management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Security and Encryption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Test and initialization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Quality of Service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92464" y="2447369"/>
              <a:ext cx="2009076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Coherent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advanced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HyperTransport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bus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Low latency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standardized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 interfaces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7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new cache coherent </a:t>
            </a:r>
            <a:r>
              <a:rPr lang="en-US" altLang="en-US" sz="17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 </a:t>
            </a:r>
            <a:endParaRPr lang="en-US" sz="1700" spc="-80" dirty="0"/>
          </a:p>
        </p:txBody>
      </p:sp>
      <p:sp>
        <p:nvSpPr>
          <p:cNvPr id="2" name="TextBox 1"/>
          <p:cNvSpPr txBox="1"/>
          <p:nvPr/>
        </p:nvSpPr>
        <p:spPr>
          <a:xfrm>
            <a:off x="76681" y="860613"/>
            <a:ext cx="6593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Control Fabric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responsible for the system wide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297" y="1147484"/>
            <a:ext cx="294080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Security and Encryption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Test and initialization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Quality of Service,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3161" y="6470058"/>
            <a:ext cx="363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AMD's Infinity Fabric [19]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2770087"/>
            <a:ext cx="2904565" cy="21784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18" y="482526"/>
            <a:ext cx="367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Scalable Control Fabric 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315" y="2269952"/>
            <a:ext cx="2158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below.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77394" y="642350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0149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new cache coherent </a:t>
            </a:r>
            <a:r>
              <a:rPr lang="en-US" altLang="en-US" sz="17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 </a:t>
            </a:r>
            <a:endParaRPr lang="en-US" sz="1700" spc="-80" dirty="0"/>
          </a:p>
        </p:txBody>
      </p:sp>
      <p:sp>
        <p:nvSpPr>
          <p:cNvPr id="3" name="TextBox 2"/>
          <p:cNvSpPr txBox="1"/>
          <p:nvPr/>
        </p:nvSpPr>
        <p:spPr>
          <a:xfrm>
            <a:off x="71898" y="484670"/>
            <a:ext cx="367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Scalable Control Fabric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529" y="865241"/>
            <a:ext cx="7805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Control Fabric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incorporates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central control elements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remote embedded elements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dispersed in all blocks of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048" y="1430015"/>
            <a:ext cx="86447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remote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embedded elements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mainly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monitoring temperature,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and voltage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acquired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fed into the central control element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and allows to optimize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 a closed control loop, 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next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 and detailed in Section 7.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86630" y="642351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81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272" y="486165"/>
            <a:ext cx="923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operation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Control Fabric part of the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Infinity System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5" y="5728445"/>
            <a:ext cx="2863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details see Section 7.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0540" y="1064847"/>
            <a:ext cx="2699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algorithms for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907" y="4773706"/>
            <a:ext cx="3894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system may be customized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choosing the proper balance between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performance and power consumption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9588" y="1069330"/>
            <a:ext cx="26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1000 sensors per CCX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7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new cache coherent </a:t>
            </a:r>
            <a:r>
              <a:rPr lang="en-US" altLang="en-US" sz="17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 </a:t>
            </a:r>
            <a:endParaRPr lang="en-US" sz="1700" spc="-80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8409" y="1573307"/>
            <a:ext cx="6332292" cy="308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6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new cache coherent </a:t>
            </a:r>
            <a:r>
              <a:rPr lang="en-US" altLang="en-US" sz="17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 </a:t>
            </a:r>
            <a:endParaRPr lang="en-US" sz="1700" spc="-80" dirty="0"/>
          </a:p>
        </p:txBody>
      </p:sp>
      <p:grpSp>
        <p:nvGrpSpPr>
          <p:cNvPr id="3" name="Group 2"/>
          <p:cNvGrpSpPr/>
          <p:nvPr/>
        </p:nvGrpSpPr>
        <p:grpSpPr>
          <a:xfrm>
            <a:off x="24169" y="2012094"/>
            <a:ext cx="9054611" cy="3684495"/>
            <a:chOff x="24169" y="1479176"/>
            <a:chExt cx="9054611" cy="3684495"/>
          </a:xfrm>
        </p:grpSpPr>
        <p:grpSp>
          <p:nvGrpSpPr>
            <p:cNvPr id="4" name="Group 3"/>
            <p:cNvGrpSpPr/>
            <p:nvPr/>
          </p:nvGrpSpPr>
          <p:grpSpPr>
            <a:xfrm>
              <a:off x="24169" y="1479176"/>
              <a:ext cx="9054611" cy="3684495"/>
              <a:chOff x="24169" y="1479176"/>
              <a:chExt cx="9054611" cy="36844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632" t="29988" r="8625" b="5803"/>
              <a:stretch/>
            </p:blipFill>
            <p:spPr>
              <a:xfrm>
                <a:off x="24169" y="1479176"/>
                <a:ext cx="9054611" cy="368449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24170" y="2286006"/>
                <a:ext cx="2678690" cy="287766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7048025" y="2303935"/>
                <a:ext cx="2030755" cy="2859735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74816" y="2433919"/>
              <a:ext cx="2629951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 management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Security and Encryption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Test and initialization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Quality of Service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19358" y="2447369"/>
              <a:ext cx="2003049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Coherent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advanced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HyperTransport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bus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Low latency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standardized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 interfaces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33161" y="5884849"/>
            <a:ext cx="363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AMD's Infinity Fabric [19]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766079" y="2012093"/>
            <a:ext cx="2324136" cy="27297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451" y="860612"/>
            <a:ext cx="822667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Data Fabric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 performance cache coherent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system blocks.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greatly enhanced version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HyperTransport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bus.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98" y="484670"/>
            <a:ext cx="414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Scalable Data Fabric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SDF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86630" y="641427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480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7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new cache coherent </a:t>
            </a:r>
            <a:r>
              <a:rPr lang="en-US" altLang="en-US" sz="17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 </a:t>
            </a:r>
            <a:endParaRPr lang="en-US" sz="1700" spc="-80" dirty="0"/>
          </a:p>
        </p:txBody>
      </p:sp>
      <p:sp>
        <p:nvSpPr>
          <p:cNvPr id="15" name="TextBox 14"/>
          <p:cNvSpPr txBox="1"/>
          <p:nvPr/>
        </p:nvSpPr>
        <p:spPr>
          <a:xfrm>
            <a:off x="71718" y="485229"/>
            <a:ext cx="414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Scalable Data Fabric (SDF)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1" y="2231503"/>
            <a:ext cx="362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next examples illustrates.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02470" y="854561"/>
            <a:ext cx="8820150" cy="1404000"/>
          </a:xfrm>
          <a:prstGeom prst="roundRect">
            <a:avLst/>
          </a:prstGeom>
          <a:solidFill>
            <a:srgbClr val="EBF7FF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3874" y="1167978"/>
            <a:ext cx="89887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building blocks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like CCX core complexes, memory and IO-controllers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within a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die,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different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within a socket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via IFOP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(IF On-Package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) links and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two sockets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of a 2S server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via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IFIS (IF Inter-Socket)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links,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796" y="812483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task is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1273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new cache coherent </a:t>
            </a:r>
            <a:r>
              <a:rPr lang="en-US" altLang="en-US" sz="17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 </a:t>
            </a:r>
            <a:endParaRPr lang="en-US" sz="1700" spc="-80" dirty="0"/>
          </a:p>
        </p:txBody>
      </p:sp>
      <p:sp>
        <p:nvSpPr>
          <p:cNvPr id="4" name="TextBox 3"/>
          <p:cNvSpPr txBox="1"/>
          <p:nvPr/>
        </p:nvSpPr>
        <p:spPr>
          <a:xfrm>
            <a:off x="79185" y="482048"/>
            <a:ext cx="935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a) Example 1 for using the IF to interconnect functional units within a die</a:t>
            </a:r>
          </a:p>
          <a:p>
            <a:pPr lvl="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   (in a Zen core-based GPU-less DT processor (Ryzen 1000)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[10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20" t="7970" r="1513" b="9069"/>
          <a:stretch/>
        </p:blipFill>
        <p:spPr>
          <a:xfrm>
            <a:off x="26894" y="1376226"/>
            <a:ext cx="9049871" cy="4464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7871" y="3487416"/>
            <a:ext cx="120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256-bit/cycle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4805" y="3425558"/>
            <a:ext cx="5196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UMC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7465" y="640426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5483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7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2.5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new cache coherent </a:t>
            </a:r>
            <a:r>
              <a:rPr lang="en-US" altLang="en-US" sz="17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 </a:t>
            </a:r>
            <a:r>
              <a:rPr lang="en-US" altLang="en-US" sz="1700" kern="12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interconnect and control multiple dies and sockets </a:t>
            </a:r>
            <a:r>
              <a:rPr lang="en-US" altLang="en-US" sz="1700" kern="1200" spc="-8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 </a:t>
            </a:r>
            <a:endParaRPr lang="en-US" sz="1700" spc="-8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28" y="1309033"/>
            <a:ext cx="9049020" cy="42254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575" y="481263"/>
            <a:ext cx="903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Example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2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for using the IF to interconnect functional units within a die</a:t>
            </a:r>
          </a:p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  (in a Zen 3-based Ryzen 5000 (Cezanne) mobile APU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SoC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) [213]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5986914"/>
            <a:ext cx="8536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GB" sz="1600" dirty="0" smtClean="0">
                <a:latin typeface="+mj-lt"/>
              </a:rPr>
              <a:t>APU: Accelerated Processing Unit (in AMD’s terminology a processor with a GPU)</a:t>
            </a:r>
          </a:p>
          <a:p>
            <a:pPr fontAlgn="base"/>
            <a:r>
              <a:rPr lang="en-GB" sz="1600" dirty="0" err="1" smtClean="0">
                <a:latin typeface="+mj-lt"/>
              </a:rPr>
              <a:t>SoC</a:t>
            </a:r>
            <a:r>
              <a:rPr lang="en-GB" sz="1600" dirty="0" smtClean="0">
                <a:latin typeface="+mj-lt"/>
              </a:rPr>
              <a:t>: System on a Chip</a:t>
            </a:r>
          </a:p>
        </p:txBody>
      </p:sp>
    </p:spTree>
    <p:extLst>
      <p:ext uri="{BB962C8B-B14F-4D97-AF65-F5344CB8AC3E}">
        <p14:creationId xmlns:p14="http://schemas.microsoft.com/office/powerpoint/2010/main" val="11362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noAutofit/>
      </a:bodyPr>
      <a:lstStyle>
        <a:defPPr>
          <a:defRPr sz="1600" spc="-30" dirty="0" err="1" smtClean="0"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249878</TotalTime>
  <Words>20138</Words>
  <Application>Microsoft Office PowerPoint</Application>
  <PresentationFormat>On-screen Show (4:3)</PresentationFormat>
  <Paragraphs>3018</Paragraphs>
  <Slides>189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189</vt:i4>
      </vt:variant>
    </vt:vector>
  </HeadingPairs>
  <TitlesOfParts>
    <vt:vector size="199" baseType="lpstr">
      <vt:lpstr>Arial</vt:lpstr>
      <vt:lpstr>Arial Narrow</vt:lpstr>
      <vt:lpstr>Calibri</vt:lpstr>
      <vt:lpstr>Fira Sans</vt:lpstr>
      <vt:lpstr>Symbol</vt:lpstr>
      <vt:lpstr>Times New Roman</vt:lpstr>
      <vt:lpstr>Verdana</vt:lpstr>
      <vt:lpstr>Wingdings</vt:lpstr>
      <vt:lpstr>2_Default Design</vt:lpstr>
      <vt:lpstr>3_Default Design</vt:lpstr>
      <vt:lpstr>PowerPoint Presentation</vt:lpstr>
      <vt:lpstr>Preface</vt:lpstr>
      <vt:lpstr>PowerPoint Presentation</vt:lpstr>
      <vt:lpstr>PowerPoint Presentation</vt:lpstr>
      <vt:lpstr>1. Introduction (1)</vt:lpstr>
      <vt:lpstr>1. Introduction (2)</vt:lpstr>
      <vt:lpstr>1. Introduction (3)</vt:lpstr>
      <vt:lpstr>1. Introduction (3b)</vt:lpstr>
      <vt:lpstr>1. Introduction (3c)</vt:lpstr>
      <vt:lpstr>PowerPoint Presentation</vt:lpstr>
      <vt:lpstr>1. Introduction (5)</vt:lpstr>
      <vt:lpstr>1. Introduction (6)</vt:lpstr>
      <vt:lpstr>1. Introduction (7)</vt:lpstr>
      <vt:lpstr>1. Introduction (8)</vt:lpstr>
      <vt:lpstr>1. Introduction (9)</vt:lpstr>
      <vt:lpstr>1. Introduction (10)</vt:lpstr>
      <vt:lpstr>1. Introduction (12)</vt:lpstr>
      <vt:lpstr>1. Introduction (12)</vt:lpstr>
      <vt:lpstr>1. Introduction (13)</vt:lpstr>
      <vt:lpstr>1. Introduction (14)</vt:lpstr>
      <vt:lpstr>1. Introduction (15)</vt:lpstr>
      <vt:lpstr>1. Introduction (16)</vt:lpstr>
      <vt:lpstr>1. Introduction (17)</vt:lpstr>
      <vt:lpstr>PowerPoint Presentation</vt:lpstr>
      <vt:lpstr>PowerPoint Presentation</vt:lpstr>
      <vt:lpstr>2.1 Overview (1)</vt:lpstr>
      <vt:lpstr>PowerPoint Presentation</vt:lpstr>
      <vt:lpstr>2.2 Multi-die approach rather than using monolithic dies (1)</vt:lpstr>
      <vt:lpstr>2.2 Multi-die approach rather than using monolithic dies (2)</vt:lpstr>
      <vt:lpstr>2.2 Multi-die approach rather than using monolithic dies (3)</vt:lpstr>
      <vt:lpstr>2.2 Multi-die approach rather than using monolithic dies (4)</vt:lpstr>
      <vt:lpstr>2.2 Multi-die approach rather than using monolithic dies (5)</vt:lpstr>
      <vt:lpstr>2.2 Multi-die approach rather than using monolithic dies (6)</vt:lpstr>
      <vt:lpstr>2.2 Multi-die approach rather than using monolithic dies (7)</vt:lpstr>
      <vt:lpstr>PowerPoint Presentation</vt:lpstr>
      <vt:lpstr>2.3 Modular approach to implement processors (1)</vt:lpstr>
      <vt:lpstr>2.3 Modular approach to implement processors (2)</vt:lpstr>
      <vt:lpstr>2.3 Modular approach to implement processors (3)</vt:lpstr>
      <vt:lpstr>PowerPoint Presentation</vt:lpstr>
      <vt:lpstr>PowerPoint Presentation</vt:lpstr>
      <vt:lpstr>2.4.1 Overview (1)</vt:lpstr>
      <vt:lpstr>2.4.1 Overview (2)</vt:lpstr>
      <vt:lpstr>2.4.1 Overview (3)</vt:lpstr>
      <vt:lpstr>2.4.1 Overview (4)</vt:lpstr>
      <vt:lpstr>2.4.1 Overview (5)</vt:lpstr>
      <vt:lpstr>2.4.1 Overview (6)</vt:lpstr>
      <vt:lpstr>PowerPoint Presentation</vt:lpstr>
      <vt:lpstr>2.4.2 Evolution of Zen cores (1)</vt:lpstr>
      <vt:lpstr>2.4.2 Evolution of Zen cores (2)</vt:lpstr>
      <vt:lpstr>2.4.2 Evolution of Zen cores (3)</vt:lpstr>
      <vt:lpstr>2.4.2 Evolution of Zen cores (4)</vt:lpstr>
      <vt:lpstr>2.4.2 Evolution of Zen cores (5)</vt:lpstr>
      <vt:lpstr>2.4.2 Evolution of Zen cores (6)</vt:lpstr>
      <vt:lpstr>2.4.2 Evolution of Zen cores (7)</vt:lpstr>
      <vt:lpstr>2.4.2 Evolution of Zen cores (8)</vt:lpstr>
      <vt:lpstr>2.4.2 Evolution of Zen cores (9)</vt:lpstr>
      <vt:lpstr>2.4.2 Evolution of Zen cores (10)</vt:lpstr>
      <vt:lpstr>PowerPoint Presentation</vt:lpstr>
      <vt:lpstr>2.4.3 Evolution of CCX core blocks (1)</vt:lpstr>
      <vt:lpstr>2.4.3 Evolution of CCX core blocks (2)</vt:lpstr>
      <vt:lpstr>2.4.3 Evolution of CCX core blocks (3)</vt:lpstr>
      <vt:lpstr>2.4.3 Evolution of CCX core blocks (4)</vt:lpstr>
      <vt:lpstr>2.4.3 Evolution of CCX core blocks (5)</vt:lpstr>
      <vt:lpstr>2.4.3 Evolution of CCX core blocks (6)</vt:lpstr>
      <vt:lpstr>2.4.3 Evolution of CCX core blocks (7)</vt:lpstr>
      <vt:lpstr>2.4.3 Evolution of CCX core blocks (8)</vt:lpstr>
      <vt:lpstr>2.4.3 Evolution of CCX core blocks (9)</vt:lpstr>
      <vt:lpstr>2.4.3 Evolution of CCX core blocks (10)</vt:lpstr>
      <vt:lpstr>2.4.3 Evolution of CCX core blocks (11)</vt:lpstr>
      <vt:lpstr>2.4.3 Evolution of CCX core blocks (12)</vt:lpstr>
      <vt:lpstr>PowerPoint Presentation</vt:lpstr>
      <vt:lpstr>2.4.4 The GPU cores (1)</vt:lpstr>
      <vt:lpstr>2.4.4 The GPU cores (2)</vt:lpstr>
      <vt:lpstr>2.4.4 The GPU cores (3)</vt:lpstr>
      <vt:lpstr>2.4.4 The GPU cores (4)</vt:lpstr>
      <vt:lpstr>2.4.4 The GPU cores (5)</vt:lpstr>
      <vt:lpstr>PowerPoint Presentation</vt:lpstr>
      <vt:lpstr>2.4.5 The Vega GPU (1)</vt:lpstr>
      <vt:lpstr>2.4.5 The Vega GPU (2)</vt:lpstr>
      <vt:lpstr>PowerPoint Presentation</vt:lpstr>
      <vt:lpstr>2.4.6 Die level building blocks of Zen processors and their use (1)</vt:lpstr>
      <vt:lpstr>2.4.6 Die level building blocks of Zen processors and their use (2)</vt:lpstr>
      <vt:lpstr>2.4.6 Die level building blocks of Zen processors and their use (3)</vt:lpstr>
      <vt:lpstr>2.4.6 Die level building blocks of Zen processors and their use (4)</vt:lpstr>
      <vt:lpstr>2.4.6 Die level building blocks of Zen processors and their use (5)</vt:lpstr>
      <vt:lpstr>2.4.6 Die level building blocks of Zen processors and their use (6)</vt:lpstr>
      <vt:lpstr>2.4.6 Die level building blocks of Zen processors and their use (7)</vt:lpstr>
      <vt:lpstr>2.4.6 Die level building blocks of Zen processors and their use (8)</vt:lpstr>
      <vt:lpstr>2.4.6 Die level building blocks of Zen processors and their use (9)</vt:lpstr>
      <vt:lpstr>PowerPoint Presentation</vt:lpstr>
      <vt:lpstr>2.5 A new cache coherent fabric to interconnect and control multiple dies and sockets (1) </vt:lpstr>
      <vt:lpstr>2.5 A new cache coherent fabric to interconnect and control multiple dies and sockets (2) </vt:lpstr>
      <vt:lpstr>2.5 A new cache coherent fabric to interconnect and control multiple dies and sockets (3) </vt:lpstr>
      <vt:lpstr>2.5 A new cache coherent fabric to interconnect and control multiple dies and sockets (4) </vt:lpstr>
      <vt:lpstr>2.5 A new cache coherent fabric to interconnect and control multiple dies and sockets (5) </vt:lpstr>
      <vt:lpstr>2.5 A new cache coherent fabric to interconnect and control multiple dies and sockets (6) </vt:lpstr>
      <vt:lpstr>2.5 A new cache coherent fabric to interconnect and control multiple dies and sockets (7) </vt:lpstr>
      <vt:lpstr>2.5 A new cache coherent fabric to interconnect and control multiple dies and sockets (8) </vt:lpstr>
      <vt:lpstr>2.5 A new cache coherent fabric to interconnect and control multiple dies and sockets (9) </vt:lpstr>
      <vt:lpstr>2.5 A new cache coherent fabric to interconnect and control multiple dies and sockets (10) </vt:lpstr>
      <vt:lpstr>2.5 A new cache coherent fabric to interconnect and control multiple dies and sockets (11) </vt:lpstr>
      <vt:lpstr>2.5 A new cache coherent fabric to interconnect and control multiple dies and sockets (12) </vt:lpstr>
      <vt:lpstr>PowerPoint Presentation</vt:lpstr>
      <vt:lpstr>2.5 A new cache coherent fabric to interconnect and control multiple dies and sockets (14) </vt:lpstr>
      <vt:lpstr>2.5 A new cache coherent fabric to interconnect and control multiple dies and sockets (15) </vt:lpstr>
      <vt:lpstr>2.5 A new cache coherent fabric to interconnect and control multiple dies and sockets (16) </vt:lpstr>
      <vt:lpstr>2.5 A new cache coherent fabric to interconnect and control multiple dies and sockets (17) </vt:lpstr>
      <vt:lpstr>2.5 A new cache coherent fabric to interconnect and control multiple dies and sockets (18) </vt:lpstr>
      <vt:lpstr>2.5 A new cache coherent fabric to interconnect and control multiple dies and sockets (19) </vt:lpstr>
      <vt:lpstr>2.5 A new cache coherent fabric to interconnect and control multiple dies and sockets (20) </vt:lpstr>
      <vt:lpstr>PowerPoint Presentation</vt:lpstr>
      <vt:lpstr>2.6 MCM packaging to encase multiple dies (1)</vt:lpstr>
      <vt:lpstr>2.6 MCM packaging to encase multiple dies (2)</vt:lpstr>
      <vt:lpstr>2.6 MCM packaging to encase multiple dies (3)</vt:lpstr>
      <vt:lpstr>2.6 MCM packaging to encase multiple dies (4)</vt:lpstr>
      <vt:lpstr>2.6 MCM packaging to encase multiple dies (5)</vt:lpstr>
      <vt:lpstr>2.6 MCM packaging to encase multiple dies (6)</vt:lpstr>
      <vt:lpstr>PowerPoint Presentation</vt:lpstr>
      <vt:lpstr>3. Overview of AMD’s Zen lines (1)</vt:lpstr>
      <vt:lpstr>3. Overview of AMD’s Zen lines (2)</vt:lpstr>
      <vt:lpstr>3. Overview of AMD’s Zen lines (3)</vt:lpstr>
      <vt:lpstr>3. Overview of AMD’s Zen lines (4)</vt:lpstr>
      <vt:lpstr>3. Overview of AMD’s Zen lines (5)</vt:lpstr>
      <vt:lpstr>3. Overview of AMD’s Zen lines (6)</vt:lpstr>
      <vt:lpstr>3. Overview of AMD’s Zen lines (7)</vt:lpstr>
      <vt:lpstr>3. Overview of AMD’s Zen lines (8)</vt:lpstr>
      <vt:lpstr>3. Overview of AMD’s Zen lines (9)</vt:lpstr>
      <vt:lpstr>3. Overview of AMD’s Zen lines (10)</vt:lpstr>
      <vt:lpstr>3. Overview of AMD’s Zen lines (11)</vt:lpstr>
      <vt:lpstr>3. Overview of AMD’s Zen lines (12)</vt:lpstr>
      <vt:lpstr>3. Overview of AMD’s Zen lines (13)</vt:lpstr>
      <vt:lpstr>PowerPoint Presentation</vt:lpstr>
      <vt:lpstr>4. Case example: the Zen 3-based GPU-less Ryzen 5000 DT line (Vermeer-based) (1) </vt:lpstr>
      <vt:lpstr>4. Case example: the Zen 3-based GPU-less Ryzen 5000 DT line (Vermeer-based) (2) </vt:lpstr>
      <vt:lpstr>4. Case example: the Zen 3-based GPU-less Ryzen 5000 DT line (Vermeer-based) (3) </vt:lpstr>
      <vt:lpstr>4. Case example: the Zen 3-based GPU-less Ryzen 5000 DT line (Vermeer-based) (4) </vt:lpstr>
      <vt:lpstr>4. Case example: the Zen 3-based GPU-less Ryzen 5000 DT line (Vermeer-based) (5) </vt:lpstr>
      <vt:lpstr>4. Case example: the Zen 3-based GPU-less Ryzen 5000 DT line (Vermeer-based) (6) </vt:lpstr>
      <vt:lpstr>4. Case example: the Zen 3-based GPU-less Ryzen 5000 DT line (Vermeer-based) (7) </vt:lpstr>
      <vt:lpstr>4. Case example: the Zen 3-based GPU-less Ryzen 5000 DT line (Vermeer-based) (8) </vt:lpstr>
      <vt:lpstr>4. Case example: the Zen 3-based GPU-less Ryzen 5000 DT line (Vermeer-based) (9) </vt:lpstr>
      <vt:lpstr>4. Case example: the Zen 3-based GPU-less Ryzen 5000 DT line (Vermeer-based) (10) </vt:lpstr>
      <vt:lpstr>4. Case example: the Zen 3-based GPU-less Ryzen 5000 DT line (Vermeer-based) (11) </vt:lpstr>
      <vt:lpstr>4. Case example: the Zen 3-based GPU-less Ryzen 5000 DT line (Vermeer-based) (12) </vt:lpstr>
      <vt:lpstr>4. Case example: the Zen 3-based GPU-less Ryzen 5000 DT line (Vermeer-based) (13) </vt:lpstr>
      <vt:lpstr>4. Case example: the Zen 3-based GPU-less Ryzen 5000 DT line (Vermeer-based) (14) </vt:lpstr>
      <vt:lpstr>4. Case example: the Zen 3-based GPU-less Ryzen 5000 DT line (Vermeer-based) (15) </vt:lpstr>
      <vt:lpstr>4. Case example: the Zen 3-based GPU-less Ryzen 5000 DT line (Vermeer-based) (16) </vt:lpstr>
      <vt:lpstr>4. Case example: the Zen 3-based GPU-less Ryzen 5000 DT line (Vermeer-based) (17) </vt:lpstr>
      <vt:lpstr>4. Case example: the Zen 3-based GPU-less Ryzen 5000 DT line (Vermeer-based) (18) </vt:lpstr>
      <vt:lpstr>4. Case example: the Zen 3-based GPU-less Ryzen 5000 DT line (Vermeer-based) (19) </vt:lpstr>
      <vt:lpstr>4. Case example: the Zen 3-based GPU-less Ryzen 5000 DT line (Vermeer-based) (20) </vt:lpstr>
      <vt:lpstr>4. Case example: the Zen 3-based GPU-less Ryzen 5000 DT line (Vermeer-based) (21) </vt:lpstr>
      <vt:lpstr>4. Case example: the Zen 3-based GPU-less Ryzen 5000 DT line (Vermeer-based) (22) </vt:lpstr>
      <vt:lpstr>4. Case example: the Zen 3-based GPU-less Ryzen 5000 DT line (Vermeer-based) (23) </vt:lpstr>
      <vt:lpstr>4. Case example: the Zen 3-based GPU-less Ryzen 5000 DT line (Vermeer-based) (24) </vt:lpstr>
      <vt:lpstr>4. Case example: the Zen 3-based GPU-less Ryzen 5000 DT line (Vermeer-based) (25) </vt:lpstr>
      <vt:lpstr>4. Case example: the Zen 3-based GPU-less Ryzen 5000 DT line (Vermeer-based) (26) </vt:lpstr>
      <vt:lpstr>4. Case example: the Zen 3-based GPU-less Ryzen 5000 DT line (Vermeer-based) (27) </vt:lpstr>
      <vt:lpstr>4. Case example: the Zen 3-based GPU-less Ryzen 5000 DT line (Vermeer-based) (28) </vt:lpstr>
      <vt:lpstr>PowerPoint Presentation</vt:lpstr>
      <vt:lpstr>5. References (1)</vt:lpstr>
      <vt:lpstr>5. References (2)</vt:lpstr>
      <vt:lpstr>5. References (3)</vt:lpstr>
      <vt:lpstr>5. References (4)</vt:lpstr>
      <vt:lpstr>5. References (5)</vt:lpstr>
      <vt:lpstr>5. References (6)</vt:lpstr>
      <vt:lpstr>5. References (7)</vt:lpstr>
      <vt:lpstr>5. References (8)</vt:lpstr>
      <vt:lpstr>5. References (9)</vt:lpstr>
      <vt:lpstr>5. References (10)</vt:lpstr>
      <vt:lpstr>5. References (11)</vt:lpstr>
      <vt:lpstr>5. References (12)</vt:lpstr>
      <vt:lpstr>5. References (13)</vt:lpstr>
      <vt:lpstr>5. References (14)</vt:lpstr>
      <vt:lpstr>5. References (15)</vt:lpstr>
      <vt:lpstr>5. References (16)</vt:lpstr>
      <vt:lpstr>5. References (17)</vt:lpstr>
      <vt:lpstr>5. References (18)</vt:lpstr>
      <vt:lpstr>5. References (19)</vt:lpstr>
      <vt:lpstr>17 </vt:lpstr>
      <vt:lpstr>5. References (21)</vt:lpstr>
      <vt:lpstr>5. References (21)</vt:lpstr>
      <vt:lpstr>5. References (22)</vt:lpstr>
      <vt:lpstr>5. References (23)</vt:lpstr>
      <vt:lpstr>5. References (23)</vt:lpstr>
      <vt:lpstr>5. References (24)</vt:lpstr>
      <vt:lpstr>5. References (25)</vt:lpstr>
      <vt:lpstr>5. References (26)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</dc:creator>
  <cp:lastModifiedBy>Dezső Sima</cp:lastModifiedBy>
  <cp:revision>4375</cp:revision>
  <cp:lastPrinted>2021-09-24T11:34:58Z</cp:lastPrinted>
  <dcterms:created xsi:type="dcterms:W3CDTF">2017-08-07T19:29:33Z</dcterms:created>
  <dcterms:modified xsi:type="dcterms:W3CDTF">2021-10-06T05:49:34Z</dcterms:modified>
</cp:coreProperties>
</file>