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10" r:id="rId4"/>
    <p:sldMasterId id="2147483724" r:id="rId5"/>
    <p:sldMasterId id="2147483736" r:id="rId6"/>
  </p:sldMasterIdLst>
  <p:notesMasterIdLst>
    <p:notesMasterId r:id="rId178"/>
  </p:notesMasterIdLst>
  <p:handoutMasterIdLst>
    <p:handoutMasterId r:id="rId179"/>
  </p:handoutMasterIdLst>
  <p:sldIdLst>
    <p:sldId id="257" r:id="rId7"/>
    <p:sldId id="443" r:id="rId8"/>
    <p:sldId id="442" r:id="rId9"/>
    <p:sldId id="260" r:id="rId10"/>
    <p:sldId id="678" r:id="rId11"/>
    <p:sldId id="679" r:id="rId12"/>
    <p:sldId id="677" r:id="rId13"/>
    <p:sldId id="767" r:id="rId14"/>
    <p:sldId id="735" r:id="rId15"/>
    <p:sldId id="734" r:id="rId16"/>
    <p:sldId id="725" r:id="rId17"/>
    <p:sldId id="723" r:id="rId18"/>
    <p:sldId id="724" r:id="rId19"/>
    <p:sldId id="736" r:id="rId20"/>
    <p:sldId id="737" r:id="rId21"/>
    <p:sldId id="750" r:id="rId22"/>
    <p:sldId id="766" r:id="rId23"/>
    <p:sldId id="751" r:id="rId24"/>
    <p:sldId id="727" r:id="rId25"/>
    <p:sldId id="709" r:id="rId26"/>
    <p:sldId id="710" r:id="rId27"/>
    <p:sldId id="752" r:id="rId28"/>
    <p:sldId id="768" r:id="rId29"/>
    <p:sldId id="769" r:id="rId30"/>
    <p:sldId id="740" r:id="rId31"/>
    <p:sldId id="770" r:id="rId32"/>
    <p:sldId id="741" r:id="rId33"/>
    <p:sldId id="742" r:id="rId34"/>
    <p:sldId id="771" r:id="rId35"/>
    <p:sldId id="743" r:id="rId36"/>
    <p:sldId id="745" r:id="rId37"/>
    <p:sldId id="746" r:id="rId38"/>
    <p:sldId id="748" r:id="rId39"/>
    <p:sldId id="772" r:id="rId40"/>
    <p:sldId id="693" r:id="rId41"/>
    <p:sldId id="711" r:id="rId42"/>
    <p:sldId id="695" r:id="rId43"/>
    <p:sldId id="702" r:id="rId44"/>
    <p:sldId id="643" r:id="rId45"/>
    <p:sldId id="660" r:id="rId46"/>
    <p:sldId id="666" r:id="rId47"/>
    <p:sldId id="774" r:id="rId48"/>
    <p:sldId id="775" r:id="rId49"/>
    <p:sldId id="665" r:id="rId50"/>
    <p:sldId id="683" r:id="rId51"/>
    <p:sldId id="271" r:id="rId52"/>
    <p:sldId id="272" r:id="rId53"/>
    <p:sldId id="273" r:id="rId54"/>
    <p:sldId id="281" r:id="rId55"/>
    <p:sldId id="282" r:id="rId56"/>
    <p:sldId id="283" r:id="rId57"/>
    <p:sldId id="284" r:id="rId58"/>
    <p:sldId id="285" r:id="rId59"/>
    <p:sldId id="286" r:id="rId60"/>
    <p:sldId id="287" r:id="rId61"/>
    <p:sldId id="687" r:id="rId62"/>
    <p:sldId id="686" r:id="rId63"/>
    <p:sldId id="288" r:id="rId64"/>
    <p:sldId id="290" r:id="rId65"/>
    <p:sldId id="292" r:id="rId66"/>
    <p:sldId id="295" r:id="rId67"/>
    <p:sldId id="298" r:id="rId68"/>
    <p:sldId id="430" r:id="rId69"/>
    <p:sldId id="431" r:id="rId70"/>
    <p:sldId id="307" r:id="rId71"/>
    <p:sldId id="308" r:id="rId72"/>
    <p:sldId id="309" r:id="rId73"/>
    <p:sldId id="310" r:id="rId74"/>
    <p:sldId id="312" r:id="rId75"/>
    <p:sldId id="313" r:id="rId76"/>
    <p:sldId id="314" r:id="rId77"/>
    <p:sldId id="315" r:id="rId78"/>
    <p:sldId id="316" r:id="rId79"/>
    <p:sldId id="317" r:id="rId80"/>
    <p:sldId id="318" r:id="rId81"/>
    <p:sldId id="319" r:id="rId82"/>
    <p:sldId id="320" r:id="rId83"/>
    <p:sldId id="321" r:id="rId84"/>
    <p:sldId id="322" r:id="rId85"/>
    <p:sldId id="323" r:id="rId86"/>
    <p:sldId id="514" r:id="rId87"/>
    <p:sldId id="325" r:id="rId88"/>
    <p:sldId id="326" r:id="rId89"/>
    <p:sldId id="327" r:id="rId90"/>
    <p:sldId id="328" r:id="rId91"/>
    <p:sldId id="329" r:id="rId92"/>
    <p:sldId id="330" r:id="rId93"/>
    <p:sldId id="332" r:id="rId94"/>
    <p:sldId id="331" r:id="rId95"/>
    <p:sldId id="334" r:id="rId96"/>
    <p:sldId id="446" r:id="rId97"/>
    <p:sldId id="536" r:id="rId98"/>
    <p:sldId id="753" r:id="rId99"/>
    <p:sldId id="538" r:id="rId100"/>
    <p:sldId id="539" r:id="rId101"/>
    <p:sldId id="449" r:id="rId102"/>
    <p:sldId id="540" r:id="rId103"/>
    <p:sldId id="450" r:id="rId104"/>
    <p:sldId id="541" r:id="rId105"/>
    <p:sldId id="533" r:id="rId106"/>
    <p:sldId id="535" r:id="rId107"/>
    <p:sldId id="342" r:id="rId108"/>
    <p:sldId id="343" r:id="rId109"/>
    <p:sldId id="344" r:id="rId110"/>
    <p:sldId id="346" r:id="rId111"/>
    <p:sldId id="345" r:id="rId112"/>
    <p:sldId id="398" r:id="rId113"/>
    <p:sldId id="510" r:id="rId114"/>
    <p:sldId id="399" r:id="rId115"/>
    <p:sldId id="400" r:id="rId116"/>
    <p:sldId id="401" r:id="rId117"/>
    <p:sldId id="402" r:id="rId118"/>
    <p:sldId id="403" r:id="rId119"/>
    <p:sldId id="404" r:id="rId120"/>
    <p:sldId id="405" r:id="rId121"/>
    <p:sldId id="406" r:id="rId122"/>
    <p:sldId id="407" r:id="rId123"/>
    <p:sldId id="408" r:id="rId124"/>
    <p:sldId id="409" r:id="rId125"/>
    <p:sldId id="410" r:id="rId126"/>
    <p:sldId id="411" r:id="rId127"/>
    <p:sldId id="412" r:id="rId128"/>
    <p:sldId id="413" r:id="rId129"/>
    <p:sldId id="414" r:id="rId130"/>
    <p:sldId id="418" r:id="rId131"/>
    <p:sldId id="420" r:id="rId132"/>
    <p:sldId id="637" r:id="rId133"/>
    <p:sldId id="777" r:id="rId134"/>
    <p:sldId id="761" r:id="rId135"/>
    <p:sldId id="619" r:id="rId136"/>
    <p:sldId id="714" r:id="rId137"/>
    <p:sldId id="715" r:id="rId138"/>
    <p:sldId id="716" r:id="rId139"/>
    <p:sldId id="763" r:id="rId140"/>
    <p:sldId id="762" r:id="rId141"/>
    <p:sldId id="765" r:id="rId142"/>
    <p:sldId id="717" r:id="rId143"/>
    <p:sldId id="757" r:id="rId144"/>
    <p:sldId id="758" r:id="rId145"/>
    <p:sldId id="759" r:id="rId146"/>
    <p:sldId id="626" r:id="rId147"/>
    <p:sldId id="764" r:id="rId148"/>
    <p:sldId id="638" r:id="rId149"/>
    <p:sldId id="639" r:id="rId150"/>
    <p:sldId id="628" r:id="rId151"/>
    <p:sldId id="644" r:id="rId152"/>
    <p:sldId id="649" r:id="rId153"/>
    <p:sldId id="641" r:id="rId154"/>
    <p:sldId id="645" r:id="rId155"/>
    <p:sldId id="778" r:id="rId156"/>
    <p:sldId id="647" r:id="rId157"/>
    <p:sldId id="654" r:id="rId158"/>
    <p:sldId id="648" r:id="rId159"/>
    <p:sldId id="657" r:id="rId160"/>
    <p:sldId id="655" r:id="rId161"/>
    <p:sldId id="656" r:id="rId162"/>
    <p:sldId id="779" r:id="rId163"/>
    <p:sldId id="781" r:id="rId164"/>
    <p:sldId id="650" r:id="rId165"/>
    <p:sldId id="631" r:id="rId166"/>
    <p:sldId id="630" r:id="rId167"/>
    <p:sldId id="782" r:id="rId168"/>
    <p:sldId id="421" r:id="rId169"/>
    <p:sldId id="422" r:id="rId170"/>
    <p:sldId id="423" r:id="rId171"/>
    <p:sldId id="424" r:id="rId172"/>
    <p:sldId id="425" r:id="rId173"/>
    <p:sldId id="426" r:id="rId174"/>
    <p:sldId id="427" r:id="rId175"/>
    <p:sldId id="444" r:id="rId176"/>
    <p:sldId id="672" r:id="rId17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85" userDrawn="1">
          <p15:clr>
            <a:srgbClr val="A4A3A4"/>
          </p15:clr>
        </p15:guide>
        <p15:guide id="3" orient="horz" pos="2886" userDrawn="1">
          <p15:clr>
            <a:srgbClr val="A4A3A4"/>
          </p15:clr>
        </p15:guide>
        <p15:guide id="4" orient="horz" pos="1207" userDrawn="1">
          <p15:clr>
            <a:srgbClr val="A4A3A4"/>
          </p15:clr>
        </p15:guide>
        <p15:guide id="5" pos="45" userDrawn="1">
          <p15:clr>
            <a:srgbClr val="A4A3A4"/>
          </p15:clr>
        </p15:guide>
        <p15:guide id="6" pos="204" userDrawn="1">
          <p15:clr>
            <a:srgbClr val="A4A3A4"/>
          </p15:clr>
        </p15:guide>
        <p15:guide id="7" pos="2631" userDrawn="1">
          <p15:clr>
            <a:srgbClr val="A4A3A4"/>
          </p15:clr>
        </p15:guide>
        <p15:guide id="8" orient="horz" pos="1774" userDrawn="1">
          <p15:clr>
            <a:srgbClr val="A4A3A4"/>
          </p15:clr>
        </p15:guide>
        <p15:guide id="9" pos="52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9FF"/>
    <a:srgbClr val="0000FF"/>
    <a:srgbClr val="E1F4FF"/>
    <a:srgbClr val="CCECFF"/>
    <a:srgbClr val="005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53" autoAdjust="0"/>
    <p:restoredTop sz="93979" autoAdjust="0"/>
  </p:normalViewPr>
  <p:slideViewPr>
    <p:cSldViewPr showGuides="1">
      <p:cViewPr varScale="1">
        <p:scale>
          <a:sx n="61" d="100"/>
          <a:sy n="61" d="100"/>
        </p:scale>
        <p:origin x="1120" y="52"/>
      </p:cViewPr>
      <p:guideLst>
        <p:guide orient="horz" pos="300"/>
        <p:guide pos="385"/>
        <p:guide orient="horz" pos="2886"/>
        <p:guide orient="horz" pos="1207"/>
        <p:guide pos="45"/>
        <p:guide pos="204"/>
        <p:guide pos="2631"/>
        <p:guide orient="horz" pos="1774"/>
        <p:guide pos="5216"/>
      </p:guideLst>
    </p:cSldViewPr>
  </p:slideViewPr>
  <p:outlineViewPr>
    <p:cViewPr>
      <p:scale>
        <a:sx n="33" d="100"/>
        <a:sy n="33" d="100"/>
      </p:scale>
      <p:origin x="0" y="-136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slide" Target="slides/slide153.xml"/><Relationship Id="rId170" Type="http://schemas.openxmlformats.org/officeDocument/2006/relationships/slide" Target="slides/slide164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181" Type="http://schemas.openxmlformats.org/officeDocument/2006/relationships/viewProps" Target="viewProps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71" Type="http://schemas.openxmlformats.org/officeDocument/2006/relationships/slide" Target="slides/slide165.xml"/><Relationship Id="rId12" Type="http://schemas.openxmlformats.org/officeDocument/2006/relationships/slide" Target="slides/slide6.xml"/><Relationship Id="rId33" Type="http://schemas.openxmlformats.org/officeDocument/2006/relationships/slide" Target="slides/slide27.xml"/><Relationship Id="rId108" Type="http://schemas.openxmlformats.org/officeDocument/2006/relationships/slide" Target="slides/slide102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5" Type="http://schemas.openxmlformats.org/officeDocument/2006/relationships/slide" Target="slides/slide69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61" Type="http://schemas.openxmlformats.org/officeDocument/2006/relationships/slide" Target="slides/slide155.xml"/><Relationship Id="rId182" Type="http://schemas.openxmlformats.org/officeDocument/2006/relationships/theme" Target="theme/theme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77" Type="http://schemas.openxmlformats.org/officeDocument/2006/relationships/slide" Target="slides/slide171.xml"/><Relationship Id="rId172" Type="http://schemas.openxmlformats.org/officeDocument/2006/relationships/slide" Target="slides/slide166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167" Type="http://schemas.openxmlformats.org/officeDocument/2006/relationships/slide" Target="slides/slide16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slide" Target="slides/slide156.xml"/><Relationship Id="rId18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178" Type="http://schemas.openxmlformats.org/officeDocument/2006/relationships/notesMaster" Target="notesMasters/notes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73" Type="http://schemas.openxmlformats.org/officeDocument/2006/relationships/slide" Target="slides/slide167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slide" Target="slides/slide162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74" Type="http://schemas.openxmlformats.org/officeDocument/2006/relationships/slide" Target="slides/slide168.xml"/><Relationship Id="rId179" Type="http://schemas.openxmlformats.org/officeDocument/2006/relationships/handoutMaster" Target="handoutMasters/handoutMaster1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openxmlformats.org/officeDocument/2006/relationships/slide" Target="slides/slide158.xml"/><Relationship Id="rId169" Type="http://schemas.openxmlformats.org/officeDocument/2006/relationships/slide" Target="slides/slide16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80" Type="http://schemas.openxmlformats.org/officeDocument/2006/relationships/presProps" Target="presProps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75" Type="http://schemas.openxmlformats.org/officeDocument/2006/relationships/slide" Target="slides/slide169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165" Type="http://schemas.openxmlformats.org/officeDocument/2006/relationships/slide" Target="slides/slide159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Relationship Id="rId176" Type="http://schemas.openxmlformats.org/officeDocument/2006/relationships/slide" Target="slides/slide170.xml"/><Relationship Id="rId17" Type="http://schemas.openxmlformats.org/officeDocument/2006/relationships/slide" Target="slides/slide11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24" Type="http://schemas.openxmlformats.org/officeDocument/2006/relationships/slide" Target="slides/slide118.xml"/><Relationship Id="rId70" Type="http://schemas.openxmlformats.org/officeDocument/2006/relationships/slide" Target="slides/slide64.xml"/><Relationship Id="rId91" Type="http://schemas.openxmlformats.org/officeDocument/2006/relationships/slide" Target="slides/slide85.xml"/><Relationship Id="rId145" Type="http://schemas.openxmlformats.org/officeDocument/2006/relationships/slide" Target="slides/slide139.xml"/><Relationship Id="rId166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9900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2101D-176D-4B11-87A4-33595295FEFF}" type="datetimeFigureOut">
              <a:rPr lang="hu-HU" smtClean="0"/>
              <a:t>2021. 11. 06.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2" y="9428402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9900" y="9428402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58724-C927-4D71-B575-CDFB16F9C5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8386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577AD-1908-4E94-BD3A-AA21A841A56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22619-BC1C-4244-B289-F0B94B863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49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4051" y="10242367"/>
            <a:ext cx="2919117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7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72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8338" y="804863"/>
            <a:ext cx="5403850" cy="4052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70" y="5120322"/>
            <a:ext cx="5388416" cy="48516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2033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440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5298" indent="-282807" algn="l" defTabSz="91440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1227" indent="-226245" algn="l" defTabSz="91440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3718" indent="-226245" algn="l" defTabSz="91440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36209" indent="-226245" algn="l" defTabSz="91440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88700" indent="-226245" defTabSz="9144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41190" indent="-226245" defTabSz="9144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93681" indent="-226245" defTabSz="9144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46172" indent="-226245" defTabSz="9144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808038"/>
            <a:ext cx="5394325" cy="404495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106" y="5119699"/>
            <a:ext cx="5388095" cy="4852387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676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CD7CB-071C-4FF2-A716-D644C6C96E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653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CD7CB-071C-4FF2-A716-D644C6C96E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999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71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5537" indent="-286745" algn="l" defTabSz="9271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6980" indent="-229395" algn="l" defTabSz="9271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5772" indent="-229395" algn="l" defTabSz="9271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64563" indent="-229395" algn="l" defTabSz="9271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23356" indent="-229395" defTabSz="9271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82147" indent="-229395" defTabSz="9271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40939" indent="-229395" defTabSz="9271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99731" indent="-229395" defTabSz="9271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71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71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1513" y="804863"/>
            <a:ext cx="5400675" cy="405130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100" y="5119698"/>
            <a:ext cx="5388095" cy="4852388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48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71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5537" indent="-286745" algn="l" defTabSz="9271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6980" indent="-229395" algn="l" defTabSz="9271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5772" indent="-229395" algn="l" defTabSz="9271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64563" indent="-229395" algn="l" defTabSz="9271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23356" indent="-229395" defTabSz="9271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82147" indent="-229395" defTabSz="9271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40939" indent="-229395" defTabSz="9271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99731" indent="-229395" defTabSz="9271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71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71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1513" y="804863"/>
            <a:ext cx="5400675" cy="405130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100" y="5119698"/>
            <a:ext cx="5388095" cy="4852388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095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71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5537" indent="-286745" algn="l" defTabSz="9271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6980" indent="-229395" algn="l" defTabSz="9271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5772" indent="-229395" algn="l" defTabSz="9271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64563" indent="-229395" algn="l" defTabSz="9271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23356" indent="-229395" defTabSz="9271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82147" indent="-229395" defTabSz="9271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40939" indent="-229395" defTabSz="9271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99731" indent="-229395" defTabSz="9271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71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71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1513" y="804863"/>
            <a:ext cx="5400675" cy="405130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100" y="5119698"/>
            <a:ext cx="5388095" cy="4852388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715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5436" indent="-286706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6824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5553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64283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23012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81740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40470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99199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7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E4DAB-7F0A-4A0A-8B5B-9808A73DEB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70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554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5436" indent="-286706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6824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5553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64283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23012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81740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40470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99199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7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E4DAB-7F0A-4A0A-8B5B-9808A73DEB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70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730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5436" indent="-286706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6824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5553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64283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23012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81740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40470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99199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7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E4DAB-7F0A-4A0A-8B5B-9808A73DEB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70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712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5436" indent="-286706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6824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5553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64283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23012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81740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40470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99199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7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E4DAB-7F0A-4A0A-8B5B-9808A73DEB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70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873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4051" y="10242367"/>
            <a:ext cx="2919117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7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72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8338" y="804863"/>
            <a:ext cx="5403850" cy="4052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70" y="5120322"/>
            <a:ext cx="5388416" cy="48516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3534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5436" indent="-286706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6824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5553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64283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23012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81740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40470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99199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7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E4DAB-7F0A-4A0A-8B5B-9808A73DEB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70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924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5436" indent="-286706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6824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5553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64283" indent="-229364" defTabSz="9270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23012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81740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40470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99199" indent="-229364" defTabSz="9270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7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E4DAB-7F0A-4A0A-8B5B-9808A73DEB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70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620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4051" y="10242367"/>
            <a:ext cx="2919117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7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72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8338" y="804863"/>
            <a:ext cx="5403850" cy="4052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70" y="5120322"/>
            <a:ext cx="5388416" cy="48516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30320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4051" y="10242367"/>
            <a:ext cx="2919117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7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72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8338" y="804863"/>
            <a:ext cx="5403850" cy="4052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70" y="5120322"/>
            <a:ext cx="5388416" cy="48516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5567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4051" y="10242367"/>
            <a:ext cx="2919117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7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72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8338" y="804863"/>
            <a:ext cx="5403850" cy="4052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70" y="5120322"/>
            <a:ext cx="5388416" cy="48516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0539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4051" y="10242367"/>
            <a:ext cx="2919117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8338" y="804863"/>
            <a:ext cx="5403850" cy="4052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70" y="5120322"/>
            <a:ext cx="5388416" cy="48516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972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4051" y="10242367"/>
            <a:ext cx="2919117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8338" y="804863"/>
            <a:ext cx="5403850" cy="4052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70" y="5120322"/>
            <a:ext cx="5388416" cy="48516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42822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4051" y="10242367"/>
            <a:ext cx="2919117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8338" y="804863"/>
            <a:ext cx="5403850" cy="4052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70" y="5120322"/>
            <a:ext cx="5388416" cy="48516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08063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6448">
              <a:defRPr>
                <a:solidFill>
                  <a:schemeClr val="tx1"/>
                </a:solidFill>
                <a:latin typeface="Arial" charset="0"/>
              </a:defRPr>
            </a:lvl1pPr>
            <a:lvl2pPr marL="767783" indent="-292948" defTabSz="946448">
              <a:defRPr>
                <a:solidFill>
                  <a:schemeClr val="tx1"/>
                </a:solidFill>
                <a:latin typeface="Arial" charset="0"/>
              </a:defRPr>
            </a:lvl2pPr>
            <a:lvl3pPr marL="1181450" indent="-235003" defTabSz="946448">
              <a:defRPr>
                <a:solidFill>
                  <a:schemeClr val="tx1"/>
                </a:solidFill>
                <a:latin typeface="Arial" charset="0"/>
              </a:defRPr>
            </a:lvl3pPr>
            <a:lvl4pPr marL="1654675" indent="-235003" defTabSz="946448">
              <a:defRPr>
                <a:solidFill>
                  <a:schemeClr val="tx1"/>
                </a:solidFill>
                <a:latin typeface="Arial" charset="0"/>
              </a:defRPr>
            </a:lvl4pPr>
            <a:lvl5pPr marL="2129510" indent="-235003" defTabSz="946448">
              <a:defRPr>
                <a:solidFill>
                  <a:schemeClr val="tx1"/>
                </a:solidFill>
                <a:latin typeface="Arial" charset="0"/>
              </a:defRPr>
            </a:lvl5pPr>
            <a:lvl6pPr marL="25930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6643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0209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83776" indent="-235003" defTabSz="9464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46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6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14051" y="10242367"/>
            <a:ext cx="2919117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8338" y="804863"/>
            <a:ext cx="5403850" cy="4052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70" y="5120322"/>
            <a:ext cx="5388416" cy="48516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70" tIns="47335" rIns="94670" bIns="473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607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45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7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23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80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7C492-C8E2-488D-A832-BAC0754F6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89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1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29C1B-6D92-4B01-A3D3-A99A05064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40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5642-C730-422F-9828-E4FD01076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29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B116C-4BBE-4689-A2AC-4E6356B0C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32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6F23F-9933-4EC0-B3D5-0D08573FF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10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0F5D7-CDC8-4FAE-881F-37475F3B7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6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81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5DEB4-7578-4600-A616-7F887C147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6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F05A5-778F-43FE-B14A-06B9FA6E6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54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7253A-7680-4316-85E0-8A63CDBE2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29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0FA5C-A6DE-4C4C-B68F-0E8D91760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70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73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64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48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13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83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11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16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98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50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27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45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00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79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0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38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55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8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01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72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96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3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81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4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861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88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156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2071-DB06-4AA1-83C1-2DED61C5B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97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7C492-C8E2-488D-A832-BAC0754F6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6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88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8281"/>
            <a:ext cx="9144000" cy="393700"/>
          </a:xfrm>
          <a:solidFill>
            <a:srgbClr val="0066FF"/>
          </a:solidFill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072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29C1B-6D92-4B01-A3D3-A99A05064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940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5642-C730-422F-9828-E4FD01076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911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B116C-4BBE-4689-A2AC-4E6356B0C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78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solidFill>
            <a:srgbClr val="0066FF"/>
          </a:solidFill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6F23F-9933-4EC0-B3D5-0D08573FF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697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0F5D7-CDC8-4FAE-881F-37475F3B7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20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5DEB4-7578-4600-A616-7F887C147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23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F05A5-778F-43FE-B14A-06B9FA6E6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883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7253A-7680-4316-85E0-8A63CDBE2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234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0FA5C-A6DE-4C4C-B68F-0E8D91760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1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271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1D51F-ADCE-40D0-BF27-B62BBC751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523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A839-D65F-49C3-B927-07529CBB9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014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E3E9-C92A-4242-92B7-350C8CB71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238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19421-57B0-4F97-A410-959DF2CEE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83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FFF02-553D-4335-84BF-A37B591A2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627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BD3FF-4C3D-40E9-9463-C0480A7E0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409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69A7D-2158-4551-AD13-E06D85D6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169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673D5-793F-43D4-8703-70E88EA35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203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A6271-18CB-480A-B7E6-D52BEA909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7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70887-6531-4CA4-879B-0D93167E2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09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239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2138E-9B43-42EF-A5F3-8A7D4C6E8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40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6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5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8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C222DB-D16D-4A8A-92BC-BB643043AAF9}" type="slidenum">
              <a:rPr lang="en-US" sz="1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0549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9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6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C222DB-D16D-4A8A-92BC-BB643043AAF9}" type="slidenum">
              <a:rPr lang="en-US" sz="1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3017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314CC6-81AB-4E13-9F33-5E08E66EF5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4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7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community.arm.com/servlet/JiveServlet/showImage/38-1507-2885/blogentry-107443-025420200+1375802671_thumb.png" TargetMode="Externa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148885"/>
            <a:ext cx="8150225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Dezső Sima</a:t>
            </a:r>
            <a:endParaRPr lang="hu-HU" altLang="en-US" dirty="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565252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Architecture of mobile processors 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Lecture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424888" y="6208713"/>
            <a:ext cx="229421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5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October </a:t>
            </a:r>
            <a:r>
              <a:rPr kumimoji="0" lang="hu-H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20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21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5543550"/>
            <a:ext cx="899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Vers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1.1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76256" y="628957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</a:rPr>
              <a:t>Dezső, 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</a:rPr>
              <a:t>20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</a:rPr>
              <a:t>21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14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76672"/>
            <a:ext cx="664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Use of ARM ISA-based processors in mobile devices 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589737" y="1793283"/>
            <a:ext cx="34467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Use of in-house designed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custom cores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>
            <a:endCxn id="9" idx="6"/>
          </p:cNvCxnSpPr>
          <p:nvPr/>
        </p:nvCxnSpPr>
        <p:spPr bwMode="auto">
          <a:xfrm flipH="1">
            <a:off x="3958238" y="1559751"/>
            <a:ext cx="1676744" cy="17982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>
            <a:endCxn id="7" idx="1"/>
          </p:cNvCxnSpPr>
          <p:nvPr/>
        </p:nvCxnSpPr>
        <p:spPr bwMode="auto">
          <a:xfrm>
            <a:off x="5634982" y="1559751"/>
            <a:ext cx="1653240" cy="15698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7277678" y="170619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3886238" y="170357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1504" y="2325361"/>
            <a:ext cx="23663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In-house designed cores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the A6, 2012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349377" y="1775676"/>
            <a:ext cx="281793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Use of ARM-licensed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Cortex cores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Line 22"/>
          <p:cNvSpPr>
            <a:spLocks noChangeShapeType="1"/>
          </p:cNvSpPr>
          <p:nvPr/>
        </p:nvSpPr>
        <p:spPr bwMode="auto">
          <a:xfrm>
            <a:off x="5635366" y="1376772"/>
            <a:ext cx="1" cy="1828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0280" y="2320335"/>
            <a:ext cx="21242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ARM-</a:t>
            </a:r>
            <a:r>
              <a:rPr lang="en-US" sz="1300" dirty="0" err="1" smtClean="0"/>
              <a:t>licenced</a:t>
            </a:r>
            <a:r>
              <a:rPr lang="en-US" sz="1300" dirty="0" smtClean="0"/>
              <a:t> cores</a:t>
            </a:r>
          </a:p>
          <a:p>
            <a:pPr algn="ctr"/>
            <a:r>
              <a:rPr lang="en-US" sz="1300" dirty="0" smtClean="0"/>
              <a:t>(until the A5X in 2012)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1809" y="4257092"/>
            <a:ext cx="265168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ARM licensed cores</a:t>
            </a:r>
          </a:p>
          <a:p>
            <a:pPr algn="ctr"/>
            <a:r>
              <a:rPr lang="en-US" sz="1300" dirty="0" smtClean="0"/>
              <a:t>until 2008,</a:t>
            </a:r>
          </a:p>
          <a:p>
            <a:pPr algn="ctr"/>
            <a:r>
              <a:rPr lang="en-US" sz="1300" dirty="0" smtClean="0"/>
              <a:t>then both ARM-licensed</a:t>
            </a:r>
          </a:p>
          <a:p>
            <a:pPr algn="ctr"/>
            <a:r>
              <a:rPr lang="en-US" sz="1300" dirty="0" smtClean="0"/>
              <a:t>cores and in-house designed</a:t>
            </a:r>
          </a:p>
          <a:p>
            <a:pPr algn="ctr"/>
            <a:r>
              <a:rPr lang="en-US" sz="1300" dirty="0" smtClean="0"/>
              <a:t> Scorpion and Krait cores</a:t>
            </a:r>
          </a:p>
          <a:p>
            <a:pPr algn="ctr"/>
            <a:r>
              <a:rPr lang="en-US" sz="1300" dirty="0" smtClean="0"/>
              <a:t> until 2015.</a:t>
            </a:r>
            <a:endParaRPr lang="en-US" sz="1300" dirty="0"/>
          </a:p>
        </p:txBody>
      </p:sp>
      <p:sp>
        <p:nvSpPr>
          <p:cNvPr id="16" name="TextBox 15"/>
          <p:cNvSpPr txBox="1"/>
          <p:nvPr/>
        </p:nvSpPr>
        <p:spPr>
          <a:xfrm>
            <a:off x="5928498" y="4280521"/>
            <a:ext cx="293567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Subsequently, only in-house </a:t>
            </a:r>
          </a:p>
          <a:p>
            <a:pPr algn="ctr"/>
            <a:r>
              <a:rPr lang="en-US" sz="1300" dirty="0" smtClean="0"/>
              <a:t>designed </a:t>
            </a:r>
            <a:r>
              <a:rPr lang="en-US" sz="1300" dirty="0" err="1" smtClean="0"/>
              <a:t>Kryo</a:t>
            </a:r>
            <a:r>
              <a:rPr lang="en-US" sz="1300" dirty="0" smtClean="0"/>
              <a:t> cores</a:t>
            </a:r>
          </a:p>
          <a:p>
            <a:pPr algn="ctr"/>
            <a:r>
              <a:rPr lang="en-US" sz="1300" dirty="0" smtClean="0"/>
              <a:t>(except the X1 big core</a:t>
            </a:r>
          </a:p>
          <a:p>
            <a:pPr algn="ctr"/>
            <a:r>
              <a:rPr lang="en-US" sz="1300" dirty="0" smtClean="0"/>
              <a:t> in the Snapdragon 888 (2020)) </a:t>
            </a:r>
            <a:endParaRPr lang="en-US" sz="1300" dirty="0"/>
          </a:p>
        </p:txBody>
      </p:sp>
      <p:sp>
        <p:nvSpPr>
          <p:cNvPr id="17" name="TextBox 16"/>
          <p:cNvSpPr txBox="1"/>
          <p:nvPr/>
        </p:nvSpPr>
        <p:spPr>
          <a:xfrm>
            <a:off x="2754860" y="6201308"/>
            <a:ext cx="18723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300" dirty="0" smtClean="0">
                <a:solidFill>
                  <a:srgbClr val="000000"/>
                </a:solidFill>
              </a:rPr>
              <a:t>ARM </a:t>
            </a:r>
            <a:r>
              <a:rPr lang="en-US" sz="1300" dirty="0">
                <a:solidFill>
                  <a:srgbClr val="000000"/>
                </a:solidFill>
              </a:rPr>
              <a:t>licensed </a:t>
            </a:r>
            <a:r>
              <a:rPr lang="en-US" sz="1300" dirty="0" smtClean="0">
                <a:solidFill>
                  <a:srgbClr val="000000"/>
                </a:solidFill>
              </a:rPr>
              <a:t>cores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61874" y="2836094"/>
            <a:ext cx="247016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ARM </a:t>
            </a:r>
            <a:r>
              <a:rPr lang="en-US" sz="1300" dirty="0"/>
              <a:t>licensed cores </a:t>
            </a:r>
          </a:p>
          <a:p>
            <a:pPr algn="ctr"/>
            <a:r>
              <a:rPr lang="en-US" sz="1300" dirty="0" smtClean="0"/>
              <a:t>until the in-house designed</a:t>
            </a:r>
          </a:p>
          <a:p>
            <a:pPr algn="ctr"/>
            <a:r>
              <a:rPr lang="en-US" sz="1300" dirty="0" smtClean="0"/>
              <a:t> </a:t>
            </a:r>
            <a:r>
              <a:rPr lang="en-US" sz="1300" dirty="0"/>
              <a:t>Mongoose cores </a:t>
            </a:r>
            <a:r>
              <a:rPr lang="en-US" sz="1300" dirty="0" smtClean="0"/>
              <a:t>in 2016)</a:t>
            </a:r>
            <a:endParaRPr lang="en-US" sz="1300" dirty="0"/>
          </a:p>
        </p:txBody>
      </p:sp>
      <p:sp>
        <p:nvSpPr>
          <p:cNvPr id="19" name="TextBox 18"/>
          <p:cNvSpPr txBox="1"/>
          <p:nvPr/>
        </p:nvSpPr>
        <p:spPr>
          <a:xfrm>
            <a:off x="2775521" y="5589240"/>
            <a:ext cx="19287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300" dirty="0" smtClean="0">
                <a:solidFill>
                  <a:srgbClr val="000000"/>
                </a:solidFill>
              </a:rPr>
              <a:t>ARM-licensed cores.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2180" y="3132547"/>
            <a:ext cx="2422907" cy="94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20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In-house designed big Mongoose cores</a:t>
            </a:r>
          </a:p>
          <a:p>
            <a:pPr lvl="0" algn="ctr">
              <a:spcAft>
                <a:spcPts val="20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but licensed LITTLE cores</a:t>
            </a:r>
          </a:p>
          <a:p>
            <a:pPr lvl="0" algn="ctr">
              <a:spcAft>
                <a:spcPts val="20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 between 2016-2020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14917" y="3456583"/>
            <a:ext cx="216597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ARM licensed big cores </a:t>
            </a:r>
          </a:p>
          <a:p>
            <a:pPr algn="ctr"/>
            <a:r>
              <a:rPr lang="en-US" sz="1300" dirty="0" smtClean="0"/>
              <a:t>beginning with the</a:t>
            </a:r>
          </a:p>
          <a:p>
            <a:pPr algn="ctr"/>
            <a:r>
              <a:rPr lang="en-US" sz="1300" dirty="0" smtClean="0"/>
              <a:t> </a:t>
            </a:r>
            <a:r>
              <a:rPr lang="en-US" sz="1300" dirty="0" err="1" smtClean="0"/>
              <a:t>Exynos</a:t>
            </a:r>
            <a:r>
              <a:rPr lang="en-US" sz="1300" dirty="0" smtClean="0"/>
              <a:t> 980 in 2020</a:t>
            </a:r>
            <a:endParaRPr lang="en-US" sz="1300" dirty="0"/>
          </a:p>
        </p:txBody>
      </p:sp>
      <p:sp>
        <p:nvSpPr>
          <p:cNvPr id="21" name="Right Arrow 20"/>
          <p:cNvSpPr/>
          <p:nvPr/>
        </p:nvSpPr>
        <p:spPr bwMode="auto">
          <a:xfrm>
            <a:off x="5472100" y="2528900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5482038" y="3382024"/>
            <a:ext cx="273600" cy="90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" name="Left Arrow 24"/>
          <p:cNvSpPr/>
          <p:nvPr/>
        </p:nvSpPr>
        <p:spPr bwMode="auto">
          <a:xfrm flipH="1">
            <a:off x="5472100" y="4851168"/>
            <a:ext cx="273600" cy="90000"/>
          </a:xfrm>
          <a:prstGeom prst="lef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6" name="Left Arrow 25"/>
          <p:cNvSpPr/>
          <p:nvPr/>
        </p:nvSpPr>
        <p:spPr bwMode="auto">
          <a:xfrm>
            <a:off x="5472100" y="3598048"/>
            <a:ext cx="273600" cy="90000"/>
          </a:xfrm>
          <a:prstGeom prst="lef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3829" y="2322400"/>
            <a:ext cx="10166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Apple </a:t>
            </a:r>
          </a:p>
          <a:p>
            <a:pPr algn="ctr"/>
            <a:r>
              <a:rPr lang="en-US" sz="1300" dirty="0" smtClean="0"/>
              <a:t>Ax </a:t>
            </a:r>
            <a:r>
              <a:rPr lang="en-US" sz="1300" dirty="0" err="1" smtClean="0"/>
              <a:t>famiily</a:t>
            </a:r>
            <a:endParaRPr lang="en-US" sz="1300" dirty="0"/>
          </a:p>
        </p:txBody>
      </p:sp>
      <p:sp>
        <p:nvSpPr>
          <p:cNvPr id="28" name="TextBox 27"/>
          <p:cNvSpPr txBox="1"/>
          <p:nvPr/>
        </p:nvSpPr>
        <p:spPr>
          <a:xfrm>
            <a:off x="472325" y="3175896"/>
            <a:ext cx="13548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Samsung</a:t>
            </a:r>
          </a:p>
          <a:p>
            <a:pPr algn="ctr"/>
            <a:r>
              <a:rPr lang="en-US" sz="1300" dirty="0" err="1" smtClean="0"/>
              <a:t>Exynos</a:t>
            </a:r>
            <a:r>
              <a:rPr lang="en-US" sz="1300" dirty="0" smtClean="0"/>
              <a:t> family</a:t>
            </a:r>
            <a:endParaRPr lang="en-US" sz="1300" dirty="0"/>
          </a:p>
        </p:txBody>
      </p:sp>
      <p:sp>
        <p:nvSpPr>
          <p:cNvPr id="29" name="TextBox 28"/>
          <p:cNvSpPr txBox="1"/>
          <p:nvPr/>
        </p:nvSpPr>
        <p:spPr>
          <a:xfrm>
            <a:off x="257245" y="4484729"/>
            <a:ext cx="17622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Qualcomm</a:t>
            </a:r>
          </a:p>
          <a:p>
            <a:pPr algn="ctr"/>
            <a:r>
              <a:rPr lang="en-US" sz="1300" dirty="0" smtClean="0"/>
              <a:t>Snapdragon family</a:t>
            </a:r>
            <a:endParaRPr lang="en-US" sz="1300" dirty="0"/>
          </a:p>
        </p:txBody>
      </p:sp>
      <p:sp>
        <p:nvSpPr>
          <p:cNvPr id="30" name="TextBox 29"/>
          <p:cNvSpPr txBox="1"/>
          <p:nvPr/>
        </p:nvSpPr>
        <p:spPr>
          <a:xfrm>
            <a:off x="263063" y="5497198"/>
            <a:ext cx="17395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err="1" smtClean="0"/>
              <a:t>HiSilicon</a:t>
            </a:r>
            <a:r>
              <a:rPr lang="en-US" sz="1300" dirty="0" smtClean="0"/>
              <a:t> (Huawei)</a:t>
            </a:r>
          </a:p>
          <a:p>
            <a:pPr algn="ctr"/>
            <a:r>
              <a:rPr lang="en-US" sz="1300" dirty="0" smtClean="0"/>
              <a:t>Kirin family</a:t>
            </a:r>
            <a:endParaRPr lang="en-US" sz="1300" dirty="0"/>
          </a:p>
        </p:txBody>
      </p:sp>
      <p:sp>
        <p:nvSpPr>
          <p:cNvPr id="31" name="TextBox 30"/>
          <p:cNvSpPr txBox="1"/>
          <p:nvPr/>
        </p:nvSpPr>
        <p:spPr>
          <a:xfrm>
            <a:off x="467692" y="6012867"/>
            <a:ext cx="136768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err="1" smtClean="0"/>
              <a:t>MediaTek</a:t>
            </a:r>
            <a:endParaRPr lang="en-US" sz="1300" dirty="0" smtClean="0"/>
          </a:p>
          <a:p>
            <a:pPr algn="ctr"/>
            <a:r>
              <a:rPr lang="en-US" sz="1300" dirty="0" err="1" smtClean="0"/>
              <a:t>Mtxxxx</a:t>
            </a:r>
            <a:r>
              <a:rPr lang="en-US" sz="1300" dirty="0" smtClean="0"/>
              <a:t> and</a:t>
            </a:r>
          </a:p>
          <a:p>
            <a:pPr algn="ctr"/>
            <a:r>
              <a:rPr lang="en-US" sz="1300" dirty="0" smtClean="0"/>
              <a:t> </a:t>
            </a:r>
            <a:r>
              <a:rPr lang="en-US" sz="1300" dirty="0" err="1" smtClean="0"/>
              <a:t>Helio</a:t>
            </a:r>
            <a:r>
              <a:rPr lang="en-US" sz="1300" dirty="0" smtClean="0"/>
              <a:t> families</a:t>
            </a:r>
            <a:endParaRPr lang="en-US" sz="1300" dirty="0"/>
          </a:p>
        </p:txBody>
      </p:sp>
      <p:sp>
        <p:nvSpPr>
          <p:cNvPr id="14" name="TextBox 13"/>
          <p:cNvSpPr txBox="1"/>
          <p:nvPr/>
        </p:nvSpPr>
        <p:spPr>
          <a:xfrm>
            <a:off x="2267744" y="1101138"/>
            <a:ext cx="509787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/>
              <a:t>Use of ARM ISA-based processors in mobile devices </a:t>
            </a:r>
          </a:p>
        </p:txBody>
      </p:sp>
    </p:spTree>
    <p:extLst>
      <p:ext uri="{BB962C8B-B14F-4D97-AF65-F5344CB8AC3E}">
        <p14:creationId xmlns:p14="http://schemas.microsoft.com/office/powerpoint/2010/main" val="239049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2.4.3 </a:t>
            </a:r>
            <a:r>
              <a:rPr lang="en-US" dirty="0"/>
              <a:t>Implementation of the </a:t>
            </a:r>
            <a:r>
              <a:rPr lang="en-US" dirty="0" err="1"/>
              <a:t>big.LITTLE</a:t>
            </a:r>
            <a:r>
              <a:rPr lang="en-US" dirty="0"/>
              <a:t> technology </a:t>
            </a:r>
            <a:r>
              <a:rPr lang="hu-HU" dirty="0" smtClean="0"/>
              <a:t>(</a:t>
            </a:r>
            <a:r>
              <a:rPr lang="en-US" dirty="0" smtClean="0"/>
              <a:t>21)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119004" y="3679396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Described first in ARM’s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White Paper (2012) [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898" y="3680951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Described first in ARM’s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White Paper (2011) [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481565" y="3679180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Described first in ARM’s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White Paper (2011) [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9768" y="5210922"/>
            <a:ext cx="195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5410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 A7 + 4 A15 cores)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263" y="4147615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first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302615" y="4842808"/>
            <a:ext cx="247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 HMP on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5420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 A7 + 4 A15 cores)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82790" y="5914212"/>
            <a:ext cx="37423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Qualcomm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Snapdragon S 808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 A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53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+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57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cores)</a:t>
            </a:r>
          </a:p>
        </p:txBody>
      </p:sp>
      <p:grpSp>
        <p:nvGrpSpPr>
          <p:cNvPr id="43" name="Csoportba foglalás 34"/>
          <p:cNvGrpSpPr>
            <a:grpSpLocks/>
          </p:cNvGrpSpPr>
          <p:nvPr/>
        </p:nvGrpSpPr>
        <p:grpSpPr bwMode="auto">
          <a:xfrm>
            <a:off x="1506108" y="6722808"/>
            <a:ext cx="5534025" cy="71437"/>
            <a:chOff x="2132013" y="3222600"/>
            <a:chExt cx="5186362" cy="103238"/>
          </a:xfrm>
        </p:grpSpPr>
        <p:sp>
          <p:nvSpPr>
            <p:cNvPr id="44" name="Line 16"/>
            <p:cNvSpPr>
              <a:spLocks noChangeShapeType="1"/>
            </p:cNvSpPr>
            <p:nvPr/>
          </p:nvSpPr>
          <p:spPr bwMode="auto">
            <a:xfrm flipV="1">
              <a:off x="2132013" y="3247800"/>
              <a:ext cx="4680000" cy="28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Line 17"/>
            <p:cNvSpPr>
              <a:spLocks noChangeShapeType="1"/>
            </p:cNvSpPr>
            <p:nvPr/>
          </p:nvSpPr>
          <p:spPr bwMode="auto">
            <a:xfrm>
              <a:off x="6705600" y="3222600"/>
              <a:ext cx="611188" cy="540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Line 18"/>
            <p:cNvSpPr>
              <a:spLocks noChangeShapeType="1"/>
            </p:cNvSpPr>
            <p:nvPr/>
          </p:nvSpPr>
          <p:spPr bwMode="auto">
            <a:xfrm flipH="1" flipV="1">
              <a:off x="2132013" y="3276600"/>
              <a:ext cx="4680000" cy="28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" name="Line 19"/>
            <p:cNvSpPr>
              <a:spLocks noChangeShapeType="1"/>
            </p:cNvSpPr>
            <p:nvPr/>
          </p:nvSpPr>
          <p:spPr bwMode="auto">
            <a:xfrm flipV="1">
              <a:off x="6705600" y="3271838"/>
              <a:ext cx="611188" cy="540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" name="Freeform 20"/>
            <p:cNvSpPr>
              <a:spLocks/>
            </p:cNvSpPr>
            <p:nvPr/>
          </p:nvSpPr>
          <p:spPr bwMode="auto">
            <a:xfrm>
              <a:off x="2133600" y="3237743"/>
              <a:ext cx="5184775" cy="72000"/>
            </a:xfrm>
            <a:custGeom>
              <a:avLst/>
              <a:gdLst>
                <a:gd name="T0" fmla="*/ 0 w 2994"/>
                <a:gd name="T1" fmla="*/ 36000 h 90"/>
                <a:gd name="T2" fmla="*/ 4713747 w 2994"/>
                <a:gd name="T3" fmla="*/ 72000 h 90"/>
                <a:gd name="T4" fmla="*/ 5184775 w 2994"/>
                <a:gd name="T5" fmla="*/ 36000 h 90"/>
                <a:gd name="T6" fmla="*/ 4713747 w 2994"/>
                <a:gd name="T7" fmla="*/ 0 h 90"/>
                <a:gd name="T8" fmla="*/ 0 w 2994"/>
                <a:gd name="T9" fmla="*/ 3600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94"/>
                <a:gd name="T16" fmla="*/ 0 h 90"/>
                <a:gd name="T17" fmla="*/ 2994 w 2994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-48928" y="4386025"/>
            <a:ext cx="2550698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Nvidia’s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Tegra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 (2011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 A9 LP  + 4 A9 cores)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Tegra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 (2013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A15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LP core + 4 A15 cores)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85243" y="4384192"/>
            <a:ext cx="1986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Implemented by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Linaro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ARM’s experimental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TC2 system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(3 A7 + 2 A15 cores)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96725" y="3680388"/>
            <a:ext cx="2032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Described first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ARM/Linaro EAS project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 [49]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984378" y="5464162"/>
            <a:ext cx="30603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Allwinner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UltraOcta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A80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 A7 + 4 A15 cores)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3529" y="478035"/>
            <a:ext cx="774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Utilized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options of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task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allocation in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1750" y="4393884"/>
            <a:ext cx="2472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Mediatek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MT8135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 A7 + 2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A15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456765" y="4384867"/>
            <a:ext cx="14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known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implementation</a:t>
            </a:r>
            <a:endParaRPr kumimoji="0" lang="hu-HU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0800" y="6391341"/>
            <a:ext cx="2276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Linaro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EAS (2016)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61" name="Straight Connector 60"/>
          <p:cNvCxnSpPr/>
          <p:nvPr/>
        </p:nvCxnSpPr>
        <p:spPr bwMode="auto">
          <a:xfrm>
            <a:off x="2578608" y="2183962"/>
            <a:ext cx="1164717" cy="350739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Connector 68"/>
          <p:cNvCxnSpPr/>
          <p:nvPr/>
        </p:nvCxnSpPr>
        <p:spPr bwMode="auto">
          <a:xfrm flipH="1">
            <a:off x="2706624" y="2202168"/>
            <a:ext cx="1036701" cy="358180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Connector 69"/>
          <p:cNvCxnSpPr/>
          <p:nvPr/>
        </p:nvCxnSpPr>
        <p:spPr bwMode="auto">
          <a:xfrm>
            <a:off x="4260224" y="2186444"/>
            <a:ext cx="1724154" cy="321099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Connector 71"/>
          <p:cNvCxnSpPr/>
          <p:nvPr/>
        </p:nvCxnSpPr>
        <p:spPr bwMode="auto">
          <a:xfrm flipH="1">
            <a:off x="4400783" y="2228183"/>
            <a:ext cx="1773407" cy="3121057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3" name="Group 72"/>
          <p:cNvGrpSpPr/>
          <p:nvPr/>
        </p:nvGrpSpPr>
        <p:grpSpPr>
          <a:xfrm>
            <a:off x="71048" y="1083709"/>
            <a:ext cx="9229213" cy="2447311"/>
            <a:chOff x="71048" y="1083709"/>
            <a:chExt cx="9229213" cy="2447311"/>
          </a:xfrm>
        </p:grpSpPr>
        <p:sp>
          <p:nvSpPr>
            <p:cNvPr id="74" name="Text Box 5"/>
            <p:cNvSpPr txBox="1">
              <a:spLocks noChangeArrowheads="1"/>
            </p:cNvSpPr>
            <p:nvPr/>
          </p:nvSpPr>
          <p:spPr bwMode="auto">
            <a:xfrm>
              <a:off x="2336019" y="2157245"/>
              <a:ext cx="167545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Inclusive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cluster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allocation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5" name="Text Box 6"/>
            <p:cNvSpPr txBox="1">
              <a:spLocks noChangeArrowheads="1"/>
            </p:cNvSpPr>
            <p:nvPr/>
          </p:nvSpPr>
          <p:spPr bwMode="auto">
            <a:xfrm>
              <a:off x="6138283" y="3053720"/>
              <a:ext cx="272703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Global Task scheduling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(GTS)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6" name="Text Box 5"/>
            <p:cNvSpPr txBox="1">
              <a:spLocks noChangeArrowheads="1"/>
            </p:cNvSpPr>
            <p:nvPr/>
          </p:nvSpPr>
          <p:spPr bwMode="auto">
            <a:xfrm>
              <a:off x="128810" y="2163465"/>
              <a:ext cx="172835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Exclusive</a:t>
              </a:r>
              <a:endPara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cluster allocation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7" name="Text Box 5"/>
            <p:cNvSpPr txBox="1">
              <a:spLocks noChangeArrowheads="1"/>
            </p:cNvSpPr>
            <p:nvPr/>
          </p:nvSpPr>
          <p:spPr bwMode="auto">
            <a:xfrm>
              <a:off x="3861064" y="2170434"/>
              <a:ext cx="273187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Exclusive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core allocation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(in</a:t>
              </a: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big.LITTLE core pairs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78" name="Text Box 4"/>
            <p:cNvSpPr txBox="1">
              <a:spLocks noChangeArrowheads="1"/>
            </p:cNvSpPr>
            <p:nvPr/>
          </p:nvSpPr>
          <p:spPr bwMode="auto">
            <a:xfrm>
              <a:off x="921134" y="1663479"/>
              <a:ext cx="255588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Cluster-based allocation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9" name="Oval 13"/>
            <p:cNvSpPr>
              <a:spLocks noChangeArrowheads="1"/>
            </p:cNvSpPr>
            <p:nvPr/>
          </p:nvSpPr>
          <p:spPr bwMode="auto">
            <a:xfrm>
              <a:off x="5220954" y="2100800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" name="Text Box 4"/>
            <p:cNvSpPr txBox="1">
              <a:spLocks noChangeArrowheads="1"/>
            </p:cNvSpPr>
            <p:nvPr/>
          </p:nvSpPr>
          <p:spPr bwMode="auto">
            <a:xfrm>
              <a:off x="5149399" y="1646407"/>
              <a:ext cx="25939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Core-based allocation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>
              <a:endCxn id="79" idx="7"/>
            </p:cNvCxnSpPr>
            <p:nvPr/>
          </p:nvCxnSpPr>
          <p:spPr bwMode="auto">
            <a:xfrm flipH="1">
              <a:off x="5282410" y="1959125"/>
              <a:ext cx="1162904" cy="15221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6432818" y="1959125"/>
              <a:ext cx="1096458" cy="1542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3" name="Oval 13"/>
            <p:cNvSpPr>
              <a:spLocks noChangeArrowheads="1"/>
            </p:cNvSpPr>
            <p:nvPr/>
          </p:nvSpPr>
          <p:spPr bwMode="auto">
            <a:xfrm>
              <a:off x="7478019" y="2096204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 bwMode="auto">
            <a:xfrm flipH="1">
              <a:off x="2220192" y="1392420"/>
              <a:ext cx="2202580" cy="1941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/>
            <p:cNvCxnSpPr>
              <a:endCxn id="86" idx="1"/>
            </p:cNvCxnSpPr>
            <p:nvPr/>
          </p:nvCxnSpPr>
          <p:spPr bwMode="auto">
            <a:xfrm>
              <a:off x="4418006" y="1394997"/>
              <a:ext cx="1961072" cy="17486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6" name="Oval 13"/>
            <p:cNvSpPr>
              <a:spLocks noChangeArrowheads="1"/>
            </p:cNvSpPr>
            <p:nvPr/>
          </p:nvSpPr>
          <p:spPr bwMode="auto">
            <a:xfrm>
              <a:off x="6368534" y="1559316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7" name="Text Box 4"/>
            <p:cNvSpPr txBox="1">
              <a:spLocks noChangeArrowheads="1"/>
            </p:cNvSpPr>
            <p:nvPr/>
          </p:nvSpPr>
          <p:spPr bwMode="auto">
            <a:xfrm>
              <a:off x="982023" y="1083709"/>
              <a:ext cx="681780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Basic policy of 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task allocation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(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the big-LITTLE technology)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8" name="Oval 13"/>
            <p:cNvSpPr>
              <a:spLocks noChangeArrowheads="1"/>
            </p:cNvSpPr>
            <p:nvPr/>
          </p:nvSpPr>
          <p:spPr bwMode="auto">
            <a:xfrm>
              <a:off x="2210804" y="1556699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260224" y="3057414"/>
              <a:ext cx="18069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Kernel Switcher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(IKS)</a:t>
              </a:r>
              <a:endPara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592195" y="3254021"/>
              <a:ext cx="37080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Heterogeneous Multi-Processing (HMP) </a:t>
              </a:r>
              <a:endPara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1048" y="3055165"/>
              <a:ext cx="2137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Variable SMP (</a:t>
              </a:r>
              <a:r>
                <a:rPr kumimoji="0" lang="en-US" sz="1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Nvidia</a:t>
              </a: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2" name="Text Box 6"/>
            <p:cNvSpPr txBox="1">
              <a:spLocks noChangeArrowheads="1"/>
            </p:cNvSpPr>
            <p:nvPr/>
          </p:nvSpPr>
          <p:spPr bwMode="auto">
            <a:xfrm>
              <a:off x="6588126" y="2164175"/>
              <a:ext cx="176202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Inclusive</a:t>
              </a:r>
              <a:endPara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core allocation</a:t>
              </a:r>
              <a:endPara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(from</a:t>
              </a: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all clusters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3" name="Oval 13"/>
            <p:cNvSpPr>
              <a:spLocks noChangeArrowheads="1"/>
            </p:cNvSpPr>
            <p:nvPr/>
          </p:nvSpPr>
          <p:spPr bwMode="auto">
            <a:xfrm>
              <a:off x="990484" y="2073285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94" name="Straight Connector 93"/>
            <p:cNvCxnSpPr/>
            <p:nvPr/>
          </p:nvCxnSpPr>
          <p:spPr bwMode="auto">
            <a:xfrm flipH="1">
              <a:off x="1036896" y="1959928"/>
              <a:ext cx="1123755" cy="12219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Straight Connector 94"/>
            <p:cNvCxnSpPr/>
            <p:nvPr/>
          </p:nvCxnSpPr>
          <p:spPr bwMode="auto">
            <a:xfrm>
              <a:off x="2180787" y="1959928"/>
              <a:ext cx="1118019" cy="12592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6" name="Oval 13"/>
            <p:cNvSpPr>
              <a:spLocks noChangeArrowheads="1"/>
            </p:cNvSpPr>
            <p:nvPr/>
          </p:nvSpPr>
          <p:spPr bwMode="auto">
            <a:xfrm>
              <a:off x="3247549" y="2068690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7" name="Down Arrow 96"/>
            <p:cNvSpPr/>
            <p:nvPr/>
          </p:nvSpPr>
          <p:spPr bwMode="auto">
            <a:xfrm>
              <a:off x="5094070" y="2804970"/>
              <a:ext cx="108000" cy="2160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8" name="Down Arrow 97"/>
            <p:cNvSpPr/>
            <p:nvPr/>
          </p:nvSpPr>
          <p:spPr bwMode="auto">
            <a:xfrm>
              <a:off x="7434330" y="2804970"/>
              <a:ext cx="108000" cy="2160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9" name="Down Arrow 98"/>
            <p:cNvSpPr/>
            <p:nvPr/>
          </p:nvSpPr>
          <p:spPr bwMode="auto">
            <a:xfrm>
              <a:off x="881590" y="2825440"/>
              <a:ext cx="108000" cy="2160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0" name="Down Arrow 99"/>
            <p:cNvSpPr/>
            <p:nvPr/>
          </p:nvSpPr>
          <p:spPr bwMode="auto">
            <a:xfrm>
              <a:off x="3203860" y="2825440"/>
              <a:ext cx="108000" cy="2160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815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881590" y="1826842"/>
            <a:ext cx="192026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Single CPU core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425865" y="1831707"/>
            <a:ext cx="269740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Multiple CPU cores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943708" y="1612896"/>
            <a:ext cx="1784310" cy="19592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>
            <a:endCxn id="6" idx="1"/>
          </p:cNvCxnSpPr>
          <p:nvPr/>
        </p:nvCxnSpPr>
        <p:spPr bwMode="auto">
          <a:xfrm>
            <a:off x="3701084" y="1611597"/>
            <a:ext cx="2021170" cy="15538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5711710" y="175643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6585" y="1268760"/>
            <a:ext cx="565785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Main types of  architectures in mobile processors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1850836" y="177371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060290" y="2411158"/>
            <a:ext cx="139012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clusters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527903" y="2411158"/>
            <a:ext cx="139012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DynamIQ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clusters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703060" y="2411158"/>
            <a:ext cx="1373885" cy="51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Symmetrical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multicores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390002" y="2162907"/>
            <a:ext cx="2342216" cy="2006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32218" y="2162907"/>
            <a:ext cx="2484682" cy="186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5699307" y="234439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3359864" y="2348986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8189990" y="233601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903709" y="3045407"/>
            <a:ext cx="208618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Exclusive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cluster allocation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H="1">
            <a:off x="4875839" y="2904133"/>
            <a:ext cx="855661" cy="11560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5744254" y="2905876"/>
            <a:ext cx="844935" cy="10479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6548285" y="298747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5724954" y="3039148"/>
            <a:ext cx="161935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Inclusive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allocation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(GTS)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4840849" y="299207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59" name="Straight Connector 58"/>
          <p:cNvCxnSpPr>
            <a:endCxn id="16" idx="0"/>
          </p:cNvCxnSpPr>
          <p:nvPr/>
        </p:nvCxnSpPr>
        <p:spPr bwMode="auto">
          <a:xfrm>
            <a:off x="5731500" y="2162907"/>
            <a:ext cx="3807" cy="18148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itle 6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2.4.3 </a:t>
            </a:r>
            <a:r>
              <a:rPr lang="en-US" dirty="0"/>
              <a:t>Implementation of the </a:t>
            </a:r>
            <a:r>
              <a:rPr lang="en-US" dirty="0" err="1"/>
              <a:t>big.LITTLE</a:t>
            </a:r>
            <a:r>
              <a:rPr lang="en-US" dirty="0"/>
              <a:t> technology </a:t>
            </a:r>
            <a:r>
              <a:rPr lang="hu-HU" dirty="0" smtClean="0"/>
              <a:t>(</a:t>
            </a:r>
            <a:r>
              <a:rPr lang="en-US" dirty="0" smtClean="0"/>
              <a:t>22)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79725" y="477412"/>
            <a:ext cx="892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in the evolution of CPU architectures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processors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8341" y="3746440"/>
            <a:ext cx="15968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ARM1176 (2007)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until A4 (2010)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885545" y="3755545"/>
            <a:ext cx="10563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(2C)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205320" y="3749748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A10 (2016)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(2+2)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888770" y="3752502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A11 (2017)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 flipH="1">
            <a:off x="127000" y="3746440"/>
            <a:ext cx="7545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Apple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73548" y="4418679"/>
            <a:ext cx="12570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3110 (2010)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444183" y="4421722"/>
            <a:ext cx="1892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3250  2C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4412 4C (2012)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282133" y="4415925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5410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878275" y="4418679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5420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 flipH="1">
            <a:off x="-44365" y="4406037"/>
            <a:ext cx="11596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544954" y="4415925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9810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Right Arrow 77"/>
          <p:cNvSpPr/>
          <p:nvPr/>
        </p:nvSpPr>
        <p:spPr bwMode="auto">
          <a:xfrm>
            <a:off x="2541067" y="3866757"/>
            <a:ext cx="239607" cy="110097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9" name="Right Arrow 78"/>
          <p:cNvSpPr/>
          <p:nvPr/>
        </p:nvSpPr>
        <p:spPr bwMode="auto">
          <a:xfrm>
            <a:off x="4012954" y="387905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0" name="Right Arrow 79"/>
          <p:cNvSpPr/>
          <p:nvPr/>
        </p:nvSpPr>
        <p:spPr bwMode="auto">
          <a:xfrm>
            <a:off x="5607115" y="387905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1" name="Right Arrow 80"/>
          <p:cNvSpPr/>
          <p:nvPr/>
        </p:nvSpPr>
        <p:spPr bwMode="auto">
          <a:xfrm>
            <a:off x="4160907" y="450912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2" name="Right Arrow 81"/>
          <p:cNvSpPr/>
          <p:nvPr/>
        </p:nvSpPr>
        <p:spPr bwMode="auto">
          <a:xfrm>
            <a:off x="2372531" y="4515562"/>
            <a:ext cx="215395" cy="95026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3" name="Right Arrow 82"/>
          <p:cNvSpPr/>
          <p:nvPr/>
        </p:nvSpPr>
        <p:spPr bwMode="auto">
          <a:xfrm>
            <a:off x="5615275" y="450912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4" name="Right Arrow 83"/>
          <p:cNvSpPr/>
          <p:nvPr/>
        </p:nvSpPr>
        <p:spPr bwMode="auto">
          <a:xfrm>
            <a:off x="7308304" y="452837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65038" y="5066793"/>
            <a:ext cx="12570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MSM 7225 (2007)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470038" y="5059203"/>
            <a:ext cx="1892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8260 2C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400 4C (2013)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355525" y="5066793"/>
            <a:ext cx="2280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615 (4+4)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810 (4+4) (2015)</a:t>
            </a:r>
          </a:p>
        </p:txBody>
      </p:sp>
      <p:sp>
        <p:nvSpPr>
          <p:cNvPr id="89" name="TextBox 88"/>
          <p:cNvSpPr txBox="1"/>
          <p:nvPr/>
        </p:nvSpPr>
        <p:spPr>
          <a:xfrm flipH="1">
            <a:off x="-18511" y="5049180"/>
            <a:ext cx="1232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Qualcomm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Snapdragon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534805" y="5067670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845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2374593" y="5148895"/>
            <a:ext cx="215395" cy="95026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4755564" y="5161908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4" name="Right Arrow 93"/>
          <p:cNvSpPr/>
          <p:nvPr/>
        </p:nvSpPr>
        <p:spPr bwMode="auto">
          <a:xfrm>
            <a:off x="7308304" y="5181158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505" y="5567481"/>
            <a:ext cx="7970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Huawei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Kirin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2689" y="5689811"/>
            <a:ext cx="169309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920 (4+4)) 2014)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1594" y="5689811"/>
            <a:ext cx="14563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(K3V1) (2009)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697294" y="5689811"/>
            <a:ext cx="15147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(K3V2 (2012))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7" name="Right Arrow 56"/>
          <p:cNvSpPr/>
          <p:nvPr/>
        </p:nvSpPr>
        <p:spPr bwMode="auto">
          <a:xfrm>
            <a:off x="4758247" y="578477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2375529" y="5787614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9865" y="6144170"/>
            <a:ext cx="10347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MediaTek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82515" y="6144130"/>
            <a:ext cx="17668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MT6582 4C (2013)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MT6592 8C (2013)</a:t>
            </a:r>
          </a:p>
        </p:txBody>
      </p:sp>
      <p:sp>
        <p:nvSpPr>
          <p:cNvPr id="63" name="Right Arrow 62"/>
          <p:cNvSpPr/>
          <p:nvPr/>
        </p:nvSpPr>
        <p:spPr bwMode="auto">
          <a:xfrm>
            <a:off x="4761640" y="622455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4" name="Right Arrow 63"/>
          <p:cNvSpPr/>
          <p:nvPr/>
        </p:nvSpPr>
        <p:spPr bwMode="auto">
          <a:xfrm>
            <a:off x="2124025" y="622312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077876" y="6150687"/>
            <a:ext cx="9653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MT6218B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(2003)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526465" y="5695107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980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(2+2+4)C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5" name="Right Arrow 94"/>
          <p:cNvSpPr/>
          <p:nvPr/>
        </p:nvSpPr>
        <p:spPr bwMode="auto">
          <a:xfrm>
            <a:off x="7308304" y="5819873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459089" y="6153534"/>
            <a:ext cx="16175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Helio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P90 (2+6)C (2019)</a:t>
            </a:r>
          </a:p>
        </p:txBody>
      </p:sp>
      <p:sp>
        <p:nvSpPr>
          <p:cNvPr id="97" name="Right Arrow 96"/>
          <p:cNvSpPr/>
          <p:nvPr/>
        </p:nvSpPr>
        <p:spPr bwMode="auto">
          <a:xfrm>
            <a:off x="7308304" y="628792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220072" y="6176917"/>
            <a:ext cx="21595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300" i="1" dirty="0">
                <a:solidFill>
                  <a:srgbClr val="000000"/>
                </a:solidFill>
              </a:rPr>
              <a:t>MT8135 (2+2)C (2013)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MT6595 (4+4)C (2014)</a:t>
            </a:r>
          </a:p>
        </p:txBody>
      </p:sp>
      <p:sp>
        <p:nvSpPr>
          <p:cNvPr id="99" name="Rounded Rectangle 98"/>
          <p:cNvSpPr/>
          <p:nvPr/>
        </p:nvSpPr>
        <p:spPr bwMode="auto">
          <a:xfrm>
            <a:off x="4086089" y="2336015"/>
            <a:ext cx="3324016" cy="436720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77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/>
      <p:bldP spid="8" grpId="0" animBg="1"/>
      <p:bldP spid="10" grpId="0"/>
      <p:bldP spid="11" grpId="0"/>
      <p:bldP spid="13" grpId="0"/>
      <p:bldP spid="16" grpId="0" animBg="1"/>
      <p:bldP spid="17" grpId="0" animBg="1"/>
      <p:bldP spid="18" grpId="0" animBg="1"/>
      <p:bldP spid="22" grpId="0"/>
      <p:bldP spid="27" grpId="0" animBg="1"/>
      <p:bldP spid="28" grpId="0"/>
      <p:bldP spid="32" grpId="0" animBg="1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/>
      <p:bldP spid="86" grpId="0"/>
      <p:bldP spid="88" grpId="0"/>
      <p:bldP spid="89" grpId="0"/>
      <p:bldP spid="90" grpId="0"/>
      <p:bldP spid="92" grpId="0" animBg="1"/>
      <p:bldP spid="93" grpId="0" animBg="1"/>
      <p:bldP spid="94" grpId="0" animBg="1"/>
      <p:bldP spid="12" grpId="0"/>
      <p:bldP spid="19" grpId="0"/>
      <p:bldP spid="20" grpId="0"/>
      <p:bldP spid="56" grpId="0"/>
      <p:bldP spid="57" grpId="0" animBg="1"/>
      <p:bldP spid="58" grpId="0" animBg="1"/>
      <p:bldP spid="60" grpId="0"/>
      <p:bldP spid="61" grpId="0"/>
      <p:bldP spid="63" grpId="0" animBg="1"/>
      <p:bldP spid="64" grpId="0" animBg="1"/>
      <p:bldP spid="87" grpId="0"/>
      <p:bldP spid="91" grpId="0"/>
      <p:bldP spid="95" grpId="0" animBg="1"/>
      <p:bldP spid="96" grpId="0"/>
      <p:bldP spid="97" grpId="0" animBg="1"/>
      <p:bldP spid="98" grpId="0"/>
      <p:bldP spid="99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14165" y="1121000"/>
            <a:ext cx="446308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of the big-LITTLE technology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198530" y="2013616"/>
            <a:ext cx="34012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No. of core clusters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cores per cluster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1414267" y="193040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1458925" y="1751613"/>
            <a:ext cx="603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>
            <a:off x="1458924" y="1747907"/>
            <a:ext cx="1" cy="177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7451842" y="193199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 flipH="1">
            <a:off x="7486856" y="1747885"/>
            <a:ext cx="0" cy="1904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951820" y="2004833"/>
            <a:ext cx="319535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Basic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policy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task scheduling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4539694" y="1494287"/>
            <a:ext cx="1" cy="2444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961360" y="1998955"/>
            <a:ext cx="308683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Options for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supplying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frequencies and voltages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4506912" y="193356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4538869" y="1751070"/>
            <a:ext cx="1" cy="177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005023" y="1941723"/>
            <a:ext cx="2988000" cy="64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421" y="482730"/>
            <a:ext cx="884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</a:t>
            </a: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Options for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supplying core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frequencies and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voltages -1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</a:t>
            </a:r>
            <a:r>
              <a:rPr lang="en-US" dirty="0" smtClean="0"/>
              <a:t>23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40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ine 10"/>
          <p:cNvSpPr>
            <a:spLocks noChangeShapeType="1"/>
          </p:cNvSpPr>
          <p:nvPr/>
        </p:nvSpPr>
        <p:spPr bwMode="auto">
          <a:xfrm flipH="1">
            <a:off x="4379408" y="1478289"/>
            <a:ext cx="294" cy="2671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183018" y="1035999"/>
            <a:ext cx="6739345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Options for supplying core frequencies </a:t>
            </a:r>
            <a:r>
              <a:rPr kumimoji="0" lang="hu-H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voltages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a core cluster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3320" y="1808820"/>
            <a:ext cx="294491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Common core frequency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common core voltage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>
            <a:endCxn id="26" idx="6"/>
          </p:cNvCxnSpPr>
          <p:nvPr/>
        </p:nvCxnSpPr>
        <p:spPr>
          <a:xfrm flipH="1">
            <a:off x="1592664" y="1478289"/>
            <a:ext cx="2812438" cy="2757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0" idx="0"/>
            <a:endCxn id="27" idx="2"/>
          </p:cNvCxnSpPr>
          <p:nvPr/>
        </p:nvCxnSpPr>
        <p:spPr>
          <a:xfrm>
            <a:off x="4379702" y="1478289"/>
            <a:ext cx="3067078" cy="2671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4346497" y="1719290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6" name="Oval 13"/>
          <p:cNvSpPr>
            <a:spLocks noChangeArrowheads="1"/>
          </p:cNvSpPr>
          <p:nvPr/>
        </p:nvSpPr>
        <p:spPr bwMode="auto">
          <a:xfrm>
            <a:off x="1527576" y="1723885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7446780" y="1714527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2" name="Picture 2" descr="http://www.brightsideofnews.com/Data/2012_7_25/Qualcomm-Snapdragon-S4-Benchmarking-Day/2%20-%20QCOM%20-%20Lanier%20-%20Comparing%20mobile%20CPU%20performance-16_6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5" t="24000" r="6987" b="49444"/>
          <a:stretch/>
        </p:blipFill>
        <p:spPr bwMode="auto">
          <a:xfrm>
            <a:off x="149065" y="2681525"/>
            <a:ext cx="3251936" cy="101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Connector 40"/>
          <p:cNvCxnSpPr/>
          <p:nvPr/>
        </p:nvCxnSpPr>
        <p:spPr bwMode="auto">
          <a:xfrm>
            <a:off x="4379041" y="1201503"/>
            <a:ext cx="661" cy="27678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40305" y="4902296"/>
            <a:ext cx="19046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 in mobiles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1695" y="5130858"/>
            <a:ext cx="3393878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sed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for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clusters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configurations, e.g.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ARM’s 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(2011)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Nvidia’s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vSMP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(2011)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Used often along with clock gating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  and power gating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used in 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3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clusters (2017)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0978" y="482730"/>
            <a:ext cx="884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Options for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supplying core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frequencies and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voltages -2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3" name="Picture 2" descr="http://www.brightsideofnews.com/Data/2012_7_25/Qualcomm-Snapdragon-S4-Benchmarking-Day/2%20-%20QCOM%20-%20Lanier%20-%20Comparing%20mobile%20CPU%20performance-16_6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20418" r="57932" b="45627"/>
          <a:stretch/>
        </p:blipFill>
        <p:spPr bwMode="auto">
          <a:xfrm>
            <a:off x="6038409" y="2532993"/>
            <a:ext cx="2834721" cy="13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172240" y="1808820"/>
            <a:ext cx="246574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Per core core frequency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common core voltage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6285363" y="1808820"/>
            <a:ext cx="249459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Per core clock frequency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per core core voltage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771800" y="3700599"/>
            <a:ext cx="3273043" cy="1317563"/>
            <a:chOff x="5086567" y="2258870"/>
            <a:chExt cx="3167371" cy="1445127"/>
          </a:xfrm>
        </p:grpSpPr>
        <p:pic>
          <p:nvPicPr>
            <p:cNvPr id="38" name="Picture 37" descr="http://www.brightsideofnews.com/Data/2012_7_25/Qualcomm-Snapdragon-S4-Benchmarking-Day/2%20-%20QCOM%20-%20Lanier%20-%20Comparing%20mobile%20CPU%20performance-16_689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1" t="20418" r="6898" b="53499"/>
            <a:stretch/>
          </p:blipFill>
          <p:spPr bwMode="auto">
            <a:xfrm>
              <a:off x="5086567" y="2258870"/>
              <a:ext cx="3167371" cy="1096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http://www.brightsideofnews.com/Data/2012_7_25/Qualcomm-Snapdragon-S4-Benchmarking-Day/2%20-%20QCOM%20-%20Lanier%20-%20Comparing%20mobile%20CPU%20performance-16_689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3" t="47670" r="54867" b="45627"/>
            <a:stretch/>
          </p:blipFill>
          <p:spPr bwMode="auto">
            <a:xfrm>
              <a:off x="5111517" y="3422275"/>
              <a:ext cx="3117273" cy="28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extBox 39"/>
          <p:cNvSpPr txBox="1"/>
          <p:nvPr/>
        </p:nvSpPr>
        <p:spPr>
          <a:xfrm>
            <a:off x="6012160" y="5654633"/>
            <a:ext cx="273023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Qualcomm Snapdragon family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with the Scorpion, the Krait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Kryo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(since 2011)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19923" y="5278360"/>
            <a:ext cx="238719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known implementation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55334" y="5120557"/>
            <a:ext cx="29001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Provided in ARM</a:t>
            </a: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’s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 </a:t>
            </a: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but it isn’t employed generally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(2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5" grpId="0" animBg="1"/>
      <p:bldP spid="26" grpId="0" animBg="1"/>
      <p:bldP spid="27" grpId="0" animBg="1"/>
      <p:bldP spid="30" grpId="0"/>
      <p:bldP spid="31" grpId="0"/>
      <p:bldP spid="35" grpId="0"/>
      <p:bldP spid="36" grpId="0"/>
      <p:bldP spid="40" grpId="0"/>
      <p:bldP spid="42" grpId="0"/>
      <p:bldP spid="4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85" y="1357248"/>
            <a:ext cx="5536141" cy="540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35234" y="3924055"/>
            <a:ext cx="1447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DCC: Cortex-M3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195" y="477376"/>
            <a:ext cx="8194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 cluster clock and power domains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’s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endParaRPr lang="en-US" dirty="0">
              <a:solidFill>
                <a:srgbClr val="2D2D8A"/>
              </a:solidFill>
              <a:latin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test chip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82440" y="1754948"/>
            <a:ext cx="2037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PSU: Power Supply Unit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(2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88324" y="2960948"/>
            <a:ext cx="1592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CA15: Cortex-A15</a:t>
            </a:r>
          </a:p>
          <a:p>
            <a:r>
              <a:rPr lang="en-GB" sz="1200" dirty="0" smtClean="0"/>
              <a:t>CA7  : Cortex-A7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47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74110" y="481305"/>
            <a:ext cx="920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Per cluster clock and power domains enhanced with clock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and power gating that may be used in a broad range of CPU topologies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12" y="1293701"/>
            <a:ext cx="8145997" cy="3509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614" y="4706232"/>
            <a:ext cx="8892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Possible candidates of the above clock and power layout are: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12957" y="5014456"/>
            <a:ext cx="498495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SMPs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multi-cluster SMPs (e.g. 8-core SMPs)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traditional big-LITTLE configurations</a:t>
            </a:r>
            <a:endParaRPr lang="en-US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(2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6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7" y="1236190"/>
            <a:ext cx="7569983" cy="43179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082" y="476892"/>
            <a:ext cx="825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 core power domains in the Cortex A-57 MPcore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[50]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80" y="5755631"/>
            <a:ext cx="6253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 colors designate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different power domains.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baseline="0" dirty="0" smtClean="0">
                <a:solidFill>
                  <a:srgbClr val="000000"/>
                </a:solidFill>
                <a:latin typeface="Verdana"/>
              </a:rPr>
              <a:t>         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has a separate power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domain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(2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47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841375" y="1844824"/>
            <a:ext cx="7359650" cy="512064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2.5</a:t>
            </a:r>
            <a:r>
              <a:rPr kumimoji="0" lang="hu-H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clusters-based</a:t>
            </a: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mobile processors</a:t>
            </a:r>
            <a:endParaRPr kumimoji="0" lang="hu-HU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95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77317" y="477857"/>
            <a:ext cx="659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2.5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clusters-based mobile processors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47075" y="3605141"/>
            <a:ext cx="8962700" cy="2896690"/>
            <a:chOff x="47075" y="3605141"/>
            <a:chExt cx="8962700" cy="2896690"/>
          </a:xfrm>
        </p:grpSpPr>
        <p:sp>
          <p:nvSpPr>
            <p:cNvPr id="25" name="TextBox 24"/>
            <p:cNvSpPr txBox="1"/>
            <p:nvPr/>
          </p:nvSpPr>
          <p:spPr>
            <a:xfrm>
              <a:off x="979781" y="3605141"/>
              <a:ext cx="15968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ARM1176 (2007)</a:t>
              </a:r>
            </a:p>
            <a:p>
              <a:pPr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until A4 (2010)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76985" y="3614246"/>
              <a:ext cx="10563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A5 (2011)</a:t>
              </a:r>
            </a:p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(2C)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96760" y="3608449"/>
              <a:ext cx="13835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A10 (2016)</a:t>
              </a:r>
            </a:p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(2+2)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80210" y="3611203"/>
              <a:ext cx="13835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A11 (2017)</a:t>
              </a:r>
            </a:p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(2+4)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flipH="1">
              <a:off x="218440" y="3605141"/>
              <a:ext cx="7545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Apple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64988" y="4277380"/>
              <a:ext cx="125704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3110 (2010)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35623" y="4280423"/>
              <a:ext cx="18926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3250  2C (2011)</a:t>
              </a:r>
            </a:p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4412 4C (2012)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73573" y="4274626"/>
              <a:ext cx="13835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5410 (2013)</a:t>
              </a:r>
            </a:p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(4+4)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969715" y="4277380"/>
              <a:ext cx="13835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5420 (2013)</a:t>
              </a:r>
            </a:p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(4+4)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47075" y="4264738"/>
              <a:ext cx="115963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Samsung</a:t>
              </a:r>
            </a:p>
            <a:p>
              <a:pPr algn="ctr" defTabSz="914400">
                <a:defRPr/>
              </a:pPr>
              <a:r>
                <a:rPr lang="en-US" sz="1300" i="1" dirty="0" err="1" smtClean="0">
                  <a:solidFill>
                    <a:srgbClr val="000000"/>
                  </a:solidFill>
                </a:rPr>
                <a:t>Exynos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00390" y="4288890"/>
              <a:ext cx="13835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9810 (2018)</a:t>
              </a:r>
            </a:p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(4+4)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39" name="Right Arrow 38"/>
            <p:cNvSpPr/>
            <p:nvPr/>
          </p:nvSpPr>
          <p:spPr bwMode="auto">
            <a:xfrm>
              <a:off x="4252347" y="4367821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40" name="Right Arrow 39"/>
            <p:cNvSpPr/>
            <p:nvPr/>
          </p:nvSpPr>
          <p:spPr bwMode="auto">
            <a:xfrm>
              <a:off x="2463971" y="4374263"/>
              <a:ext cx="215395" cy="95026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41" name="Right Arrow 40"/>
            <p:cNvSpPr/>
            <p:nvPr/>
          </p:nvSpPr>
          <p:spPr bwMode="auto">
            <a:xfrm>
              <a:off x="5706715" y="4367821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 bwMode="auto">
            <a:xfrm>
              <a:off x="7425683" y="4367821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156478" y="4925494"/>
              <a:ext cx="12570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MSM 7225 (2007)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561478" y="4917904"/>
              <a:ext cx="18926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8260 2C (2013)</a:t>
              </a:r>
            </a:p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400 4C (2013)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446965" y="4925494"/>
              <a:ext cx="228079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615 (4+4) (2014)</a:t>
              </a:r>
            </a:p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810 (4+4) (2015)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flipH="1">
              <a:off x="72929" y="4907881"/>
              <a:ext cx="12321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Qualcomm</a:t>
              </a:r>
            </a:p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Snapdragon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626245" y="4926371"/>
              <a:ext cx="13835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845 (2018)</a:t>
              </a:r>
            </a:p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(4+4)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48" name="Right Arrow 47"/>
            <p:cNvSpPr/>
            <p:nvPr/>
          </p:nvSpPr>
          <p:spPr bwMode="auto">
            <a:xfrm>
              <a:off x="2466033" y="5007596"/>
              <a:ext cx="215395" cy="95026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49" name="Right Arrow 48"/>
            <p:cNvSpPr/>
            <p:nvPr/>
          </p:nvSpPr>
          <p:spPr bwMode="auto">
            <a:xfrm>
              <a:off x="4847004" y="5020609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50" name="Right Arrow 49"/>
            <p:cNvSpPr/>
            <p:nvPr/>
          </p:nvSpPr>
          <p:spPr bwMode="auto">
            <a:xfrm>
              <a:off x="7413599" y="5020609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07945" y="5426182"/>
              <a:ext cx="79701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Huawei</a:t>
              </a:r>
            </a:p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Kirin 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54129" y="5548512"/>
              <a:ext cx="169309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920 (4+4)) 2014)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53034" y="5548512"/>
              <a:ext cx="145633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(K3V1) (2009)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788734" y="5548512"/>
              <a:ext cx="151475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(K3V2 (2012))</a:t>
              </a:r>
              <a:endParaRPr lang="en-US" sz="1300" i="1" dirty="0">
                <a:solidFill>
                  <a:srgbClr val="000000"/>
                </a:solidFill>
              </a:endParaRPr>
            </a:p>
          </p:txBody>
        </p:sp>
        <p:sp>
          <p:nvSpPr>
            <p:cNvPr id="55" name="Right Arrow 54"/>
            <p:cNvSpPr/>
            <p:nvPr/>
          </p:nvSpPr>
          <p:spPr bwMode="auto">
            <a:xfrm>
              <a:off x="4849687" y="5643476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56" name="Right Arrow 55"/>
            <p:cNvSpPr/>
            <p:nvPr/>
          </p:nvSpPr>
          <p:spPr bwMode="auto">
            <a:xfrm>
              <a:off x="2466969" y="5646315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51305" y="6002871"/>
              <a:ext cx="103477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300" i="1" dirty="0" err="1" smtClean="0">
                  <a:solidFill>
                    <a:srgbClr val="000000"/>
                  </a:solidFill>
                </a:rPr>
                <a:t>MediaTek</a:t>
              </a:r>
              <a:endParaRPr lang="en-US" sz="1300" i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573955" y="6002831"/>
              <a:ext cx="17668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MT6582 4C (2013)</a:t>
              </a:r>
            </a:p>
            <a:p>
              <a:pPr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MT6592 8C (2013)</a:t>
              </a:r>
            </a:p>
          </p:txBody>
        </p:sp>
        <p:sp>
          <p:nvSpPr>
            <p:cNvPr id="60" name="Right Arrow 59"/>
            <p:cNvSpPr/>
            <p:nvPr/>
          </p:nvSpPr>
          <p:spPr bwMode="auto">
            <a:xfrm>
              <a:off x="4853080" y="6083256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 bwMode="auto">
            <a:xfrm>
              <a:off x="2215465" y="6081826"/>
              <a:ext cx="228600" cy="9144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169316" y="6009388"/>
              <a:ext cx="96532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MT6218B</a:t>
              </a:r>
            </a:p>
            <a:p>
              <a:pPr algn="ctr" defTabSz="914400">
                <a:defRPr/>
              </a:pPr>
              <a:r>
                <a:rPr lang="en-US" sz="1300" i="1" dirty="0" smtClean="0">
                  <a:solidFill>
                    <a:srgbClr val="000000"/>
                  </a:solidFill>
                </a:rPr>
                <a:t> (2003)</a:t>
              </a:r>
            </a:p>
          </p:txBody>
        </p:sp>
      </p:grpSp>
      <p:sp>
        <p:nvSpPr>
          <p:cNvPr id="66" name="Rounded Rectangle 65"/>
          <p:cNvSpPr/>
          <p:nvPr/>
        </p:nvSpPr>
        <p:spPr bwMode="auto">
          <a:xfrm>
            <a:off x="7487650" y="2246122"/>
            <a:ext cx="1536880" cy="424915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928025" y="1127461"/>
            <a:ext cx="8081442" cy="2464127"/>
            <a:chOff x="928025" y="1127461"/>
            <a:chExt cx="8081442" cy="2464127"/>
          </a:xfrm>
        </p:grpSpPr>
        <p:sp>
          <p:nvSpPr>
            <p:cNvPr id="68" name="Text Box 4"/>
            <p:cNvSpPr txBox="1">
              <a:spLocks noChangeArrowheads="1"/>
            </p:cNvSpPr>
            <p:nvPr/>
          </p:nvSpPr>
          <p:spPr bwMode="auto">
            <a:xfrm>
              <a:off x="973030" y="1685543"/>
              <a:ext cx="192026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914400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en-US" sz="1300" b="1" dirty="0" smtClean="0">
                  <a:solidFill>
                    <a:srgbClr val="000000"/>
                  </a:solidFill>
                </a:rPr>
                <a:t>Single core CPUs</a:t>
              </a:r>
              <a:endParaRPr lang="en-US" altLang="en-US" sz="1300" b="1" dirty="0">
                <a:solidFill>
                  <a:srgbClr val="000000"/>
                </a:solidFill>
              </a:endParaRPr>
            </a:p>
          </p:txBody>
        </p:sp>
        <p:sp>
          <p:nvSpPr>
            <p:cNvPr id="69" name="Text Box 4"/>
            <p:cNvSpPr txBox="1">
              <a:spLocks noChangeArrowheads="1"/>
            </p:cNvSpPr>
            <p:nvPr/>
          </p:nvSpPr>
          <p:spPr bwMode="auto">
            <a:xfrm>
              <a:off x="4517305" y="1690408"/>
              <a:ext cx="2697409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914400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en-US" sz="1300" b="1" dirty="0" smtClean="0">
                  <a:solidFill>
                    <a:srgbClr val="000000"/>
                  </a:solidFill>
                </a:rPr>
                <a:t>Multicore CPUs</a:t>
              </a:r>
              <a:endParaRPr lang="en-US" altLang="en-US" sz="13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70" name="Straight Connector 69"/>
            <p:cNvCxnSpPr>
              <a:endCxn id="74" idx="7"/>
            </p:cNvCxnSpPr>
            <p:nvPr/>
          </p:nvCxnSpPr>
          <p:spPr bwMode="auto">
            <a:xfrm flipH="1">
              <a:off x="2012980" y="1470298"/>
              <a:ext cx="1784310" cy="14501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Straight Connector 70"/>
            <p:cNvCxnSpPr>
              <a:endCxn id="72" idx="1"/>
            </p:cNvCxnSpPr>
            <p:nvPr/>
          </p:nvCxnSpPr>
          <p:spPr bwMode="auto">
            <a:xfrm>
              <a:off x="3792524" y="1470298"/>
              <a:ext cx="2021170" cy="15538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2" name="Oval 13"/>
            <p:cNvSpPr>
              <a:spLocks noChangeArrowheads="1"/>
            </p:cNvSpPr>
            <p:nvPr/>
          </p:nvSpPr>
          <p:spPr bwMode="auto">
            <a:xfrm>
              <a:off x="5803150" y="1615138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hu-HU" altLang="en-US" sz="1300">
                <a:solidFill>
                  <a:srgbClr val="000000"/>
                </a:solidFill>
              </a:endParaRPr>
            </a:p>
          </p:txBody>
        </p:sp>
        <p:sp>
          <p:nvSpPr>
            <p:cNvPr id="73" name="Text Box 4"/>
            <p:cNvSpPr txBox="1">
              <a:spLocks noChangeArrowheads="1"/>
            </p:cNvSpPr>
            <p:nvPr/>
          </p:nvSpPr>
          <p:spPr bwMode="auto">
            <a:xfrm>
              <a:off x="928025" y="1127461"/>
              <a:ext cx="5657853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914400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en-US" sz="1300" b="1" dirty="0" smtClean="0">
                  <a:solidFill>
                    <a:srgbClr val="000000"/>
                  </a:solidFill>
                </a:rPr>
                <a:t>Main types of CPU architectures in mobile processors</a:t>
              </a:r>
              <a:endParaRPr lang="en-US" altLang="en-US" sz="1300" b="1" dirty="0">
                <a:solidFill>
                  <a:srgbClr val="000000"/>
                </a:solidFill>
              </a:endParaRPr>
            </a:p>
          </p:txBody>
        </p:sp>
        <p:sp>
          <p:nvSpPr>
            <p:cNvPr id="74" name="Oval 13"/>
            <p:cNvSpPr>
              <a:spLocks noChangeArrowheads="1"/>
            </p:cNvSpPr>
            <p:nvPr/>
          </p:nvSpPr>
          <p:spPr bwMode="auto">
            <a:xfrm>
              <a:off x="1951524" y="1604766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hu-HU" altLang="en-US" sz="1300">
                <a:solidFill>
                  <a:srgbClr val="000000"/>
                </a:solidFill>
              </a:endParaRPr>
            </a:p>
          </p:txBody>
        </p:sp>
        <p:sp>
          <p:nvSpPr>
            <p:cNvPr id="75" name="Text Box 5"/>
            <p:cNvSpPr txBox="1">
              <a:spLocks noChangeArrowheads="1"/>
            </p:cNvSpPr>
            <p:nvPr/>
          </p:nvSpPr>
          <p:spPr bwMode="auto">
            <a:xfrm>
              <a:off x="5115154" y="2269859"/>
              <a:ext cx="139012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 err="1" smtClean="0">
                  <a:solidFill>
                    <a:srgbClr val="000000"/>
                  </a:solidFill>
                </a:rPr>
                <a:t>big.LITTLE</a:t>
              </a:r>
              <a:endParaRPr lang="en-US" sz="1300" b="1" dirty="0" smtClean="0">
                <a:solidFill>
                  <a:srgbClr val="000000"/>
                </a:solidFill>
              </a:endParaRP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 smtClean="0">
                  <a:solidFill>
                    <a:srgbClr val="000000"/>
                  </a:solidFill>
                </a:rPr>
                <a:t>core clusters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  <p:sp>
          <p:nvSpPr>
            <p:cNvPr id="76" name="Text Box 6"/>
            <p:cNvSpPr txBox="1">
              <a:spLocks noChangeArrowheads="1"/>
            </p:cNvSpPr>
            <p:nvPr/>
          </p:nvSpPr>
          <p:spPr bwMode="auto">
            <a:xfrm>
              <a:off x="7619343" y="2269859"/>
              <a:ext cx="139012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 err="1" smtClean="0">
                  <a:solidFill>
                    <a:srgbClr val="000000"/>
                  </a:solidFill>
                </a:rPr>
                <a:t>DynamIQ</a:t>
              </a:r>
              <a:endParaRPr lang="en-US" sz="1300" b="1" dirty="0" smtClean="0">
                <a:solidFill>
                  <a:srgbClr val="000000"/>
                </a:solidFill>
              </a:endParaRP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 smtClean="0">
                  <a:solidFill>
                    <a:srgbClr val="000000"/>
                  </a:solidFill>
                </a:rPr>
                <a:t>core clusters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  <p:sp>
          <p:nvSpPr>
            <p:cNvPr id="77" name="Text Box 5"/>
            <p:cNvSpPr txBox="1">
              <a:spLocks noChangeArrowheads="1"/>
            </p:cNvSpPr>
            <p:nvPr/>
          </p:nvSpPr>
          <p:spPr bwMode="auto">
            <a:xfrm>
              <a:off x="2794500" y="2269859"/>
              <a:ext cx="1373885" cy="511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 smtClean="0">
                  <a:solidFill>
                    <a:srgbClr val="000000"/>
                  </a:solidFill>
                </a:rPr>
                <a:t>Symmetrical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 smtClean="0">
                  <a:solidFill>
                    <a:srgbClr val="000000"/>
                  </a:solidFill>
                </a:rPr>
                <a:t> multicores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>
            <a:xfrm flipH="1">
              <a:off x="3481442" y="2021608"/>
              <a:ext cx="2342216" cy="2006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5823658" y="2021608"/>
              <a:ext cx="2484682" cy="1860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13"/>
            <p:cNvSpPr>
              <a:spLocks noChangeArrowheads="1"/>
            </p:cNvSpPr>
            <p:nvPr/>
          </p:nvSpPr>
          <p:spPr bwMode="auto">
            <a:xfrm>
              <a:off x="5790747" y="2203092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300" dirty="0">
                <a:solidFill>
                  <a:srgbClr val="000000"/>
                </a:solidFill>
              </a:endParaRPr>
            </a:p>
          </p:txBody>
        </p:sp>
        <p:sp>
          <p:nvSpPr>
            <p:cNvPr id="81" name="Oval 13"/>
            <p:cNvSpPr>
              <a:spLocks noChangeArrowheads="1"/>
            </p:cNvSpPr>
            <p:nvPr/>
          </p:nvSpPr>
          <p:spPr bwMode="auto">
            <a:xfrm>
              <a:off x="3451304" y="2207687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300" dirty="0">
                <a:solidFill>
                  <a:srgbClr val="000000"/>
                </a:solidFill>
              </a:endParaRPr>
            </a:p>
          </p:txBody>
        </p:sp>
        <p:sp>
          <p:nvSpPr>
            <p:cNvPr id="82" name="Oval 13"/>
            <p:cNvSpPr>
              <a:spLocks noChangeArrowheads="1"/>
            </p:cNvSpPr>
            <p:nvPr/>
          </p:nvSpPr>
          <p:spPr bwMode="auto">
            <a:xfrm>
              <a:off x="8281430" y="2194715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300" dirty="0">
                <a:solidFill>
                  <a:srgbClr val="000000"/>
                </a:solidFill>
              </a:endParaRPr>
            </a:p>
          </p:txBody>
        </p:sp>
        <p:sp>
          <p:nvSpPr>
            <p:cNvPr id="83" name="Text Box 5"/>
            <p:cNvSpPr txBox="1">
              <a:spLocks noChangeArrowheads="1"/>
            </p:cNvSpPr>
            <p:nvPr/>
          </p:nvSpPr>
          <p:spPr bwMode="auto">
            <a:xfrm>
              <a:off x="3867133" y="2894964"/>
              <a:ext cx="2086185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 smtClean="0">
                  <a:solidFill>
                    <a:srgbClr val="000000"/>
                  </a:solidFill>
                </a:rPr>
                <a:t>Exclusive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 smtClean="0">
                  <a:solidFill>
                    <a:srgbClr val="000000"/>
                  </a:solidFill>
                </a:rPr>
                <a:t>cluster allocation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 bwMode="auto">
            <a:xfrm flipH="1">
              <a:off x="4903271" y="2762834"/>
              <a:ext cx="855661" cy="11560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5771686" y="2764577"/>
              <a:ext cx="844935" cy="104791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6" name="Oval 13"/>
            <p:cNvSpPr>
              <a:spLocks noChangeArrowheads="1"/>
            </p:cNvSpPr>
            <p:nvPr/>
          </p:nvSpPr>
          <p:spPr bwMode="auto">
            <a:xfrm>
              <a:off x="6575717" y="2846181"/>
              <a:ext cx="65088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300" dirty="0">
                <a:solidFill>
                  <a:srgbClr val="000000"/>
                </a:solidFill>
              </a:endParaRPr>
            </a:p>
          </p:txBody>
        </p:sp>
        <p:sp>
          <p:nvSpPr>
            <p:cNvPr id="87" name="Text Box 6"/>
            <p:cNvSpPr txBox="1">
              <a:spLocks noChangeArrowheads="1"/>
            </p:cNvSpPr>
            <p:nvPr/>
          </p:nvSpPr>
          <p:spPr bwMode="auto">
            <a:xfrm>
              <a:off x="5863232" y="2899091"/>
              <a:ext cx="1561646" cy="692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 smtClean="0">
                  <a:solidFill>
                    <a:srgbClr val="000000"/>
                  </a:solidFill>
                </a:rPr>
                <a:t>Inclusive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 smtClean="0">
                  <a:solidFill>
                    <a:srgbClr val="000000"/>
                  </a:solidFill>
                </a:rPr>
                <a:t>core allocation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 smtClean="0">
                  <a:solidFill>
                    <a:srgbClr val="000000"/>
                  </a:solidFill>
                </a:rPr>
                <a:t> (GTS)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  <p:sp>
          <p:nvSpPr>
            <p:cNvPr id="88" name="Oval 13"/>
            <p:cNvSpPr>
              <a:spLocks noChangeArrowheads="1"/>
            </p:cNvSpPr>
            <p:nvPr/>
          </p:nvSpPr>
          <p:spPr bwMode="auto">
            <a:xfrm>
              <a:off x="4868281" y="2850776"/>
              <a:ext cx="65088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300" dirty="0">
                <a:solidFill>
                  <a:srgbClr val="000000"/>
                </a:solidFill>
              </a:endParaRPr>
            </a:p>
          </p:txBody>
        </p:sp>
        <p:cxnSp>
          <p:nvCxnSpPr>
            <p:cNvPr id="89" name="Straight Connector 88"/>
            <p:cNvCxnSpPr>
              <a:endCxn id="80" idx="0"/>
            </p:cNvCxnSpPr>
            <p:nvPr/>
          </p:nvCxnSpPr>
          <p:spPr bwMode="auto">
            <a:xfrm>
              <a:off x="5822940" y="2021608"/>
              <a:ext cx="3807" cy="18148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(1)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7632340" y="5536482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300" i="1" dirty="0" smtClean="0">
                <a:solidFill>
                  <a:srgbClr val="000000"/>
                </a:solidFill>
              </a:rPr>
              <a:t>980 (2018)</a:t>
            </a:r>
          </a:p>
          <a:p>
            <a:pPr algn="ctr" defTabSz="914400">
              <a:defRPr/>
            </a:pPr>
            <a:r>
              <a:rPr lang="en-US" sz="1300" i="1" dirty="0" smtClean="0">
                <a:solidFill>
                  <a:srgbClr val="000000"/>
                </a:solidFill>
              </a:rPr>
              <a:t>(2+2+4)C</a:t>
            </a:r>
            <a:endParaRPr lang="en-US" sz="1300" i="1" dirty="0">
              <a:solidFill>
                <a:srgbClr val="000000"/>
              </a:solidFill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7475748" y="5661248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526465" y="5994909"/>
            <a:ext cx="15713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300" i="1" dirty="0" err="1" smtClean="0">
                <a:solidFill>
                  <a:srgbClr val="000000"/>
                </a:solidFill>
              </a:rPr>
              <a:t>Helio</a:t>
            </a:r>
            <a:r>
              <a:rPr lang="en-US" sz="1300" i="1" dirty="0" smtClean="0">
                <a:solidFill>
                  <a:srgbClr val="000000"/>
                </a:solidFill>
              </a:rPr>
              <a:t> P90 (2+6)C (2019)</a:t>
            </a:r>
          </a:p>
        </p:txBody>
      </p:sp>
      <p:sp>
        <p:nvSpPr>
          <p:cNvPr id="94" name="Right Arrow 93"/>
          <p:cNvSpPr/>
          <p:nvPr/>
        </p:nvSpPr>
        <p:spPr bwMode="auto">
          <a:xfrm>
            <a:off x="7488324" y="612930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328084" y="6021288"/>
            <a:ext cx="21595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300" i="1" dirty="0">
                <a:solidFill>
                  <a:srgbClr val="000000"/>
                </a:solidFill>
              </a:rPr>
              <a:t>MT8135 (2+2)C (2013)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MT6595 (4+4)C (2014)</a:t>
            </a:r>
          </a:p>
        </p:txBody>
      </p:sp>
    </p:spTree>
    <p:extLst>
      <p:ext uri="{BB962C8B-B14F-4D97-AF65-F5344CB8AC3E}">
        <p14:creationId xmlns:p14="http://schemas.microsoft.com/office/powerpoint/2010/main" val="25104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hu-HU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317" y="477857"/>
            <a:ext cx="32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clusters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619" y="846374"/>
            <a:ext cx="865653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started working 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 technology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2013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37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was announced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03/2017.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next slide.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5272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864005"/>
            <a:ext cx="8999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As the previous Figure shows, recently US-based Apple and Qualcomm use in-house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designed custom cores whereas other firms ARM licenced Cortex cores. </a:t>
            </a:r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476672"/>
            <a:ext cx="664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Use of ARM ISA-based processors in mobile devices -3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0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962" y="481435"/>
            <a:ext cx="317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clusters -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608" y="917802"/>
            <a:ext cx="7269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next step in the evolution of the core cluster technology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pic>
        <p:nvPicPr>
          <p:cNvPr id="5" name="Picture 2" descr="https://community.arm.com/cfs-file/__key/communityserver-blogs-components-weblogfiles/00-00-00-21-42/ARM_2D00_DynamiQ_2D00_content_2D00_4_2D00_790x3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0" y="1561070"/>
            <a:ext cx="8939411" cy="433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6605" y="6413777"/>
            <a:ext cx="698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Evolution steps of the core cluster technology 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38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330" y="5994285"/>
            <a:ext cx="2295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ARM11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MPCore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86269" y="6001543"/>
            <a:ext cx="2413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(~2011)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8642" y="5994285"/>
            <a:ext cx="2527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(~2017)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0764" y="4004773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1610" y="43291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9110" y="435599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hu-HU" dirty="0">
                <a:solidFill>
                  <a:srgbClr val="FFFFFF"/>
                </a:solidFill>
              </a:rPr>
              <a:t>3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3415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3667" y="481783"/>
            <a:ext cx="6487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ARM11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MPCore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9404" y="1124243"/>
            <a:ext cx="8641732" cy="4721442"/>
            <a:chOff x="656565" y="1198675"/>
            <a:chExt cx="7675047" cy="40672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65" y="1713189"/>
              <a:ext cx="4931337" cy="3145741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6049469" y="1664660"/>
              <a:ext cx="2282143" cy="3249505"/>
              <a:chOff x="5481753" y="2843935"/>
              <a:chExt cx="2282143" cy="3249505"/>
            </a:xfrm>
          </p:grpSpPr>
          <p:sp>
            <p:nvSpPr>
              <p:cNvPr id="5" name="Téglalap 21"/>
              <p:cNvSpPr/>
              <p:nvPr/>
            </p:nvSpPr>
            <p:spPr bwMode="auto">
              <a:xfrm>
                <a:off x="5481753" y="2843935"/>
                <a:ext cx="2282143" cy="32495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" name="Téglalap 12"/>
              <p:cNvSpPr/>
              <p:nvPr/>
            </p:nvSpPr>
            <p:spPr bwMode="auto">
              <a:xfrm>
                <a:off x="5578104" y="3882052"/>
                <a:ext cx="1008062" cy="136683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" name="Téglalap 13"/>
              <p:cNvSpPr/>
              <p:nvPr/>
            </p:nvSpPr>
            <p:spPr bwMode="auto">
              <a:xfrm>
                <a:off x="5616204" y="3982065"/>
                <a:ext cx="431800" cy="53975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CPU0</a:t>
                </a:r>
              </a:p>
            </p:txBody>
          </p:sp>
          <p:sp>
            <p:nvSpPr>
              <p:cNvPr id="8" name="Téglalap 14"/>
              <p:cNvSpPr/>
              <p:nvPr/>
            </p:nvSpPr>
            <p:spPr bwMode="auto">
              <a:xfrm>
                <a:off x="6113091" y="3982065"/>
                <a:ext cx="431800" cy="53975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CPU1</a:t>
                </a:r>
              </a:p>
            </p:txBody>
          </p:sp>
          <p:sp>
            <p:nvSpPr>
              <p:cNvPr id="9" name="Téglalap 15"/>
              <p:cNvSpPr/>
              <p:nvPr/>
            </p:nvSpPr>
            <p:spPr bwMode="auto">
              <a:xfrm>
                <a:off x="5616204" y="4629765"/>
                <a:ext cx="431800" cy="53975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CPU2</a:t>
                </a:r>
              </a:p>
            </p:txBody>
          </p:sp>
          <p:sp>
            <p:nvSpPr>
              <p:cNvPr id="10" name="Téglalap 16"/>
              <p:cNvSpPr/>
              <p:nvPr/>
            </p:nvSpPr>
            <p:spPr bwMode="auto">
              <a:xfrm>
                <a:off x="6113091" y="4629765"/>
                <a:ext cx="431800" cy="53975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CPU3</a:t>
                </a:r>
              </a:p>
            </p:txBody>
          </p:sp>
          <p:sp>
            <p:nvSpPr>
              <p:cNvPr id="11" name="Téglalap 17"/>
              <p:cNvSpPr/>
              <p:nvPr/>
            </p:nvSpPr>
            <p:spPr bwMode="auto">
              <a:xfrm>
                <a:off x="5652521" y="5631477"/>
                <a:ext cx="2052638" cy="360363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Cache </a:t>
                </a:r>
                <a:r>
                  <a:rPr kumimoji="0" lang="hu-HU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coherent</a:t>
                </a:r>
                <a:r>
                  <a:rPr kumimoji="0" lang="hu-H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hu-HU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interconnect</a:t>
                </a:r>
                <a:endPara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Egyenes összekötő nyíllal 20"/>
              <p:cNvCxnSpPr/>
              <p:nvPr/>
            </p:nvCxnSpPr>
            <p:spPr bwMode="auto">
              <a:xfrm>
                <a:off x="6098072" y="5267940"/>
                <a:ext cx="0" cy="36036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Szövegdoboz 23"/>
              <p:cNvSpPr txBox="1">
                <a:spLocks noChangeArrowheads="1"/>
              </p:cNvSpPr>
              <p:nvPr/>
            </p:nvSpPr>
            <p:spPr bwMode="auto">
              <a:xfrm>
                <a:off x="5576111" y="3404602"/>
                <a:ext cx="99418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Verdana" pitchFamily="34" charset="0"/>
                    <a:cs typeface="+mn-cs"/>
                  </a:rPr>
                  <a:t>Cluster of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Verdana" pitchFamily="34" charset="0"/>
                    <a:cs typeface="+mn-cs"/>
                  </a:rPr>
                  <a:t>LITTLE cores</a:t>
                </a:r>
                <a:endParaRPr kumimoji="0" lang="hu-HU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endParaRPr>
              </a:p>
            </p:txBody>
          </p:sp>
          <p:cxnSp>
            <p:nvCxnSpPr>
              <p:cNvPr id="14" name="Egyenes összekötő nyíllal 148"/>
              <p:cNvCxnSpPr/>
              <p:nvPr/>
            </p:nvCxnSpPr>
            <p:spPr bwMode="auto">
              <a:xfrm>
                <a:off x="7216209" y="5279052"/>
                <a:ext cx="0" cy="36036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Szövegdoboz 22"/>
              <p:cNvSpPr txBox="1">
                <a:spLocks noChangeArrowheads="1"/>
              </p:cNvSpPr>
              <p:nvPr/>
            </p:nvSpPr>
            <p:spPr bwMode="auto">
              <a:xfrm>
                <a:off x="6778126" y="2941658"/>
                <a:ext cx="84125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Verdana" pitchFamily="34" charset="0"/>
                    <a:cs typeface="+mn-cs"/>
                  </a:rPr>
                  <a:t>Cluster of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Verdana" pitchFamily="34" charset="0"/>
                    <a:cs typeface="+mn-cs"/>
                  </a:rPr>
                  <a:t>big cores</a:t>
                </a:r>
                <a:endParaRPr kumimoji="0" lang="hu-HU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endParaRPr>
              </a:p>
            </p:txBody>
          </p:sp>
          <p:sp>
            <p:nvSpPr>
              <p:cNvPr id="16" name="Téglalap 11"/>
              <p:cNvSpPr/>
              <p:nvPr/>
            </p:nvSpPr>
            <p:spPr bwMode="auto">
              <a:xfrm>
                <a:off x="6661647" y="3441495"/>
                <a:ext cx="1044575" cy="18875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6661647" y="3431419"/>
                <a:ext cx="1044575" cy="187856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8" name="Téglalap 3"/>
              <p:cNvSpPr/>
              <p:nvPr/>
            </p:nvSpPr>
            <p:spPr bwMode="auto">
              <a:xfrm>
                <a:off x="6716756" y="3515930"/>
                <a:ext cx="431800" cy="792162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CPU0</a:t>
                </a:r>
              </a:p>
            </p:txBody>
          </p:sp>
          <p:sp>
            <p:nvSpPr>
              <p:cNvPr id="19" name="Téglalap 4"/>
              <p:cNvSpPr/>
              <p:nvPr/>
            </p:nvSpPr>
            <p:spPr bwMode="auto">
              <a:xfrm>
                <a:off x="7219168" y="3515930"/>
                <a:ext cx="431800" cy="792162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CPU1</a:t>
                </a:r>
              </a:p>
            </p:txBody>
          </p:sp>
          <p:sp>
            <p:nvSpPr>
              <p:cNvPr id="20" name="Téglalap 5"/>
              <p:cNvSpPr/>
              <p:nvPr/>
            </p:nvSpPr>
            <p:spPr bwMode="auto">
              <a:xfrm>
                <a:off x="6717602" y="4433505"/>
                <a:ext cx="431800" cy="792162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CPU2</a:t>
                </a:r>
              </a:p>
            </p:txBody>
          </p:sp>
          <p:sp>
            <p:nvSpPr>
              <p:cNvPr id="21" name="Téglalap 6"/>
              <p:cNvSpPr/>
              <p:nvPr/>
            </p:nvSpPr>
            <p:spPr bwMode="auto">
              <a:xfrm>
                <a:off x="7219168" y="4433505"/>
                <a:ext cx="431800" cy="792162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CPU3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507215" y="1216786"/>
              <a:ext cx="1049542" cy="251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big.LITTLE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76745" y="1198675"/>
              <a:ext cx="2265371" cy="251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SMP: ARM11 </a:t>
              </a:r>
              <a:r>
                <a:rPr kumimoji="0" lang="en-U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MPCore</a:t>
              </a: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[</a:t>
              </a:r>
              <a:r>
                <a:rPr lang="hu-HU" sz="1300" dirty="0" smtClean="0">
                  <a:solidFill>
                    <a:srgbClr val="000000"/>
                  </a:solidFill>
                  <a:latin typeface="Verdana"/>
                </a:rPr>
                <a:t>39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]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61927" y="5014073"/>
              <a:ext cx="673689" cy="251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(2004)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70472" y="5004175"/>
              <a:ext cx="673689" cy="251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(2011)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hu-HU" dirty="0">
                <a:solidFill>
                  <a:srgbClr val="FFFFFF"/>
                </a:solidFill>
              </a:rPr>
              <a:t>4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71500" y="6402814"/>
            <a:ext cx="5931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SCU: Implements cache coherency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6908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31540" y="1493785"/>
            <a:ext cx="2282143" cy="3249505"/>
            <a:chOff x="5481753" y="2843935"/>
            <a:chExt cx="2282143" cy="3249505"/>
          </a:xfrm>
        </p:grpSpPr>
        <p:sp>
          <p:nvSpPr>
            <p:cNvPr id="4" name="Téglalap 21"/>
            <p:cNvSpPr/>
            <p:nvPr/>
          </p:nvSpPr>
          <p:spPr bwMode="auto">
            <a:xfrm>
              <a:off x="5481753" y="2843935"/>
              <a:ext cx="2282143" cy="32495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Téglalap 12"/>
            <p:cNvSpPr/>
            <p:nvPr/>
          </p:nvSpPr>
          <p:spPr bwMode="auto">
            <a:xfrm>
              <a:off x="5578104" y="3882052"/>
              <a:ext cx="1008062" cy="13668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églalap 13"/>
            <p:cNvSpPr/>
            <p:nvPr/>
          </p:nvSpPr>
          <p:spPr bwMode="auto">
            <a:xfrm>
              <a:off x="5616204" y="3982065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7" name="Téglalap 14"/>
            <p:cNvSpPr/>
            <p:nvPr/>
          </p:nvSpPr>
          <p:spPr bwMode="auto">
            <a:xfrm>
              <a:off x="6113091" y="3982065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8" name="Téglalap 15"/>
            <p:cNvSpPr/>
            <p:nvPr/>
          </p:nvSpPr>
          <p:spPr bwMode="auto">
            <a:xfrm>
              <a:off x="5616204" y="4629765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9" name="Téglalap 16"/>
            <p:cNvSpPr/>
            <p:nvPr/>
          </p:nvSpPr>
          <p:spPr bwMode="auto">
            <a:xfrm>
              <a:off x="6113091" y="4629765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  <p:sp>
          <p:nvSpPr>
            <p:cNvPr id="10" name="Téglalap 17"/>
            <p:cNvSpPr/>
            <p:nvPr/>
          </p:nvSpPr>
          <p:spPr bwMode="auto">
            <a:xfrm>
              <a:off x="5652521" y="5631477"/>
              <a:ext cx="2052638" cy="3603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Cache 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coherent</a:t>
              </a: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interconnect</a:t>
              </a:r>
              <a:endPara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Egyenes összekötő nyíllal 20"/>
            <p:cNvCxnSpPr/>
            <p:nvPr/>
          </p:nvCxnSpPr>
          <p:spPr bwMode="auto">
            <a:xfrm>
              <a:off x="6098072" y="5267940"/>
              <a:ext cx="0" cy="3603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23"/>
            <p:cNvSpPr txBox="1">
              <a:spLocks noChangeArrowheads="1"/>
            </p:cNvSpPr>
            <p:nvPr/>
          </p:nvSpPr>
          <p:spPr bwMode="auto">
            <a:xfrm>
              <a:off x="5576111" y="3404602"/>
              <a:ext cx="9941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Cluster of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LITTLE cores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endParaRPr>
            </a:p>
          </p:txBody>
        </p:sp>
        <p:cxnSp>
          <p:nvCxnSpPr>
            <p:cNvPr id="13" name="Egyenes összekötő nyíllal 148"/>
            <p:cNvCxnSpPr/>
            <p:nvPr/>
          </p:nvCxnSpPr>
          <p:spPr bwMode="auto">
            <a:xfrm>
              <a:off x="7216209" y="5279052"/>
              <a:ext cx="0" cy="36036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22"/>
            <p:cNvSpPr txBox="1">
              <a:spLocks noChangeArrowheads="1"/>
            </p:cNvSpPr>
            <p:nvPr/>
          </p:nvSpPr>
          <p:spPr bwMode="auto">
            <a:xfrm>
              <a:off x="6778126" y="2941658"/>
              <a:ext cx="8412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Cluster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big cores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endParaRPr>
            </a:p>
          </p:txBody>
        </p:sp>
        <p:sp>
          <p:nvSpPr>
            <p:cNvPr id="15" name="Téglalap 11"/>
            <p:cNvSpPr/>
            <p:nvPr/>
          </p:nvSpPr>
          <p:spPr bwMode="auto">
            <a:xfrm>
              <a:off x="6661647" y="3441495"/>
              <a:ext cx="1044575" cy="18875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661647" y="3431419"/>
              <a:ext cx="1044575" cy="18785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Téglalap 3"/>
            <p:cNvSpPr/>
            <p:nvPr/>
          </p:nvSpPr>
          <p:spPr bwMode="auto">
            <a:xfrm>
              <a:off x="6716756" y="3515930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18" name="Téglalap 4"/>
            <p:cNvSpPr/>
            <p:nvPr/>
          </p:nvSpPr>
          <p:spPr bwMode="auto">
            <a:xfrm>
              <a:off x="7219168" y="3515930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19" name="Téglalap 5"/>
            <p:cNvSpPr/>
            <p:nvPr/>
          </p:nvSpPr>
          <p:spPr bwMode="auto">
            <a:xfrm>
              <a:off x="6717602" y="4433505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20" name="Téglalap 6"/>
            <p:cNvSpPr/>
            <p:nvPr/>
          </p:nvSpPr>
          <p:spPr bwMode="auto">
            <a:xfrm>
              <a:off x="7219168" y="4433505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64836" y="4509120"/>
            <a:ext cx="5769472" cy="2017059"/>
            <a:chOff x="3211048" y="4034118"/>
            <a:chExt cx="5769472" cy="2017059"/>
          </a:xfrm>
        </p:grpSpPr>
        <p:sp>
          <p:nvSpPr>
            <p:cNvPr id="23" name="Rectangle 22"/>
            <p:cNvSpPr/>
            <p:nvPr/>
          </p:nvSpPr>
          <p:spPr bwMode="auto">
            <a:xfrm>
              <a:off x="3484472" y="4034118"/>
              <a:ext cx="5481918" cy="201705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l="8397" t="80380" b="2530"/>
            <a:stretch/>
          </p:blipFill>
          <p:spPr>
            <a:xfrm>
              <a:off x="3545756" y="5205030"/>
              <a:ext cx="5434764" cy="69924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t="58032" r="3480" b="20387"/>
            <a:stretch/>
          </p:blipFill>
          <p:spPr>
            <a:xfrm>
              <a:off x="3211048" y="4308563"/>
              <a:ext cx="5726437" cy="883016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b="41705"/>
          <a:stretch/>
        </p:blipFill>
        <p:spPr>
          <a:xfrm>
            <a:off x="3417237" y="1358770"/>
            <a:ext cx="5589494" cy="301533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671900" y="4419110"/>
            <a:ext cx="4930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cache coherent interconnect through the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AMBA4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ACE bus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494" y="484668"/>
            <a:ext cx="839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as an evolution of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7535" y="1088740"/>
            <a:ext cx="2844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81990" y="1088740"/>
            <a:ext cx="3555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single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 </a:t>
            </a:r>
            <a:r>
              <a:rPr lang="hu-HU" sz="1200" dirty="0" smtClean="0">
                <a:solidFill>
                  <a:srgbClr val="000000"/>
                </a:solidFill>
                <a:latin typeface="Verdana"/>
              </a:rPr>
              <a:t>[40]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0384" y="4959170"/>
            <a:ext cx="2172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stand alone clusters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up to 4 cores (2011)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80841" y="6379549"/>
            <a:ext cx="4285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single cluster of up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8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of up two core types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(but up to 4 big cores) (2017)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hu-HU" dirty="0">
                <a:solidFill>
                  <a:srgbClr val="FFFFFF"/>
                </a:solidFill>
              </a:rPr>
              <a:t>5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2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7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466" y="491060"/>
            <a:ext cx="317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clusters -3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380" y="1794302"/>
            <a:ext cx="3869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Aware Scheduling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809" y="1173680"/>
            <a:ext cx="8030275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greater flexibility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improved power efficiency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intelligent power management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518" y="851671"/>
            <a:ext cx="5085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Benefits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cluster technology: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hu-HU" dirty="0">
                <a:solidFill>
                  <a:srgbClr val="FFFFFF"/>
                </a:solidFill>
              </a:rPr>
              <a:t>6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5280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9" y="493497"/>
            <a:ext cx="5301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on EAS (Energy Aware Scheduling)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>
                <a:latin typeface="Verdana"/>
              </a:rPr>
              <a:t>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9]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719" y="847690"/>
            <a:ext cx="8891537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Former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Linux schedulers (like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CFS (Completely Fair Scheduler)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optimized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throughput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operate well in SMP configurations.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designed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optimize 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lowest possible energy consumption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taking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account different core configurations,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e.g.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architectures.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 started to develop EAS in 2015 while working with the Linux community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Scheduling issues will not be discussed in this Lecture.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hu-HU" dirty="0">
                <a:solidFill>
                  <a:srgbClr val="FFFFFF"/>
                </a:solidFill>
              </a:rPr>
              <a:t>7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37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471" y="481435"/>
            <a:ext cx="317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clusters -4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753" y="846756"/>
            <a:ext cx="7982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least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ARMv8.2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compatible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such as the Cortex-A55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Cortex-A75 cores.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3000" y="6375690"/>
            <a:ext cx="323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hu-HU" dirty="0">
                <a:solidFill>
                  <a:srgbClr val="FFFFFF"/>
                </a:solidFill>
              </a:rPr>
              <a:t>8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6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727" y="479137"/>
            <a:ext cx="570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enhancements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691" y="843841"/>
            <a:ext cx="7580921" cy="1856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8 CPU cores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2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ARMv8.2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ISA based core types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Private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(per-core)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Shared Unit 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DSU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with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shared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snoop filter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Capability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partitioning the cores and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Finer-grain frequency and voltage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</a:t>
            </a:r>
          </a:p>
          <a:p>
            <a:pPr lvl="0" defTabSz="914400">
              <a:spcAft>
                <a:spcPts val="400"/>
              </a:spcAft>
              <a:defRPr/>
            </a:pPr>
            <a:r>
              <a:rPr lang="en-US" sz="1600" dirty="0">
                <a:solidFill>
                  <a:srgbClr val="2D2D8A"/>
                </a:solidFill>
              </a:rPr>
              <a:t>f) </a:t>
            </a:r>
            <a:r>
              <a:rPr lang="en-US" sz="1600" dirty="0">
                <a:solidFill>
                  <a:srgbClr val="0070C0"/>
                </a:solidFill>
              </a:rPr>
              <a:t>Cache </a:t>
            </a:r>
            <a:r>
              <a:rPr lang="en-US" sz="1600" dirty="0" smtClean="0">
                <a:solidFill>
                  <a:srgbClr val="0070C0"/>
                </a:solidFill>
              </a:rPr>
              <a:t>stashing </a:t>
            </a:r>
            <a:r>
              <a:rPr lang="en-US" sz="1600" dirty="0" smtClean="0"/>
              <a:t>(not discussed)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hu-HU" dirty="0">
                <a:solidFill>
                  <a:srgbClr val="FFFFFF"/>
                </a:solidFill>
              </a:rPr>
              <a:t>9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937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41705"/>
          <a:stretch/>
        </p:blipFill>
        <p:spPr>
          <a:xfrm>
            <a:off x="3417237" y="1313765"/>
            <a:ext cx="5589494" cy="30153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64836" y="4034118"/>
            <a:ext cx="5769472" cy="2017059"/>
            <a:chOff x="3211048" y="4034118"/>
            <a:chExt cx="5769472" cy="2017059"/>
          </a:xfrm>
        </p:grpSpPr>
        <p:sp>
          <p:nvSpPr>
            <p:cNvPr id="18" name="Rectangle 17"/>
            <p:cNvSpPr/>
            <p:nvPr/>
          </p:nvSpPr>
          <p:spPr bwMode="auto">
            <a:xfrm>
              <a:off x="3484472" y="4034118"/>
              <a:ext cx="5481918" cy="201705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8397" t="80380" b="2530"/>
            <a:stretch/>
          </p:blipFill>
          <p:spPr>
            <a:xfrm>
              <a:off x="3545756" y="5205030"/>
              <a:ext cx="5434764" cy="69924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t="58032" r="3480" b="20387"/>
            <a:stretch/>
          </p:blipFill>
          <p:spPr>
            <a:xfrm>
              <a:off x="3211048" y="4308563"/>
              <a:ext cx="5726437" cy="883016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3904127" y="5988767"/>
            <a:ext cx="538711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ARMv8.2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support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Cortex-A55/75 or later cores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CPU types, up to 8 cores but only up to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4b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/cluster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448" y="484128"/>
            <a:ext cx="7563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Up to 8 CPU cores of up to 2 ARMv8.2 ISA based core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3088" y="5972576"/>
            <a:ext cx="3885103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ARMv8.0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support,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e.g. Cortex-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CPU type, up to 4 cores/cluster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56184" y="1471594"/>
            <a:ext cx="3146297" cy="3028000"/>
            <a:chOff x="4453933" y="1808819"/>
            <a:chExt cx="4618567" cy="453800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91" b="2103"/>
            <a:stretch/>
          </p:blipFill>
          <p:spPr>
            <a:xfrm>
              <a:off x="4453933" y="1808819"/>
              <a:ext cx="4618567" cy="4538003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auto">
            <a:xfrm>
              <a:off x="4842030" y="2459037"/>
              <a:ext cx="1923638" cy="96996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19413" y="2588689"/>
              <a:ext cx="2256938" cy="730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Cortex-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A73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core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ARMv8.0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CPU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9942" y="1020368"/>
            <a:ext cx="3785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 (2015)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</a:t>
            </a:r>
            <a:r>
              <a:rPr kumimoji="0" lang="hu-HU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11726" y="1034351"/>
            <a:ext cx="3672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 (2017)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41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446875" y="4042185"/>
            <a:ext cx="914400" cy="2875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hu-HU" dirty="0" smtClean="0">
                <a:solidFill>
                  <a:srgbClr val="FFFFFF"/>
                </a:solidFill>
              </a:rPr>
              <a:t>10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5864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41705"/>
          <a:stretch/>
        </p:blipFill>
        <p:spPr>
          <a:xfrm>
            <a:off x="3411651" y="1313765"/>
            <a:ext cx="5589494" cy="30153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05462" y="4034118"/>
            <a:ext cx="5792905" cy="2017059"/>
            <a:chOff x="3205462" y="4034118"/>
            <a:chExt cx="5792905" cy="2017059"/>
          </a:xfrm>
        </p:grpSpPr>
        <p:sp>
          <p:nvSpPr>
            <p:cNvPr id="18" name="Rectangle 17"/>
            <p:cNvSpPr/>
            <p:nvPr/>
          </p:nvSpPr>
          <p:spPr bwMode="auto">
            <a:xfrm>
              <a:off x="3478886" y="4034118"/>
              <a:ext cx="5481918" cy="201705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8397" t="80380" b="2530"/>
            <a:stretch/>
          </p:blipFill>
          <p:spPr>
            <a:xfrm>
              <a:off x="3541530" y="5205030"/>
              <a:ext cx="5456837" cy="69924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t="58032" r="3022" b="20387"/>
            <a:stretch/>
          </p:blipFill>
          <p:spPr>
            <a:xfrm>
              <a:off x="3205462" y="4308563"/>
              <a:ext cx="5777028" cy="883016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3904127" y="5916707"/>
            <a:ext cx="490640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ARMv8.2 support, (Cortex-A55/75) or later cores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CPU types, up to 8 cores but only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4b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/cluster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Private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caches, shared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497" y="484130"/>
            <a:ext cx="6022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Private (per-core) L2 caches of the CPU cores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6505" y="5921190"/>
            <a:ext cx="3776996" cy="879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ARMv8.0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support, e.g. Cortex-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up to 4 cores/cluster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Shared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6598607" y="2639545"/>
            <a:ext cx="1465859" cy="3899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3962980" y="2625479"/>
            <a:ext cx="1465859" cy="3899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0598" y="1471594"/>
            <a:ext cx="3146297" cy="3028000"/>
            <a:chOff x="232088" y="1471594"/>
            <a:chExt cx="3146297" cy="3028000"/>
          </a:xfrm>
        </p:grpSpPr>
        <p:grpSp>
          <p:nvGrpSpPr>
            <p:cNvPr id="29" name="Group 28"/>
            <p:cNvGrpSpPr/>
            <p:nvPr/>
          </p:nvGrpSpPr>
          <p:grpSpPr>
            <a:xfrm>
              <a:off x="232088" y="1471594"/>
              <a:ext cx="3146297" cy="3028000"/>
              <a:chOff x="4453933" y="1808819"/>
              <a:chExt cx="4618567" cy="4538003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991" b="2103"/>
              <a:stretch/>
            </p:blipFill>
            <p:spPr>
              <a:xfrm>
                <a:off x="4453933" y="1808819"/>
                <a:ext cx="4618567" cy="4538003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 bwMode="auto">
              <a:xfrm>
                <a:off x="4842030" y="2459037"/>
                <a:ext cx="1923638" cy="969963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719413" y="2588689"/>
                <a:ext cx="2256938" cy="730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Cortex-</a:t>
                </a:r>
                <a:r>
                  <a:rPr kumimoji="0" lang="en-US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A73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ARMv8.0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CPU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36" name="Oval 35"/>
            <p:cNvSpPr/>
            <p:nvPr/>
          </p:nvSpPr>
          <p:spPr bwMode="auto">
            <a:xfrm>
              <a:off x="385763" y="2588985"/>
              <a:ext cx="2581687" cy="38996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6495" y="1010842"/>
            <a:ext cx="3785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 (2015)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</a:t>
            </a:r>
            <a:r>
              <a:rPr kumimoji="0" lang="hu-HU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11726" y="1020063"/>
            <a:ext cx="3672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 (2017)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41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525495" y="3672195"/>
            <a:ext cx="1750220" cy="44051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(1</a:t>
            </a:r>
            <a:r>
              <a:rPr lang="hu-HU" dirty="0">
                <a:solidFill>
                  <a:srgbClr val="FFFFFF"/>
                </a:solidFill>
              </a:rPr>
              <a:t>1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3154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8474"/>
          <a:stretch/>
        </p:blipFill>
        <p:spPr>
          <a:xfrm>
            <a:off x="215843" y="1008058"/>
            <a:ext cx="8686110" cy="34914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457" y="491364"/>
            <a:ext cx="9082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Shared Unit (DSU) with a shared L3 cache and snoop filter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latin typeface="Verdana"/>
              </a:rPr>
              <a:t>41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95520" y="3303313"/>
            <a:ext cx="2644122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(Per-CPU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control,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Partial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down)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124" y="1908158"/>
            <a:ext cx="1193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(Partitions)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6825" y="4499524"/>
            <a:ext cx="3110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two 128-bit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AMBA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 ACE,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256-bit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AMBA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 CHI)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635093" y="2843383"/>
            <a:ext cx="1620000" cy="64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(1</a:t>
            </a:r>
            <a:r>
              <a:rPr lang="hu-HU" dirty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7037" y="5187096"/>
            <a:ext cx="9027471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pc="-30" dirty="0" smtClean="0">
                <a:solidFill>
                  <a:srgbClr val="FF0000"/>
                </a:solidFill>
              </a:rPr>
              <a:t>Snoop filters </a:t>
            </a:r>
            <a:r>
              <a:rPr lang="en-GB" spc="-30" dirty="0" smtClean="0"/>
              <a:t>(</a:t>
            </a:r>
            <a:r>
              <a:rPr lang="en-GB" spc="-30" dirty="0" err="1" smtClean="0"/>
              <a:t>szimatolás</a:t>
            </a:r>
            <a:r>
              <a:rPr lang="en-GB" spc="-30" dirty="0" smtClean="0"/>
              <a:t> </a:t>
            </a:r>
            <a:r>
              <a:rPr lang="en-GB" spc="-30" dirty="0" err="1" smtClean="0"/>
              <a:t>szűrők</a:t>
            </a:r>
            <a:r>
              <a:rPr lang="en-GB" spc="-30" dirty="0" smtClean="0"/>
              <a:t>)</a:t>
            </a:r>
            <a:r>
              <a:rPr lang="en-GB" spc="-30" dirty="0" smtClean="0">
                <a:solidFill>
                  <a:srgbClr val="FF0000"/>
                </a:solidFill>
              </a:rPr>
              <a:t> increase the efficiency of the</a:t>
            </a:r>
            <a:r>
              <a:rPr lang="en-GB" spc="-30" dirty="0" smtClean="0">
                <a:solidFill>
                  <a:srgbClr val="0070C0"/>
                </a:solidFill>
              </a:rPr>
              <a:t> implementation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smtClean="0">
                <a:solidFill>
                  <a:srgbClr val="0070C0"/>
                </a:solidFill>
              </a:rPr>
              <a:t> of cache coherency </a:t>
            </a:r>
            <a:r>
              <a:rPr lang="en-GB" dirty="0" smtClean="0"/>
              <a:t>(</a:t>
            </a:r>
            <a:r>
              <a:rPr lang="en-GB" dirty="0" err="1" smtClean="0"/>
              <a:t>gyorsítótár</a:t>
            </a:r>
            <a:r>
              <a:rPr lang="en-GB" dirty="0" smtClean="0"/>
              <a:t> </a:t>
            </a:r>
            <a:r>
              <a:rPr lang="en-GB" dirty="0" err="1" smtClean="0"/>
              <a:t>tartalom</a:t>
            </a:r>
            <a:r>
              <a:rPr lang="en-GB" dirty="0" smtClean="0"/>
              <a:t> </a:t>
            </a:r>
            <a:r>
              <a:rPr lang="en-GB" dirty="0" err="1" smtClean="0"/>
              <a:t>egyezőség</a:t>
            </a:r>
            <a:r>
              <a:rPr lang="en-GB" dirty="0" smtClean="0"/>
              <a:t>).</a:t>
            </a:r>
          </a:p>
          <a:p>
            <a:r>
              <a:rPr lang="en-GB" dirty="0" smtClean="0"/>
              <a:t>Snoop filters </a:t>
            </a:r>
            <a:r>
              <a:rPr lang="en-GB" dirty="0" smtClean="0">
                <a:solidFill>
                  <a:srgbClr val="0070C0"/>
                </a:solidFill>
              </a:rPr>
              <a:t>record the addresses of </a:t>
            </a:r>
            <a:r>
              <a:rPr lang="en-GB" dirty="0">
                <a:solidFill>
                  <a:srgbClr val="0070C0"/>
                </a:solidFill>
              </a:rPr>
              <a:t>data </a:t>
            </a:r>
            <a:r>
              <a:rPr lang="en-GB" dirty="0"/>
              <a:t>that is stored in the </a:t>
            </a:r>
            <a:r>
              <a:rPr lang="en-GB" dirty="0" smtClean="0"/>
              <a:t>caches,</a:t>
            </a:r>
          </a:p>
          <a:p>
            <a:r>
              <a:rPr lang="en-GB" dirty="0" smtClean="0"/>
              <a:t>  </a:t>
            </a:r>
            <a:r>
              <a:rPr lang="en-GB" dirty="0" smtClean="0">
                <a:solidFill>
                  <a:srgbClr val="0070C0"/>
                </a:solidFill>
              </a:rPr>
              <a:t>observe data traffic </a:t>
            </a:r>
            <a:r>
              <a:rPr lang="en-GB" dirty="0" smtClean="0"/>
              <a:t>and </a:t>
            </a:r>
            <a:r>
              <a:rPr lang="en-GB" dirty="0" smtClean="0">
                <a:solidFill>
                  <a:srgbClr val="0070C0"/>
                </a:solidFill>
              </a:rPr>
              <a:t>generate only necessary snoop traffic </a:t>
            </a:r>
            <a:r>
              <a:rPr lang="en-GB" dirty="0" smtClean="0"/>
              <a:t>(e.g. </a:t>
            </a:r>
          </a:p>
          <a:p>
            <a:r>
              <a:rPr lang="en-GB" dirty="0"/>
              <a:t> </a:t>
            </a:r>
            <a:r>
              <a:rPr lang="en-GB" dirty="0" smtClean="0"/>
              <a:t> invalidating not more correct cache data).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20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76672"/>
            <a:ext cx="593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 smtClean="0">
                <a:solidFill>
                  <a:srgbClr val="2D2D8A"/>
                </a:solidFill>
              </a:rPr>
              <a:t>Evolution of ARM </a:t>
            </a:r>
            <a:r>
              <a:rPr lang="en-US" dirty="0">
                <a:solidFill>
                  <a:srgbClr val="2D2D8A"/>
                </a:solidFill>
              </a:rPr>
              <a:t>ISA-based mobile </a:t>
            </a:r>
            <a:r>
              <a:rPr lang="en-US" dirty="0" smtClean="0">
                <a:solidFill>
                  <a:srgbClr val="2D2D8A"/>
                </a:solidFill>
              </a:rPr>
              <a:t>processors -1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8" y="843841"/>
            <a:ext cx="8675837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In concert with the evolution of the ARM ISA also mobile processors evolved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by supporting continuously higher and higher ARM ISA versions.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major step in this evolution path was a </a:t>
            </a:r>
            <a:r>
              <a:rPr lang="en-US" sz="1600" dirty="0" smtClean="0">
                <a:solidFill>
                  <a:srgbClr val="FF0000"/>
                </a:solidFill>
              </a:rPr>
              <a:t>transition from Armv7-A based 32-bit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cores to Armv8-A based 64-bit cores</a:t>
            </a:r>
            <a:r>
              <a:rPr lang="en-US" sz="1600" dirty="0" smtClean="0"/>
              <a:t>, as indicated in the next Figure.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3300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804" y="491159"/>
            <a:ext cx="716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benefit of the DSU: Reduced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latencies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latin typeface="Verdana"/>
              </a:rPr>
              <a:t>41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866"/>
            <a:ext cx="9144000" cy="20350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15518" y="2680045"/>
            <a:ext cx="8866972" cy="4138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(1</a:t>
            </a:r>
            <a:r>
              <a:rPr lang="hu-HU" dirty="0">
                <a:solidFill>
                  <a:srgbClr val="FFFFFF"/>
                </a:solidFill>
              </a:rPr>
              <a:t>3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3959932" y="1196752"/>
            <a:ext cx="1692188" cy="140415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23288" y="1196752"/>
            <a:ext cx="1659202" cy="140415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88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977" y="491306"/>
            <a:ext cx="728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d) Capability for partitioning the cores and the L3 cache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latin typeface="Verdana"/>
              </a:rPr>
              <a:t>37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713" y="849120"/>
            <a:ext cx="8984767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feasible to set up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four partitions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assigning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cores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external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accelerators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attached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DSU via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sections of the L3 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into maximum 4 partitions.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Partitioning can be </a:t>
            </a:r>
            <a:r>
              <a:rPr lang="en-US" sz="1600" dirty="0">
                <a:solidFill>
                  <a:srgbClr val="0070C0"/>
                </a:solidFill>
              </a:rPr>
              <a:t>useful for embedded systems that run a </a:t>
            </a:r>
            <a:r>
              <a:rPr lang="en-US" sz="1600" dirty="0">
                <a:solidFill>
                  <a:srgbClr val="FF0000"/>
                </a:solidFill>
              </a:rPr>
              <a:t>fixed workload</a:t>
            </a:r>
            <a:r>
              <a:rPr lang="en-US" sz="1600" dirty="0">
                <a:solidFill>
                  <a:srgbClr val="0070C0"/>
                </a:solidFill>
              </a:rPr>
              <a:t> or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</a:rPr>
              <a:t>      applications that require a more deterministic runtime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Partitioning may be unbalanced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1 CPU could be assigned 2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MB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other CPUs the remaining 2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MB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(assuming an 8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MB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configuration).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partitions are dynamic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and can be created/adjusted during runtime 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the OS or hypervisor.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(1</a:t>
            </a:r>
            <a:r>
              <a:rPr lang="hu-HU" dirty="0">
                <a:solidFill>
                  <a:srgbClr val="FFFFFF"/>
                </a:solidFill>
              </a:rPr>
              <a:t>4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39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19" t="16910" r="4228" b="32584"/>
          <a:stretch/>
        </p:blipFill>
        <p:spPr>
          <a:xfrm>
            <a:off x="26495" y="1043735"/>
            <a:ext cx="9117505" cy="34203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67" y="486884"/>
            <a:ext cx="605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partitioning the cores and the L3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latin typeface="Verdana"/>
              </a:rPr>
              <a:t>37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(1</a:t>
            </a:r>
            <a:r>
              <a:rPr lang="hu-HU" dirty="0">
                <a:solidFill>
                  <a:srgbClr val="FFFFFF"/>
                </a:solidFill>
              </a:rPr>
              <a:t>5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6860" t="16910" b="38680"/>
          <a:stretch/>
        </p:blipFill>
        <p:spPr>
          <a:xfrm>
            <a:off x="3671900" y="1140250"/>
            <a:ext cx="5472099" cy="31839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489" y="487960"/>
            <a:ext cx="5992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Finer-grain frequency and voltage control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latin typeface="Verdana"/>
              </a:rPr>
              <a:t>37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505" y="2040350"/>
            <a:ext cx="3493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Groups of CPUs (i.e. partitions)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can run at different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frequencies and voltages.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(1</a:t>
            </a:r>
            <a:r>
              <a:rPr lang="hu-HU" dirty="0">
                <a:solidFill>
                  <a:srgbClr val="FFFFFF"/>
                </a:solidFill>
              </a:rPr>
              <a:t>6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3708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428" b="52590"/>
          <a:stretch/>
        </p:blipFill>
        <p:spPr>
          <a:xfrm>
            <a:off x="1507158" y="1107448"/>
            <a:ext cx="6170187" cy="3253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7410" r="7428" b="6688"/>
          <a:stretch/>
        </p:blipFill>
        <p:spPr>
          <a:xfrm>
            <a:off x="2996825" y="4406365"/>
            <a:ext cx="4910046" cy="2250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90" y="497521"/>
            <a:ext cx="908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Example for 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2 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voltage and 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2 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frequency domains 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in a 2+4 </a:t>
            </a:r>
            <a:r>
              <a:rPr kumimoji="0" lang="en-US" sz="1800" b="0" i="0" u="none" strike="noStrike" kern="1200" cap="none" spc="-4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DynamIQ</a:t>
            </a:r>
            <a:r>
              <a:rPr kumimoji="0" lang="en-US" sz="1800" b="0" i="0" u="none" strike="noStrike" kern="1200" cap="none" spc="-4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cluster 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</a:t>
            </a:r>
            <a:r>
              <a:rPr lang="hu-HU" spc="-40" dirty="0" smtClean="0">
                <a:latin typeface="Verdana"/>
              </a:rPr>
              <a:t>36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]</a:t>
            </a:r>
            <a:endParaRPr kumimoji="0" lang="en-US" sz="1800" b="0" i="0" u="none" strike="noStrike" kern="1200" cap="none" spc="-4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(1</a:t>
            </a:r>
            <a:r>
              <a:rPr lang="hu-HU" dirty="0">
                <a:solidFill>
                  <a:srgbClr val="FFFFFF"/>
                </a:solidFill>
              </a:rPr>
              <a:t>7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832140" y="5589240"/>
            <a:ext cx="2376264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(switchable by power gates)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63088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671900" y="918012"/>
            <a:ext cx="5445605" cy="5706626"/>
            <a:chOff x="3541476" y="1223755"/>
            <a:chExt cx="5576029" cy="53264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52953" t="13427" r="1114" b="8750"/>
            <a:stretch/>
          </p:blipFill>
          <p:spPr>
            <a:xfrm>
              <a:off x="3555395" y="1223755"/>
              <a:ext cx="5562110" cy="5326498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 bwMode="auto">
            <a:xfrm>
              <a:off x="3541476" y="2348880"/>
              <a:ext cx="450785" cy="1395155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2655" y="483886"/>
            <a:ext cx="2804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f) Cache stashing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latin typeface="Verdana"/>
              </a:rPr>
              <a:t>37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  <a:p>
            <a:pPr lvl="0" defTabSz="914400">
              <a:defRPr/>
            </a:pPr>
            <a:r>
              <a:rPr lang="en-US" dirty="0"/>
              <a:t> </a:t>
            </a:r>
            <a:r>
              <a:rPr lang="en-US" dirty="0" smtClean="0"/>
              <a:t>     (</a:t>
            </a:r>
            <a:r>
              <a:rPr lang="en-US" dirty="0"/>
              <a:t>not discussed)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565" y="1223755"/>
            <a:ext cx="443743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enables reads/writes into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shared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 or per-core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allows closely coupled accelerators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and I/O agents to access the CPU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memory via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AMBA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 CHI (PP) 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port.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stashing increases throughput.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hu-HU" dirty="0" smtClean="0">
                <a:solidFill>
                  <a:srgbClr val="FFFFFF"/>
                </a:solidFill>
              </a:rPr>
              <a:t>21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79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4773" r="9641" b="8388"/>
          <a:stretch/>
        </p:blipFill>
        <p:spPr>
          <a:xfrm>
            <a:off x="-36512" y="1124744"/>
            <a:ext cx="9129939" cy="4230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794" y="484094"/>
            <a:ext cx="1037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Use of a </a:t>
            </a:r>
            <a:r>
              <a:rPr kumimoji="0" lang="en-US" sz="18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ring </a:t>
            </a:r>
            <a:r>
              <a:rPr kumimoji="0" lang="en-US" sz="18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interconnect (CCI-550) to build premium </a:t>
            </a:r>
            <a:r>
              <a:rPr kumimoji="0" lang="en-US" sz="18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mobile systems in </a:t>
            </a:r>
            <a:r>
              <a:rPr kumimoji="0" lang="en-US" sz="18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2018 </a:t>
            </a:r>
            <a:r>
              <a:rPr kumimoji="0" lang="en-US" sz="1800" b="0" i="0" u="none" strike="noStrike" kern="1200" cap="none" spc="-8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</a:t>
            </a:r>
            <a:r>
              <a:rPr lang="hu-HU" spc="-80" dirty="0" smtClean="0">
                <a:latin typeface="Verdana"/>
              </a:rPr>
              <a:t>44</a:t>
            </a:r>
            <a:r>
              <a:rPr kumimoji="0" lang="en-US" sz="1800" b="0" i="0" u="none" strike="noStrike" kern="1200" cap="none" spc="-8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]</a:t>
            </a:r>
            <a:endParaRPr kumimoji="0" lang="en-US" sz="1800" b="0" i="0" u="none" strike="noStrike" kern="1200" cap="none" spc="-8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611" y="5711768"/>
            <a:ext cx="8018542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CCI-550:   Cache Coherent interconnect       </a:t>
            </a: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CoreSight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Debug and Trace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MMU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-500: Memory Management Unit (responsible for virtualization and caching)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NIC-450:   Network Interconnect (interface converter)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GIC-600:   General Interrupt Controller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6985" y="6489340"/>
            <a:ext cx="32051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SCP: System Control Processor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8763000" y="6375690"/>
            <a:ext cx="323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dirty="0" smtClean="0">
                <a:solidFill>
                  <a:srgbClr val="FFFFFF"/>
                </a:solidFill>
              </a:rPr>
              <a:t>2.5 </a:t>
            </a:r>
            <a:r>
              <a:rPr lang="en-US" dirty="0" err="1">
                <a:solidFill>
                  <a:srgbClr val="FFFFFF"/>
                </a:solidFill>
              </a:rPr>
              <a:t>DynamIQ</a:t>
            </a:r>
            <a:r>
              <a:rPr lang="en-US" dirty="0">
                <a:solidFill>
                  <a:srgbClr val="FFFFFF"/>
                </a:solidFill>
              </a:rPr>
              <a:t> core clusters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hu-HU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6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611560" y="1844824"/>
            <a:ext cx="7961095" cy="56366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 Evolution of the width of mobile </a:t>
            </a:r>
            <a:r>
              <a:rPr lang="en-US" sz="1900" dirty="0" smtClean="0">
                <a:solidFill>
                  <a:srgbClr val="FFFFFF"/>
                </a:solidFill>
                <a:latin typeface="Verdana"/>
              </a:rPr>
              <a:t>CPU cores</a:t>
            </a:r>
            <a:endParaRPr kumimoji="0" lang="hu-HU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75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10" y="491885"/>
            <a:ext cx="7786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 Evolution of the width of mobile CPU cores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370990" y="800708"/>
            <a:ext cx="882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Interpretation of the notion “width of CPU cores”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753" y="1160748"/>
            <a:ext cx="10508919" cy="1218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Recent </a:t>
            </a: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CPU cores </a:t>
            </a: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are typically built up of a </a:t>
            </a: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sequential </a:t>
            </a: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front-end and a parallel back-end.</a:t>
            </a:r>
            <a:endParaRPr kumimoji="0" lang="en-US" sz="1600" b="0" i="0" u="none" strike="noStrike" kern="1200" cap="none" spc="-5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  </a:t>
            </a:r>
            <a:r>
              <a:rPr lang="en-US" sz="1600" spc="-50" dirty="0" smtClean="0">
                <a:solidFill>
                  <a:srgbClr val="000000"/>
                </a:solidFill>
                <a:latin typeface="Verdana"/>
              </a:rPr>
              <a:t>(</a:t>
            </a:r>
            <a:r>
              <a:rPr lang="en-US" sz="1600" spc="-50" dirty="0" smtClean="0">
                <a:solidFill>
                  <a:srgbClr val="000000"/>
                </a:solidFill>
                <a:latin typeface="Verdana"/>
              </a:rPr>
              <a:t>The f</a:t>
            </a:r>
            <a:r>
              <a:rPr lang="en-US" sz="1600" spc="-50" dirty="0" smtClean="0">
                <a:solidFill>
                  <a:srgbClr val="0070C0"/>
                </a:solidFill>
                <a:latin typeface="Verdana"/>
              </a:rPr>
              <a:t>ront-end</a:t>
            </a:r>
            <a:r>
              <a:rPr lang="en-US" sz="1600" spc="-50" dirty="0" smtClean="0">
                <a:solidFill>
                  <a:srgbClr val="000000"/>
                </a:solidFill>
                <a:latin typeface="Verdana"/>
              </a:rPr>
              <a:t> operates </a:t>
            </a:r>
            <a:r>
              <a:rPr lang="en-US" sz="1600" spc="-50" dirty="0" smtClean="0">
                <a:solidFill>
                  <a:srgbClr val="0070C0"/>
                </a:solidFill>
                <a:latin typeface="Verdana"/>
              </a:rPr>
              <a:t>on bunches of instructions </a:t>
            </a:r>
            <a:r>
              <a:rPr lang="en-US" sz="1600" spc="-50" dirty="0" smtClean="0">
                <a:solidFill>
                  <a:srgbClr val="000000"/>
                </a:solidFill>
                <a:latin typeface="Verdana"/>
              </a:rPr>
              <a:t>(e.g. 4 instructions) </a:t>
            </a:r>
            <a:r>
              <a:rPr lang="en-US" sz="1600" spc="-50" dirty="0" smtClean="0">
                <a:solidFill>
                  <a:srgbClr val="000000"/>
                </a:solidFill>
                <a:latin typeface="Verdana"/>
              </a:rPr>
              <a:t>and operates</a:t>
            </a:r>
            <a:endParaRPr lang="en-US" sz="1600" spc="-50" dirty="0" smtClean="0">
              <a:solidFill>
                <a:srgbClr val="0070C0"/>
              </a:solidFill>
              <a:latin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600" spc="-5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5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spc="-70" dirty="0" smtClean="0">
                <a:solidFill>
                  <a:srgbClr val="0070C0"/>
                </a:solidFill>
                <a:latin typeface="Verdana"/>
              </a:rPr>
              <a:t>sequentially,</a:t>
            </a:r>
            <a:r>
              <a:rPr lang="en-US" sz="1600" spc="-70" dirty="0" smtClean="0">
                <a:solidFill>
                  <a:srgbClr val="000000"/>
                </a:solidFill>
                <a:latin typeface="Verdana"/>
              </a:rPr>
              <a:t> i.e. it</a:t>
            </a:r>
            <a:r>
              <a:rPr lang="en-US" sz="1600" spc="-70" dirty="0" smtClean="0">
                <a:solidFill>
                  <a:srgbClr val="000000"/>
                </a:solidFill>
                <a:latin typeface="Verdana"/>
              </a:rPr>
              <a:t> fetches, decodes, renames, dispatches instructions in a pipeline fashion.</a:t>
            </a:r>
            <a:endParaRPr lang="en-US" sz="1600" spc="-70" dirty="0" smtClean="0">
              <a:solidFill>
                <a:srgbClr val="000000"/>
              </a:solidFill>
              <a:latin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   (</a:t>
            </a:r>
            <a:r>
              <a:rPr kumimoji="0" lang="en-US" sz="1600" b="0" i="0" u="none" strike="noStrike" kern="1200" cap="none" spc="-7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The </a:t>
            </a:r>
            <a:r>
              <a:rPr kumimoji="0" lang="en-US" sz="1600" b="0" i="0" u="none" strike="noStrike" kern="1200" cap="none" spc="-7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back-end</a:t>
            </a:r>
            <a:r>
              <a:rPr kumimoji="0" lang="en-US" sz="1600" b="0" i="0" u="none" strike="noStrike" kern="1200" cap="none" spc="-7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executes </a:t>
            </a:r>
            <a:r>
              <a:rPr kumimoji="0" lang="en-US" sz="1600" b="0" i="0" u="none" strike="noStrike" kern="1200" cap="none" spc="-7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individual instructions in parallel</a:t>
            </a:r>
            <a:r>
              <a:rPr kumimoji="0" lang="en-US" sz="1600" b="0" i="0" u="none" strike="noStrike" kern="1200" cap="none" spc="-7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)</a:t>
            </a:r>
            <a:endParaRPr kumimoji="0" lang="en-US" sz="1600" b="0" i="0" u="none" strike="noStrike" kern="1200" cap="none" spc="-7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5847" t="30072" r="6642" b="14638"/>
          <a:stretch/>
        </p:blipFill>
        <p:spPr>
          <a:xfrm>
            <a:off x="2640865" y="2629762"/>
            <a:ext cx="3465385" cy="29379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500" y="6228601"/>
            <a:ext cx="8604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width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cores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understand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thinnest stage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front-end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usually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width of the decoder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which is 4 in the Figure above.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144" y="5616533"/>
            <a:ext cx="8176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simplified block diagram of the microarchitecture of a recent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core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(actually that of ARM’s Zen core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1418" y="2772403"/>
            <a:ext cx="1841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Front-end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(~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előfokozatok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)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925" y="4031962"/>
            <a:ext cx="1626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Back-end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(~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utófokozat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)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620946" y="3199806"/>
            <a:ext cx="3510390" cy="315976"/>
          </a:xfrm>
          <a:prstGeom prst="roundRect">
            <a:avLst/>
          </a:prstGeom>
          <a:noFill/>
          <a:ln w="28575" cap="flat" cmpd="sng" algn="ctr">
            <a:solidFill>
              <a:srgbClr val="0066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2353" y="3132257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Width of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microarchitecture</a:t>
            </a:r>
          </a:p>
        </p:txBody>
      </p:sp>
      <p:sp>
        <p:nvSpPr>
          <p:cNvPr id="14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3. Evolution of the width of mobile CPU cores </a:t>
            </a:r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2" name="Left Arrow 1"/>
          <p:cNvSpPr/>
          <p:nvPr/>
        </p:nvSpPr>
        <p:spPr bwMode="auto">
          <a:xfrm>
            <a:off x="6264188" y="3357177"/>
            <a:ext cx="288000" cy="720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15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/>
      <p:bldP spid="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76758" y="479527"/>
            <a:ext cx="882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Importance of the notion “width of the CPU core”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761" y="847892"/>
            <a:ext cx="9215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width of the CPU core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clock frequency are decisive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for t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thread 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(ST)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CPU core.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On the other hand, the </a:t>
            </a:r>
            <a:r>
              <a:rPr lang="en-US" sz="1600" dirty="0" smtClean="0">
                <a:solidFill>
                  <a:srgbClr val="0070C0"/>
                </a:solidFill>
              </a:rPr>
              <a:t>single </a:t>
            </a:r>
            <a:r>
              <a:rPr lang="en-US" sz="1600" dirty="0" smtClean="0">
                <a:solidFill>
                  <a:srgbClr val="0070C0"/>
                </a:solidFill>
              </a:rPr>
              <a:t>thread </a:t>
            </a:r>
            <a:r>
              <a:rPr lang="en-US" sz="1600" dirty="0">
                <a:solidFill>
                  <a:srgbClr val="0070C0"/>
                </a:solidFill>
              </a:rPr>
              <a:t>performance and the core </a:t>
            </a:r>
            <a:r>
              <a:rPr lang="en-US" sz="1600" dirty="0" smtClean="0">
                <a:solidFill>
                  <a:srgbClr val="0070C0"/>
                </a:solidFill>
              </a:rPr>
              <a:t>count </a:t>
            </a:r>
            <a:r>
              <a:rPr lang="en-US" sz="1600" dirty="0" smtClean="0">
                <a:solidFill>
                  <a:srgbClr val="0070C0"/>
                </a:solidFill>
              </a:rPr>
              <a:t>determine</a:t>
            </a:r>
            <a:endParaRPr lang="en-US" sz="1600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the multi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thread (MT) performance </a:t>
            </a:r>
            <a:r>
              <a:rPr lang="en-US" sz="1600" dirty="0" smtClean="0">
                <a:latin typeface="Verdana"/>
              </a:rPr>
              <a:t>while a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given workload </a:t>
            </a:r>
            <a:r>
              <a:rPr lang="en-US" sz="1600" dirty="0" smtClean="0">
                <a:latin typeface="Verdana"/>
              </a:rPr>
              <a:t>is running.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Obviously, the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multi thread performance greatly depends on the kind of the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workload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.</a:t>
            </a:r>
            <a:endParaRPr kumimoji="0" lang="en-US" sz="1600" b="0" i="0" u="none" strike="noStrike" kern="1200" cap="none" spc="-30" normalizeH="0" baseline="0" noProof="0" dirty="0" smtClean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5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3. Evolution of the width of mobile CPU cores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4319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09875" y="1607549"/>
            <a:ext cx="7545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Ax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87364" y="3238018"/>
            <a:ext cx="1232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Qualcomm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Snapdragon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740" y="2376845"/>
            <a:ext cx="10347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MediaTek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MT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8568" y="1622833"/>
            <a:ext cx="17283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 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 Cyclone cores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2568" y="5601865"/>
            <a:ext cx="68376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7025" y="5646870"/>
            <a:ext cx="68376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2014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8617" y="5646870"/>
            <a:ext cx="68376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2016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3015815" y="1397820"/>
            <a:ext cx="1170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9/2013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1993" y="3206023"/>
            <a:ext cx="19802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Snapdragon 410 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 Cortex-A53 cores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7762" y="2994254"/>
            <a:ext cx="1064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Q4/2014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10542" y="2348590"/>
            <a:ext cx="13869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MT6732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 Cortex A53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94565" y="2126225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10/2014 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511660" y="5511815"/>
            <a:ext cx="749808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1653180" y="5437975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3990055" y="5436372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8722085" y="5437975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6378705" y="5437995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209635" y="3982153"/>
            <a:ext cx="11596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0" y="3985229"/>
            <a:ext cx="30171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5433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 Cortex A57 and 4x Cortex A53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49634" y="3803108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10/2014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039778" y="2862359"/>
            <a:ext cx="207018" cy="20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5652120" y="1998263"/>
            <a:ext cx="227873" cy="23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309012" y="1268760"/>
            <a:ext cx="146457" cy="22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9380" y="4764066"/>
            <a:ext cx="7970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Huawei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Kirin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36247" y="4767298"/>
            <a:ext cx="326117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Kirin 930 with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 Cortex A53 @ 2.0 GHz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 Cortex A53 @ 1.5 GHz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51848" y="4572276"/>
            <a:ext cx="1064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Q1/2015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6699201" y="4446535"/>
            <a:ext cx="155157" cy="18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015888" y="3690451"/>
            <a:ext cx="249149" cy="2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377" y="476672"/>
            <a:ext cx="9545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pc="-30" dirty="0" smtClean="0">
                <a:solidFill>
                  <a:srgbClr val="2D2D8A"/>
                </a:solidFill>
              </a:rPr>
              <a:t>Timeline of the t</a:t>
            </a:r>
            <a:r>
              <a:rPr lang="en-GB" spc="-70" dirty="0" err="1" smtClean="0"/>
              <a:t>ransition</a:t>
            </a:r>
            <a:r>
              <a:rPr lang="en-GB" spc="-70" dirty="0" smtClean="0"/>
              <a:t> </a:t>
            </a:r>
            <a:r>
              <a:rPr lang="en-GB" spc="-70" dirty="0"/>
              <a:t>from 32-bit Armv7-based to 64-bit Armv8-based </a:t>
            </a:r>
            <a:r>
              <a:rPr lang="en-GB" spc="-70" dirty="0" smtClean="0"/>
              <a:t>cores</a:t>
            </a:r>
          </a:p>
          <a:p>
            <a:pPr defTabSz="914400">
              <a:defRPr/>
            </a:pPr>
            <a:r>
              <a:rPr lang="en-GB" spc="-70" dirty="0"/>
              <a:t> </a:t>
            </a:r>
            <a:r>
              <a:rPr lang="en-GB" spc="-70" dirty="0" smtClean="0"/>
              <a:t> </a:t>
            </a:r>
            <a:r>
              <a:rPr lang="en-GB" spc="-70" dirty="0"/>
              <a:t>in major mobile </a:t>
            </a:r>
            <a:r>
              <a:rPr lang="en-GB" spc="-70" dirty="0" smtClean="0"/>
              <a:t>lines</a:t>
            </a:r>
          </a:p>
        </p:txBody>
      </p:sp>
      <p:sp>
        <p:nvSpPr>
          <p:cNvPr id="32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508" y="5970766"/>
            <a:ext cx="11269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pc="-70" dirty="0" smtClean="0"/>
              <a:t>Figure: Transition from 32-bit Armv7-based to 64-bit Armv8-based cores in major mobile lines</a:t>
            </a:r>
            <a:endParaRPr lang="en-GB" sz="1600" spc="-70" dirty="0"/>
          </a:p>
        </p:txBody>
      </p:sp>
    </p:spTree>
    <p:extLst>
      <p:ext uri="{BB962C8B-B14F-4D97-AF65-F5344CB8AC3E}">
        <p14:creationId xmlns:p14="http://schemas.microsoft.com/office/powerpoint/2010/main" val="2869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Evolution of the width of mobile CPU cores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76672"/>
            <a:ext cx="490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Width of early mobile processor cores -1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" y="846337"/>
            <a:ext cx="8935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mobile processors emerged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 the second halve of the 2000’s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typically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2- or 3 wide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the next Tables show 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ARM’s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v7-based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 used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mobile devices.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4442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Evolution of the width of mobile CPU cores </a:t>
            </a:r>
            <a:r>
              <a:rPr lang="en-US" dirty="0" smtClean="0"/>
              <a:t>(4)</a:t>
            </a:r>
            <a:endParaRPr lang="en-US" dirty="0"/>
          </a:p>
        </p:txBody>
      </p:sp>
      <p:pic>
        <p:nvPicPr>
          <p:cNvPr id="10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1069871"/>
            <a:ext cx="8712200" cy="57435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377" y="953003"/>
            <a:ext cx="17379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</a:t>
            </a: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117382" y="2067211"/>
            <a:ext cx="11993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Mainstream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138473" y="5111437"/>
            <a:ext cx="11192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</a:t>
            </a: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76998" y="491360"/>
            <a:ext cx="893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Key features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Armv7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ISA based 32-bit cores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(based on 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80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Evolution of the width of mobile CPU cores </a:t>
            </a:r>
            <a:r>
              <a:rPr lang="en-US" dirty="0" smtClean="0"/>
              <a:t>(5)</a:t>
            </a:r>
            <a:endParaRPr lang="en-US" dirty="0"/>
          </a:p>
        </p:txBody>
      </p:sp>
      <p:pic>
        <p:nvPicPr>
          <p:cNvPr id="3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9"/>
          <a:stretch/>
        </p:blipFill>
        <p:spPr>
          <a:xfrm>
            <a:off x="971600" y="1354057"/>
            <a:ext cx="8162035" cy="3347645"/>
          </a:xfrm>
          <a:prstGeom prst="rect">
            <a:avLst/>
          </a:prstGeom>
        </p:spPr>
      </p:pic>
      <p:pic>
        <p:nvPicPr>
          <p:cNvPr id="4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"/>
          <a:stretch/>
        </p:blipFill>
        <p:spPr>
          <a:xfrm>
            <a:off x="971600" y="4422441"/>
            <a:ext cx="8133901" cy="2282923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59472" y="4498983"/>
            <a:ext cx="1092303" cy="331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</a:t>
            </a: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79232" y="1294875"/>
            <a:ext cx="1656460" cy="331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</a:t>
            </a: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79232" y="480293"/>
            <a:ext cx="8299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Key features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Armv8.0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ISA based 64-bit cores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replacing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Armv7 cores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(based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57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Evolution of the width of mobile CPU cores </a:t>
            </a:r>
            <a:r>
              <a:rPr lang="en-US" dirty="0" smtClean="0"/>
              <a:t>(6)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846337"/>
            <a:ext cx="9145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Correspondingly,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of Intel’s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(introduced in 2008) 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Cat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launched in 2011) were also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2-wide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(except of Intel’s later 3-wide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Airmont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as discussed earlier.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8" y="476672"/>
            <a:ext cx="490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Width of early mobile processor cores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2528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dirty="0"/>
              <a:t>3. Evolution of the width of mobile CPU cores </a:t>
            </a:r>
            <a:r>
              <a:rPr lang="en-US" dirty="0" smtClean="0"/>
              <a:t>(7)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76672"/>
            <a:ext cx="528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Width of contemporary mobile CPU cores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727" y="846337"/>
            <a:ext cx="867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order to raise performance,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 v8 and then v8.2 ISA based processors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became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3 then 4 and subsequently 5-wide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the next Table indicates.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1300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3. Evolution of the width of mobile CPU cores </a:t>
            </a:r>
            <a:r>
              <a:rPr lang="en-US" dirty="0" smtClean="0"/>
              <a:t>(8)</a:t>
            </a:r>
            <a:endParaRPr lang="en-US" kern="1200" dirty="0">
              <a:solidFill>
                <a:srgbClr val="FFFFFF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950123"/>
              </p:ext>
            </p:extLst>
          </p:nvPr>
        </p:nvGraphicFramePr>
        <p:xfrm>
          <a:off x="71438" y="1196752"/>
          <a:ext cx="9023268" cy="3347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561">
                  <a:extLst>
                    <a:ext uri="{9D8B030D-6E8A-4147-A177-3AD203B41FA5}">
                      <a16:colId xmlns:a16="http://schemas.microsoft.com/office/drawing/2014/main" val="2791126187"/>
                    </a:ext>
                  </a:extLst>
                </a:gridCol>
                <a:gridCol w="987561">
                  <a:extLst>
                    <a:ext uri="{9D8B030D-6E8A-4147-A177-3AD203B41FA5}">
                      <a16:colId xmlns:a16="http://schemas.microsoft.com/office/drawing/2014/main" val="1590581103"/>
                    </a:ext>
                  </a:extLst>
                </a:gridCol>
                <a:gridCol w="1175290">
                  <a:extLst>
                    <a:ext uri="{9D8B030D-6E8A-4147-A177-3AD203B41FA5}">
                      <a16:colId xmlns:a16="http://schemas.microsoft.com/office/drawing/2014/main" val="3469614198"/>
                    </a:ext>
                  </a:extLst>
                </a:gridCol>
                <a:gridCol w="1485165">
                  <a:extLst>
                    <a:ext uri="{9D8B030D-6E8A-4147-A177-3AD203B41FA5}">
                      <a16:colId xmlns:a16="http://schemas.microsoft.com/office/drawing/2014/main" val="1304252618"/>
                    </a:ext>
                  </a:extLst>
                </a:gridCol>
                <a:gridCol w="1125125">
                  <a:extLst>
                    <a:ext uri="{9D8B030D-6E8A-4147-A177-3AD203B41FA5}">
                      <a16:colId xmlns:a16="http://schemas.microsoft.com/office/drawing/2014/main" val="2514083328"/>
                    </a:ext>
                  </a:extLst>
                </a:gridCol>
                <a:gridCol w="1170130">
                  <a:extLst>
                    <a:ext uri="{9D8B030D-6E8A-4147-A177-3AD203B41FA5}">
                      <a16:colId xmlns:a16="http://schemas.microsoft.com/office/drawing/2014/main" val="180672529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1005831356"/>
                    </a:ext>
                  </a:extLst>
                </a:gridCol>
                <a:gridCol w="1102326">
                  <a:extLst>
                    <a:ext uri="{9D8B030D-6E8A-4147-A177-3AD203B41FA5}">
                      <a16:colId xmlns:a16="http://schemas.microsoft.com/office/drawing/2014/main" val="1917716556"/>
                    </a:ext>
                  </a:extLst>
                </a:gridCol>
              </a:tblGrid>
              <a:tr h="6226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Cortex</a:t>
                      </a:r>
                    </a:p>
                    <a:p>
                      <a:pPr algn="ctr"/>
                      <a:r>
                        <a:rPr lang="en-US" sz="1400" dirty="0"/>
                        <a:t>model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ISA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Launched in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Target </a:t>
                      </a:r>
                    </a:p>
                    <a:p>
                      <a:pPr algn="ctr"/>
                      <a:r>
                        <a:rPr lang="en-US" sz="1400" dirty="0"/>
                        <a:t>IC </a:t>
                      </a:r>
                      <a:r>
                        <a:rPr lang="en-US" sz="1400" dirty="0" err="1"/>
                        <a:t>techn</a:t>
                      </a:r>
                      <a:r>
                        <a:rPr lang="en-US" sz="1400" dirty="0"/>
                        <a:t>.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Decode</a:t>
                      </a:r>
                    </a:p>
                    <a:p>
                      <a:pPr algn="ctr"/>
                      <a:r>
                        <a:rPr lang="en-US" sz="1400" baseline="0" dirty="0"/>
                        <a:t> rate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Dispatch</a:t>
                      </a:r>
                    </a:p>
                    <a:p>
                      <a:pPr algn="ctr"/>
                      <a:r>
                        <a:rPr lang="en-US" sz="1400" dirty="0"/>
                        <a:t>rate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Issue rate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ROB size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95708"/>
                  </a:ext>
                </a:extLst>
              </a:tr>
              <a:tr h="3807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A72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ARM 8.0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02/2015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 nm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n.a</a:t>
                      </a:r>
                      <a:r>
                        <a:rPr lang="en-US" sz="1400" dirty="0"/>
                        <a:t>.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521172"/>
                  </a:ext>
                </a:extLst>
              </a:tr>
              <a:tr h="3807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A73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ARM 8.0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05/2016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 nm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n.a</a:t>
                      </a:r>
                      <a:r>
                        <a:rPr lang="en-US" sz="1400" dirty="0"/>
                        <a:t>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570220"/>
                  </a:ext>
                </a:extLst>
              </a:tr>
              <a:tr h="3807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A75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ARM 8.2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05/2017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r>
                        <a:rPr lang="en-US" sz="1400" baseline="0" dirty="0"/>
                        <a:t> nm</a:t>
                      </a:r>
                      <a:endParaRPr lang="en-US" sz="1400" dirty="0"/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128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001218"/>
                  </a:ext>
                </a:extLst>
              </a:tr>
              <a:tr h="44103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ARM 8.2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05/2018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12, 7, 5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6943186"/>
                  </a:ext>
                </a:extLst>
              </a:tr>
              <a:tr h="3807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A77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ARM 8.2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05/2019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7, 5 nm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160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852769"/>
                  </a:ext>
                </a:extLst>
              </a:tr>
              <a:tr h="3807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A78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ARM 8.2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05/2020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 nm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n.a</a:t>
                      </a:r>
                      <a:r>
                        <a:rPr lang="en-US" sz="1400" dirty="0"/>
                        <a:t>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972501"/>
                  </a:ext>
                </a:extLst>
              </a:tr>
              <a:tr h="3807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X1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ARM 8.2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05/2020</a:t>
                      </a:r>
                      <a:endParaRPr lang="en-US" sz="1400" dirty="0"/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 nm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224</a:t>
                      </a:r>
                    </a:p>
                  </a:txBody>
                  <a:tcPr anchor="ctr">
                    <a:solidFill>
                      <a:srgbClr val="D1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4523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438" y="481040"/>
            <a:ext cx="750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Widening the CPU core in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high-performance Cortex-A7x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6309320"/>
            <a:ext cx="86094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ROB: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ReOrder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Buffer (Out-of-order window) determines the max. number of  in-flight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instructions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653136"/>
            <a:ext cx="10263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050" y="4942646"/>
            <a:ext cx="8423909" cy="1297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A73 and A75 were designed in the Sophia Design Center all others in Austin.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A72 and a73 support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clusters the others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A72 introduced instruction fusion.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A75 introduced FP16 and int8 datatypes to support 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A77 introduced a Macro-Op (MOP) cache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8740365" y="6375690"/>
            <a:ext cx="323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716016" y="1196752"/>
            <a:ext cx="1116124" cy="334789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5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3. Evolution of the width of mobile CPU cores </a:t>
            </a:r>
            <a:r>
              <a:rPr lang="en-US" dirty="0" smtClean="0"/>
              <a:t>(9)</a:t>
            </a:r>
            <a:endParaRPr lang="en-US" kern="12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413665"/>
            <a:ext cx="8596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 smtClean="0">
                <a:solidFill>
                  <a:srgbClr val="2D2D8A"/>
                </a:solidFill>
              </a:rPr>
              <a:t>Example: Transition from 4-wide decoding to 5-wide decoding in ARM’s</a:t>
            </a:r>
          </a:p>
          <a:p>
            <a:pPr lvl="0"/>
            <a:r>
              <a:rPr lang="en-US" dirty="0">
                <a:solidFill>
                  <a:srgbClr val="2D2D8A"/>
                </a:solidFill>
              </a:rPr>
              <a:t> </a:t>
            </a:r>
            <a:r>
              <a:rPr lang="en-US" dirty="0" smtClean="0">
                <a:solidFill>
                  <a:srgbClr val="2D2D8A"/>
                </a:solidFill>
              </a:rPr>
              <a:t> mobile processors </a:t>
            </a:r>
            <a:r>
              <a:rPr lang="en-US" dirty="0" smtClean="0"/>
              <a:t>[</a:t>
            </a:r>
            <a:r>
              <a:rPr lang="hu-HU" dirty="0"/>
              <a:t>130</a:t>
            </a:r>
            <a:r>
              <a:rPr lang="en-US" dirty="0"/>
              <a:t>]</a:t>
            </a:r>
          </a:p>
        </p:txBody>
      </p:sp>
      <p:pic>
        <p:nvPicPr>
          <p:cNvPr id="5" name="Kép 3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E2D1ABB4-DA63-4E7D-ABAB-9A4B3C11C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1126445"/>
            <a:ext cx="9036000" cy="3531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1740" y="4617132"/>
            <a:ext cx="126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(2019)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0212" y="4617132"/>
            <a:ext cx="126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(2020)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" y="5085184"/>
            <a:ext cx="885704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The 1.5K </a:t>
            </a:r>
            <a:r>
              <a:rPr lang="en-GB" sz="1600" dirty="0">
                <a:solidFill>
                  <a:srgbClr val="FF0000"/>
                </a:solidFill>
              </a:rPr>
              <a:t>MOP cache,</a:t>
            </a:r>
            <a:r>
              <a:rPr lang="en-GB" sz="1600" dirty="0"/>
              <a:t> </a:t>
            </a:r>
            <a:r>
              <a:rPr lang="en-GB" sz="1600" dirty="0" smtClean="0"/>
              <a:t>introduced into the A77, </a:t>
            </a:r>
            <a:r>
              <a:rPr lang="en-GB" sz="1600" dirty="0">
                <a:solidFill>
                  <a:srgbClr val="0070C0"/>
                </a:solidFill>
              </a:rPr>
              <a:t>stores </a:t>
            </a:r>
            <a:r>
              <a:rPr lang="en-GB" sz="1600" dirty="0" smtClean="0">
                <a:solidFill>
                  <a:srgbClr val="0070C0"/>
                </a:solidFill>
              </a:rPr>
              <a:t>already decoded macro-</a:t>
            </a:r>
          </a:p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0070C0"/>
                </a:solidFill>
              </a:rPr>
              <a:t> </a:t>
            </a:r>
            <a:r>
              <a:rPr lang="en-GB" sz="1600" dirty="0" smtClean="0">
                <a:solidFill>
                  <a:srgbClr val="0070C0"/>
                </a:solidFill>
              </a:rPr>
              <a:t>     operations </a:t>
            </a:r>
            <a:r>
              <a:rPr lang="en-GB" sz="1600" dirty="0">
                <a:solidFill>
                  <a:srgbClr val="0070C0"/>
                </a:solidFill>
              </a:rPr>
              <a:t>(MOPs</a:t>
            </a:r>
            <a:r>
              <a:rPr lang="en-GB" sz="1600" dirty="0" smtClean="0">
                <a:solidFill>
                  <a:srgbClr val="0070C0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It is used </a:t>
            </a:r>
            <a:r>
              <a:rPr lang="en-GB" sz="1600" dirty="0" smtClean="0">
                <a:solidFill>
                  <a:srgbClr val="0070C0"/>
                </a:solidFill>
              </a:rPr>
              <a:t>to re-use already decoded MOPs</a:t>
            </a:r>
            <a:r>
              <a:rPr lang="en-GB" sz="1600" dirty="0" smtClean="0"/>
              <a:t>, e.g. to reduce the cost of missed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branch predictions.</a:t>
            </a: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256106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Evolution of the width of mobile CPU cores </a:t>
            </a:r>
            <a:r>
              <a:rPr lang="en-US" dirty="0" smtClean="0"/>
              <a:t>(10)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76672"/>
            <a:ext cx="528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Width of contemporary mobile CPU cores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727" y="846337"/>
            <a:ext cx="8840369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Here we point out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Apple was very early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introduce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6-wide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 processor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2013) and later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7-wide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(A11-A12X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2017-2018) or even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aseline="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baseline="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baseline="0" dirty="0" smtClean="0">
                <a:solidFill>
                  <a:srgbClr val="FF0000"/>
                </a:solidFill>
                <a:latin typeface="Verdana"/>
              </a:rPr>
              <a:t>8-wide </a:t>
            </a:r>
            <a:r>
              <a:rPr lang="en-US" sz="1600" baseline="0" dirty="0" smtClean="0">
                <a:solidFill>
                  <a:srgbClr val="0070C0"/>
                </a:solidFill>
                <a:latin typeface="Verdana"/>
              </a:rPr>
              <a:t>(A13/A14/M1 in 2019-2020)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assuring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Apple’s performance lead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mobile space.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As an example, the next Figure shows the assumed layout of </a:t>
            </a:r>
            <a:r>
              <a:rPr lang="en-GB" sz="1600" spc="-70" dirty="0"/>
              <a:t>of the </a:t>
            </a:r>
            <a:r>
              <a:rPr lang="en-GB" sz="1600" spc="-70" dirty="0">
                <a:solidFill>
                  <a:srgbClr val="0070C0"/>
                </a:solidFill>
              </a:rPr>
              <a:t>big core of </a:t>
            </a:r>
            <a:r>
              <a:rPr lang="en-GB" sz="1600" spc="-70" dirty="0" smtClean="0">
                <a:solidFill>
                  <a:srgbClr val="0070C0"/>
                </a:solidFill>
              </a:rPr>
              <a:t>the</a:t>
            </a:r>
          </a:p>
          <a:p>
            <a:pPr lvl="0">
              <a:defRPr/>
            </a:pPr>
            <a:r>
              <a:rPr lang="en-GB" sz="1600" spc="-70" dirty="0" smtClean="0">
                <a:solidFill>
                  <a:srgbClr val="0070C0"/>
                </a:solidFill>
              </a:rPr>
              <a:t>       Apple </a:t>
            </a:r>
            <a:r>
              <a:rPr lang="en-GB" sz="1600" spc="-70" dirty="0">
                <a:solidFill>
                  <a:srgbClr val="0070C0"/>
                </a:solidFill>
              </a:rPr>
              <a:t>A14 </a:t>
            </a:r>
            <a:r>
              <a:rPr lang="en-GB" sz="1600" spc="-70" dirty="0"/>
              <a:t>(</a:t>
            </a:r>
            <a:r>
              <a:rPr lang="en-GB" sz="1600" spc="-70" dirty="0" smtClean="0"/>
              <a:t>Firestorm core) (2020</a:t>
            </a:r>
            <a:r>
              <a:rPr lang="en-GB" sz="1600" spc="-70" dirty="0"/>
              <a:t>)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798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Evolution of the width of mobile CPU cores </a:t>
            </a:r>
            <a:r>
              <a:rPr lang="en-US" dirty="0" smtClean="0"/>
              <a:t>(11)</a:t>
            </a:r>
            <a:endParaRPr lang="en-GB" dirty="0"/>
          </a:p>
        </p:txBody>
      </p:sp>
      <p:pic>
        <p:nvPicPr>
          <p:cNvPr id="1026" name="Picture 2" descr="https://images.anandtech.com/doci/16226/Firestor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19" y="1196752"/>
            <a:ext cx="7944817" cy="534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325" y="483801"/>
            <a:ext cx="916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pc="-70" dirty="0" smtClean="0">
                <a:solidFill>
                  <a:schemeClr val="accent6"/>
                </a:solidFill>
              </a:rPr>
              <a:t>Example: Assumed layout of the big core of the Apple A14 (Firestorm) (2020) [63]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683568" y="5913276"/>
            <a:ext cx="2484276" cy="626227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83568" y="5913276"/>
            <a:ext cx="2340260" cy="626227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58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062" y="478418"/>
            <a:ext cx="547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the width of mobile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cores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Cím 11"/>
          <p:cNvSpPr>
            <a:spLocks noGrp="1"/>
          </p:cNvSpPr>
          <p:nvPr>
            <p:ph type="title"/>
          </p:nvPr>
        </p:nvSpPr>
        <p:spPr>
          <a:xfrm>
            <a:off x="0" y="10219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3. Evolution of the width of mobile CPU cores </a:t>
            </a:r>
            <a:r>
              <a:rPr lang="en-US" dirty="0" smtClean="0">
                <a:solidFill>
                  <a:srgbClr val="FFFFFF"/>
                </a:solidFill>
              </a:rPr>
              <a:t>(12)</a:t>
            </a:r>
            <a:endParaRPr lang="en-US" dirty="0"/>
          </a:p>
        </p:txBody>
      </p:sp>
      <p:sp>
        <p:nvSpPr>
          <p:cNvPr id="69" name="Text Box 5"/>
          <p:cNvSpPr txBox="1">
            <a:spLocks noChangeArrowheads="1"/>
          </p:cNvSpPr>
          <p:nvPr/>
        </p:nvSpPr>
        <p:spPr bwMode="auto">
          <a:xfrm>
            <a:off x="3504432" y="1715244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1" name="Text Box 5"/>
          <p:cNvSpPr txBox="1">
            <a:spLocks noChangeArrowheads="1"/>
          </p:cNvSpPr>
          <p:nvPr/>
        </p:nvSpPr>
        <p:spPr bwMode="auto">
          <a:xfrm>
            <a:off x="1379190" y="1713151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" name="Oval 13"/>
          <p:cNvSpPr>
            <a:spLocks noChangeArrowheads="1"/>
          </p:cNvSpPr>
          <p:nvPr/>
        </p:nvSpPr>
        <p:spPr bwMode="auto">
          <a:xfrm>
            <a:off x="8109328" y="1633964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4" name="Text Box 5"/>
          <p:cNvSpPr txBox="1">
            <a:spLocks noChangeArrowheads="1"/>
          </p:cNvSpPr>
          <p:nvPr/>
        </p:nvSpPr>
        <p:spPr bwMode="auto">
          <a:xfrm>
            <a:off x="5234942" y="1711807"/>
            <a:ext cx="18787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75" name="Straight Connector 74"/>
          <p:cNvCxnSpPr>
            <a:endCxn id="79" idx="6"/>
          </p:cNvCxnSpPr>
          <p:nvPr/>
        </p:nvCxnSpPr>
        <p:spPr bwMode="auto">
          <a:xfrm flipH="1">
            <a:off x="1689406" y="1408053"/>
            <a:ext cx="3218830" cy="26406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Straight Connector 75"/>
          <p:cNvCxnSpPr/>
          <p:nvPr/>
        </p:nvCxnSpPr>
        <p:spPr bwMode="auto">
          <a:xfrm>
            <a:off x="4900451" y="1408053"/>
            <a:ext cx="3235487" cy="233898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1983142" y="901717"/>
            <a:ext cx="5878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Width of mobile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(or of big cores of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or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dynamIQ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 clusters)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8" name="Text Box 6"/>
          <p:cNvSpPr txBox="1">
            <a:spLocks noChangeArrowheads="1"/>
          </p:cNvSpPr>
          <p:nvPr/>
        </p:nvSpPr>
        <p:spPr bwMode="auto">
          <a:xfrm>
            <a:off x="7745444" y="1713861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0000"/>
                </a:solidFill>
              </a:rPr>
              <a:t>5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1624318" y="1641951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80" name="Straight Connector 79"/>
          <p:cNvCxnSpPr/>
          <p:nvPr/>
        </p:nvCxnSpPr>
        <p:spPr bwMode="auto">
          <a:xfrm flipH="1">
            <a:off x="3917379" y="1408053"/>
            <a:ext cx="969126" cy="27003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Straight Connector 80"/>
          <p:cNvCxnSpPr/>
          <p:nvPr/>
        </p:nvCxnSpPr>
        <p:spPr bwMode="auto">
          <a:xfrm>
            <a:off x="4900451" y="1401790"/>
            <a:ext cx="1257605" cy="252936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3884834" y="1645591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6137115" y="163765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1500" y="1965312"/>
            <a:ext cx="749218" cy="2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51450" y="1966178"/>
            <a:ext cx="2654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Cortex-A (2005-09)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(except 1-wide LP A5 (2009)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3-wide HP A15))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851920" y="1962587"/>
            <a:ext cx="2137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HP Cortex-A15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(2010)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24593" y="3477527"/>
            <a:ext cx="73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7220" y="3492409"/>
            <a:ext cx="2078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 family (2008-15)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14534" y="3733469"/>
            <a:ext cx="73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66690" y="3751148"/>
            <a:ext cx="2278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Cat family (2011-2015)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14534" y="4012048"/>
            <a:ext cx="724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68002" y="4018580"/>
            <a:ext cx="1888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Cortex-A8 (2009)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045994" y="4015760"/>
            <a:ext cx="1995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Swift (A6) (2012)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07112" y="4299409"/>
            <a:ext cx="1035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Qualcomm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44909" y="4304020"/>
            <a:ext cx="194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Scorpion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S1-S3) (2007-10)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953227" y="4298965"/>
            <a:ext cx="193327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Krait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(S4/S400/S60x/S80x)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(2012-14)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Kryo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Kryo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280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(S820/821/835) (2015/2016/2017)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Kryo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385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(S845) (2018)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16505" y="5941959"/>
            <a:ext cx="1035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088487" y="5960661"/>
            <a:ext cx="2251557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v8.0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M1 (2016)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M2 (2017)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9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516697" y="2582116"/>
            <a:ext cx="278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v8.0 HP Cortex-A  (2013-15) (except 2-wide HP Cortex-A73)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780501" y="5944577"/>
            <a:ext cx="2219170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Ex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(2013-14)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(2016) </a:t>
            </a:r>
          </a:p>
        </p:txBody>
      </p:sp>
      <p:sp>
        <p:nvSpPr>
          <p:cNvPr id="103" name="Right Arrow 102"/>
          <p:cNvSpPr/>
          <p:nvPr/>
        </p:nvSpPr>
        <p:spPr bwMode="auto">
          <a:xfrm>
            <a:off x="2815669" y="2065078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4" name="Right Arrow 103"/>
          <p:cNvSpPr/>
          <p:nvPr/>
        </p:nvSpPr>
        <p:spPr bwMode="auto">
          <a:xfrm>
            <a:off x="2806421" y="4109988"/>
            <a:ext cx="273600" cy="90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5" name="Right Arrow 104"/>
          <p:cNvSpPr/>
          <p:nvPr/>
        </p:nvSpPr>
        <p:spPr bwMode="auto">
          <a:xfrm>
            <a:off x="2805857" y="4412408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6" name="Right Arrow 105"/>
          <p:cNvSpPr/>
          <p:nvPr/>
        </p:nvSpPr>
        <p:spPr bwMode="auto">
          <a:xfrm>
            <a:off x="4833152" y="6051537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9" name="TextBox 66"/>
          <p:cNvSpPr txBox="1"/>
          <p:nvPr/>
        </p:nvSpPr>
        <p:spPr>
          <a:xfrm>
            <a:off x="5251055" y="3035657"/>
            <a:ext cx="1736887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HP Cortex-A76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(2018)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000000"/>
                </a:solidFill>
                <a:latin typeface="Verdana"/>
              </a:rPr>
              <a:t>HP Cortex-A78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000000"/>
                </a:solidFill>
                <a:latin typeface="Verdana"/>
              </a:rPr>
              <a:t>(2020)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0" name="Right Arrow 36"/>
          <p:cNvSpPr/>
          <p:nvPr/>
        </p:nvSpPr>
        <p:spPr bwMode="auto">
          <a:xfrm>
            <a:off x="4889942" y="3147901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" name="Szövegdoboz 1"/>
          <p:cNvSpPr txBox="1"/>
          <p:nvPr/>
        </p:nvSpPr>
        <p:spPr>
          <a:xfrm>
            <a:off x="359854" y="6345324"/>
            <a:ext cx="2879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HP: High-Performance/big core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LP: Low-Power</a:t>
            </a:r>
          </a:p>
        </p:txBody>
      </p:sp>
      <p:sp>
        <p:nvSpPr>
          <p:cNvPr id="112" name="Szövegdoboz 8"/>
          <p:cNvSpPr txBox="1"/>
          <p:nvPr/>
        </p:nvSpPr>
        <p:spPr>
          <a:xfrm>
            <a:off x="819738" y="2604335"/>
            <a:ext cx="1719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v8.0 HP Cortex-A73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(2016)</a:t>
            </a:r>
          </a:p>
        </p:txBody>
      </p:sp>
      <p:sp>
        <p:nvSpPr>
          <p:cNvPr id="113" name="TextBox 53"/>
          <p:cNvSpPr txBox="1"/>
          <p:nvPr/>
        </p:nvSpPr>
        <p:spPr>
          <a:xfrm>
            <a:off x="3001480" y="3438418"/>
            <a:ext cx="175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Airmont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Atom core (2016)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4" name="Right Arrow 36"/>
          <p:cNvSpPr/>
          <p:nvPr/>
        </p:nvSpPr>
        <p:spPr bwMode="auto">
          <a:xfrm>
            <a:off x="2820506" y="3619292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6" name="Right Arrow 36"/>
          <p:cNvSpPr/>
          <p:nvPr/>
        </p:nvSpPr>
        <p:spPr bwMode="auto">
          <a:xfrm>
            <a:off x="7100549" y="3136014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63222" y="3038080"/>
            <a:ext cx="1815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v8.0/8.2 LP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(2013/2017)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061495" y="3038096"/>
            <a:ext cx="1719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HP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Cortex-A75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(2017)</a:t>
            </a:r>
          </a:p>
        </p:txBody>
      </p:sp>
      <p:sp>
        <p:nvSpPr>
          <p:cNvPr id="63" name="Right Arrow 62"/>
          <p:cNvSpPr/>
          <p:nvPr/>
        </p:nvSpPr>
        <p:spPr bwMode="auto">
          <a:xfrm>
            <a:off x="6987942" y="6061791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380312" y="3039343"/>
            <a:ext cx="182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HP Cortex-X1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(2020))</a:t>
            </a:r>
          </a:p>
        </p:txBody>
      </p:sp>
      <p:sp>
        <p:nvSpPr>
          <p:cNvPr id="54" name="Right Arrow 53"/>
          <p:cNvSpPr/>
          <p:nvPr/>
        </p:nvSpPr>
        <p:spPr bwMode="auto">
          <a:xfrm>
            <a:off x="5004048" y="4113076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8932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76672"/>
            <a:ext cx="6081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 smtClean="0">
                <a:solidFill>
                  <a:srgbClr val="2D2D8A"/>
                </a:solidFill>
              </a:rPr>
              <a:t>Evolution of ARM </a:t>
            </a:r>
            <a:r>
              <a:rPr lang="en-US" dirty="0">
                <a:solidFill>
                  <a:srgbClr val="2D2D8A"/>
                </a:solidFill>
              </a:rPr>
              <a:t>ISA-based mobile </a:t>
            </a:r>
            <a:r>
              <a:rPr lang="en-US" dirty="0" smtClean="0">
                <a:solidFill>
                  <a:srgbClr val="2D2D8A"/>
                </a:solidFill>
              </a:rPr>
              <a:t>processors -2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872716"/>
            <a:ext cx="8532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Nevertheless, there were </a:t>
            </a:r>
            <a:r>
              <a:rPr lang="en-GB" sz="1600" dirty="0" smtClean="0">
                <a:solidFill>
                  <a:srgbClr val="0070C0"/>
                </a:solidFill>
              </a:rPr>
              <a:t>two alternatives </a:t>
            </a:r>
            <a:r>
              <a:rPr lang="en-GB" sz="1600" dirty="0" smtClean="0"/>
              <a:t>of how this transition happened: 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59532" y="1232756"/>
            <a:ext cx="903700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600" dirty="0" smtClean="0"/>
              <a:t>a) to move to 64-bit </a:t>
            </a:r>
            <a:r>
              <a:rPr lang="en-GB" sz="1600" dirty="0" smtClean="0">
                <a:solidFill>
                  <a:srgbClr val="0070C0"/>
                </a:solidFill>
              </a:rPr>
              <a:t>while hold on the symmetrical multicore design </a:t>
            </a:r>
            <a:r>
              <a:rPr lang="en-GB" sz="1600" dirty="0" smtClean="0"/>
              <a:t>or</a:t>
            </a:r>
          </a:p>
          <a:p>
            <a:r>
              <a:rPr lang="en-GB" sz="1600" dirty="0" smtClean="0"/>
              <a:t>b) to move to 64-bit </a:t>
            </a:r>
            <a:r>
              <a:rPr lang="en-GB" sz="1600" dirty="0" smtClean="0">
                <a:solidFill>
                  <a:srgbClr val="0070C0"/>
                </a:solidFill>
              </a:rPr>
              <a:t>while switching to the </a:t>
            </a:r>
            <a:r>
              <a:rPr lang="en-GB" sz="1600" dirty="0" err="1" smtClean="0">
                <a:solidFill>
                  <a:srgbClr val="0070C0"/>
                </a:solidFill>
              </a:rPr>
              <a:t>big.LITTLE</a:t>
            </a:r>
            <a:r>
              <a:rPr lang="en-GB" sz="1600" dirty="0" smtClean="0">
                <a:solidFill>
                  <a:srgbClr val="0070C0"/>
                </a:solidFill>
              </a:rPr>
              <a:t> design </a:t>
            </a:r>
            <a:r>
              <a:rPr lang="en-GB" sz="1600" dirty="0" smtClean="0"/>
              <a:t>as well,  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1849298"/>
            <a:ext cx="3617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as the next Figure demonstrates.</a:t>
            </a: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9359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062" y="478418"/>
            <a:ext cx="547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the width of mobile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cores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Cím 11"/>
          <p:cNvSpPr>
            <a:spLocks noGrp="1"/>
          </p:cNvSpPr>
          <p:nvPr>
            <p:ph type="title"/>
          </p:nvPr>
        </p:nvSpPr>
        <p:spPr>
          <a:xfrm>
            <a:off x="0" y="10219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3. Evolution of the width of mobile CPU cores </a:t>
            </a:r>
            <a:r>
              <a:rPr lang="en-US" dirty="0" smtClean="0">
                <a:solidFill>
                  <a:srgbClr val="FFFFFF"/>
                </a:solidFill>
              </a:rPr>
              <a:t>(13)</a:t>
            </a:r>
            <a:endParaRPr lang="en-US" dirty="0"/>
          </a:p>
        </p:txBody>
      </p:sp>
      <p:sp>
        <p:nvSpPr>
          <p:cNvPr id="69" name="Text Box 5"/>
          <p:cNvSpPr txBox="1">
            <a:spLocks noChangeArrowheads="1"/>
          </p:cNvSpPr>
          <p:nvPr/>
        </p:nvSpPr>
        <p:spPr bwMode="auto">
          <a:xfrm>
            <a:off x="3152390" y="1715244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" name="Oval 13"/>
          <p:cNvSpPr>
            <a:spLocks noChangeArrowheads="1"/>
          </p:cNvSpPr>
          <p:nvPr/>
        </p:nvSpPr>
        <p:spPr bwMode="auto">
          <a:xfrm>
            <a:off x="7757286" y="1633964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4" name="Text Box 5"/>
          <p:cNvSpPr txBox="1">
            <a:spLocks noChangeArrowheads="1"/>
          </p:cNvSpPr>
          <p:nvPr/>
        </p:nvSpPr>
        <p:spPr bwMode="auto">
          <a:xfrm>
            <a:off x="4882900" y="1711807"/>
            <a:ext cx="18787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0000"/>
                </a:solidFill>
              </a:rPr>
              <a:t>7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76" name="Straight Connector 75"/>
          <p:cNvCxnSpPr/>
          <p:nvPr/>
        </p:nvCxnSpPr>
        <p:spPr bwMode="auto">
          <a:xfrm>
            <a:off x="4548409" y="1408053"/>
            <a:ext cx="3235487" cy="233898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1631100" y="901717"/>
            <a:ext cx="5878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Width of mobile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(or of big cores of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or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dynamIQ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 clusters)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8" name="Text Box 6"/>
          <p:cNvSpPr txBox="1">
            <a:spLocks noChangeArrowheads="1"/>
          </p:cNvSpPr>
          <p:nvPr/>
        </p:nvSpPr>
        <p:spPr bwMode="auto">
          <a:xfrm>
            <a:off x="7393402" y="1713861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80" name="Straight Connector 79"/>
          <p:cNvCxnSpPr/>
          <p:nvPr/>
        </p:nvCxnSpPr>
        <p:spPr bwMode="auto">
          <a:xfrm flipH="1">
            <a:off x="3565337" y="1408053"/>
            <a:ext cx="969126" cy="27003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Straight Connector 80"/>
          <p:cNvCxnSpPr/>
          <p:nvPr/>
        </p:nvCxnSpPr>
        <p:spPr bwMode="auto">
          <a:xfrm>
            <a:off x="4548409" y="1401790"/>
            <a:ext cx="1257605" cy="252936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3532792" y="1645591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5785073" y="163765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1500" y="1965312"/>
            <a:ext cx="749218" cy="2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24593" y="3465004"/>
            <a:ext cx="73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14534" y="3720946"/>
            <a:ext cx="73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14534" y="4041068"/>
            <a:ext cx="724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07112" y="4772181"/>
            <a:ext cx="1035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Qualcomm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16505" y="5168225"/>
            <a:ext cx="1035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4" name="Right Arrow 103"/>
          <p:cNvSpPr/>
          <p:nvPr/>
        </p:nvSpPr>
        <p:spPr bwMode="auto">
          <a:xfrm>
            <a:off x="4471986" y="4167092"/>
            <a:ext cx="273600" cy="90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5" name="Right Arrow 104"/>
          <p:cNvSpPr/>
          <p:nvPr/>
        </p:nvSpPr>
        <p:spPr bwMode="auto">
          <a:xfrm>
            <a:off x="5493810" y="5298246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" name="Right Arrow 106"/>
          <p:cNvSpPr/>
          <p:nvPr/>
        </p:nvSpPr>
        <p:spPr bwMode="auto">
          <a:xfrm>
            <a:off x="6537926" y="4221088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" name="Szövegdoboz 1"/>
          <p:cNvSpPr txBox="1"/>
          <p:nvPr/>
        </p:nvSpPr>
        <p:spPr>
          <a:xfrm>
            <a:off x="296547" y="6381553"/>
            <a:ext cx="2763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HP: High-Performance/big core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LP: Low-Power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598677" y="4047455"/>
            <a:ext cx="2017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v8.0 HP A7-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A10X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(2013-2017)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724014" y="4011451"/>
            <a:ext cx="183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HP A11 (2017)</a:t>
            </a:r>
          </a:p>
          <a:p>
            <a:pPr lvl="0" algn="ctr" defTabSz="914400"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v8.3 </a:t>
            </a:r>
            <a:r>
              <a:rPr lang="en-US" sz="1200" dirty="0">
                <a:solidFill>
                  <a:srgbClr val="000000"/>
                </a:solidFill>
              </a:rPr>
              <a:t>HP </a:t>
            </a:r>
            <a:r>
              <a:rPr lang="en-US" sz="1200" dirty="0" smtClean="0">
                <a:solidFill>
                  <a:srgbClr val="000000"/>
                </a:solidFill>
              </a:rPr>
              <a:t>A12/A12X </a:t>
            </a:r>
          </a:p>
          <a:p>
            <a:pPr lvl="0" algn="ctr" defTabSz="914400"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(2018)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776242" y="4042809"/>
            <a:ext cx="183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v8.4 HP A13 (2019)</a:t>
            </a:r>
          </a:p>
          <a:p>
            <a:pPr lvl="0" algn="ctr" defTabSz="914400"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v8.6 </a:t>
            </a:r>
            <a:r>
              <a:rPr lang="en-US" sz="1200" dirty="0">
                <a:solidFill>
                  <a:srgbClr val="000000"/>
                </a:solidFill>
              </a:rPr>
              <a:t>HP </a:t>
            </a:r>
            <a:r>
              <a:rPr lang="en-US" sz="1200" dirty="0" smtClean="0">
                <a:solidFill>
                  <a:srgbClr val="000000"/>
                </a:solidFill>
              </a:rPr>
              <a:t>A14/M1 </a:t>
            </a:r>
          </a:p>
          <a:p>
            <a:pPr lvl="0" algn="ctr" defTabSz="914400"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(2028)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704234" y="5172232"/>
            <a:ext cx="1758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M6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(2020)/cancelled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49949" y="5171127"/>
            <a:ext cx="175804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M3 (2018)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9810)</a:t>
            </a:r>
            <a:endParaRPr lang="en-US" sz="1200" dirty="0" smtClean="0">
              <a:solidFill>
                <a:srgbClr val="000000"/>
              </a:solidFill>
            </a:endParaRPr>
          </a:p>
          <a:p>
            <a:pPr algn="ctr" defTabSz="91440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 v8.2 M4 </a:t>
            </a:r>
            <a:r>
              <a:rPr lang="en-US" sz="1200" dirty="0">
                <a:solidFill>
                  <a:srgbClr val="000000"/>
                </a:solidFill>
              </a:rPr>
              <a:t>(</a:t>
            </a:r>
            <a:r>
              <a:rPr lang="en-US" sz="1200" dirty="0" smtClean="0">
                <a:solidFill>
                  <a:srgbClr val="000000"/>
                </a:solidFill>
              </a:rPr>
              <a:t>2019) </a:t>
            </a:r>
            <a:r>
              <a:rPr lang="en-US" sz="1200" dirty="0" err="1">
                <a:solidFill>
                  <a:srgbClr val="000000"/>
                </a:solidFill>
              </a:rPr>
              <a:t>Exynos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9820</a:t>
            </a:r>
            <a:r>
              <a:rPr lang="en-US" sz="1200" dirty="0">
                <a:solidFill>
                  <a:srgbClr val="000000"/>
                </a:solidFill>
              </a:rPr>
              <a:t>)</a:t>
            </a:r>
          </a:p>
          <a:p>
            <a:pPr algn="ctr" defTabSz="91440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200" dirty="0">
                <a:solidFill>
                  <a:srgbClr val="000000"/>
                </a:solidFill>
              </a:rPr>
              <a:t>v8.2 </a:t>
            </a:r>
            <a:r>
              <a:rPr lang="en-US" sz="1200" dirty="0" smtClean="0">
                <a:solidFill>
                  <a:srgbClr val="000000"/>
                </a:solidFill>
              </a:rPr>
              <a:t>M5 </a:t>
            </a:r>
            <a:r>
              <a:rPr lang="en-US" sz="1200" dirty="0">
                <a:solidFill>
                  <a:srgbClr val="000000"/>
                </a:solidFill>
              </a:rPr>
              <a:t>(</a:t>
            </a:r>
            <a:r>
              <a:rPr lang="en-US" sz="1200" dirty="0" smtClean="0">
                <a:solidFill>
                  <a:srgbClr val="000000"/>
                </a:solidFill>
              </a:rPr>
              <a:t>2019) </a:t>
            </a:r>
            <a:r>
              <a:rPr lang="en-US" sz="1200" dirty="0" err="1">
                <a:solidFill>
                  <a:srgbClr val="000000"/>
                </a:solidFill>
              </a:rPr>
              <a:t>Exynos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990)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7264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235" y="476672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50" y="764704"/>
            <a:ext cx="5794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Certain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early mobile processors were only 1-wide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like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525" y="1076662"/>
            <a:ext cx="5189690" cy="610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ARM’s 1176 used in Apple’s iPhone (2007) 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ARM’s Cortex-A5 (2009)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107504" y="1647348"/>
            <a:ext cx="8685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for better clarity these processors were not indicated in the previous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Figure.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3. Evolution of the width of mobile CPU cores </a:t>
            </a:r>
            <a:r>
              <a:rPr lang="en-US" dirty="0" smtClean="0">
                <a:solidFill>
                  <a:srgbClr val="FFFFFF"/>
                </a:solidFill>
              </a:rPr>
              <a:t>(14)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52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7550" y="477680"/>
            <a:ext cx="10507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pc="-50" dirty="0" smtClean="0">
                <a:solidFill>
                  <a:schemeClr val="accent6"/>
                </a:solidFill>
              </a:rPr>
              <a:t>Evolution </a:t>
            </a:r>
            <a:r>
              <a:rPr lang="en-US" spc="-50" dirty="0">
                <a:solidFill>
                  <a:schemeClr val="accent6"/>
                </a:solidFill>
              </a:rPr>
              <a:t>of the width of </a:t>
            </a:r>
            <a:r>
              <a:rPr lang="en-US" spc="-50" dirty="0" smtClean="0">
                <a:solidFill>
                  <a:schemeClr val="accent6"/>
                </a:solidFill>
              </a:rPr>
              <a:t>CPU cores</a:t>
            </a:r>
            <a:r>
              <a:rPr kumimoji="0" lang="en-US" sz="18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</a:rPr>
              <a:t> of Intel’s and AMD’s basic microarchitectures</a:t>
            </a:r>
            <a:endParaRPr kumimoji="0" lang="en-US" sz="1800" b="0" i="0" u="none" strike="noStrike" kern="1200" cap="none" spc="-5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32489" y="1631481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55576" y="1629388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6822340" y="1550201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170699" y="1628044"/>
            <a:ext cx="18787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1125929" y="1345785"/>
            <a:ext cx="2900460" cy="237397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endCxn id="5" idx="2"/>
          </p:cNvCxnSpPr>
          <p:nvPr/>
        </p:nvCxnSpPr>
        <p:spPr bwMode="auto">
          <a:xfrm>
            <a:off x="3863970" y="1340147"/>
            <a:ext cx="2958370" cy="24101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495948" y="1016732"/>
            <a:ext cx="4749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Width of Intel’s and AMD’s basic microarchitectures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372200" y="1630098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5-wide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1079540" y="1558188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 flipH="1">
            <a:off x="2945436" y="1336096"/>
            <a:ext cx="1080953" cy="258225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4032697" y="1336096"/>
            <a:ext cx="1061116" cy="234867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2912891" y="1561828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5072872" y="1553894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58" y="1900799"/>
            <a:ext cx="749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5556" y="1898074"/>
            <a:ext cx="10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(1993)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70352" y="1898074"/>
            <a:ext cx="213761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II (Pentium Pro) 1996)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III (1999)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4 (2000)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686" y="2798175"/>
            <a:ext cx="73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1596264" y="1971692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7" name="Right Arrow 36"/>
          <p:cNvSpPr/>
          <p:nvPr/>
        </p:nvSpPr>
        <p:spPr bwMode="auto">
          <a:xfrm>
            <a:off x="4081656" y="1988084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39952" y="1907727"/>
            <a:ext cx="175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2 (2006)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until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Broadwell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(2014)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40152" y="1908726"/>
            <a:ext cx="1638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symmetrical multicores</a:t>
            </a:r>
          </a:p>
        </p:txBody>
      </p:sp>
      <p:sp>
        <p:nvSpPr>
          <p:cNvPr id="48" name="Right Arrow 47"/>
          <p:cNvSpPr/>
          <p:nvPr/>
        </p:nvSpPr>
        <p:spPr bwMode="auto">
          <a:xfrm>
            <a:off x="5724128" y="1988084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853210" y="3097963"/>
            <a:ext cx="217332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K7 Athlon (1998)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K8 (Hammer)-based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designs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K10 (Barcelona/Phenom) based lines (2007)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K10.5 (Shanghai etc.)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lines (2008)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55386" y="3138322"/>
            <a:ext cx="228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K15 Bulldozer-based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  (2011)</a:t>
            </a:r>
          </a:p>
        </p:txBody>
      </p:sp>
      <p:sp>
        <p:nvSpPr>
          <p:cNvPr id="70" name="Right Arrow 69"/>
          <p:cNvSpPr/>
          <p:nvPr/>
        </p:nvSpPr>
        <p:spPr bwMode="auto">
          <a:xfrm>
            <a:off x="3900841" y="2906114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966038" y="3590317"/>
            <a:ext cx="2283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lines (2017)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070167" y="2798174"/>
            <a:ext cx="1732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K5 (1996)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226666" y="2798174"/>
            <a:ext cx="1732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K6 (1997)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Right Arrow 73"/>
          <p:cNvSpPr/>
          <p:nvPr/>
        </p:nvSpPr>
        <p:spPr bwMode="auto">
          <a:xfrm>
            <a:off x="3889229" y="3239947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 rot="9853837">
            <a:off x="3864547" y="2886852"/>
            <a:ext cx="543632" cy="215444"/>
            <a:chOff x="4916750" y="3123546"/>
            <a:chExt cx="543632" cy="215444"/>
          </a:xfrm>
        </p:grpSpPr>
        <p:sp>
          <p:nvSpPr>
            <p:cNvPr id="75" name="Right Arrow 74"/>
            <p:cNvSpPr/>
            <p:nvPr/>
          </p:nvSpPr>
          <p:spPr bwMode="auto">
            <a:xfrm>
              <a:off x="5186062" y="3131350"/>
              <a:ext cx="274320" cy="9001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16750" y="3123546"/>
              <a:ext cx="1847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38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3. Evolution of the width of mobile CPU cores </a:t>
            </a:r>
            <a:r>
              <a:rPr lang="en-US" dirty="0" smtClean="0">
                <a:solidFill>
                  <a:srgbClr val="FFFFFF"/>
                </a:solidFill>
              </a:rPr>
              <a:t>(15)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158" y="4674622"/>
            <a:ext cx="9020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sz="1600" b="0" i="0" u="none" strike="noStrike" kern="1200" cap="none" spc="-4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the width </a:t>
            </a:r>
            <a:r>
              <a:rPr kumimoji="0" lang="en-US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-4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cores of Intel’s </a:t>
            </a:r>
            <a:r>
              <a:rPr kumimoji="0" lang="en-US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AMD’s basic </a:t>
            </a:r>
            <a:r>
              <a:rPr kumimoji="0" lang="en-US" sz="1600" b="0" i="0" u="none" strike="noStrike" kern="1200" cap="none" spc="-4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microarchitectures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500" y="5733256"/>
            <a:ext cx="935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40" dirty="0" smtClean="0"/>
              <a:t>This apparent contradiction is resolved by the fact that </a:t>
            </a:r>
            <a:r>
              <a:rPr lang="en-GB" sz="1600" spc="-40" dirty="0" smtClean="0">
                <a:solidFill>
                  <a:srgbClr val="0070C0"/>
                </a:solidFill>
              </a:rPr>
              <a:t>client processors </a:t>
            </a:r>
            <a:r>
              <a:rPr lang="en-GB" sz="1600" spc="-40" dirty="0" smtClean="0"/>
              <a:t>are typically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x86-based CISC processors </a:t>
            </a:r>
            <a:r>
              <a:rPr lang="en-GB" sz="1600" dirty="0" smtClean="0">
                <a:solidFill>
                  <a:srgbClr val="0070C0"/>
                </a:solidFill>
              </a:rPr>
              <a:t>with variable instruction word length </a:t>
            </a:r>
            <a:r>
              <a:rPr lang="en-GB" sz="1600" dirty="0" smtClean="0"/>
              <a:t>whereas </a:t>
            </a:r>
            <a:r>
              <a:rPr lang="en-GB" sz="1600" dirty="0" smtClean="0">
                <a:solidFill>
                  <a:srgbClr val="0070C0"/>
                </a:solidFill>
              </a:rPr>
              <a:t>mobile </a:t>
            </a:r>
          </a:p>
          <a:p>
            <a:r>
              <a:rPr lang="en-GB" sz="1600" spc="-50" dirty="0">
                <a:solidFill>
                  <a:srgbClr val="0070C0"/>
                </a:solidFill>
              </a:rPr>
              <a:t> </a:t>
            </a:r>
            <a:r>
              <a:rPr lang="en-GB" sz="1600" spc="-50" dirty="0" smtClean="0">
                <a:solidFill>
                  <a:srgbClr val="0070C0"/>
                </a:solidFill>
              </a:rPr>
              <a:t>      </a:t>
            </a:r>
            <a:r>
              <a:rPr lang="en-GB" sz="1600" spc="-60" dirty="0" smtClean="0">
                <a:solidFill>
                  <a:srgbClr val="0070C0"/>
                </a:solidFill>
              </a:rPr>
              <a:t>processors</a:t>
            </a:r>
            <a:r>
              <a:rPr lang="en-GB" sz="1600" spc="-60" dirty="0" smtClean="0"/>
              <a:t> are Arm ISA based RISC processors with </a:t>
            </a:r>
            <a:r>
              <a:rPr lang="en-GB" sz="1600" spc="-60" dirty="0" smtClean="0">
                <a:solidFill>
                  <a:srgbClr val="0070C0"/>
                </a:solidFill>
              </a:rPr>
              <a:t>fixed, 32-bit instruction word length,</a:t>
            </a:r>
          </a:p>
          <a:p>
            <a:r>
              <a:rPr lang="en-GB" sz="1600" spc="-60" dirty="0" smtClean="0"/>
              <a:t>       whose decoding is a much simpler task as decoding variable length CISC instructions.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7895473" y="1624560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8251328" y="1562492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5225272" y="1706294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>
            <a:endCxn id="41" idx="2"/>
          </p:cNvCxnSpPr>
          <p:nvPr/>
        </p:nvCxnSpPr>
        <p:spPr bwMode="auto">
          <a:xfrm>
            <a:off x="4176713" y="1347451"/>
            <a:ext cx="4074615" cy="24520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7668344" y="1912592"/>
            <a:ext cx="1284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Alder Lake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(2021)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big.LITTLE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configuration)</a:t>
            </a:r>
          </a:p>
        </p:txBody>
      </p:sp>
      <p:sp>
        <p:nvSpPr>
          <p:cNvPr id="54" name="Right Arrow 53"/>
          <p:cNvSpPr/>
          <p:nvPr/>
        </p:nvSpPr>
        <p:spPr bwMode="auto">
          <a:xfrm>
            <a:off x="7488324" y="2002602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500" y="5148481"/>
            <a:ext cx="903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for the first sight astonishing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processors became even wider than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client processors,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the Figure below indicates. 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6093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7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683568" y="1844824"/>
            <a:ext cx="7961095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 Case example: Evolution of Samsung’s Mongoose core family</a:t>
            </a:r>
            <a:endParaRPr kumimoji="0" lang="hu-HU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94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</a:t>
            </a:r>
            <a:r>
              <a:rPr lang="en-US" kern="1200" dirty="0" smtClean="0">
                <a:solidFill>
                  <a:srgbClr val="FFFFFF"/>
                </a:solidFill>
              </a:rPr>
              <a:t>family (1)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476672"/>
            <a:ext cx="907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4. </a:t>
            </a:r>
            <a:r>
              <a:rPr lang="en-US" dirty="0">
                <a:solidFill>
                  <a:schemeClr val="accent6"/>
                </a:solidFill>
              </a:rPr>
              <a:t>Case example: Evolution of </a:t>
            </a:r>
            <a:r>
              <a:rPr lang="en-US" dirty="0" smtClean="0">
                <a:solidFill>
                  <a:schemeClr val="accent6"/>
                </a:solidFill>
              </a:rPr>
              <a:t>Samsung’s Mongoose </a:t>
            </a:r>
            <a:r>
              <a:rPr lang="en-US" dirty="0">
                <a:solidFill>
                  <a:schemeClr val="accent6"/>
                </a:solidFill>
              </a:rPr>
              <a:t>core </a:t>
            </a:r>
            <a:r>
              <a:rPr lang="en-US" dirty="0" smtClean="0">
                <a:solidFill>
                  <a:schemeClr val="accent6"/>
                </a:solidFill>
              </a:rPr>
              <a:t>family [54], [55]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685" y="846337"/>
            <a:ext cx="9325036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 2010 Samsung established a </a:t>
            </a:r>
            <a:r>
              <a:rPr lang="en-US" sz="1600" dirty="0" smtClean="0">
                <a:solidFill>
                  <a:srgbClr val="0070C0"/>
                </a:solidFill>
              </a:rPr>
              <a:t>design center to develop high-performance,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low-power </a:t>
            </a:r>
            <a:r>
              <a:rPr lang="en-US" sz="1600" dirty="0">
                <a:solidFill>
                  <a:srgbClr val="0070C0"/>
                </a:solidFill>
              </a:rPr>
              <a:t>CPU &amp; </a:t>
            </a:r>
            <a:r>
              <a:rPr lang="en-US" sz="1600" dirty="0" smtClean="0">
                <a:solidFill>
                  <a:srgbClr val="0070C0"/>
                </a:solidFill>
              </a:rPr>
              <a:t>GPU architectures</a:t>
            </a:r>
            <a:r>
              <a:rPr lang="en-US" sz="1600" dirty="0" smtClean="0"/>
              <a:t> called the </a:t>
            </a:r>
            <a:r>
              <a:rPr lang="de-DE" sz="1600" dirty="0">
                <a:solidFill>
                  <a:srgbClr val="FF0000"/>
                </a:solidFill>
              </a:rPr>
              <a:t>Samsung Austin </a:t>
            </a:r>
            <a:r>
              <a:rPr lang="de-DE" sz="1600" dirty="0" smtClean="0">
                <a:solidFill>
                  <a:srgbClr val="FF0000"/>
                </a:solidFill>
              </a:rPr>
              <a:t>R&amp;D Center </a:t>
            </a:r>
          </a:p>
          <a:p>
            <a:pPr>
              <a:spcAft>
                <a:spcPts val="600"/>
              </a:spcAft>
            </a:pP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smtClean="0">
                <a:solidFill>
                  <a:srgbClr val="FF0000"/>
                </a:solidFill>
              </a:rPr>
              <a:t>     (</a:t>
            </a:r>
            <a:r>
              <a:rPr lang="de-DE" sz="1600" dirty="0">
                <a:solidFill>
                  <a:srgbClr val="FF0000"/>
                </a:solidFill>
              </a:rPr>
              <a:t>SARC</a:t>
            </a:r>
            <a:r>
              <a:rPr lang="de-DE" sz="1600" dirty="0" smtClean="0">
                <a:solidFill>
                  <a:srgbClr val="FF0000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spc="-50" dirty="0" smtClean="0"/>
              <a:t>SARC designed the </a:t>
            </a:r>
            <a:r>
              <a:rPr lang="de-DE" sz="1600" spc="-50" dirty="0" smtClean="0">
                <a:solidFill>
                  <a:srgbClr val="FF0000"/>
                </a:solidFill>
              </a:rPr>
              <a:t>Mongoose custom CPU cores</a:t>
            </a:r>
            <a:r>
              <a:rPr lang="de-DE" sz="1600" spc="-50" dirty="0" smtClean="0"/>
              <a:t>; i.e. the </a:t>
            </a:r>
            <a:r>
              <a:rPr lang="de-DE" sz="1600" spc="-50" dirty="0" smtClean="0">
                <a:solidFill>
                  <a:srgbClr val="0070C0"/>
                </a:solidFill>
              </a:rPr>
              <a:t>ARM v8-based </a:t>
            </a:r>
            <a:r>
              <a:rPr lang="de-DE" sz="1600" spc="-50" dirty="0" smtClean="0">
                <a:solidFill>
                  <a:srgbClr val="FF0000"/>
                </a:solidFill>
              </a:rPr>
              <a:t>M1 (2016)</a:t>
            </a:r>
            <a:r>
              <a:rPr lang="de-DE" sz="1600" spc="-50" dirty="0" smtClean="0"/>
              <a:t>,</a:t>
            </a:r>
            <a:endParaRPr lang="de-DE" sz="1600" spc="-50" dirty="0" smtClean="0"/>
          </a:p>
          <a:p>
            <a:r>
              <a:rPr lang="de-DE" sz="1600" dirty="0"/>
              <a:t> </a:t>
            </a:r>
            <a:r>
              <a:rPr lang="de-DE" sz="1600" dirty="0" smtClean="0"/>
              <a:t>      </a:t>
            </a:r>
            <a:r>
              <a:rPr lang="de-DE" sz="1600" dirty="0" smtClean="0">
                <a:solidFill>
                  <a:srgbClr val="FF0000"/>
                </a:solidFill>
              </a:rPr>
              <a:t>M2</a:t>
            </a:r>
            <a:r>
              <a:rPr lang="de-DE" sz="1600" dirty="0" smtClean="0"/>
              <a:t> and the </a:t>
            </a:r>
            <a:r>
              <a:rPr lang="de-DE" sz="1600" dirty="0" smtClean="0">
                <a:solidFill>
                  <a:srgbClr val="0070C0"/>
                </a:solidFill>
              </a:rPr>
              <a:t>ARM v8.2-based </a:t>
            </a:r>
            <a:r>
              <a:rPr lang="de-DE" sz="1600" dirty="0" smtClean="0">
                <a:solidFill>
                  <a:srgbClr val="FF0000"/>
                </a:solidFill>
              </a:rPr>
              <a:t>M3 to M6 </a:t>
            </a:r>
            <a:r>
              <a:rPr lang="de-DE" sz="1600" dirty="0" smtClean="0"/>
              <a:t>cores that are the key components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 of Samsung‘s </a:t>
            </a:r>
            <a:r>
              <a:rPr lang="de-DE" sz="1600" dirty="0" smtClean="0">
                <a:solidFill>
                  <a:srgbClr val="FF0000"/>
                </a:solidFill>
              </a:rPr>
              <a:t>Exynos processor family </a:t>
            </a:r>
            <a:r>
              <a:rPr lang="de-DE" sz="1600" dirty="0" smtClean="0"/>
              <a:t>used in Samsung‘s </a:t>
            </a:r>
            <a:r>
              <a:rPr lang="de-DE" sz="1600" dirty="0" smtClean="0">
                <a:solidFill>
                  <a:srgbClr val="FF0000"/>
                </a:solidFill>
              </a:rPr>
              <a:t>Galaxy lines </a:t>
            </a:r>
            <a:r>
              <a:rPr lang="de-DE" sz="1600" dirty="0" smtClean="0"/>
              <a:t>of </a:t>
            </a:r>
          </a:p>
          <a:p>
            <a:pPr>
              <a:spcAft>
                <a:spcPts val="600"/>
              </a:spcAft>
            </a:pPr>
            <a:r>
              <a:rPr lang="de-DE" sz="1600" dirty="0"/>
              <a:t> </a:t>
            </a:r>
            <a:r>
              <a:rPr lang="de-DE" sz="1600" dirty="0" smtClean="0"/>
              <a:t>      smartphones and tablets.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 </a:t>
            </a:r>
            <a:r>
              <a:rPr lang="de-DE" sz="1600" dirty="0" smtClean="0"/>
              <a:t>Nevertheless, the </a:t>
            </a:r>
            <a:r>
              <a:rPr lang="de-DE" sz="1600" dirty="0" smtClean="0">
                <a:solidFill>
                  <a:srgbClr val="0070C0"/>
                </a:solidFill>
              </a:rPr>
              <a:t>Mongoose cores were not competitive with ARM‘s designs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 in terms of power efficiency, performance and Si-area [55] so </a:t>
            </a:r>
            <a:r>
              <a:rPr lang="de-DE" sz="1600" dirty="0" smtClean="0">
                <a:solidFill>
                  <a:srgbClr val="0070C0"/>
                </a:solidFill>
              </a:rPr>
              <a:t>Samsung</a:t>
            </a:r>
          </a:p>
          <a:p>
            <a:pPr>
              <a:spcAft>
                <a:spcPts val="600"/>
              </a:spcAft>
            </a:pPr>
            <a:r>
              <a:rPr lang="de-DE" sz="1600" dirty="0">
                <a:solidFill>
                  <a:srgbClr val="0070C0"/>
                </a:solidFill>
              </a:rPr>
              <a:t> </a:t>
            </a:r>
            <a:r>
              <a:rPr lang="de-DE" sz="1600" dirty="0" smtClean="0">
                <a:solidFill>
                  <a:srgbClr val="0070C0"/>
                </a:solidFill>
              </a:rPr>
              <a:t>      shut down SARC in 12/2019.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After shutting down SARC, Samsung allowed the CPU design team to publish</a:t>
            </a:r>
          </a:p>
          <a:p>
            <a:r>
              <a:rPr lang="de-DE" sz="1600" dirty="0" smtClean="0"/>
              <a:t>      a </a:t>
            </a:r>
            <a:r>
              <a:rPr lang="de-DE" sz="1600" dirty="0" smtClean="0">
                <a:solidFill>
                  <a:srgbClr val="0070C0"/>
                </a:solidFill>
              </a:rPr>
              <a:t>detailed, very informative account of the development of the Mx family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</a:t>
            </a:r>
            <a:r>
              <a:rPr lang="de-DE" sz="1600" dirty="0" smtClean="0">
                <a:solidFill>
                  <a:srgbClr val="0070C0"/>
                </a:solidFill>
              </a:rPr>
              <a:t>of cores, </a:t>
            </a:r>
            <a:r>
              <a:rPr lang="de-DE" sz="1600" dirty="0" smtClean="0"/>
              <a:t>worth of briefly discussing it next.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500" y="6417332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Mongoose: </a:t>
            </a:r>
            <a:r>
              <a:rPr lang="en-GB" sz="1600" dirty="0" err="1" smtClean="0"/>
              <a:t>mongúz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6156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</a:t>
            </a:r>
            <a:r>
              <a:rPr lang="en-US" kern="1200" dirty="0" smtClean="0">
                <a:solidFill>
                  <a:srgbClr val="FFFFFF"/>
                </a:solidFill>
              </a:rPr>
              <a:t>(2)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729" t="18500" r="21848" b="5901"/>
          <a:stretch/>
        </p:blipFill>
        <p:spPr>
          <a:xfrm>
            <a:off x="36004" y="947494"/>
            <a:ext cx="9036496" cy="59018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8" y="476250"/>
            <a:ext cx="7066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Samsung’s </a:t>
            </a:r>
            <a:r>
              <a:rPr lang="en-US" dirty="0" err="1" smtClean="0">
                <a:solidFill>
                  <a:schemeClr val="accent6"/>
                </a:solidFill>
              </a:rPr>
              <a:t>Mx</a:t>
            </a:r>
            <a:r>
              <a:rPr lang="en-US" dirty="0" smtClean="0">
                <a:solidFill>
                  <a:schemeClr val="accent6"/>
                </a:solidFill>
              </a:rPr>
              <a:t> family of CPU cores [54] -1</a:t>
            </a:r>
          </a:p>
        </p:txBody>
      </p:sp>
    </p:spTree>
    <p:extLst>
      <p:ext uri="{BB962C8B-B14F-4D97-AF65-F5344CB8AC3E}">
        <p14:creationId xmlns:p14="http://schemas.microsoft.com/office/powerpoint/2010/main" val="360923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</a:t>
            </a:r>
            <a:r>
              <a:rPr lang="en-US" kern="1200" dirty="0" smtClean="0">
                <a:solidFill>
                  <a:srgbClr val="FFFFFF"/>
                </a:solidFill>
              </a:rPr>
              <a:t>(3)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1315" y="848033"/>
            <a:ext cx="9141477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0070C0"/>
                </a:solidFill>
              </a:rPr>
              <a:t>first</a:t>
            </a:r>
            <a:r>
              <a:rPr lang="en-US" sz="1600" dirty="0" smtClean="0"/>
              <a:t> Mongoose core, the </a:t>
            </a:r>
            <a:r>
              <a:rPr lang="en-US" sz="1600" dirty="0" smtClean="0">
                <a:solidFill>
                  <a:srgbClr val="FF0000"/>
                </a:solidFill>
              </a:rPr>
              <a:t>M1</a:t>
            </a:r>
            <a:r>
              <a:rPr lang="en-US" sz="1600" dirty="0" smtClean="0"/>
              <a:t> was part of the </a:t>
            </a:r>
            <a:r>
              <a:rPr lang="en-US" sz="1600" dirty="0" err="1" smtClean="0"/>
              <a:t>Exynos</a:t>
            </a:r>
            <a:r>
              <a:rPr lang="en-US" sz="1600" dirty="0" smtClean="0"/>
              <a:t> 8890 processor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(Galaxy S7, </a:t>
            </a:r>
            <a:r>
              <a:rPr lang="en-US" sz="1600" dirty="0" smtClean="0">
                <a:solidFill>
                  <a:srgbClr val="0070C0"/>
                </a:solidFill>
              </a:rPr>
              <a:t>2016</a:t>
            </a:r>
            <a:r>
              <a:rPr lang="en-US" sz="1600" dirty="0" smtClean="0"/>
              <a:t>), whereas the </a:t>
            </a:r>
            <a:r>
              <a:rPr lang="en-US" sz="1600" dirty="0" smtClean="0">
                <a:solidFill>
                  <a:srgbClr val="0070C0"/>
                </a:solidFill>
              </a:rPr>
              <a:t>last one</a:t>
            </a:r>
            <a:r>
              <a:rPr lang="en-US" sz="1600" dirty="0" smtClean="0"/>
              <a:t>, the </a:t>
            </a:r>
            <a:r>
              <a:rPr lang="en-US" sz="1600" dirty="0" smtClean="0">
                <a:solidFill>
                  <a:srgbClr val="FF0000"/>
                </a:solidFill>
              </a:rPr>
              <a:t>M5 </a:t>
            </a:r>
            <a:r>
              <a:rPr lang="en-US" sz="1600" dirty="0" smtClean="0"/>
              <a:t>was used in the </a:t>
            </a:r>
            <a:r>
              <a:rPr lang="en-US" sz="1600" dirty="0" err="1" smtClean="0"/>
              <a:t>Exynos</a:t>
            </a:r>
            <a:r>
              <a:rPr lang="en-US" sz="1600" dirty="0" smtClean="0"/>
              <a:t> 990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(Galaxy S20, </a:t>
            </a:r>
            <a:r>
              <a:rPr lang="en-US" sz="1600" dirty="0" smtClean="0">
                <a:solidFill>
                  <a:srgbClr val="0070C0"/>
                </a:solidFill>
              </a:rPr>
              <a:t>2020</a:t>
            </a:r>
            <a:r>
              <a:rPr lang="en-US" sz="1600" dirty="0" smtClean="0"/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 note that the </a:t>
            </a:r>
            <a:r>
              <a:rPr lang="en-US" sz="1600" dirty="0" smtClean="0">
                <a:solidFill>
                  <a:srgbClr val="FF0000"/>
                </a:solidFill>
              </a:rPr>
              <a:t>M3</a:t>
            </a:r>
            <a:r>
              <a:rPr lang="en-US" sz="1600" dirty="0" smtClean="0"/>
              <a:t> core of the </a:t>
            </a:r>
            <a:r>
              <a:rPr lang="en-US" sz="1600" dirty="0" err="1" smtClean="0"/>
              <a:t>Exynos</a:t>
            </a:r>
            <a:r>
              <a:rPr lang="en-US" sz="1600" dirty="0" smtClean="0"/>
              <a:t> 9810 (used in Galaxy S9, </a:t>
            </a:r>
            <a:r>
              <a:rPr lang="en-US" sz="1600" dirty="0" smtClean="0">
                <a:solidFill>
                  <a:srgbClr val="0070C0"/>
                </a:solidFill>
              </a:rPr>
              <a:t>2018</a:t>
            </a:r>
            <a:r>
              <a:rPr lang="en-US" sz="1600" dirty="0" smtClean="0"/>
              <a:t>) was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a </a:t>
            </a:r>
            <a:r>
              <a:rPr lang="en-US" sz="1600" dirty="0" smtClean="0">
                <a:solidFill>
                  <a:srgbClr val="0070C0"/>
                </a:solidFill>
              </a:rPr>
              <a:t>major redesign for two reasons; </a:t>
            </a:r>
            <a:r>
              <a:rPr lang="en-US" sz="1600" dirty="0" smtClean="0"/>
              <a:t>first, it was already based on the </a:t>
            </a:r>
            <a:r>
              <a:rPr lang="en-US" sz="1600" dirty="0" smtClean="0">
                <a:solidFill>
                  <a:srgbClr val="0070C0"/>
                </a:solidFill>
              </a:rPr>
              <a:t>ARM v8.2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ISA </a:t>
            </a:r>
            <a:r>
              <a:rPr lang="en-US" sz="1600" dirty="0" smtClean="0"/>
              <a:t>and second, it became a </a:t>
            </a:r>
            <a:r>
              <a:rPr lang="en-US" sz="1600" dirty="0" smtClean="0">
                <a:solidFill>
                  <a:srgbClr val="0070C0"/>
                </a:solidFill>
              </a:rPr>
              <a:t>6-wide</a:t>
            </a:r>
            <a:r>
              <a:rPr lang="en-US" sz="1600" dirty="0" smtClean="0"/>
              <a:t> core whereas the previous </a:t>
            </a:r>
            <a:r>
              <a:rPr lang="en-US" sz="1600" dirty="0" smtClean="0"/>
              <a:t>designs </a:t>
            </a:r>
            <a:r>
              <a:rPr lang="en-US" sz="1600" dirty="0" smtClean="0"/>
              <a:t>(</a:t>
            </a:r>
            <a:r>
              <a:rPr lang="en-US" sz="1600" dirty="0" smtClean="0">
                <a:solidFill>
                  <a:srgbClr val="0070C0"/>
                </a:solidFill>
              </a:rPr>
              <a:t>M1/M2</a:t>
            </a:r>
            <a:r>
              <a:rPr lang="en-US" sz="1600" dirty="0" smtClean="0"/>
              <a:t>) 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smtClean="0"/>
              <a:t>were only </a:t>
            </a:r>
            <a:r>
              <a:rPr lang="en-US" sz="1600" dirty="0" smtClean="0">
                <a:solidFill>
                  <a:srgbClr val="0070C0"/>
                </a:solidFill>
              </a:rPr>
              <a:t>4-wide</a:t>
            </a:r>
            <a:r>
              <a:rPr lang="en-US" sz="1600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SARC developed also the </a:t>
            </a:r>
            <a:r>
              <a:rPr lang="en-US" sz="1600" dirty="0" smtClean="0">
                <a:solidFill>
                  <a:srgbClr val="0070C0"/>
                </a:solidFill>
              </a:rPr>
              <a:t>8-wide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M6</a:t>
            </a:r>
            <a:r>
              <a:rPr lang="en-US" sz="1600" dirty="0" smtClean="0"/>
              <a:t> </a:t>
            </a:r>
            <a:r>
              <a:rPr lang="en-US" sz="1600" dirty="0"/>
              <a:t>core, however this design was </a:t>
            </a:r>
            <a:r>
              <a:rPr lang="en-US" sz="1600" dirty="0">
                <a:solidFill>
                  <a:srgbClr val="0070C0"/>
                </a:solidFill>
              </a:rPr>
              <a:t>cancelled</a:t>
            </a:r>
            <a:r>
              <a:rPr lang="en-US" sz="1600" dirty="0"/>
              <a:t> and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found not more use in Samsung’s </a:t>
            </a:r>
            <a:r>
              <a:rPr lang="en-US" sz="1600" dirty="0" err="1"/>
              <a:t>Exynos</a:t>
            </a:r>
            <a:r>
              <a:rPr lang="en-US" sz="1600" dirty="0"/>
              <a:t> line of processors. </a:t>
            </a: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1438" y="479928"/>
            <a:ext cx="721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Samsung’s </a:t>
            </a:r>
            <a:r>
              <a:rPr lang="en-US" dirty="0" err="1" smtClean="0">
                <a:solidFill>
                  <a:schemeClr val="accent6"/>
                </a:solidFill>
              </a:rPr>
              <a:t>Mx</a:t>
            </a:r>
            <a:r>
              <a:rPr lang="en-US" dirty="0" smtClean="0">
                <a:solidFill>
                  <a:schemeClr val="accent6"/>
                </a:solidFill>
              </a:rPr>
              <a:t> family of CPU cores [54] -2</a:t>
            </a:r>
          </a:p>
        </p:txBody>
      </p:sp>
    </p:spTree>
    <p:extLst>
      <p:ext uri="{BB962C8B-B14F-4D97-AF65-F5344CB8AC3E}">
        <p14:creationId xmlns:p14="http://schemas.microsoft.com/office/powerpoint/2010/main" val="16568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</a:t>
            </a:r>
            <a:r>
              <a:rPr lang="en-US" kern="1200" dirty="0" smtClean="0">
                <a:solidFill>
                  <a:srgbClr val="FFFFFF"/>
                </a:solidFill>
              </a:rPr>
              <a:t>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7462" y="850442"/>
            <a:ext cx="9361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 smtClean="0"/>
              <a:t>Throughout </a:t>
            </a:r>
            <a:r>
              <a:rPr lang="en-US" sz="1600" spc="-30" dirty="0"/>
              <a:t>the </a:t>
            </a:r>
            <a:r>
              <a:rPr lang="en-US" sz="1600" spc="-30" dirty="0" err="1" smtClean="0"/>
              <a:t>Mx</a:t>
            </a:r>
            <a:r>
              <a:rPr lang="en-US" sz="1600" spc="-30" dirty="0" smtClean="0"/>
              <a:t> core generations, </a:t>
            </a:r>
            <a:r>
              <a:rPr lang="en-US" sz="1600" spc="-30" dirty="0"/>
              <a:t>the focus was </a:t>
            </a:r>
            <a:r>
              <a:rPr lang="en-US" sz="1600" spc="-30" dirty="0">
                <a:solidFill>
                  <a:srgbClr val="0070C0"/>
                </a:solidFill>
              </a:rPr>
              <a:t>to </a:t>
            </a:r>
            <a:r>
              <a:rPr lang="en-US" sz="1600" spc="-30" dirty="0" smtClean="0">
                <a:solidFill>
                  <a:srgbClr val="0070C0"/>
                </a:solidFill>
              </a:rPr>
              <a:t>improve performance across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        a wide range of workloads.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060" y="1809353"/>
            <a:ext cx="910850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• </a:t>
            </a:r>
            <a:r>
              <a:rPr lang="en-US" sz="1600" dirty="0">
                <a:solidFill>
                  <a:srgbClr val="0070C0"/>
                </a:solidFill>
              </a:rPr>
              <a:t>Low-IPC workloads </a:t>
            </a:r>
            <a:r>
              <a:rPr lang="en-US" sz="1600" dirty="0"/>
              <a:t>were greatly improved by more </a:t>
            </a:r>
            <a:r>
              <a:rPr lang="en-US" sz="1600" dirty="0" smtClean="0"/>
              <a:t>sophisticated </a:t>
            </a:r>
            <a:r>
              <a:rPr lang="en-US" sz="1600" dirty="0" smtClean="0">
                <a:solidFill>
                  <a:srgbClr val="FF0000"/>
                </a:solidFill>
              </a:rPr>
              <a:t>prefetching</a:t>
            </a:r>
            <a:r>
              <a:rPr lang="en-US" sz="1600" dirty="0" smtClean="0"/>
              <a:t>,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spc="-50" dirty="0"/>
              <a:t>as well as </a:t>
            </a:r>
            <a:r>
              <a:rPr lang="en-US" sz="1600" spc="-50" dirty="0">
                <a:solidFill>
                  <a:srgbClr val="FF0000"/>
                </a:solidFill>
              </a:rPr>
              <a:t>cache </a:t>
            </a:r>
            <a:r>
              <a:rPr lang="en-US" sz="1600" spc="-50" dirty="0" smtClean="0">
                <a:solidFill>
                  <a:srgbClr val="FF0000"/>
                </a:solidFill>
              </a:rPr>
              <a:t>coherency protocol o</a:t>
            </a:r>
            <a:r>
              <a:rPr lang="en-US" sz="1600" spc="-50" dirty="0" smtClean="0">
                <a:solidFill>
                  <a:srgbClr val="FF0000"/>
                </a:solidFill>
              </a:rPr>
              <a:t>ptimizations </a:t>
            </a:r>
            <a:r>
              <a:rPr lang="en-US" sz="1600" spc="-50" dirty="0" smtClean="0"/>
              <a:t>(replacements/</a:t>
            </a:r>
            <a:r>
              <a:rPr lang="en-US" sz="1600" spc="-50" dirty="0" smtClean="0"/>
              <a:t>victimizations/.</a:t>
            </a:r>
            <a:endParaRPr lang="en-US" sz="1600" spc="-50" dirty="0"/>
          </a:p>
          <a:p>
            <a:r>
              <a:rPr lang="en-US" sz="1600" dirty="0"/>
              <a:t> • </a:t>
            </a:r>
            <a:r>
              <a:rPr lang="en-US" sz="1600" dirty="0">
                <a:solidFill>
                  <a:srgbClr val="0070C0"/>
                </a:solidFill>
              </a:rPr>
              <a:t>Medium-IPC workloads </a:t>
            </a:r>
            <a:r>
              <a:rPr lang="en-US" sz="1600" dirty="0"/>
              <a:t>benefited from </a:t>
            </a:r>
            <a:r>
              <a:rPr lang="en-US" sz="1600" dirty="0">
                <a:solidFill>
                  <a:srgbClr val="FF0000"/>
                </a:solidFill>
              </a:rPr>
              <a:t>MPKI </a:t>
            </a:r>
            <a:r>
              <a:rPr lang="en-US" sz="1600" dirty="0" smtClean="0">
                <a:solidFill>
                  <a:srgbClr val="FF0000"/>
                </a:solidFill>
              </a:rPr>
              <a:t>(</a:t>
            </a:r>
            <a:r>
              <a:rPr lang="en-US" sz="1600" dirty="0" err="1" smtClean="0">
                <a:solidFill>
                  <a:srgbClr val="FF0000"/>
                </a:solidFill>
              </a:rPr>
              <a:t>Mispredictions</a:t>
            </a:r>
            <a:r>
              <a:rPr lang="en-US" sz="1600" dirty="0" smtClean="0">
                <a:solidFill>
                  <a:srgbClr val="FF0000"/>
                </a:solidFill>
              </a:rPr>
              <a:t> Per Kilo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Instructions) reduction and cache improvements</a:t>
            </a:r>
            <a:r>
              <a:rPr lang="en-US" sz="1600" dirty="0" smtClean="0"/>
              <a:t>.</a:t>
            </a:r>
            <a:endParaRPr lang="en-US" sz="1600" dirty="0"/>
          </a:p>
          <a:p>
            <a:r>
              <a:rPr lang="en-US" sz="1600" dirty="0"/>
              <a:t> • </a:t>
            </a:r>
            <a:r>
              <a:rPr lang="en-US" sz="1600" dirty="0">
                <a:solidFill>
                  <a:srgbClr val="0070C0"/>
                </a:solidFill>
              </a:rPr>
              <a:t>High-IPC workloads </a:t>
            </a:r>
            <a:r>
              <a:rPr lang="en-US" sz="1600" dirty="0" smtClean="0"/>
              <a:t>were augmented </a:t>
            </a:r>
            <a:r>
              <a:rPr lang="en-US" sz="1600" dirty="0"/>
              <a:t>in </a:t>
            </a:r>
            <a:r>
              <a:rPr lang="en-US" sz="1600" dirty="0" smtClean="0"/>
              <a:t>the M3 core and beyond </a:t>
            </a:r>
            <a:r>
              <a:rPr lang="en-US" sz="1600" dirty="0" smtClean="0">
                <a:solidFill>
                  <a:srgbClr val="FF0000"/>
                </a:solidFill>
              </a:rPr>
              <a:t>by widening 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the core width from 4 to 6 and providing associated resources.</a:t>
            </a: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11099" y="3498103"/>
            <a:ext cx="8447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The </a:t>
            </a:r>
            <a:r>
              <a:rPr lang="en-US" sz="1600" dirty="0">
                <a:solidFill>
                  <a:srgbClr val="FF0000"/>
                </a:solidFill>
              </a:rPr>
              <a:t>average </a:t>
            </a:r>
            <a:r>
              <a:rPr lang="en-US" sz="1600" dirty="0" smtClean="0">
                <a:solidFill>
                  <a:srgbClr val="FF0000"/>
                </a:solidFill>
              </a:rPr>
              <a:t>IPC of the M6 core could be improved to 2.71 related to the M1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 </a:t>
            </a:r>
            <a:r>
              <a:rPr lang="en-US" sz="1600" dirty="0" smtClean="0"/>
              <a:t>across </a:t>
            </a:r>
            <a:r>
              <a:rPr lang="en-US" sz="1600" dirty="0"/>
              <a:t>these </a:t>
            </a:r>
            <a:r>
              <a:rPr lang="en-US" sz="1600" dirty="0" smtClean="0"/>
              <a:t>workloads, </a:t>
            </a:r>
            <a:r>
              <a:rPr lang="en-US" sz="1600" dirty="0"/>
              <a:t>which </a:t>
            </a:r>
            <a:r>
              <a:rPr lang="en-US" sz="1600" dirty="0" smtClean="0"/>
              <a:t>amounts to a </a:t>
            </a:r>
            <a:r>
              <a:rPr lang="en-US" sz="1600" dirty="0">
                <a:solidFill>
                  <a:srgbClr val="0070C0"/>
                </a:solidFill>
              </a:rPr>
              <a:t>compounded growth rate of </a:t>
            </a:r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20.6</a:t>
            </a:r>
            <a:r>
              <a:rPr lang="en-US" sz="1600" dirty="0">
                <a:solidFill>
                  <a:srgbClr val="0070C0"/>
                </a:solidFill>
              </a:rPr>
              <a:t>% </a:t>
            </a:r>
            <a:r>
              <a:rPr lang="en-US" sz="1600" dirty="0" smtClean="0">
                <a:solidFill>
                  <a:srgbClr val="0070C0"/>
                </a:solidFill>
              </a:rPr>
              <a:t>per year IPC improvement</a:t>
            </a:r>
            <a:r>
              <a:rPr lang="en-US" sz="1600" dirty="0" smtClean="0"/>
              <a:t>.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476672"/>
            <a:ext cx="7992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Assessment of the 10-year long core development (M1 to M6) [54]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1435218"/>
            <a:ext cx="5004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Key areas of performance improvements</a:t>
            </a:r>
            <a:endParaRPr lang="en-GB" sz="1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2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</a:t>
            </a:r>
            <a:r>
              <a:rPr lang="en-US" kern="1200" dirty="0" smtClean="0">
                <a:solidFill>
                  <a:srgbClr val="FFFFFF"/>
                </a:solidFill>
              </a:rPr>
              <a:t>(5)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476672"/>
            <a:ext cx="800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About the workload suit used for performance measurements [54]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084" y="844676"/>
            <a:ext cx="901444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/>
              <a:t>performance </a:t>
            </a:r>
            <a:r>
              <a:rPr lang="en-US" sz="1600" dirty="0" smtClean="0"/>
              <a:t>measurements </a:t>
            </a:r>
            <a:r>
              <a:rPr lang="en-US" sz="1600" dirty="0" smtClean="0"/>
              <a:t>were based on </a:t>
            </a:r>
            <a:r>
              <a:rPr lang="en-US" sz="1600" dirty="0" smtClean="0">
                <a:solidFill>
                  <a:srgbClr val="0070C0"/>
                </a:solidFill>
              </a:rPr>
              <a:t>4026 traces </a:t>
            </a:r>
            <a:r>
              <a:rPr lang="en-US" sz="1600" dirty="0" smtClean="0">
                <a:solidFill>
                  <a:srgbClr val="0070C0"/>
                </a:solidFill>
              </a:rPr>
              <a:t>gathered </a:t>
            </a:r>
            <a:r>
              <a:rPr lang="en-US" sz="1600" dirty="0" smtClean="0">
                <a:solidFill>
                  <a:srgbClr val="0070C0"/>
                </a:solidFill>
              </a:rPr>
              <a:t>from a </a:t>
            </a:r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</a:rPr>
              <a:t>number </a:t>
            </a:r>
            <a:r>
              <a:rPr lang="en-US" sz="1600" dirty="0" smtClean="0">
                <a:solidFill>
                  <a:srgbClr val="0070C0"/>
                </a:solidFill>
              </a:rPr>
              <a:t>of CPU-based benchmark packages</a:t>
            </a:r>
            <a:r>
              <a:rPr lang="en-US" sz="1600" dirty="0" smtClean="0"/>
              <a:t>, such as </a:t>
            </a:r>
            <a:r>
              <a:rPr lang="en-US" sz="1600" dirty="0"/>
              <a:t>SPEC </a:t>
            </a:r>
            <a:r>
              <a:rPr lang="en-US" sz="1600" dirty="0" smtClean="0"/>
              <a:t>CPU2000 </a:t>
            </a:r>
            <a:r>
              <a:rPr lang="en-US" sz="1600" dirty="0"/>
              <a:t>and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en-US" sz="1600" dirty="0" smtClean="0"/>
              <a:t>SPEC </a:t>
            </a:r>
            <a:r>
              <a:rPr lang="en-US" sz="1600" dirty="0"/>
              <a:t>CPU2006; web suites including Speedometer, Octane, </a:t>
            </a:r>
            <a:r>
              <a:rPr lang="en-US" sz="1600" dirty="0" err="1" smtClean="0"/>
              <a:t>BBench</a:t>
            </a:r>
            <a:r>
              <a:rPr lang="en-US" sz="1600" dirty="0"/>
              <a:t>, and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en-US" sz="1600" dirty="0" err="1" smtClean="0"/>
              <a:t>SunSpider</a:t>
            </a:r>
            <a:r>
              <a:rPr lang="en-US" sz="1600" dirty="0" smtClean="0"/>
              <a:t>; mobile </a:t>
            </a:r>
            <a:r>
              <a:rPr lang="en-US" sz="1600" dirty="0"/>
              <a:t>suites such as </a:t>
            </a:r>
            <a:r>
              <a:rPr lang="en-US" sz="1600" dirty="0" err="1"/>
              <a:t>AnTuTu</a:t>
            </a:r>
            <a:r>
              <a:rPr lang="en-US" sz="1600" dirty="0"/>
              <a:t> and </a:t>
            </a:r>
            <a:r>
              <a:rPr lang="en-US" sz="1600" dirty="0" err="1"/>
              <a:t>Geekbench</a:t>
            </a:r>
            <a:r>
              <a:rPr lang="en-US" sz="1600" dirty="0"/>
              <a:t>; and </a:t>
            </a:r>
            <a:r>
              <a:rPr lang="en-US" sz="1600" dirty="0" smtClean="0"/>
              <a:t>popular </a:t>
            </a:r>
            <a:r>
              <a:rPr lang="en-US" sz="1600" dirty="0"/>
              <a:t>mobile 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en-US" sz="1600" dirty="0" smtClean="0"/>
              <a:t>games </a:t>
            </a:r>
            <a:r>
              <a:rPr lang="en-US" sz="1600" dirty="0"/>
              <a:t>and </a:t>
            </a:r>
            <a:r>
              <a:rPr lang="en-US" sz="1600" dirty="0" smtClean="0"/>
              <a:t>applications.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>
                <a:solidFill>
                  <a:srgbClr val="0070C0"/>
                </a:solidFill>
              </a:rPr>
              <a:t>same set of workloads is </a:t>
            </a:r>
            <a:r>
              <a:rPr lang="en-US" sz="1600" dirty="0" smtClean="0">
                <a:solidFill>
                  <a:srgbClr val="0070C0"/>
                </a:solidFill>
              </a:rPr>
              <a:t>employed </a:t>
            </a:r>
            <a:r>
              <a:rPr lang="en-US" sz="1600" dirty="0">
                <a:solidFill>
                  <a:srgbClr val="0070C0"/>
                </a:solidFill>
              </a:rPr>
              <a:t>across all of the </a:t>
            </a:r>
            <a:r>
              <a:rPr lang="en-US" sz="1600" dirty="0" smtClean="0">
                <a:solidFill>
                  <a:srgbClr val="0070C0"/>
                </a:solidFill>
              </a:rPr>
              <a:t>generations.</a:t>
            </a:r>
            <a:endParaRPr lang="en-US" sz="1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1500" y="6417332"/>
            <a:ext cx="2317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Trace: </a:t>
            </a:r>
            <a:r>
              <a:rPr lang="en-GB" sz="1600" dirty="0" err="1" smtClean="0"/>
              <a:t>nyomkövetés</a:t>
            </a: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80210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</a:t>
            </a:r>
            <a:r>
              <a:rPr lang="en-US" kern="1200" dirty="0" smtClean="0">
                <a:solidFill>
                  <a:srgbClr val="FFFFFF"/>
                </a:solidFill>
              </a:rPr>
              <a:t>(6)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846337"/>
            <a:ext cx="964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Subsequently, we discuss the following </a:t>
            </a:r>
            <a:r>
              <a:rPr lang="en-US" sz="1600" dirty="0" smtClean="0">
                <a:solidFill>
                  <a:srgbClr val="0070C0"/>
                </a:solidFill>
              </a:rPr>
              <a:t>issues</a:t>
            </a:r>
            <a:r>
              <a:rPr lang="en-US" sz="1600" dirty="0" smtClean="0"/>
              <a:t> concerning the development of the </a:t>
            </a:r>
            <a:r>
              <a:rPr lang="en-US" sz="1600" dirty="0" err="1" smtClean="0"/>
              <a:t>Mx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core family: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38" y="485935"/>
            <a:ext cx="837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Evolution of selected features of the microarchitecture of the </a:t>
            </a:r>
            <a:r>
              <a:rPr lang="en-US" dirty="0" err="1" smtClean="0">
                <a:solidFill>
                  <a:schemeClr val="accent6"/>
                </a:solidFill>
              </a:rPr>
              <a:t>Mx</a:t>
            </a:r>
            <a:r>
              <a:rPr lang="en-US" dirty="0" smtClean="0">
                <a:solidFill>
                  <a:schemeClr val="accent6"/>
                </a:solidFill>
              </a:rPr>
              <a:t> cores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563" y="1411612"/>
            <a:ext cx="64404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 smtClean="0"/>
              <a:t>a) evolution of the clock frequency</a:t>
            </a:r>
          </a:p>
          <a:p>
            <a:pPr>
              <a:spcAft>
                <a:spcPts val="300"/>
              </a:spcAft>
            </a:pPr>
            <a:r>
              <a:rPr lang="en-US" sz="1600" dirty="0" smtClean="0"/>
              <a:t>b) introduction of </a:t>
            </a:r>
            <a:r>
              <a:rPr lang="en-US" sz="1600" dirty="0"/>
              <a:t>a micro-operation </a:t>
            </a:r>
            <a:r>
              <a:rPr lang="en-US" sz="1600" dirty="0" smtClean="0"/>
              <a:t>cache</a:t>
            </a:r>
          </a:p>
          <a:p>
            <a:pPr>
              <a:spcAft>
                <a:spcPts val="300"/>
              </a:spcAft>
            </a:pPr>
            <a:r>
              <a:rPr lang="en-US" sz="1600" dirty="0" smtClean="0"/>
              <a:t>c) improving branch prediction accuracy</a:t>
            </a:r>
          </a:p>
          <a:p>
            <a:pPr>
              <a:spcAft>
                <a:spcPts val="300"/>
              </a:spcAft>
            </a:pPr>
            <a:r>
              <a:rPr lang="en-US" sz="1600" dirty="0" smtClean="0"/>
              <a:t>d) enhancing </a:t>
            </a:r>
            <a:r>
              <a:rPr lang="en-US" sz="1600" dirty="0"/>
              <a:t>the extent of the execution resources </a:t>
            </a:r>
            <a:r>
              <a:rPr lang="en-US" sz="1600" dirty="0" smtClean="0"/>
              <a:t>provided</a:t>
            </a:r>
          </a:p>
          <a:p>
            <a:pPr>
              <a:spcAft>
                <a:spcPts val="300"/>
              </a:spcAft>
            </a:pPr>
            <a:r>
              <a:rPr lang="en-US" sz="1600" dirty="0" smtClean="0"/>
              <a:t>e) improving </a:t>
            </a:r>
            <a:r>
              <a:rPr lang="en-US" sz="1600" dirty="0"/>
              <a:t>load </a:t>
            </a:r>
            <a:r>
              <a:rPr lang="en-US" sz="1600" dirty="0" smtClean="0"/>
              <a:t>latency.</a:t>
            </a:r>
          </a:p>
        </p:txBody>
      </p:sp>
    </p:spTree>
    <p:extLst>
      <p:ext uri="{BB962C8B-B14F-4D97-AF65-F5344CB8AC3E}">
        <p14:creationId xmlns:p14="http://schemas.microsoft.com/office/powerpoint/2010/main" val="209972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09875" y="1607549"/>
            <a:ext cx="7545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Ax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87364" y="3238018"/>
            <a:ext cx="1232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Qualcomm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Snapdragon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740" y="2376845"/>
            <a:ext cx="10347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MediaTek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MT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8568" y="1622833"/>
            <a:ext cx="17283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 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 Cyclone cores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2568" y="5601865"/>
            <a:ext cx="68376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7025" y="5646870"/>
            <a:ext cx="68376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2014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8617" y="5646870"/>
            <a:ext cx="68376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2016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3015815" y="1397820"/>
            <a:ext cx="1170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9/2013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1993" y="3206023"/>
            <a:ext cx="19802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Snapdragon 410 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 Cortex-A53 cores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7762" y="2994254"/>
            <a:ext cx="1064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Q4/2014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10542" y="2348590"/>
            <a:ext cx="13869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MT6732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 Cortex A53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94565" y="2126225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10/2014 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511660" y="5511815"/>
            <a:ext cx="749808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1653180" y="5437975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3990055" y="5436372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8722085" y="5437975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6378705" y="5437995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209635" y="3982153"/>
            <a:ext cx="11596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0" y="3985229"/>
            <a:ext cx="30171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5433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 Cortex A57 and 4x Cortex A53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49634" y="3803108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10/2014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039778" y="2862359"/>
            <a:ext cx="207018" cy="20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5652120" y="1998263"/>
            <a:ext cx="227873" cy="23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309012" y="1268760"/>
            <a:ext cx="146457" cy="22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9380" y="4764066"/>
            <a:ext cx="7970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Huawei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Kirin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36247" y="4767298"/>
            <a:ext cx="326117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Kirin 930 with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 Cortex A53 @ 2.0 GHz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 Cortex A53 @ 1.5 GHz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51848" y="4572276"/>
            <a:ext cx="1064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Q1/2015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6699201" y="4446535"/>
            <a:ext cx="155157" cy="18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015888" y="3690451"/>
            <a:ext cx="249149" cy="2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377" y="485542"/>
            <a:ext cx="9545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pc="-70" dirty="0" smtClean="0"/>
              <a:t>Transition </a:t>
            </a:r>
            <a:r>
              <a:rPr lang="en-GB" spc="-70" dirty="0"/>
              <a:t>from 32-bit Armv7-based </a:t>
            </a:r>
            <a:r>
              <a:rPr lang="en-GB" spc="-70" dirty="0" smtClean="0"/>
              <a:t>cores to </a:t>
            </a:r>
            <a:r>
              <a:rPr lang="en-GB" spc="-70" dirty="0"/>
              <a:t>64-bit Armv8-based </a:t>
            </a:r>
            <a:r>
              <a:rPr lang="en-GB" spc="-70" dirty="0" smtClean="0"/>
              <a:t>cores in </a:t>
            </a:r>
            <a:r>
              <a:rPr lang="en-GB" spc="-70" dirty="0"/>
              <a:t>major </a:t>
            </a:r>
            <a:endParaRPr lang="en-GB" spc="-70" dirty="0" smtClean="0"/>
          </a:p>
          <a:p>
            <a:pPr defTabSz="914400">
              <a:defRPr/>
            </a:pPr>
            <a:r>
              <a:rPr lang="en-GB" spc="-70" dirty="0"/>
              <a:t> </a:t>
            </a:r>
            <a:r>
              <a:rPr lang="en-GB" spc="-70" dirty="0" smtClean="0"/>
              <a:t> mobile lines</a:t>
            </a:r>
          </a:p>
        </p:txBody>
      </p:sp>
      <p:sp>
        <p:nvSpPr>
          <p:cNvPr id="32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508" y="5913276"/>
            <a:ext cx="11269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pc="-70" dirty="0" smtClean="0"/>
              <a:t>Figure: Transition from 32-bit Armv7-based to 64-bit Armv8-based cores in major mobile lines</a:t>
            </a:r>
            <a:endParaRPr lang="en-GB" sz="1600" spc="-70" dirty="0"/>
          </a:p>
        </p:txBody>
      </p:sp>
      <p:sp>
        <p:nvSpPr>
          <p:cNvPr id="6" name="Oval 5"/>
          <p:cNvSpPr/>
          <p:nvPr/>
        </p:nvSpPr>
        <p:spPr bwMode="auto">
          <a:xfrm>
            <a:off x="4428428" y="3671006"/>
            <a:ext cx="3996000" cy="205222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439652" y="1089032"/>
            <a:ext cx="7498080" cy="2628000"/>
          </a:xfrm>
          <a:prstGeom prst="ellips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2240868"/>
            <a:ext cx="35643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solidFill>
                  <a:srgbClr val="005392"/>
                </a:solidFill>
              </a:rPr>
              <a:t>Transition while retaining the symmetrical multicore design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31640" y="4412721"/>
            <a:ext cx="35643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solidFill>
                  <a:srgbClr val="FF0000"/>
                </a:solidFill>
              </a:rPr>
              <a:t>Transition while </a:t>
            </a:r>
            <a:r>
              <a:rPr lang="en-GB" sz="1300" dirty="0" smtClean="0">
                <a:solidFill>
                  <a:srgbClr val="FF0000"/>
                </a:solidFill>
              </a:rPr>
              <a:t>switching to</a:t>
            </a:r>
          </a:p>
          <a:p>
            <a:pPr algn="ctr"/>
            <a:r>
              <a:rPr lang="en-GB" sz="1300" dirty="0" smtClean="0">
                <a:solidFill>
                  <a:srgbClr val="FF0000"/>
                </a:solidFill>
              </a:rPr>
              <a:t>the </a:t>
            </a:r>
            <a:r>
              <a:rPr lang="en-GB" sz="1300" dirty="0" err="1" smtClean="0">
                <a:solidFill>
                  <a:srgbClr val="FF0000"/>
                </a:solidFill>
              </a:rPr>
              <a:t>big.LITTLE</a:t>
            </a:r>
            <a:r>
              <a:rPr lang="en-GB" sz="1300" dirty="0" smtClean="0">
                <a:solidFill>
                  <a:srgbClr val="FF0000"/>
                </a:solidFill>
              </a:rPr>
              <a:t> </a:t>
            </a:r>
            <a:r>
              <a:rPr lang="en-GB" sz="1300" dirty="0">
                <a:solidFill>
                  <a:srgbClr val="FF0000"/>
                </a:solidFill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41202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</a:t>
            </a:r>
            <a:r>
              <a:rPr lang="en-US" kern="1200" dirty="0" smtClean="0">
                <a:solidFill>
                  <a:srgbClr val="FFFFFF"/>
                </a:solidFill>
              </a:rPr>
              <a:t>(7)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729" t="18500" r="21848" b="5901"/>
          <a:stretch/>
        </p:blipFill>
        <p:spPr>
          <a:xfrm>
            <a:off x="36004" y="947494"/>
            <a:ext cx="9036496" cy="59018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8" y="476250"/>
            <a:ext cx="648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a) Evolution of the clock </a:t>
            </a:r>
            <a:r>
              <a:rPr lang="en-US" dirty="0" smtClean="0">
                <a:solidFill>
                  <a:schemeClr val="accent6"/>
                </a:solidFill>
              </a:rPr>
              <a:t>frequency </a:t>
            </a:r>
            <a:r>
              <a:rPr lang="en-US" dirty="0" smtClean="0">
                <a:solidFill>
                  <a:schemeClr val="accent6"/>
                </a:solidFill>
              </a:rPr>
              <a:t>[54</a:t>
            </a:r>
            <a:r>
              <a:rPr lang="en-US" dirty="0" smtClean="0">
                <a:solidFill>
                  <a:schemeClr val="accent6"/>
                </a:solidFill>
              </a:rPr>
              <a:t>] -1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43508" y="1484784"/>
            <a:ext cx="8712968" cy="18002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90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</a:t>
            </a:r>
            <a:r>
              <a:rPr lang="en-US" kern="1200" dirty="0" smtClean="0">
                <a:solidFill>
                  <a:srgbClr val="FFFFFF"/>
                </a:solidFill>
              </a:rPr>
              <a:t>(8)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78809"/>
            <a:ext cx="514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a) Evolution of the clock frequency [54</a:t>
            </a:r>
            <a:r>
              <a:rPr lang="en-US" dirty="0" smtClean="0">
                <a:solidFill>
                  <a:schemeClr val="accent6"/>
                </a:solidFill>
              </a:rPr>
              <a:t>] -2</a:t>
            </a:r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29" y="846337"/>
            <a:ext cx="8207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 the Table indicates, the </a:t>
            </a:r>
            <a:r>
              <a:rPr lang="en-US" sz="1600" dirty="0" smtClean="0">
                <a:solidFill>
                  <a:srgbClr val="FF0000"/>
                </a:solidFill>
              </a:rPr>
              <a:t>clock frequency </a:t>
            </a:r>
            <a:r>
              <a:rPr lang="en-US" sz="1600" dirty="0" smtClean="0"/>
              <a:t>of the cores </a:t>
            </a:r>
            <a:r>
              <a:rPr lang="en-US" sz="1600" dirty="0" smtClean="0">
                <a:solidFill>
                  <a:srgbClr val="0070C0"/>
                </a:solidFill>
              </a:rPr>
              <a:t>could only slightly be</a:t>
            </a:r>
            <a:r>
              <a:rPr lang="en-US" sz="1600" dirty="0" smtClean="0"/>
              <a:t>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increased;</a:t>
            </a:r>
            <a:r>
              <a:rPr lang="en-US" sz="1600" dirty="0" smtClean="0"/>
              <a:t> as long as the M1 core was clocked at 2.6 GHz, the M5/M6 were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clocked only at 2.8 GHz.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4454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</a:t>
            </a:r>
            <a:r>
              <a:rPr lang="en-US" kern="1200" dirty="0" smtClean="0">
                <a:solidFill>
                  <a:srgbClr val="FFFFFF"/>
                </a:solidFill>
              </a:rPr>
              <a:t>(9)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78657" y="476250"/>
            <a:ext cx="7767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Introduction of a micro-operation cache [54]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035" y="846337"/>
            <a:ext cx="8637236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increasing core width from 4 to 6, fetching and decoding instructions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became a more complex and more power consuming task.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alleviate this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M5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(2020) added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micro-operation cache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holds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up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384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already fetched and decoded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instructions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saves fetch 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decode time and power for repeated code sequences.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micro-op cache provides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6 instructions/cycle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subsequent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pipeline stages.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note that the micro-operation cache added to the M5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similar to the one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introduced by Intel in their Sandy Bridge processor much earlier, in 2011.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3972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</a:t>
            </a:r>
            <a:r>
              <a:rPr lang="en-US" kern="1200" dirty="0" smtClean="0">
                <a:solidFill>
                  <a:srgbClr val="FFFFFF"/>
                </a:solidFill>
              </a:rPr>
              <a:t>(10)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76672"/>
            <a:ext cx="5211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c) Improving branch prediction accuracy -1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843841"/>
            <a:ext cx="8877110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Branch prediction accuracy </a:t>
            </a:r>
            <a:r>
              <a:rPr lang="en-US" sz="1600" dirty="0" smtClean="0"/>
              <a:t>can </a:t>
            </a:r>
            <a:r>
              <a:rPr lang="en-US" sz="1600" dirty="0" smtClean="0">
                <a:solidFill>
                  <a:srgbClr val="0070C0"/>
                </a:solidFill>
              </a:rPr>
              <a:t>notably impact performance</a:t>
            </a:r>
            <a:r>
              <a:rPr lang="en-US" sz="1600" dirty="0" smtClean="0"/>
              <a:t>, this is the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reason why designers of the </a:t>
            </a:r>
            <a:r>
              <a:rPr lang="en-US" sz="1600" dirty="0" err="1" smtClean="0"/>
              <a:t>Mx</a:t>
            </a:r>
            <a:r>
              <a:rPr lang="en-US" sz="1600" dirty="0" smtClean="0"/>
              <a:t> cores put </a:t>
            </a:r>
            <a:r>
              <a:rPr lang="en-US" sz="1600" dirty="0" smtClean="0">
                <a:solidFill>
                  <a:srgbClr val="0070C0"/>
                </a:solidFill>
              </a:rPr>
              <a:t>great emphasis on improving branch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prediction</a:t>
            </a:r>
            <a:r>
              <a:rPr lang="en-US" sz="1600" dirty="0" smtClean="0"/>
              <a:t> accuracy.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Rather than going into technical details of the implementation we provide the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smtClean="0">
                <a:solidFill>
                  <a:srgbClr val="FF0000"/>
                </a:solidFill>
              </a:rPr>
              <a:t>results achieved </a:t>
            </a:r>
            <a:r>
              <a:rPr lang="en-US" sz="1600" dirty="0" smtClean="0"/>
              <a:t>in branch prediction accuracy over the generations of the </a:t>
            </a:r>
            <a:r>
              <a:rPr lang="en-US" sz="1600" dirty="0" err="1" smtClean="0"/>
              <a:t>Mx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cores in the next Figure.   </a:t>
            </a:r>
          </a:p>
        </p:txBody>
      </p:sp>
    </p:spTree>
    <p:extLst>
      <p:ext uri="{BB962C8B-B14F-4D97-AF65-F5344CB8AC3E}">
        <p14:creationId xmlns:p14="http://schemas.microsoft.com/office/powerpoint/2010/main" val="97939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</a:t>
            </a:r>
            <a:r>
              <a:rPr lang="en-US" kern="1200" dirty="0" smtClean="0">
                <a:solidFill>
                  <a:srgbClr val="FFFFFF"/>
                </a:solidFill>
              </a:rPr>
              <a:t>(</a:t>
            </a:r>
            <a:r>
              <a:rPr lang="en-US" kern="1200" dirty="0" smtClean="0">
                <a:solidFill>
                  <a:srgbClr val="FFFFFF"/>
                </a:solidFill>
              </a:rPr>
              <a:t>11)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619" t="19998" r="18107" b="8068"/>
          <a:stretch/>
        </p:blipFill>
        <p:spPr>
          <a:xfrm>
            <a:off x="475945" y="1196752"/>
            <a:ext cx="7768463" cy="52204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8" y="476672"/>
            <a:ext cx="5490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Improving branch prediction accuracy -2 [54]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9772" y="1628800"/>
            <a:ext cx="49685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 smtClean="0"/>
              <a:t>MPKI: Missed </a:t>
            </a:r>
            <a:r>
              <a:rPr lang="en-GB" sz="1500" dirty="0"/>
              <a:t>Predictions per </a:t>
            </a:r>
            <a:r>
              <a:rPr lang="en-GB" sz="1500" dirty="0" smtClean="0"/>
              <a:t>Kilo Instructions</a:t>
            </a:r>
          </a:p>
        </p:txBody>
      </p:sp>
    </p:spTree>
    <p:extLst>
      <p:ext uri="{BB962C8B-B14F-4D97-AF65-F5344CB8AC3E}">
        <p14:creationId xmlns:p14="http://schemas.microsoft.com/office/powerpoint/2010/main" val="33338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</a:t>
            </a:r>
            <a:r>
              <a:rPr lang="en-US" kern="1200" dirty="0" smtClean="0">
                <a:solidFill>
                  <a:srgbClr val="FFFFFF"/>
                </a:solidFill>
              </a:rPr>
              <a:t>(</a:t>
            </a:r>
            <a:r>
              <a:rPr lang="en-US" kern="1200" dirty="0" smtClean="0">
                <a:solidFill>
                  <a:srgbClr val="FFFFFF"/>
                </a:solidFill>
              </a:rPr>
              <a:t>12)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002" y="476672"/>
            <a:ext cx="815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d) Enhancing the extent of the execution resources provided [54] 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1157843"/>
            <a:ext cx="8714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Along with widening the core width from 4 to 6 </a:t>
            </a:r>
            <a:r>
              <a:rPr lang="en-US" sz="1600" dirty="0">
                <a:solidFill>
                  <a:srgbClr val="000000"/>
                </a:solidFill>
              </a:rPr>
              <a:t>in the </a:t>
            </a:r>
            <a:r>
              <a:rPr lang="en-US" sz="1600" dirty="0" smtClean="0">
                <a:solidFill>
                  <a:srgbClr val="0070C0"/>
                </a:solidFill>
              </a:rPr>
              <a:t>M1 </a:t>
            </a:r>
            <a:r>
              <a:rPr lang="en-US" sz="1600" dirty="0">
                <a:solidFill>
                  <a:srgbClr val="0070C0"/>
                </a:solidFill>
              </a:rPr>
              <a:t>to M5 cores </a:t>
            </a:r>
            <a:r>
              <a:rPr lang="en-US" sz="1600" dirty="0" smtClean="0">
                <a:solidFill>
                  <a:srgbClr val="0070C0"/>
                </a:solidFill>
              </a:rPr>
              <a:t>and then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to 8 </a:t>
            </a:r>
            <a:r>
              <a:rPr lang="en-US" sz="1600" dirty="0" smtClean="0">
                <a:solidFill>
                  <a:srgbClr val="000000"/>
                </a:solidFill>
              </a:rPr>
              <a:t>Samsung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approximately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doubled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number of execution units,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seen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next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Tables.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508" y="2096852"/>
            <a:ext cx="9139514" cy="2042604"/>
            <a:chOff x="77002" y="2898564"/>
            <a:chExt cx="8995498" cy="18985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7400" t="57206" r="21848" b="27576"/>
            <a:stretch/>
          </p:blipFill>
          <p:spPr>
            <a:xfrm>
              <a:off x="134754" y="3212976"/>
              <a:ext cx="8937746" cy="118813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7007" t="19929" r="21848" b="75997"/>
            <a:stretch/>
          </p:blipFill>
          <p:spPr>
            <a:xfrm>
              <a:off x="77002" y="2898564"/>
              <a:ext cx="8995497" cy="31799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17137" t="85531" r="21849" b="10038"/>
            <a:stretch/>
          </p:blipFill>
          <p:spPr>
            <a:xfrm>
              <a:off x="96253" y="4451227"/>
              <a:ext cx="8976246" cy="34592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4365" y="4314582"/>
            <a:ext cx="9469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Table: Enhancing the execution resources over generations in Samsung’s M family [54]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77002" y="2413341"/>
            <a:ext cx="8923490" cy="68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791416"/>
            <a:ext cx="493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Raising the number of execution units -1</a:t>
            </a:r>
            <a:endParaRPr lang="en-GB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</a:t>
            </a:r>
            <a:r>
              <a:rPr lang="en-US" kern="1200" dirty="0" smtClean="0">
                <a:solidFill>
                  <a:srgbClr val="FFFFFF"/>
                </a:solidFill>
              </a:rPr>
              <a:t>(</a:t>
            </a:r>
            <a:r>
              <a:rPr lang="en-US" kern="1200" dirty="0" smtClean="0">
                <a:solidFill>
                  <a:srgbClr val="FFFFFF"/>
                </a:solidFill>
              </a:rPr>
              <a:t>13)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842259"/>
            <a:ext cx="9072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informative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compare the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width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no. of execution units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see the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next Table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79516"/>
              </p:ext>
            </p:extLst>
          </p:nvPr>
        </p:nvGraphicFramePr>
        <p:xfrm>
          <a:off x="1596008" y="1641120"/>
          <a:ext cx="5424264" cy="1989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088">
                  <a:extLst>
                    <a:ext uri="{9D8B030D-6E8A-4147-A177-3AD203B41FA5}">
                      <a16:colId xmlns:a16="http://schemas.microsoft.com/office/drawing/2014/main" val="4187403260"/>
                    </a:ext>
                  </a:extLst>
                </a:gridCol>
                <a:gridCol w="1808088">
                  <a:extLst>
                    <a:ext uri="{9D8B030D-6E8A-4147-A177-3AD203B41FA5}">
                      <a16:colId xmlns:a16="http://schemas.microsoft.com/office/drawing/2014/main" val="4076851741"/>
                    </a:ext>
                  </a:extLst>
                </a:gridCol>
                <a:gridCol w="1808088">
                  <a:extLst>
                    <a:ext uri="{9D8B030D-6E8A-4147-A177-3AD203B41FA5}">
                      <a16:colId xmlns:a16="http://schemas.microsoft.com/office/drawing/2014/main" val="3631529616"/>
                    </a:ext>
                  </a:extLst>
                </a:gridCol>
              </a:tblGrid>
              <a:tr h="5933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Cores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Core</a:t>
                      </a:r>
                      <a:r>
                        <a:rPr lang="en-US" sz="1400" baseline="0" dirty="0" smtClean="0"/>
                        <a:t> width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No. of </a:t>
                      </a:r>
                    </a:p>
                    <a:p>
                      <a:pPr algn="ctr"/>
                      <a:r>
                        <a:rPr lang="en-US" sz="1400" dirty="0" smtClean="0"/>
                        <a:t>execution units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6662"/>
                  </a:ext>
                </a:extLst>
              </a:tr>
              <a:tr h="3490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M1, M2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742597"/>
                  </a:ext>
                </a:extLst>
              </a:tr>
              <a:tr h="3490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M3, M4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1261880"/>
                  </a:ext>
                </a:extLst>
              </a:tr>
              <a:tr h="3490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5623315"/>
                  </a:ext>
                </a:extLst>
              </a:tr>
              <a:tr h="3490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29418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002" y="476672"/>
            <a:ext cx="552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number of execution units [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54] -2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1295636" y="3882534"/>
            <a:ext cx="6612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Number of execution units provided in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329100"/>
            <a:ext cx="8493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number of execution units nearly scales with the width of the cores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9701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</a:t>
            </a:r>
            <a:r>
              <a:rPr lang="en-US" kern="1200" dirty="0" smtClean="0">
                <a:solidFill>
                  <a:srgbClr val="FFFFFF"/>
                </a:solidFill>
              </a:rPr>
              <a:t>(</a:t>
            </a:r>
            <a:r>
              <a:rPr lang="en-US" kern="1200" dirty="0" smtClean="0">
                <a:solidFill>
                  <a:srgbClr val="FFFFFF"/>
                </a:solidFill>
              </a:rPr>
              <a:t>14)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002" y="476672"/>
            <a:ext cx="6960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Increasing the size of the FX and FP register files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[54] 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924" y="848484"/>
            <a:ext cx="8723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Along with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doubling the core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width from 4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in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the </a:t>
            </a:r>
            <a:r>
              <a:rPr lang="en-US" sz="1600" dirty="0" smtClean="0">
                <a:solidFill>
                  <a:srgbClr val="0070C0"/>
                </a:solidFill>
              </a:rPr>
              <a:t>M1 </a:t>
            </a:r>
            <a:r>
              <a:rPr lang="en-US" sz="1600" dirty="0">
                <a:solidFill>
                  <a:srgbClr val="0070C0"/>
                </a:solidFill>
              </a:rPr>
              <a:t>to </a:t>
            </a:r>
            <a:r>
              <a:rPr lang="en-US" sz="1600" dirty="0" smtClean="0">
                <a:solidFill>
                  <a:srgbClr val="0070C0"/>
                </a:solidFill>
              </a:rPr>
              <a:t>M6 </a:t>
            </a:r>
            <a:r>
              <a:rPr lang="en-US" sz="1600" dirty="0">
                <a:solidFill>
                  <a:srgbClr val="0070C0"/>
                </a:solidFill>
              </a:rPr>
              <a:t>cores </a:t>
            </a:r>
            <a:r>
              <a:rPr lang="en-US" sz="1600" dirty="0" smtClean="0">
                <a:solidFill>
                  <a:srgbClr val="000000"/>
                </a:solidFill>
              </a:rPr>
              <a:t>Samsung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</a:t>
            </a:r>
            <a:r>
              <a:rPr lang="en-US" sz="1600" dirty="0" smtClean="0">
                <a:solidFill>
                  <a:srgbClr val="000000"/>
                </a:solidFill>
              </a:rPr>
              <a:t>also more than doubled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size of the FX and FP register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files,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seen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below.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508" y="1592796"/>
            <a:ext cx="9139514" cy="2042604"/>
            <a:chOff x="77002" y="2898564"/>
            <a:chExt cx="8995498" cy="18985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7400" t="57206" r="21848" b="27576"/>
            <a:stretch/>
          </p:blipFill>
          <p:spPr>
            <a:xfrm>
              <a:off x="134754" y="3212976"/>
              <a:ext cx="8937746" cy="118813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7007" t="19929" r="21848" b="75997"/>
            <a:stretch/>
          </p:blipFill>
          <p:spPr>
            <a:xfrm>
              <a:off x="77002" y="2898564"/>
              <a:ext cx="8995497" cy="31799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17137" t="85531" r="21849" b="10038"/>
            <a:stretch/>
          </p:blipFill>
          <p:spPr>
            <a:xfrm>
              <a:off x="96253" y="4451227"/>
              <a:ext cx="8976246" cy="34592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5496" y="3789040"/>
            <a:ext cx="9469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Table: Enhancing the execution resources over generations in Samsung’s M family [54]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77002" y="1931057"/>
            <a:ext cx="8923490" cy="165795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71438" y="2600908"/>
            <a:ext cx="8923490" cy="354655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7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(</a:t>
            </a:r>
            <a:r>
              <a:rPr lang="en-US" kern="1200" dirty="0" smtClean="0">
                <a:solidFill>
                  <a:srgbClr val="FFFFFF"/>
                </a:solidFill>
              </a:rPr>
              <a:t>15)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7002" y="476672"/>
            <a:ext cx="399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Increasing the ROB size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[54] -1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638424"/>
            <a:ext cx="9139514" cy="2042604"/>
            <a:chOff x="77002" y="2898564"/>
            <a:chExt cx="8995498" cy="18985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7400" t="57206" r="21848" b="27576"/>
            <a:stretch/>
          </p:blipFill>
          <p:spPr>
            <a:xfrm>
              <a:off x="134754" y="3212976"/>
              <a:ext cx="8937746" cy="118813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7007" t="19929" r="21848" b="75997"/>
            <a:stretch/>
          </p:blipFill>
          <p:spPr>
            <a:xfrm>
              <a:off x="77002" y="2898564"/>
              <a:ext cx="8995497" cy="31799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7137" t="85531" r="21849" b="10038"/>
            <a:stretch/>
          </p:blipFill>
          <p:spPr>
            <a:xfrm>
              <a:off x="96253" y="4451227"/>
              <a:ext cx="8976246" cy="345925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5496" y="3774522"/>
            <a:ext cx="9469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Table: Enhancing the execution resources over generations in Samsung’s M family [54]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77002" y="1772523"/>
            <a:ext cx="8923490" cy="165795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1438" y="2960948"/>
            <a:ext cx="8923490" cy="18002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38" y="800708"/>
            <a:ext cx="9102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Along with doubling the core width from 4 to 8 in the M1 to M6 cores </a:t>
            </a:r>
            <a:r>
              <a:rPr lang="en-US" sz="1600" dirty="0" smtClean="0">
                <a:solidFill>
                  <a:srgbClr val="000000"/>
                </a:solidFill>
              </a:rPr>
              <a:t>Samsung also</a:t>
            </a:r>
            <a:endParaRPr lang="en-US" sz="1600" dirty="0">
              <a:solidFill>
                <a:srgbClr val="000000"/>
              </a:solidFill>
            </a:endParaRP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000000"/>
                </a:solidFill>
              </a:rPr>
              <a:t>    </a:t>
            </a:r>
            <a:r>
              <a:rPr lang="en-US" sz="1600" dirty="0" smtClean="0">
                <a:solidFill>
                  <a:srgbClr val="0070C0"/>
                </a:solidFill>
              </a:rPr>
              <a:t>more </a:t>
            </a:r>
            <a:r>
              <a:rPr lang="en-US" sz="1600" dirty="0">
                <a:solidFill>
                  <a:srgbClr val="0070C0"/>
                </a:solidFill>
              </a:rPr>
              <a:t>than doubled </a:t>
            </a:r>
            <a:r>
              <a:rPr lang="en-US" sz="1600" dirty="0">
                <a:solidFill>
                  <a:srgbClr val="FF0000"/>
                </a:solidFill>
              </a:rPr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ROB size </a:t>
            </a:r>
            <a:r>
              <a:rPr lang="en-US" sz="1600" dirty="0" smtClean="0"/>
              <a:t>from 96 to 256, </a:t>
            </a:r>
            <a:r>
              <a:rPr lang="en-US" sz="1600" dirty="0">
                <a:solidFill>
                  <a:srgbClr val="000000"/>
                </a:solidFill>
              </a:rPr>
              <a:t>as </a:t>
            </a:r>
            <a:r>
              <a:rPr lang="en-US" sz="1600" dirty="0" smtClean="0">
                <a:solidFill>
                  <a:srgbClr val="000000"/>
                </a:solidFill>
              </a:rPr>
              <a:t>the Figure below shows.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524" y="4221088"/>
            <a:ext cx="869096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Note that the </a:t>
            </a:r>
            <a:r>
              <a:rPr lang="en-US" sz="1600" dirty="0">
                <a:solidFill>
                  <a:srgbClr val="FF0000"/>
                </a:solidFill>
              </a:rPr>
              <a:t>ROB </a:t>
            </a:r>
            <a:r>
              <a:rPr lang="en-US" sz="1600" dirty="0">
                <a:solidFill>
                  <a:srgbClr val="000000"/>
                </a:solidFill>
              </a:rPr>
              <a:t>limits the number of in-fly instructions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For comparison: Apple’s </a:t>
            </a:r>
            <a:r>
              <a:rPr lang="en-US" sz="1600" dirty="0" smtClean="0">
                <a:solidFill>
                  <a:srgbClr val="0070C0"/>
                </a:solidFill>
              </a:rPr>
              <a:t>A14’s ROB siz</a:t>
            </a:r>
            <a:r>
              <a:rPr lang="en-US" sz="1600" dirty="0" smtClean="0">
                <a:solidFill>
                  <a:srgbClr val="000000"/>
                </a:solidFill>
              </a:rPr>
              <a:t>e amounts to ~</a:t>
            </a:r>
            <a:r>
              <a:rPr lang="en-US" sz="1600" dirty="0" smtClean="0">
                <a:solidFill>
                  <a:srgbClr val="0070C0"/>
                </a:solidFill>
              </a:rPr>
              <a:t>630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All in all, the execution resources scale more or less with the width of the cores.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4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</a:t>
            </a:r>
            <a:r>
              <a:rPr lang="en-US" kern="1200" dirty="0" smtClean="0">
                <a:solidFill>
                  <a:srgbClr val="FFFFFF"/>
                </a:solidFill>
              </a:rPr>
              <a:t>(</a:t>
            </a:r>
            <a:r>
              <a:rPr lang="en-US" kern="1200" dirty="0" smtClean="0">
                <a:solidFill>
                  <a:srgbClr val="FFFFFF"/>
                </a:solidFill>
              </a:rPr>
              <a:t>16)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76672"/>
            <a:ext cx="907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solidFill>
                  <a:srgbClr val="2D2D8A"/>
                </a:solidFill>
              </a:rPr>
              <a:t>e) Improving load latency </a:t>
            </a:r>
            <a:r>
              <a:rPr lang="en-US" dirty="0">
                <a:solidFill>
                  <a:srgbClr val="2D2D8A"/>
                </a:solidFill>
              </a:rPr>
              <a:t>[54</a:t>
            </a:r>
            <a:r>
              <a:rPr lang="en-US" dirty="0" smtClean="0">
                <a:solidFill>
                  <a:srgbClr val="2D2D8A"/>
                </a:solidFill>
              </a:rPr>
              <a:t>] -1 </a:t>
            </a:r>
            <a:endParaRPr lang="en-US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96044" y="836712"/>
            <a:ext cx="896448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Load latency </a:t>
            </a:r>
            <a:r>
              <a:rPr lang="en-US" sz="1600" dirty="0" smtClean="0"/>
              <a:t>is another </a:t>
            </a:r>
            <a:r>
              <a:rPr lang="en-US" sz="1600" dirty="0" smtClean="0">
                <a:solidFill>
                  <a:srgbClr val="0070C0"/>
                </a:solidFill>
              </a:rPr>
              <a:t>sensitive system parameter </a:t>
            </a:r>
            <a:r>
              <a:rPr lang="en-US" sz="1600" dirty="0" smtClean="0"/>
              <a:t>that can greatly </a:t>
            </a:r>
            <a:r>
              <a:rPr lang="en-US" sz="1600" dirty="0"/>
              <a:t>a</a:t>
            </a:r>
            <a:r>
              <a:rPr lang="en-US" sz="1600" dirty="0" smtClean="0"/>
              <a:t>ffect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performance.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Table summarizing the evolution of main features of the </a:t>
            </a:r>
            <a:r>
              <a:rPr lang="en-US" sz="1600" dirty="0" err="1" smtClean="0"/>
              <a:t>Mx</a:t>
            </a:r>
            <a:r>
              <a:rPr lang="en-US" sz="1600" dirty="0" smtClean="0"/>
              <a:t> cores reveals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how much effort has been taken to </a:t>
            </a:r>
            <a:r>
              <a:rPr lang="en-US" sz="1600" dirty="0" smtClean="0">
                <a:solidFill>
                  <a:srgbClr val="FF0000"/>
                </a:solidFill>
              </a:rPr>
              <a:t>enhance the cache system</a:t>
            </a:r>
            <a:r>
              <a:rPr lang="en-US" sz="1600" dirty="0" smtClean="0"/>
              <a:t>, including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3684" y="1998126"/>
            <a:ext cx="8293874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increasing </a:t>
            </a:r>
            <a:r>
              <a:rPr lang="en-US" sz="1600" dirty="0" smtClean="0">
                <a:solidFill>
                  <a:srgbClr val="0070C0"/>
                </a:solidFill>
              </a:rPr>
              <a:t>the size of the L1 instruction cache </a:t>
            </a:r>
            <a:r>
              <a:rPr lang="en-US" sz="1600" dirty="0" smtClean="0"/>
              <a:t>from 64 KB to 128 KB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in the M6,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increasing the size of the L1 data cache </a:t>
            </a:r>
            <a:r>
              <a:rPr lang="en-US" sz="1600" dirty="0" smtClean="0"/>
              <a:t>from its initial value of 32 KB to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64 KB in the M3-M5 cores and finally to 128 KB in the M6</a:t>
            </a:r>
            <a:r>
              <a:rPr lang="en-US" sz="1600" dirty="0" smtClean="0"/>
              <a:t>,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introducing a 3-level cache </a:t>
            </a:r>
            <a:r>
              <a:rPr lang="en-US" sz="1600" dirty="0">
                <a:solidFill>
                  <a:srgbClr val="000000"/>
                </a:solidFill>
              </a:rPr>
              <a:t>system along with the M3</a:t>
            </a:r>
            <a:r>
              <a:rPr lang="en-US" sz="1600" dirty="0" smtClean="0">
                <a:solidFill>
                  <a:srgbClr val="000000"/>
                </a:solidFill>
              </a:rPr>
              <a:t>,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replacing </a:t>
            </a:r>
            <a:r>
              <a:rPr lang="en-US" sz="1600" dirty="0" smtClean="0">
                <a:solidFill>
                  <a:srgbClr val="0070C0"/>
                </a:solidFill>
              </a:rPr>
              <a:t>initially used shared 2MB L2 caches for 4-wide </a:t>
            </a:r>
            <a:r>
              <a:rPr lang="en-US" sz="1600" dirty="0" smtClean="0">
                <a:solidFill>
                  <a:srgbClr val="0070C0"/>
                </a:solidFill>
              </a:rPr>
              <a:t>M1/M2 cores</a:t>
            </a:r>
            <a:r>
              <a:rPr lang="en-US" sz="1600" dirty="0" smtClean="0"/>
              <a:t>, first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smtClean="0"/>
              <a:t>by</a:t>
            </a:r>
            <a:r>
              <a:rPr lang="en-US" sz="1600" dirty="0" smtClean="0">
                <a:solidFill>
                  <a:srgbClr val="0070C0"/>
                </a:solidFill>
              </a:rPr>
              <a:t> ½ MB/core </a:t>
            </a:r>
            <a:r>
              <a:rPr lang="en-US" sz="1600" dirty="0" smtClean="0">
                <a:solidFill>
                  <a:srgbClr val="0070C0"/>
                </a:solidFill>
              </a:rPr>
              <a:t>private L2 caches </a:t>
            </a:r>
            <a:r>
              <a:rPr lang="en-US" sz="1600" dirty="0" smtClean="0"/>
              <a:t>along with the introduction of the 3-level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cache system in the M3 core, then switching to </a:t>
            </a:r>
            <a:r>
              <a:rPr lang="en-US" sz="1600" dirty="0" smtClean="0">
                <a:solidFill>
                  <a:srgbClr val="0070C0"/>
                </a:solidFill>
              </a:rPr>
              <a:t>2MB L2 caches shared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by 2 cores </a:t>
            </a:r>
            <a:r>
              <a:rPr lang="en-US" sz="1600" dirty="0" smtClean="0"/>
              <a:t>in the M5 and the M6.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6044" y="4573287"/>
            <a:ext cx="874795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</a:t>
            </a:r>
            <a:r>
              <a:rPr lang="en-US" sz="1600" dirty="0" smtClean="0"/>
              <a:t>addition, also </a:t>
            </a:r>
            <a:r>
              <a:rPr lang="en-US" sz="1600" dirty="0">
                <a:solidFill>
                  <a:srgbClr val="FF0000"/>
                </a:solidFill>
              </a:rPr>
              <a:t>TLB (Translation Look-Aside Buffer) sizes </a:t>
            </a:r>
            <a:r>
              <a:rPr lang="en-US" sz="1600" dirty="0"/>
              <a:t>were </a:t>
            </a:r>
            <a:r>
              <a:rPr lang="en-US" sz="1600" dirty="0" smtClean="0"/>
              <a:t>considerable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>
                <a:solidFill>
                  <a:srgbClr val="FF0000"/>
                </a:solidFill>
              </a:rPr>
              <a:t>increased</a:t>
            </a:r>
            <a:r>
              <a:rPr lang="en-US" sz="1600" dirty="0" smtClean="0"/>
              <a:t>, as </a:t>
            </a:r>
            <a:r>
              <a:rPr lang="en-US" sz="1600" dirty="0"/>
              <a:t>indicated in the Table cited.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 a result, </a:t>
            </a:r>
            <a:r>
              <a:rPr lang="en-US" sz="1600" dirty="0">
                <a:solidFill>
                  <a:srgbClr val="FF0000"/>
                </a:solidFill>
              </a:rPr>
              <a:t>load latencies could notable be reduced</a:t>
            </a:r>
            <a:r>
              <a:rPr lang="en-US" sz="1600" dirty="0"/>
              <a:t>, as </a:t>
            </a:r>
            <a:r>
              <a:rPr lang="en-US" sz="1600" dirty="0" smtClean="0"/>
              <a:t>the </a:t>
            </a:r>
            <a:r>
              <a:rPr lang="en-US" sz="1600" dirty="0"/>
              <a:t>next </a:t>
            </a:r>
            <a:r>
              <a:rPr lang="en-US" sz="1600" dirty="0" smtClean="0"/>
              <a:t>Figure shows.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38" y="6402814"/>
            <a:ext cx="8605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Load latency: </a:t>
            </a:r>
            <a:r>
              <a:rPr lang="en-GB" sz="1600" dirty="0" err="1" smtClean="0"/>
              <a:t>átlagos</a:t>
            </a:r>
            <a:r>
              <a:rPr lang="en-GB" sz="1600" dirty="0" smtClean="0"/>
              <a:t> </a:t>
            </a:r>
            <a:r>
              <a:rPr lang="en-GB" sz="1600" dirty="0" err="1" smtClean="0"/>
              <a:t>adat-olvasás</a:t>
            </a:r>
            <a:r>
              <a:rPr lang="en-GB" sz="1600" dirty="0" smtClean="0"/>
              <a:t> </a:t>
            </a:r>
            <a:r>
              <a:rPr lang="en-GB" sz="1600" dirty="0" err="1" smtClean="0"/>
              <a:t>késleltetése</a:t>
            </a:r>
            <a:r>
              <a:rPr lang="en-GB" sz="1600" dirty="0" smtClean="0"/>
              <a:t> </a:t>
            </a:r>
            <a:r>
              <a:rPr lang="en-GB" sz="1600" dirty="0" err="1" smtClean="0"/>
              <a:t>memória-adatok</a:t>
            </a:r>
            <a:r>
              <a:rPr lang="en-GB" sz="1600" dirty="0" smtClean="0"/>
              <a:t> </a:t>
            </a:r>
            <a:r>
              <a:rPr lang="en-GB" sz="1600" dirty="0" err="1" smtClean="0"/>
              <a:t>esetén</a:t>
            </a:r>
            <a:r>
              <a:rPr lang="en-GB" sz="1600" dirty="0" smtClean="0"/>
              <a:t> (</a:t>
            </a:r>
            <a:r>
              <a:rPr lang="en-GB" sz="1600" dirty="0" err="1" smtClean="0"/>
              <a:t>ciklus</a:t>
            </a:r>
            <a:r>
              <a:rPr lang="en-GB" sz="1600" dirty="0" smtClean="0"/>
              <a:t>).</a:t>
            </a: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397965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71438" y="476672"/>
            <a:ext cx="6081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 smtClean="0">
                <a:solidFill>
                  <a:srgbClr val="2D2D8A"/>
                </a:solidFill>
              </a:rPr>
              <a:t>Evolution of ARM </a:t>
            </a:r>
            <a:r>
              <a:rPr lang="en-US" dirty="0">
                <a:solidFill>
                  <a:srgbClr val="2D2D8A"/>
                </a:solidFill>
              </a:rPr>
              <a:t>ISA-based mobile </a:t>
            </a:r>
            <a:r>
              <a:rPr lang="en-US" dirty="0" smtClean="0">
                <a:solidFill>
                  <a:srgbClr val="2D2D8A"/>
                </a:solidFill>
              </a:rPr>
              <a:t>processors -3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2" y="800708"/>
            <a:ext cx="9014584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As the previous Figure indicates the transitions to the 64-bit Armv8-A ISA and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 </a:t>
            </a:r>
            <a:r>
              <a:rPr lang="en-GB" sz="1600" dirty="0" smtClean="0"/>
              <a:t>     to the </a:t>
            </a:r>
            <a:r>
              <a:rPr lang="en-GB" sz="1600" dirty="0" err="1" smtClean="0"/>
              <a:t>big.LITTE</a:t>
            </a:r>
            <a:r>
              <a:rPr lang="en-GB" sz="1600" dirty="0" smtClean="0"/>
              <a:t> design style were more or less </a:t>
            </a:r>
            <a:r>
              <a:rPr lang="en-GB" sz="1600" dirty="0" smtClean="0">
                <a:solidFill>
                  <a:srgbClr val="0070C0"/>
                </a:solidFill>
              </a:rPr>
              <a:t>overlapping moves</a:t>
            </a:r>
            <a:r>
              <a:rPr lang="en-GB" sz="1600" dirty="0" smtClean="0"/>
              <a:t>.</a:t>
            </a:r>
          </a:p>
          <a:p>
            <a:r>
              <a:rPr lang="en-GB" sz="1600" dirty="0" smtClean="0"/>
              <a:t>    So it seems justified to look at the transitions to 64-bit Armv8-A ISA and the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</a:t>
            </a:r>
            <a:r>
              <a:rPr lang="en-GB" sz="1600" dirty="0" err="1" smtClean="0"/>
              <a:t>big.LITTLE</a:t>
            </a:r>
            <a:r>
              <a:rPr lang="en-GB" sz="1600" dirty="0" smtClean="0"/>
              <a:t> design style as </a:t>
            </a:r>
            <a:r>
              <a:rPr lang="en-GB" sz="1600" dirty="0" smtClean="0">
                <a:solidFill>
                  <a:srgbClr val="0070C0"/>
                </a:solidFill>
              </a:rPr>
              <a:t>one major evolution step </a:t>
            </a:r>
            <a:r>
              <a:rPr lang="en-GB" sz="1600" dirty="0" smtClean="0"/>
              <a:t>of mobile processors that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 </a:t>
            </a:r>
            <a:r>
              <a:rPr lang="en-GB" sz="1600" dirty="0" smtClean="0"/>
              <a:t>     took place around </a:t>
            </a:r>
            <a:r>
              <a:rPr lang="en-GB" sz="1600" dirty="0" smtClean="0">
                <a:solidFill>
                  <a:srgbClr val="0070C0"/>
                </a:solidFill>
              </a:rPr>
              <a:t>2013-2016.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20" dirty="0" smtClean="0"/>
              <a:t>Soon after this transition ARM introduced their </a:t>
            </a:r>
            <a:r>
              <a:rPr lang="en-GB" sz="1600" spc="-20" dirty="0" smtClean="0">
                <a:solidFill>
                  <a:srgbClr val="0070C0"/>
                </a:solidFill>
              </a:rPr>
              <a:t>Armv8.2-A ISA </a:t>
            </a:r>
            <a:r>
              <a:rPr lang="en-GB" sz="1600" spc="-20" dirty="0" smtClean="0"/>
              <a:t>revision that allowed</a:t>
            </a:r>
          </a:p>
          <a:p>
            <a:r>
              <a:rPr lang="en-GB" sz="1600" dirty="0" smtClean="0"/>
              <a:t>      a further </a:t>
            </a:r>
            <a:r>
              <a:rPr lang="en-GB" sz="1600" dirty="0" smtClean="0">
                <a:solidFill>
                  <a:srgbClr val="0070C0"/>
                </a:solidFill>
              </a:rPr>
              <a:t>significant performance improvement</a:t>
            </a:r>
            <a:r>
              <a:rPr lang="en-GB" sz="1600" dirty="0" smtClean="0"/>
              <a:t>, that invoked the next major step</a:t>
            </a:r>
          </a:p>
          <a:p>
            <a:pPr>
              <a:spcAft>
                <a:spcPts val="600"/>
              </a:spcAft>
            </a:pPr>
            <a:r>
              <a:rPr lang="en-GB" sz="1600" dirty="0" smtClean="0"/>
              <a:t>      of the evolution of mobile processors from 2017 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40" dirty="0"/>
              <a:t>Accordingly, </a:t>
            </a:r>
            <a:r>
              <a:rPr lang="en-GB" sz="1600" spc="-40" dirty="0" smtClean="0">
                <a:solidFill>
                  <a:srgbClr val="0070C0"/>
                </a:solidFill>
              </a:rPr>
              <a:t>the </a:t>
            </a:r>
            <a:r>
              <a:rPr lang="en-GB" sz="1600" spc="-40" dirty="0">
                <a:solidFill>
                  <a:srgbClr val="0070C0"/>
                </a:solidFill>
              </a:rPr>
              <a:t>evolution of ARM ISA-based </a:t>
            </a:r>
            <a:r>
              <a:rPr lang="en-GB" sz="1600" spc="-40" dirty="0" smtClean="0">
                <a:solidFill>
                  <a:srgbClr val="0070C0"/>
                </a:solidFill>
              </a:rPr>
              <a:t>multicore processors </a:t>
            </a:r>
            <a:r>
              <a:rPr lang="en-GB" sz="1600" spc="-40" dirty="0" smtClean="0"/>
              <a:t>may be considered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as having taken place in</a:t>
            </a:r>
            <a:r>
              <a:rPr lang="en-GB" sz="1600" dirty="0" smtClean="0">
                <a:solidFill>
                  <a:srgbClr val="0070C0"/>
                </a:solidFill>
              </a:rPr>
              <a:t> </a:t>
            </a:r>
            <a:r>
              <a:rPr lang="en-GB" sz="1600" dirty="0" smtClean="0">
                <a:solidFill>
                  <a:srgbClr val="FF0000"/>
                </a:solidFill>
              </a:rPr>
              <a:t>three </a:t>
            </a:r>
            <a:r>
              <a:rPr lang="en-GB" sz="1600" dirty="0">
                <a:solidFill>
                  <a:srgbClr val="FF0000"/>
                </a:solidFill>
              </a:rPr>
              <a:t>major </a:t>
            </a:r>
            <a:r>
              <a:rPr lang="en-GB" sz="1600" dirty="0" smtClean="0">
                <a:solidFill>
                  <a:srgbClr val="FF0000"/>
                </a:solidFill>
              </a:rPr>
              <a:t>steps </a:t>
            </a:r>
            <a:r>
              <a:rPr lang="en-GB" sz="1600" dirty="0" smtClean="0"/>
              <a:t>(until now), as </a:t>
            </a:r>
            <a:r>
              <a:rPr lang="en-GB" sz="1600" dirty="0"/>
              <a:t>follows:</a:t>
            </a:r>
          </a:p>
          <a:p>
            <a:endParaRPr lang="en-GB" sz="1600" dirty="0"/>
          </a:p>
        </p:txBody>
      </p:sp>
      <p:sp>
        <p:nvSpPr>
          <p:cNvPr id="21" name="Rounded Rectangle 20"/>
          <p:cNvSpPr/>
          <p:nvPr/>
        </p:nvSpPr>
        <p:spPr bwMode="auto">
          <a:xfrm>
            <a:off x="196833" y="3969292"/>
            <a:ext cx="8767655" cy="2088000"/>
          </a:xfrm>
          <a:prstGeom prst="roundRect">
            <a:avLst/>
          </a:prstGeom>
          <a:solidFill>
            <a:srgbClr val="EFF9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43508" y="4903726"/>
            <a:ext cx="2430951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ARMv7 ISA-based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300" b="1" dirty="0" smtClean="0">
                <a:solidFill>
                  <a:srgbClr val="000000"/>
                </a:solidFill>
              </a:rPr>
              <a:t>32-bit architectures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300" b="1" dirty="0" smtClean="0">
                <a:solidFill>
                  <a:srgbClr val="000000"/>
                </a:solidFill>
              </a:rPr>
              <a:t> with symmetrical multicores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1310965" y="4144724"/>
            <a:ext cx="566693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Evolution of ARM ISA-based multi-core mobile processors</a:t>
            </a:r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4151357" y="4464696"/>
            <a:ext cx="1" cy="1828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6" name="Line 29"/>
          <p:cNvSpPr>
            <a:spLocks noChangeShapeType="1"/>
          </p:cNvSpPr>
          <p:nvPr/>
        </p:nvSpPr>
        <p:spPr bwMode="auto">
          <a:xfrm flipH="1">
            <a:off x="4151359" y="4644326"/>
            <a:ext cx="0" cy="1904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042511" y="4902189"/>
            <a:ext cx="222989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ARMv8.0 ISA-based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1314319" y="479667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 b="1">
              <a:solidFill>
                <a:srgbClr val="000000"/>
              </a:solidFill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4122631" y="479416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 b="1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78515" y="5146303"/>
            <a:ext cx="210666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 smtClean="0">
                <a:solidFill>
                  <a:srgbClr val="000000"/>
                </a:solidFill>
              </a:rPr>
              <a:t>64-bit architectures </a:t>
            </a:r>
          </a:p>
          <a:p>
            <a:pPr algn="ctr"/>
            <a:r>
              <a:rPr lang="en-US" sz="1300" b="1" i="1" dirty="0" smtClean="0">
                <a:solidFill>
                  <a:srgbClr val="000000"/>
                </a:solidFill>
              </a:rPr>
              <a:t>with </a:t>
            </a:r>
            <a:r>
              <a:rPr lang="en-US" sz="1300" b="1" i="1" dirty="0" err="1" smtClean="0">
                <a:solidFill>
                  <a:srgbClr val="000000"/>
                </a:solidFill>
              </a:rPr>
              <a:t>big.LITTLE</a:t>
            </a:r>
            <a:r>
              <a:rPr lang="en-US" sz="1300" b="1" i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1300" b="1" i="1" dirty="0" smtClean="0">
                <a:solidFill>
                  <a:srgbClr val="000000"/>
                </a:solidFill>
              </a:rPr>
              <a:t>core clusters</a:t>
            </a:r>
            <a:endParaRPr lang="en-US" sz="1300" b="1" i="1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50136" y="5146303"/>
            <a:ext cx="204895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 smtClean="0">
                <a:solidFill>
                  <a:srgbClr val="000000"/>
                </a:solidFill>
              </a:rPr>
              <a:t>64-bit architectures</a:t>
            </a:r>
          </a:p>
          <a:p>
            <a:pPr algn="ctr"/>
            <a:r>
              <a:rPr lang="en-US" sz="1300" b="1" i="1" dirty="0" smtClean="0">
                <a:solidFill>
                  <a:srgbClr val="000000"/>
                </a:solidFill>
              </a:rPr>
              <a:t>with </a:t>
            </a:r>
            <a:r>
              <a:rPr lang="en-US" sz="1300" b="1" i="1" dirty="0" err="1" smtClean="0">
                <a:solidFill>
                  <a:srgbClr val="000000"/>
                </a:solidFill>
              </a:rPr>
              <a:t>DynamIQ</a:t>
            </a:r>
            <a:endParaRPr lang="en-US" sz="1300" b="1" i="1" dirty="0" smtClean="0">
              <a:solidFill>
                <a:srgbClr val="000000"/>
              </a:solidFill>
            </a:endParaRPr>
          </a:p>
          <a:p>
            <a:pPr algn="ctr"/>
            <a:r>
              <a:rPr lang="en-US" sz="1300" b="1" i="1" dirty="0" smtClean="0">
                <a:solidFill>
                  <a:srgbClr val="000000"/>
                </a:solidFill>
              </a:rPr>
              <a:t>core clusters </a:t>
            </a:r>
            <a:endParaRPr lang="en-US" sz="1300" b="1" i="1" dirty="0">
              <a:solidFill>
                <a:srgbClr val="000000"/>
              </a:solidFill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5778815" y="4901915"/>
            <a:ext cx="313234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ARMv8.2 or higher ISA-based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2591780" y="4972913"/>
            <a:ext cx="324000" cy="108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4" name="Right Arrow 33"/>
          <p:cNvSpPr/>
          <p:nvPr/>
        </p:nvSpPr>
        <p:spPr bwMode="auto">
          <a:xfrm>
            <a:off x="5364088" y="5009405"/>
            <a:ext cx="324000" cy="108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35" name="Straight Connector 34"/>
          <p:cNvCxnSpPr>
            <a:stCxn id="26" idx="0"/>
            <a:endCxn id="28" idx="6"/>
          </p:cNvCxnSpPr>
          <p:nvPr/>
        </p:nvCxnSpPr>
        <p:spPr bwMode="auto">
          <a:xfrm flipH="1">
            <a:off x="1386319" y="4644326"/>
            <a:ext cx="2765040" cy="18835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>
            <a:stCxn id="26" idx="0"/>
            <a:endCxn id="37" idx="1"/>
          </p:cNvCxnSpPr>
          <p:nvPr/>
        </p:nvCxnSpPr>
        <p:spPr bwMode="auto">
          <a:xfrm>
            <a:off x="4151359" y="4644326"/>
            <a:ext cx="3114172" cy="16038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Oval 13"/>
          <p:cNvSpPr>
            <a:spLocks noChangeArrowheads="1"/>
          </p:cNvSpPr>
          <p:nvPr/>
        </p:nvSpPr>
        <p:spPr bwMode="auto">
          <a:xfrm>
            <a:off x="7254987" y="479416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 b="1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6265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/>
      <p:bldP spid="31" grpId="0"/>
      <p:bldP spid="32" grpId="0"/>
      <p:bldP spid="33" grpId="0" animBg="1"/>
      <p:bldP spid="34" grpId="0" animBg="1"/>
      <p:bldP spid="37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</a:t>
            </a:r>
            <a:r>
              <a:rPr lang="en-US" kern="1200" dirty="0" smtClean="0">
                <a:solidFill>
                  <a:srgbClr val="FFFFFF"/>
                </a:solidFill>
              </a:rPr>
              <a:t>(</a:t>
            </a:r>
            <a:r>
              <a:rPr lang="en-US" kern="1200" dirty="0" smtClean="0">
                <a:solidFill>
                  <a:srgbClr val="FFFFFF"/>
                </a:solidFill>
              </a:rPr>
              <a:t>17)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0944" t="21301" r="14169" b="23749"/>
          <a:stretch/>
        </p:blipFill>
        <p:spPr>
          <a:xfrm>
            <a:off x="323528" y="1093373"/>
            <a:ext cx="8208912" cy="5652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476672"/>
            <a:ext cx="907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solidFill>
                  <a:srgbClr val="2D2D8A"/>
                </a:solidFill>
              </a:rPr>
              <a:t>Improving load latency </a:t>
            </a:r>
            <a:r>
              <a:rPr lang="en-US" dirty="0">
                <a:solidFill>
                  <a:srgbClr val="2D2D8A"/>
                </a:solidFill>
              </a:rPr>
              <a:t>[54</a:t>
            </a:r>
            <a:r>
              <a:rPr lang="en-US" dirty="0" smtClean="0">
                <a:solidFill>
                  <a:srgbClr val="2D2D8A"/>
                </a:solidFill>
              </a:rPr>
              <a:t>] -2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7716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</a:t>
            </a:r>
            <a:r>
              <a:rPr lang="en-US" kern="1200" dirty="0" smtClean="0">
                <a:solidFill>
                  <a:srgbClr val="FFFFFF"/>
                </a:solidFill>
              </a:rPr>
              <a:t>(</a:t>
            </a:r>
            <a:r>
              <a:rPr lang="en-US" kern="1200" dirty="0" smtClean="0">
                <a:solidFill>
                  <a:srgbClr val="FFFFFF"/>
                </a:solidFill>
              </a:rPr>
              <a:t>18)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6809" t="79188" r="12595" b="8700"/>
          <a:stretch/>
        </p:blipFill>
        <p:spPr>
          <a:xfrm>
            <a:off x="1980404" y="1578832"/>
            <a:ext cx="5183884" cy="698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8" y="476672"/>
            <a:ext cx="907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solidFill>
                  <a:srgbClr val="2D2D8A"/>
                </a:solidFill>
              </a:rPr>
              <a:t>Improving the average load latency </a:t>
            </a:r>
            <a:r>
              <a:rPr lang="en-US" dirty="0">
                <a:solidFill>
                  <a:srgbClr val="2D2D8A"/>
                </a:solidFill>
              </a:rPr>
              <a:t>[54</a:t>
            </a:r>
            <a:r>
              <a:rPr lang="en-US" dirty="0" smtClean="0">
                <a:solidFill>
                  <a:srgbClr val="2D2D8A"/>
                </a:solidFill>
              </a:rPr>
              <a:t>] </a:t>
            </a: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1438" y="848573"/>
            <a:ext cx="8610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Load latency improvements resulted in notable reduction of their </a:t>
            </a:r>
            <a:r>
              <a:rPr lang="en-US" sz="1600" dirty="0" smtClean="0">
                <a:solidFill>
                  <a:srgbClr val="FF0000"/>
                </a:solidFill>
              </a:rPr>
              <a:t>average values,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as the next Table depicts.</a:t>
            </a:r>
          </a:p>
        </p:txBody>
      </p:sp>
    </p:spTree>
    <p:extLst>
      <p:ext uri="{BB962C8B-B14F-4D97-AF65-F5344CB8AC3E}">
        <p14:creationId xmlns:p14="http://schemas.microsoft.com/office/powerpoint/2010/main" val="300470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FFFFFF"/>
                </a:solidFill>
              </a:rPr>
              <a:t>4. Case example: Evolution of Samsung’s Mongoose core family (</a:t>
            </a:r>
            <a:r>
              <a:rPr lang="en-US" kern="1200" dirty="0" smtClean="0">
                <a:solidFill>
                  <a:srgbClr val="FFFFFF"/>
                </a:solidFill>
              </a:rPr>
              <a:t>19)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35020" y="908720"/>
            <a:ext cx="9053504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</a:rPr>
              <a:t>average IPC </a:t>
            </a:r>
            <a:r>
              <a:rPr lang="en-US" sz="1600" dirty="0" smtClean="0">
                <a:solidFill>
                  <a:srgbClr val="FF0000"/>
                </a:solidFill>
              </a:rPr>
              <a:t>achieved within the </a:t>
            </a:r>
            <a:r>
              <a:rPr lang="en-US" sz="1600" dirty="0" err="1" smtClean="0">
                <a:solidFill>
                  <a:srgbClr val="FF0000"/>
                </a:solidFill>
              </a:rPr>
              <a:t>Mx</a:t>
            </a:r>
            <a:r>
              <a:rPr lang="en-US" sz="1600" dirty="0" smtClean="0">
                <a:solidFill>
                  <a:srgbClr val="FF0000"/>
                </a:solidFill>
              </a:rPr>
              <a:t> family from M1 to M6 amounts to 2.71,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   </a:t>
            </a:r>
            <a:r>
              <a:rPr lang="en-US" sz="1600" dirty="0" smtClean="0"/>
              <a:t>as already stated, which equals to a </a:t>
            </a:r>
            <a:r>
              <a:rPr lang="en-US" sz="1600" dirty="0">
                <a:solidFill>
                  <a:srgbClr val="0070C0"/>
                </a:solidFill>
              </a:rPr>
              <a:t>compounded growth rate of </a:t>
            </a:r>
            <a:r>
              <a:rPr lang="en-US" sz="1600" dirty="0" smtClean="0">
                <a:solidFill>
                  <a:srgbClr val="0070C0"/>
                </a:solidFill>
              </a:rPr>
              <a:t>20.6</a:t>
            </a:r>
            <a:r>
              <a:rPr lang="en-US" sz="1600" dirty="0">
                <a:solidFill>
                  <a:srgbClr val="0070C0"/>
                </a:solidFill>
              </a:rPr>
              <a:t>% per year </a:t>
            </a:r>
            <a:endParaRPr lang="en-US" sz="1600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IPC </a:t>
            </a:r>
            <a:r>
              <a:rPr lang="en-US" sz="1600" dirty="0">
                <a:solidFill>
                  <a:srgbClr val="0070C0"/>
                </a:solidFill>
              </a:rPr>
              <a:t>improvement</a:t>
            </a:r>
            <a:r>
              <a:rPr lang="en-US" sz="1600" dirty="0"/>
              <a:t>.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Nevertheless, this dynamic rate of performance improvement was not sufficient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to become</a:t>
            </a:r>
            <a:r>
              <a:rPr lang="de-DE" sz="1600" dirty="0" smtClean="0">
                <a:solidFill>
                  <a:srgbClr val="0070C0"/>
                </a:solidFill>
              </a:rPr>
              <a:t> </a:t>
            </a:r>
            <a:r>
              <a:rPr lang="de-DE" sz="1600" dirty="0">
                <a:solidFill>
                  <a:srgbClr val="0070C0"/>
                </a:solidFill>
              </a:rPr>
              <a:t>competitive </a:t>
            </a:r>
            <a:r>
              <a:rPr lang="de-DE" sz="1600" dirty="0" smtClean="0">
                <a:solidFill>
                  <a:srgbClr val="0070C0"/>
                </a:solidFill>
              </a:rPr>
              <a:t>to </a:t>
            </a:r>
            <a:r>
              <a:rPr lang="de-DE" sz="1600" dirty="0">
                <a:solidFill>
                  <a:srgbClr val="0070C0"/>
                </a:solidFill>
              </a:rPr>
              <a:t>ARM‘s </a:t>
            </a:r>
            <a:r>
              <a:rPr lang="de-DE" sz="1600" dirty="0" smtClean="0">
                <a:solidFill>
                  <a:srgbClr val="0070C0"/>
                </a:solidFill>
              </a:rPr>
              <a:t>designs and</a:t>
            </a:r>
            <a:r>
              <a:rPr lang="de-DE" sz="1600" dirty="0" smtClean="0"/>
              <a:t> </a:t>
            </a:r>
            <a:r>
              <a:rPr lang="de-DE" sz="1600" dirty="0" smtClean="0">
                <a:solidFill>
                  <a:srgbClr val="0070C0"/>
                </a:solidFill>
              </a:rPr>
              <a:t>Samsung was forced to cancell </a:t>
            </a:r>
          </a:p>
          <a:p>
            <a:r>
              <a:rPr lang="de-DE" sz="1600" dirty="0">
                <a:solidFill>
                  <a:srgbClr val="0070C0"/>
                </a:solidFill>
              </a:rPr>
              <a:t> </a:t>
            </a:r>
            <a:r>
              <a:rPr lang="de-DE" sz="1600" dirty="0" smtClean="0">
                <a:solidFill>
                  <a:srgbClr val="0070C0"/>
                </a:solidFill>
              </a:rPr>
              <a:t>      their own processor initiative.</a:t>
            </a:r>
            <a:endParaRPr lang="de-DE" sz="16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8" y="476672"/>
            <a:ext cx="771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Total IPC improvement achieved along with the Mongoose family</a:t>
            </a:r>
            <a:endParaRPr lang="en-GB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3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647564" y="1821219"/>
            <a:ext cx="7961095" cy="56366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 References</a:t>
            </a:r>
            <a:endParaRPr kumimoji="0" lang="hu-HU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1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Verdana"/>
              </a:rPr>
              <a:t>5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References (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80516" y="1233280"/>
            <a:ext cx="93173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Flautner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K.,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Heterogeneity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rescue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2011,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</a:t>
            </a:r>
            <a:r>
              <a:rPr kumimoji="0" lang="en-US" sz="13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https://www.bscmsrc.eu/sites/default/files/media/arm-heterogenous-mp-november-2011.pdf</a:t>
            </a: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97019" y="1828425"/>
            <a:ext cx="83554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Greenhalgh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P.,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Processing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with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ARM Cortex-A15 &amp; Cortex-A7, White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Paper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Sept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2011, http://www.arm.com/files/downloads/big.LITTLE_Final.pdf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80516" y="2434945"/>
            <a:ext cx="88794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Variable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SMP – A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Multi-Core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CPU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Architecture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Low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High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Performance,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Nvidia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Whitepaper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2011, http://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www.nvidia.com/content/PDF/tegra_white_papers/tegra-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whitepaper-0911b.pdf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88453" y="652500"/>
            <a:ext cx="888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2014,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http://www.arm.com/products/processors/technologies/biglittleprocessing.php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81135" y="3237390"/>
            <a:ext cx="857330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Klug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Samsung Announces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MP Support 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Exynos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5420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Sept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11 2013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http://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www.anandtech.com/show/7313/samsung-announces-biglittle-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mp-support-in-exynos-5420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2243" y="4035801"/>
            <a:ext cx="77912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MP,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Linaro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https://wiki.linaro.org/projects/big.LITTLE.MP#Overview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5971" y="4427680"/>
            <a:ext cx="883780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Randhawa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R.,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ARM's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systems provide more processing power for less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energy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New Electronics,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10 2012, http://www.newelectronics.co.uk/electronics-technology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arms-big-little-systems-provide-more-processing-power-for-less-energy/43563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82243" y="5228645"/>
            <a:ext cx="913916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MediaTek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Enables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ARM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Heterogeneous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Multi-Processing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Technology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Mobile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http://www.mediatek.com/_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en/Event/201307_TrueOctaCore/MediaTekEnablesARM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bigLITTLEHMPTechnology.pdf</a:t>
            </a:r>
            <a:endParaRPr kumimoji="0" lang="hu-H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81135" y="6032296"/>
            <a:ext cx="852682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Jeff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B.,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Advances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Technology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Energy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Savings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White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Paper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Sept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2012, http://www.arm.com/files/pdf/Advances_in_big.LITTLE_Technology_for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_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Power_and_Energy_Savings.pdf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endParaRPr kumimoji="0" lang="hu-H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53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Verdana"/>
              </a:rPr>
              <a:t>5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References (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80516" y="1485281"/>
            <a:ext cx="8416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Kim M., Kim H.,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Chung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Lim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K., Samsung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Exynos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5410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–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Experience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</a:t>
            </a:r>
            <a:endParaRPr kumimoji="0" lang="hu-H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Ultimate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Performance and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Versatility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White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Paper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2013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86386" y="2080426"/>
            <a:ext cx="89561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Shin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Y.,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Shin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K.,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Kenkare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P.,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Kashyap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R.,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28nm high- metal-gate heterogeneous quad-core </a:t>
            </a:r>
            <a:endParaRPr kumimoji="0" lang="hu-H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CPUs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high-performance and energy-efficient mobile application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       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2013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IEEE International Solid-State Circuits Conference Digest of Technical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Papers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IEEE, pp.154-155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80516" y="3101573"/>
            <a:ext cx="906652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Whitwam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R.,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Samsung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Exynos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Octa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5420 looks to correct past mistakes, shoddy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graphics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Extreme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Tech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23 2013, http://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www.extremetech.com/computing/162090-samsung-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looks-to-correct-past-mistake-with-updated-exynos-5-octa-5420-arm-chip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88453" y="652500"/>
            <a:ext cx="88868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CoreTile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Express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A15x2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A7x3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318,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2013,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http://infocenter.arm.com/help/topic/com.arm.doc.dai0318e/DAI0318E_v2p_ca15_a7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_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_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management.pdf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81135" y="3904018"/>
            <a:ext cx="91442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hu-HU" dirty="0" err="1">
                <a:solidFill>
                  <a:srgbClr val="000000"/>
                </a:solidFill>
                <a:cs typeface="Times New Roman" pitchFamily="18" charset="0"/>
              </a:rPr>
              <a:t>Triggs</a:t>
            </a:r>
            <a:r>
              <a:rPr lang="hu-HU" dirty="0">
                <a:solidFill>
                  <a:srgbClr val="000000"/>
                </a:solidFill>
                <a:cs typeface="Times New Roman" pitchFamily="18" charset="0"/>
              </a:rPr>
              <a:t> R., </a:t>
            </a:r>
            <a:r>
              <a:rPr lang="en-US" dirty="0">
                <a:solidFill>
                  <a:srgbClr val="000000"/>
                </a:solidFill>
                <a:cs typeface="Times New Roman" pitchFamily="18" charset="0"/>
              </a:rPr>
              <a:t>Snapdragon 835 unveiled – Everything you need to know</a:t>
            </a:r>
            <a:r>
              <a:rPr lang="hu-HU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hu-HU" dirty="0" err="1">
                <a:solidFill>
                  <a:srgbClr val="000000"/>
                </a:solidFill>
                <a:cs typeface="Times New Roman" pitchFamily="18" charset="0"/>
              </a:rPr>
              <a:t>Android</a:t>
            </a:r>
            <a:r>
              <a:rPr lang="hu-HU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dirty="0" err="1">
                <a:solidFill>
                  <a:srgbClr val="000000"/>
                </a:solidFill>
                <a:cs typeface="Times New Roman" pitchFamily="18" charset="0"/>
              </a:rPr>
              <a:t>Authority</a:t>
            </a:r>
            <a:r>
              <a:rPr lang="hu-HU" dirty="0">
                <a:solidFill>
                  <a:srgbClr val="000000"/>
                </a:solidFill>
                <a:cs typeface="Times New Roman" pitchFamily="18" charset="0"/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  <a:cs typeface="Times New Roman" pitchFamily="18" charset="0"/>
              </a:rPr>
              <a:t>          Jan. 3 2017, https://www.androidauthority.com/qualcomm-details-snapdragon-835-735688</a:t>
            </a:r>
            <a:endParaRPr lang="en-US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2243" y="4506002"/>
            <a:ext cx="73691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Grey G.,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Software Update,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Linaro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10 2013,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http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://www.linaro.org/blog/hardware-update/big-little-software-update/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5971" y="5094308"/>
            <a:ext cx="851893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Poirier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M.,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Kernel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Switcher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: A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solution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support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ARM’s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new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technology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Linaro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Embedded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Linux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Conference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1 2013,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://events.linuxfoundation.org/images/stories/slides/elc2013_poirier.pdf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82243" y="5895273"/>
            <a:ext cx="89496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Jeff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Technology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Moves Towards Fully Heterogeneous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Global Task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Scheduling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ARM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TechCon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Nov.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2013, http://community.arm.com/servlet/JiveServlet/previewBody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7763-102-1-12076/big.LITTLE%20technology%20moves%20towards%20fully%20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heterogeneous%20Global%20Task%20Scheduling_final%20%28pdf%29.pdf</a:t>
            </a:r>
          </a:p>
        </p:txBody>
      </p:sp>
    </p:spTree>
    <p:extLst>
      <p:ext uri="{BB962C8B-B14F-4D97-AF65-F5344CB8AC3E}">
        <p14:creationId xmlns:p14="http://schemas.microsoft.com/office/powerpoint/2010/main" val="37950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Verdana"/>
              </a:rPr>
              <a:t>5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References (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88265" y="1262965"/>
            <a:ext cx="916404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Enabling the Next Mobile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Computing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Revolution with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Highly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Integrated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ARMv8-A based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ARM and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Qualcomm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2014, </a:t>
            </a:r>
            <a:endParaRPr kumimoji="0" lang="hu-H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http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://www.arm.com/files/pdf/ARM_Qualcomm_White_paper_Final.pdf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80618" y="2080426"/>
            <a:ext cx="88226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Hruska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J., </a:t>
            </a:r>
            <a:r>
              <a:rPr lang="en-US" altLang="en-US" dirty="0">
                <a:solidFill>
                  <a:srgbClr val="000000"/>
                </a:solidFill>
                <a:latin typeface="Verdana"/>
                <a:cs typeface="Arial" charset="0"/>
              </a:rPr>
              <a:t>New leak hints at AMD Zen’s architecture, organization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,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Extreme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Tech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,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April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29</a:t>
            </a: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         </a:t>
            </a:r>
            <a:r>
              <a:rPr lang="hu-HU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2015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, https://www.extremetech.com/gaming/204523-new-leak-hints-at-amd-zens-</a:t>
            </a: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         </a:t>
            </a:r>
            <a:r>
              <a:rPr lang="hu-HU" altLang="en-US" dirty="0" err="1" smtClean="0">
                <a:solidFill>
                  <a:srgbClr val="000000"/>
                </a:solidFill>
                <a:latin typeface="Verdana"/>
                <a:cs typeface="Arial" charset="0"/>
              </a:rPr>
              <a:t>architecture-organization</a:t>
            </a:r>
            <a:endParaRPr lang="en-US" altLang="en-US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88265" y="2893780"/>
            <a:ext cx="64986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 eaLnBrk="1" hangingPunct="1"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Goto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H., ARM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Cortex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– A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Family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Architecture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, 2010,</a:t>
            </a:r>
          </a:p>
          <a:p>
            <a:pPr lvl="0" defTabSz="914400" eaLnBrk="1" hangingPunct="1">
              <a:defRPr/>
            </a:pPr>
            <a:r>
              <a:rPr lang="hu-HU" dirty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http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://pc.watch.impress.co.jp/video/pcw/docs/423/409/p1.pdf</a:t>
            </a: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88453" y="652500"/>
            <a:ext cx="888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Boudra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F., The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Linaro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IKS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code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now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publicly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available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Linaro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May 2 2013,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http://www.linaro.org/blog/releases-blog/the-linaro-iks-code-now-publicly-available/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81135" y="3495024"/>
            <a:ext cx="74891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Brown J., </a:t>
            </a:r>
            <a:r>
              <a:rPr lang="en-US" dirty="0">
                <a:solidFill>
                  <a:srgbClr val="000000"/>
                </a:solidFill>
              </a:rPr>
              <a:t>Under the Hood: Low-cost phone is rich in </a:t>
            </a:r>
            <a:r>
              <a:rPr lang="en-US" dirty="0" smtClean="0">
                <a:solidFill>
                  <a:srgbClr val="000000"/>
                </a:solidFill>
              </a:rPr>
              <a:t>features</a:t>
            </a:r>
            <a:r>
              <a:rPr lang="hu-HU" dirty="0" smtClean="0">
                <a:solidFill>
                  <a:srgbClr val="000000"/>
                </a:solidFill>
              </a:rPr>
              <a:t>, Jan. 7 2008,</a:t>
            </a:r>
          </a:p>
          <a:p>
            <a:pPr lvl="0" defTabSz="914400">
              <a:defRPr/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https</a:t>
            </a:r>
            <a:r>
              <a:rPr lang="hu-HU" dirty="0">
                <a:solidFill>
                  <a:srgbClr val="000000"/>
                </a:solidFill>
              </a:rPr>
              <a:t>://www.embedded.com/print/4005673 </a:t>
            </a:r>
            <a:endParaRPr kumimoji="0" lang="hu-H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2243" y="4091375"/>
            <a:ext cx="73068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 eaLnBrk="1" hangingPunct="1"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[23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GB" dirty="0" smtClean="0">
                <a:solidFill>
                  <a:srgbClr val="000000"/>
                </a:solidFill>
                <a:latin typeface="Verdana"/>
              </a:rPr>
              <a:t>Wan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g</a:t>
            </a:r>
            <a:r>
              <a:rPr lang="en-GB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GB" dirty="0">
                <a:solidFill>
                  <a:srgbClr val="000000"/>
                </a:solidFill>
                <a:latin typeface="Verdana"/>
              </a:rPr>
              <a:t>D., Base band application (MT6218B based platform</a:t>
            </a:r>
            <a:r>
              <a:rPr lang="en-GB" dirty="0" smtClean="0">
                <a:solidFill>
                  <a:srgbClr val="000000"/>
                </a:solidFill>
                <a:latin typeface="Verdana"/>
              </a:rPr>
              <a:t>)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,</a:t>
            </a:r>
            <a:r>
              <a:rPr lang="en-GB" dirty="0" smtClean="0">
                <a:solidFill>
                  <a:srgbClr val="000000"/>
                </a:solidFill>
                <a:latin typeface="Verdana"/>
              </a:rPr>
              <a:t> 2004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,</a:t>
            </a:r>
            <a:endParaRPr lang="en-US" dirty="0">
              <a:solidFill>
                <a:srgbClr val="000000"/>
              </a:solidFill>
              <a:latin typeface="Verdana"/>
            </a:endParaRPr>
          </a:p>
          <a:p>
            <a:pPr lvl="0" defTabSz="914400" eaLnBrk="1" hangingPunct="1">
              <a:defRPr/>
            </a:pPr>
            <a:r>
              <a:rPr lang="hu-HU" dirty="0" smtClean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http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://d1.amobbs.com/bbs_upload782111/files_10/ourdev_394557.pdf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0203" y="4679681"/>
            <a:ext cx="80556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Carey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D., </a:t>
            </a:r>
            <a:r>
              <a:rPr lang="en-US" dirty="0">
                <a:solidFill>
                  <a:srgbClr val="000000"/>
                </a:solidFill>
              </a:rPr>
              <a:t>Teardown: RIM fields BlackBerry with consumer </a:t>
            </a:r>
            <a:r>
              <a:rPr lang="en-US" dirty="0" smtClean="0">
                <a:solidFill>
                  <a:srgbClr val="000000"/>
                </a:solidFill>
              </a:rPr>
              <a:t>appeal</a:t>
            </a:r>
            <a:r>
              <a:rPr lang="hu-HU" dirty="0" smtClean="0">
                <a:solidFill>
                  <a:srgbClr val="000000"/>
                </a:solidFill>
              </a:rPr>
              <a:t>, EDN Network, </a:t>
            </a:r>
          </a:p>
          <a:p>
            <a:pPr lvl="0" defTabSz="914400">
              <a:defRPr/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Jan. 22 </a:t>
            </a:r>
            <a:r>
              <a:rPr lang="hu-HU" dirty="0">
                <a:solidFill>
                  <a:srgbClr val="000000"/>
                </a:solidFill>
              </a:rPr>
              <a:t>2007, https://www.edn.com/Home/PrintView?contentItemId=4004648</a:t>
            </a:r>
            <a:endParaRPr kumimoji="0" lang="hu-H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82243" y="5295386"/>
            <a:ext cx="9120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dirty="0" smtClean="0"/>
              <a:t>Intel </a:t>
            </a:r>
            <a:r>
              <a:rPr lang="en-US" dirty="0"/>
              <a:t>PXA27x Processor Family Electrical, Mechanical, and Thermal </a:t>
            </a:r>
            <a:r>
              <a:rPr lang="en-US" dirty="0" smtClean="0"/>
              <a:t>Specification</a:t>
            </a:r>
            <a:r>
              <a:rPr lang="hu-HU" dirty="0" smtClean="0"/>
              <a:t>, Data </a:t>
            </a:r>
            <a:r>
              <a:rPr lang="hu-HU" dirty="0" err="1" smtClean="0"/>
              <a:t>Sheet</a:t>
            </a:r>
            <a:r>
              <a:rPr lang="hu-HU" dirty="0" smtClean="0"/>
              <a:t>,</a:t>
            </a:r>
          </a:p>
          <a:p>
            <a:pPr lvl="0" defTabSz="914400"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2005,</a:t>
            </a:r>
            <a:r>
              <a:rPr lang="hu-HU" dirty="0">
                <a:solidFill>
                  <a:srgbClr val="000000"/>
                </a:solidFill>
              </a:rPr>
              <a:t> http://www.penguin.cz/~utx/zaurus/datasheets/CPU/28000304.pdf</a:t>
            </a:r>
            <a:endParaRPr kumimoji="0" lang="hu-H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2243" y="5911091"/>
            <a:ext cx="71500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dirty="0">
                <a:solidFill>
                  <a:srgbClr val="000000"/>
                </a:solidFill>
              </a:rPr>
              <a:t>Mathew D.G. Snapdragon Processors</a:t>
            </a:r>
            <a:r>
              <a:rPr lang="hu-HU" dirty="0">
                <a:solidFill>
                  <a:srgbClr val="000000"/>
                </a:solidFill>
              </a:rPr>
              <a:t>, 2014,</a:t>
            </a:r>
            <a:endParaRPr lang="en-US" dirty="0">
              <a:solidFill>
                <a:srgbClr val="000000"/>
              </a:solidFill>
            </a:endParaRPr>
          </a:p>
          <a:p>
            <a:pPr lvl="0" defTabSz="914400">
              <a:defRPr/>
            </a:pPr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https://www.slideshare.net/deepakmathew37/snapdragon-processors</a:t>
            </a:r>
          </a:p>
        </p:txBody>
      </p:sp>
    </p:spTree>
    <p:extLst>
      <p:ext uri="{BB962C8B-B14F-4D97-AF65-F5344CB8AC3E}">
        <p14:creationId xmlns:p14="http://schemas.microsoft.com/office/powerpoint/2010/main" val="331952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Verdana"/>
              </a:rPr>
              <a:t>5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References (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80516" y="1256347"/>
            <a:ext cx="68657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dirty="0"/>
              <a:t>Huawei Releases Kirin 620 64-bit </a:t>
            </a:r>
            <a:r>
              <a:rPr lang="en-US" dirty="0" err="1"/>
              <a:t>Octa</a:t>
            </a:r>
            <a:r>
              <a:rPr lang="en-US" dirty="0"/>
              <a:t> Core </a:t>
            </a:r>
            <a:r>
              <a:rPr lang="en-US" dirty="0" smtClean="0"/>
              <a:t>Processor</a:t>
            </a:r>
            <a:r>
              <a:rPr lang="hu-HU" dirty="0" smtClean="0"/>
              <a:t>, Dec. 4 2014,</a:t>
            </a:r>
          </a:p>
          <a:p>
            <a:r>
              <a:rPr lang="hu-HU" dirty="0" smtClean="0"/>
              <a:t>          </a:t>
            </a:r>
            <a:r>
              <a:rPr lang="en-US" dirty="0" smtClean="0"/>
              <a:t>http</a:t>
            </a:r>
            <a:r>
              <a:rPr lang="en-US" dirty="0"/>
              <a:t>://huaweinews.com/2014/12/kirin-620-processor/</a:t>
            </a: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80618" y="1866974"/>
            <a:ext cx="77484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 eaLnBrk="1" hangingPunct="1"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dirty="0" err="1">
                <a:solidFill>
                  <a:srgbClr val="000000"/>
                </a:solidFill>
                <a:latin typeface="Verdana"/>
              </a:rPr>
              <a:t>HiKey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Verdana"/>
              </a:rPr>
              <a:t>LeMaker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 version) Hardware User </a:t>
            </a:r>
            <a:r>
              <a:rPr lang="en-US" dirty="0" err="1" smtClean="0">
                <a:solidFill>
                  <a:srgbClr val="000000"/>
                </a:solidFill>
                <a:latin typeface="Verdana"/>
              </a:rPr>
              <a:t>Manua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,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l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Version 0.1, December 2015 </a:t>
            </a: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80516" y="2262392"/>
            <a:ext cx="89160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 eaLnBrk="1" hangingPunct="1"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GB" dirty="0">
                <a:solidFill>
                  <a:srgbClr val="000000"/>
                </a:solidFill>
                <a:latin typeface="Verdana"/>
              </a:rPr>
              <a:t>Hirata K., ARM11 </a:t>
            </a:r>
            <a:r>
              <a:rPr lang="en-GB" dirty="0" err="1">
                <a:solidFill>
                  <a:srgbClr val="000000"/>
                </a:solidFill>
                <a:latin typeface="Verdana"/>
              </a:rPr>
              <a:t>MPCore</a:t>
            </a:r>
            <a:r>
              <a:rPr lang="en-GB" dirty="0">
                <a:solidFill>
                  <a:srgbClr val="000000"/>
                </a:solidFill>
                <a:latin typeface="Verdana"/>
              </a:rPr>
              <a:t>, The streamlined and scalable ARM11 processor core, Jan. 2007,</a:t>
            </a:r>
          </a:p>
          <a:p>
            <a:pPr lvl="0" defTabSz="914400" eaLnBrk="1" hangingPunct="1">
              <a:defRPr/>
            </a:pPr>
            <a:r>
              <a:rPr lang="en-GB" dirty="0">
                <a:solidFill>
                  <a:srgbClr val="000000"/>
                </a:solidFill>
                <a:latin typeface="Verdana"/>
              </a:rPr>
              <a:t>          http://www.aspdac.com/aspdac2007/pdf/archive/7D-2.pdf</a:t>
            </a: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67187" y="652500"/>
            <a:ext cx="9029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Katouzian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A., </a:t>
            </a:r>
            <a:r>
              <a:rPr lang="it-IT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 Qualcomm difference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2013,</a:t>
            </a:r>
          </a:p>
          <a:p>
            <a:pPr lvl="0" defTabSz="914400">
              <a:defRPr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https://www.qualcomm.com/media/documents/files/the-qualcomm-difference.pdf</a:t>
            </a:r>
            <a:endParaRPr lang="it-IT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81135" y="2863636"/>
            <a:ext cx="8273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Glaskowsky</a:t>
            </a:r>
            <a:r>
              <a:rPr lang="en-US" altLang="en-US" dirty="0">
                <a:solidFill>
                  <a:srgbClr val="000000"/>
                </a:solidFill>
                <a:latin typeface="Verdana"/>
                <a:cs typeface="Arial" charset="0"/>
              </a:rPr>
              <a:t> P.: Investigating Intel's Lynnfield mysteries, </a:t>
            </a:r>
            <a:r>
              <a:rPr lang="en-US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cnet</a:t>
            </a:r>
            <a:r>
              <a:rPr lang="en-US" altLang="en-US" dirty="0">
                <a:solidFill>
                  <a:srgbClr val="000000"/>
                </a:solidFill>
                <a:latin typeface="Verdana"/>
                <a:cs typeface="Arial" charset="0"/>
              </a:rPr>
              <a:t> News, Sept. 21 2009,</a:t>
            </a: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latin typeface="Verdana"/>
                <a:cs typeface="Arial" charset="0"/>
              </a:rPr>
              <a:t>          </a:t>
            </a:r>
            <a:r>
              <a:rPr lang="en-US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http</a:t>
            </a:r>
            <a:r>
              <a:rPr lang="en-US" altLang="en-US" dirty="0">
                <a:solidFill>
                  <a:srgbClr val="000000"/>
                </a:solidFill>
                <a:latin typeface="Verdana"/>
                <a:cs typeface="Arial" charset="0"/>
              </a:rPr>
              <a:t>://news.cnet.com/8301-13512_3-10357328-23.html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2243" y="3475915"/>
            <a:ext cx="83839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[32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Shimpi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A.L., </a:t>
            </a:r>
            <a:r>
              <a:rPr lang="en-US" dirty="0">
                <a:solidFill>
                  <a:srgbClr val="000000"/>
                </a:solidFill>
              </a:rPr>
              <a:t>Intel's Sandy Bridge Architecture </a:t>
            </a:r>
            <a:r>
              <a:rPr lang="en-US" dirty="0" smtClean="0">
                <a:solidFill>
                  <a:srgbClr val="000000"/>
                </a:solidFill>
              </a:rPr>
              <a:t>Exposed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Sept</a:t>
            </a:r>
            <a:r>
              <a:rPr lang="hu-HU" dirty="0" smtClean="0">
                <a:solidFill>
                  <a:srgbClr val="000000"/>
                </a:solidFill>
              </a:rPr>
              <a:t>. 14 2010,</a:t>
            </a:r>
          </a:p>
          <a:p>
            <a:pPr lvl="0" defTabSz="914400">
              <a:defRPr/>
            </a:pP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https</a:t>
            </a:r>
            <a:r>
              <a:rPr lang="en-US" dirty="0">
                <a:solidFill>
                  <a:srgbClr val="000000"/>
                </a:solidFill>
              </a:rPr>
              <a:t>://www.anandtech.com/Show/Index/3922?cPage=2&amp;all=False&amp;sort=0&amp;page</a:t>
            </a:r>
            <a:r>
              <a:rPr lang="en-US" dirty="0" smtClean="0">
                <a:solidFill>
                  <a:srgbClr val="000000"/>
                </a:solidFill>
              </a:rPr>
              <a:t>=</a:t>
            </a:r>
            <a:endParaRPr lang="hu-HU" dirty="0" smtClean="0">
              <a:solidFill>
                <a:srgbClr val="000000"/>
              </a:solidFill>
            </a:endParaRPr>
          </a:p>
          <a:p>
            <a:pPr lvl="0" defTabSz="914400">
              <a:defRPr/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</a:t>
            </a:r>
            <a:r>
              <a:rPr lang="en-US" dirty="0" smtClean="0">
                <a:solidFill>
                  <a:srgbClr val="000000"/>
                </a:solidFill>
              </a:rPr>
              <a:t>4&amp;slug=</a:t>
            </a:r>
            <a:r>
              <a:rPr lang="en-US" dirty="0" err="1" smtClean="0">
                <a:solidFill>
                  <a:srgbClr val="000000"/>
                </a:solidFill>
              </a:rPr>
              <a:t>intels</a:t>
            </a:r>
            <a:r>
              <a:rPr lang="en-US" dirty="0" smtClean="0">
                <a:solidFill>
                  <a:srgbClr val="000000"/>
                </a:solidFill>
              </a:rPr>
              <a:t>-sandy-bridge-architecture-exposed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0203" y="4303713"/>
            <a:ext cx="87325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altLang="en-US" dirty="0">
                <a:solidFill>
                  <a:srgbClr val="000000"/>
                </a:solidFill>
                <a:latin typeface="Verdana"/>
                <a:cs typeface="Arial" charset="0"/>
              </a:rPr>
              <a:t>Kahn O., Valentine B.: Intel Next Generation Microarchitecture Codename Sandy Bridge:</a:t>
            </a: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latin typeface="Verdana"/>
                <a:cs typeface="Arial" charset="0"/>
              </a:rPr>
              <a:t>          </a:t>
            </a:r>
            <a:r>
              <a:rPr lang="en-US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New </a:t>
            </a:r>
            <a:r>
              <a:rPr lang="en-US" altLang="en-US" dirty="0">
                <a:solidFill>
                  <a:srgbClr val="000000"/>
                </a:solidFill>
                <a:latin typeface="Verdana"/>
                <a:cs typeface="Arial" charset="0"/>
              </a:rPr>
              <a:t>Processor Innovations, IDF 2010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82243" y="4908730"/>
            <a:ext cx="92042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Singh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T., Zen: A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Next-Generation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High-Performance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x86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Core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, </a:t>
            </a:r>
            <a:r>
              <a:rPr lang="en-US" altLang="en-US" dirty="0">
                <a:solidFill>
                  <a:srgbClr val="000000"/>
                </a:solidFill>
                <a:latin typeface="Verdana"/>
                <a:cs typeface="Arial" charset="0"/>
              </a:rPr>
              <a:t>Proc. 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ISSCC 2017, Session 3,</a:t>
            </a:r>
            <a:r>
              <a:rPr lang="en-US" altLang="en-US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endParaRPr lang="hu-HU" altLang="en-US" dirty="0" smtClean="0">
              <a:solidFill>
                <a:srgbClr val="000000"/>
              </a:solidFill>
              <a:latin typeface="Verdana"/>
              <a:cs typeface="Arial" charset="0"/>
            </a:endParaRP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         Digital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Processors</a:t>
            </a:r>
            <a:endParaRPr lang="en-US" altLang="en-US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82243" y="5519195"/>
            <a:ext cx="7693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35</a:t>
            </a:r>
            <a:r>
              <a:rPr lang="en-US" dirty="0">
                <a:solidFill>
                  <a:srgbClr val="000000"/>
                </a:solidFill>
              </a:rPr>
              <a:t>]: Energy Aware Scheduling (EAS) progress </a:t>
            </a:r>
            <a:r>
              <a:rPr lang="en-US" dirty="0" smtClean="0">
                <a:solidFill>
                  <a:srgbClr val="000000"/>
                </a:solidFill>
              </a:rPr>
              <a:t>update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Linaro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Sept</a:t>
            </a:r>
            <a:r>
              <a:rPr lang="hu-HU" dirty="0" smtClean="0">
                <a:solidFill>
                  <a:srgbClr val="000000"/>
                </a:solidFill>
              </a:rPr>
              <a:t>. 18 2015, </a:t>
            </a:r>
          </a:p>
          <a:p>
            <a:pPr lvl="0" defTabSz="914400">
              <a:defRPr/>
            </a:pPr>
            <a:r>
              <a:rPr lang="hu-HU" dirty="0" smtClean="0">
                <a:solidFill>
                  <a:srgbClr val="000000"/>
                </a:solidFill>
              </a:rPr>
              <a:t>          https</a:t>
            </a:r>
            <a:r>
              <a:rPr lang="hu-HU" dirty="0">
                <a:solidFill>
                  <a:srgbClr val="000000"/>
                </a:solidFill>
              </a:rPr>
              <a:t>://www.linaro.org/blog/energy-aware-scheduling-eas-progress-update/</a:t>
            </a:r>
            <a:endParaRPr kumimoji="0" lang="hu-H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51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Verdana"/>
              </a:rPr>
              <a:t>5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References (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88265" y="1061222"/>
            <a:ext cx="8882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dirty="0" err="1"/>
              <a:t>Humrick</a:t>
            </a:r>
            <a:r>
              <a:rPr lang="en-US" dirty="0"/>
              <a:t> M., Exploring </a:t>
            </a:r>
            <a:r>
              <a:rPr lang="en-US" dirty="0" err="1"/>
              <a:t>DynamIQ</a:t>
            </a:r>
            <a:r>
              <a:rPr lang="en-US" dirty="0"/>
              <a:t> and ARM’s New CPUs: Cortex-A75, Cortex-A55, </a:t>
            </a:r>
          </a:p>
          <a:p>
            <a:r>
              <a:rPr lang="en-US" dirty="0"/>
              <a:t>          </a:t>
            </a:r>
            <a:r>
              <a:rPr lang="en-US" dirty="0" err="1"/>
              <a:t>AnandTech</a:t>
            </a:r>
            <a:r>
              <a:rPr lang="en-US" dirty="0"/>
              <a:t>, May 29, 2017, </a:t>
            </a:r>
          </a:p>
          <a:p>
            <a:r>
              <a:rPr lang="en-US" dirty="0"/>
              <a:t>          https://www.anandtech.com/show/11441/dynamiq-and-arms-new-cpus-cortex-a75-a55</a:t>
            </a: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80519" y="1883923"/>
            <a:ext cx="903490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dirty="0"/>
              <a:t>Arm </a:t>
            </a:r>
            <a:r>
              <a:rPr lang="en-US" dirty="0" err="1"/>
              <a:t>DynamIQ</a:t>
            </a:r>
            <a:r>
              <a:rPr lang="en-US" dirty="0"/>
              <a:t>: Technology for the next era of compute, ARM Community,</a:t>
            </a:r>
          </a:p>
          <a:p>
            <a:r>
              <a:rPr lang="en-US" dirty="0"/>
              <a:t>          </a:t>
            </a:r>
            <a:r>
              <a:rPr lang="en-US" dirty="0" smtClean="0"/>
              <a:t>https</a:t>
            </a:r>
            <a:r>
              <a:rPr lang="en-US" dirty="0"/>
              <a:t>://community.arm.com/processors/b/blog/posts/arm-dynamiq-technology-for-the-</a:t>
            </a:r>
          </a:p>
          <a:p>
            <a:r>
              <a:rPr lang="en-US" dirty="0"/>
              <a:t>          </a:t>
            </a:r>
            <a:r>
              <a:rPr lang="en-US" dirty="0" smtClean="0"/>
              <a:t>next-era-of-compute</a:t>
            </a:r>
            <a:endParaRPr lang="en-US" dirty="0"/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88453" y="652500"/>
            <a:ext cx="90299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en-US" sz="1400" dirty="0" err="1"/>
              <a:t>DynamIQ</a:t>
            </a:r>
            <a:r>
              <a:rPr lang="en-US" sz="1400" dirty="0"/>
              <a:t> power management support, </a:t>
            </a:r>
            <a:r>
              <a:rPr lang="en-US" sz="1400" dirty="0" err="1"/>
              <a:t>Vers</a:t>
            </a:r>
            <a:r>
              <a:rPr lang="en-US" sz="1400" dirty="0"/>
              <a:t>. 1.1, ARM ECM 0640541 Oct. 30 2017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81135" y="2718392"/>
            <a:ext cx="88471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dirty="0"/>
              <a:t>ARM unveils multi-processor core with Linux SMP support, </a:t>
            </a:r>
            <a:r>
              <a:rPr lang="en-US" dirty="0" err="1"/>
              <a:t>LinuxDevices</a:t>
            </a:r>
            <a:r>
              <a:rPr lang="en-US" dirty="0"/>
              <a:t>, May 17, 2004, </a:t>
            </a:r>
          </a:p>
          <a:p>
            <a:r>
              <a:rPr lang="en-US" dirty="0"/>
              <a:t>          </a:t>
            </a:r>
            <a:r>
              <a:rPr lang="en-US" dirty="0" smtClean="0"/>
              <a:t>http</a:t>
            </a:r>
            <a:r>
              <a:rPr lang="en-US" dirty="0"/>
              <a:t>://linuxdevices.linuxgizmos.com/arm-unveils-multi-processor-core-with-linux-smp-</a:t>
            </a:r>
          </a:p>
          <a:p>
            <a:r>
              <a:rPr lang="en-US" dirty="0"/>
              <a:t>          </a:t>
            </a:r>
            <a:r>
              <a:rPr lang="en-US" dirty="0" smtClean="0"/>
              <a:t>support</a:t>
            </a:r>
            <a:r>
              <a:rPr lang="en-US" dirty="0"/>
              <a:t>/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2243" y="3553882"/>
            <a:ext cx="8727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dirty="0" err="1"/>
              <a:t>Triggs</a:t>
            </a:r>
            <a:r>
              <a:rPr lang="en-US" dirty="0"/>
              <a:t> R., </a:t>
            </a:r>
            <a:r>
              <a:rPr lang="en-GB" dirty="0"/>
              <a:t>Everything you need to know about ARM’s </a:t>
            </a:r>
            <a:r>
              <a:rPr lang="en-GB" dirty="0" err="1"/>
              <a:t>DynamIQ</a:t>
            </a:r>
            <a:r>
              <a:rPr lang="en-GB" dirty="0"/>
              <a:t>, Android Authority, </a:t>
            </a:r>
          </a:p>
          <a:p>
            <a:r>
              <a:rPr lang="en-GB" dirty="0"/>
              <a:t>          </a:t>
            </a:r>
            <a:r>
              <a:rPr lang="en-GB" dirty="0" smtClean="0"/>
              <a:t>May </a:t>
            </a:r>
            <a:r>
              <a:rPr lang="en-GB" dirty="0"/>
              <a:t>29, </a:t>
            </a:r>
            <a:r>
              <a:rPr lang="en-GB" dirty="0" smtClean="0"/>
              <a:t>2017,</a:t>
            </a:r>
            <a:r>
              <a:rPr lang="hu-HU" dirty="0" smtClean="0"/>
              <a:t> </a:t>
            </a:r>
            <a:r>
              <a:rPr lang="en-US" dirty="0" smtClean="0"/>
              <a:t>https</a:t>
            </a:r>
            <a:r>
              <a:rPr lang="en-US" dirty="0"/>
              <a:t>://www.androidauthority.com/arm-dynamiq-need-to-know-770349/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0203" y="4142188"/>
            <a:ext cx="88005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dirty="0" err="1"/>
              <a:t>Greenhalgh</a:t>
            </a:r>
            <a:r>
              <a:rPr lang="en-US" dirty="0"/>
              <a:t> P., ARM </a:t>
            </a:r>
            <a:r>
              <a:rPr lang="en-US" dirty="0" err="1"/>
              <a:t>DynamIQ</a:t>
            </a:r>
            <a:r>
              <a:rPr lang="en-US" dirty="0"/>
              <a:t>. Intelligent Solutions Using Cluster Based Multiprocessing, </a:t>
            </a:r>
          </a:p>
          <a:p>
            <a:r>
              <a:rPr lang="en-US" dirty="0"/>
              <a:t>          </a:t>
            </a:r>
            <a:r>
              <a:rPr lang="en-US" dirty="0" smtClean="0"/>
              <a:t>Hot </a:t>
            </a:r>
            <a:r>
              <a:rPr lang="en-US" dirty="0"/>
              <a:t>Chips 29, 2017 Aug. 12,  </a:t>
            </a:r>
          </a:p>
          <a:p>
            <a:r>
              <a:rPr lang="en-US" dirty="0"/>
              <a:t>          </a:t>
            </a:r>
            <a:r>
              <a:rPr lang="en-US" dirty="0" smtClean="0"/>
              <a:t>https</a:t>
            </a:r>
            <a:r>
              <a:rPr lang="en-US" dirty="0"/>
              <a:t>://www.slideshare.net/ARMHoldings/arm-dynamiq-intelligent-solutions-using-</a:t>
            </a:r>
          </a:p>
          <a:p>
            <a:r>
              <a:rPr lang="en-US" dirty="0"/>
              <a:t>          </a:t>
            </a:r>
            <a:r>
              <a:rPr lang="en-US" dirty="0" smtClean="0"/>
              <a:t>cluster-based-multiprocessing </a:t>
            </a:r>
            <a:endParaRPr lang="en-US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3766" y="5191902"/>
            <a:ext cx="90400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dirty="0"/>
              <a:t>Parris N., Boost </a:t>
            </a:r>
            <a:r>
              <a:rPr lang="en-US" dirty="0" err="1"/>
              <a:t>SoC</a:t>
            </a:r>
            <a:r>
              <a:rPr lang="en-US" dirty="0"/>
              <a:t> performance from edge to cloud ARM </a:t>
            </a:r>
            <a:r>
              <a:rPr lang="en-US" dirty="0" err="1"/>
              <a:t>CoreLink</a:t>
            </a:r>
            <a:r>
              <a:rPr lang="en-US" dirty="0"/>
              <a:t> System </a:t>
            </a:r>
            <a:r>
              <a:rPr lang="en-US" dirty="0" smtClean="0"/>
              <a:t>IP,</a:t>
            </a:r>
            <a:r>
              <a:rPr lang="hu-HU" dirty="0" smtClean="0"/>
              <a:t> </a:t>
            </a:r>
            <a:r>
              <a:rPr lang="en-US" dirty="0" smtClean="0"/>
              <a:t>Nov</a:t>
            </a:r>
            <a:r>
              <a:rPr lang="en-US" dirty="0"/>
              <a:t>. </a:t>
            </a:r>
            <a:r>
              <a:rPr lang="en-US" dirty="0" smtClean="0"/>
              <a:t>2016,</a:t>
            </a:r>
            <a:r>
              <a:rPr lang="hu-HU" dirty="0" smtClean="0"/>
              <a:t> </a:t>
            </a:r>
          </a:p>
          <a:p>
            <a:r>
              <a:rPr lang="hu-HU" dirty="0"/>
              <a:t> </a:t>
            </a:r>
            <a:r>
              <a:rPr lang="hu-HU" dirty="0" smtClean="0"/>
              <a:t>         </a:t>
            </a:r>
            <a:r>
              <a:rPr lang="en-US" sz="1300" dirty="0" smtClean="0"/>
              <a:t>http</a:t>
            </a:r>
            <a:r>
              <a:rPr lang="en-US" sz="1300" dirty="0"/>
              <a:t>://www.armtechforum.com.cn/attached/article/2016ATS_C1_Neil_Parris20161206151154.pdf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2243" y="5793418"/>
            <a:ext cx="89437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dirty="0"/>
              <a:t>System Guidance for Infrastructure, ARM Developer, </a:t>
            </a:r>
          </a:p>
          <a:p>
            <a:r>
              <a:rPr lang="en-US" dirty="0"/>
              <a:t>          </a:t>
            </a:r>
            <a:r>
              <a:rPr lang="en-US" dirty="0" smtClean="0"/>
              <a:t>https</a:t>
            </a:r>
            <a:r>
              <a:rPr lang="en-US" dirty="0"/>
              <a:t>://developer.arm.com/products/system-design/system-guidance/system-guidance-</a:t>
            </a:r>
          </a:p>
          <a:p>
            <a:r>
              <a:rPr lang="en-US" dirty="0"/>
              <a:t>          </a:t>
            </a:r>
            <a:r>
              <a:rPr lang="en-US" dirty="0" smtClean="0"/>
              <a:t>for-infrastructure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59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Verdana"/>
              </a:rPr>
              <a:t>5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References (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88265" y="1648405"/>
            <a:ext cx="78171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Anderson M., </a:t>
            </a:r>
            <a:r>
              <a:rPr lang="en-US" dirty="0">
                <a:solidFill>
                  <a:srgbClr val="000000"/>
                </a:solidFill>
              </a:rPr>
              <a:t>Scheduler Options in </a:t>
            </a:r>
            <a:r>
              <a:rPr lang="en-US" dirty="0" err="1">
                <a:solidFill>
                  <a:srgbClr val="000000"/>
                </a:solidFill>
              </a:rPr>
              <a:t>big.LITTLE</a:t>
            </a:r>
            <a:r>
              <a:rPr lang="en-US" dirty="0">
                <a:solidFill>
                  <a:srgbClr val="000000"/>
                </a:solidFill>
              </a:rPr>
              <a:t> Android Platforms</a:t>
            </a:r>
            <a:r>
              <a:rPr lang="hu-HU" dirty="0">
                <a:solidFill>
                  <a:srgbClr val="000000"/>
                </a:solidFill>
              </a:rPr>
              <a:t>, 2015,</a:t>
            </a:r>
          </a:p>
          <a:p>
            <a:pPr lvl="0" defTabSz="914400">
              <a:defRPr/>
            </a:pPr>
            <a:r>
              <a:rPr lang="hu-HU" dirty="0">
                <a:solidFill>
                  <a:srgbClr val="000000"/>
                </a:solidFill>
              </a:rPr>
              <a:t>          http://events.linuxfoundation.org/sites/events/files/slides/GTS_Anderson.pdf</a:t>
            </a: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88453" y="652500"/>
            <a:ext cx="90299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en-US" sz="1400" dirty="0" err="1"/>
              <a:t>Walrath</a:t>
            </a:r>
            <a:r>
              <a:rPr lang="en-US" sz="1400" dirty="0"/>
              <a:t> J., ARM Tech Day 2017: </a:t>
            </a:r>
            <a:r>
              <a:rPr lang="en-US" sz="1400" dirty="0" err="1"/>
              <a:t>DynamIQ</a:t>
            </a:r>
            <a:r>
              <a:rPr lang="en-US" sz="1400" dirty="0"/>
              <a:t>, Cortex-A55, A75, and Mali-G72, </a:t>
            </a:r>
          </a:p>
          <a:p>
            <a:r>
              <a:rPr lang="en-US" sz="1400" dirty="0"/>
              <a:t>          </a:t>
            </a:r>
            <a:r>
              <a:rPr lang="en-US" sz="1400" dirty="0" smtClean="0"/>
              <a:t>PC </a:t>
            </a:r>
            <a:r>
              <a:rPr lang="en-US" sz="1400" dirty="0"/>
              <a:t>Perspective, May 29, 2017, </a:t>
            </a:r>
          </a:p>
          <a:p>
            <a:r>
              <a:rPr lang="en-US" sz="1400" dirty="0"/>
              <a:t>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www.pcper.com/reviews/General-Tech/ARM-Tech-Day-2017-DynamIQ-Cortex-A55-</a:t>
            </a:r>
            <a:endParaRPr lang="hu-HU" sz="1400" dirty="0" smtClean="0"/>
          </a:p>
          <a:p>
            <a:r>
              <a:rPr lang="hu-HU" sz="1400" dirty="0"/>
              <a:t> </a:t>
            </a:r>
            <a:r>
              <a:rPr lang="hu-HU" sz="1400" dirty="0" smtClean="0"/>
              <a:t>         </a:t>
            </a:r>
            <a:r>
              <a:rPr lang="en-US" sz="1400" dirty="0" smtClean="0"/>
              <a:t>A75-and-Mali-G72/Cortex-A75-and-Mali-G72</a:t>
            </a:r>
            <a:endParaRPr lang="en-US" sz="1400" dirty="0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81135" y="2264857"/>
            <a:ext cx="907466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Cunningham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MediaTek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escalates the multicore madness with a 10-core smartphone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Ars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Technica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May 12 2015, http://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arstechnica.com/gadgets/2015/05/mediatek-escalates-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the-multicore-madness-with-a-10-core-smartphone-soc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endParaRPr kumimoji="0" lang="hu-H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9992" y="3100347"/>
            <a:ext cx="901625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[47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MediaTek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CorePilot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3.0, White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Paper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http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://cdn-cw.mediatek.com/White%20Papers/MediaTek%20CorePilot%203.0%20White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%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20Paper%20PDFCP3WP%200915.pdf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2243" y="3931063"/>
            <a:ext cx="81808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Technology: The Future of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White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Paper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2013,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https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://www.arm.com/files/pdf/big_LITTLE_Technology_the_Futue_of_Mobile.pdf</a:t>
            </a:r>
            <a:endParaRPr kumimoji="0" lang="hu-H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82243" y="4541528"/>
            <a:ext cx="86664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Rickards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I.,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Kucheria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Energy Aware Scheduling (EAS) progress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update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Linaro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Sept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18 2015, https://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www.linaro.org/blog/core-dump/energy-aware-scheduling-eas-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progress-update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endParaRPr kumimoji="0" lang="hu-H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9992" y="5390523"/>
            <a:ext cx="89437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 eaLnBrk="1" hangingPunct="1"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50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ARM Cortex-A57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MPCore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Processor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Technical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Reference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Manual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, 2013,</a:t>
            </a:r>
          </a:p>
          <a:p>
            <a:pPr lvl="0" defTabSz="914400" eaLnBrk="1" hangingPunct="1">
              <a:defRPr/>
            </a:pPr>
            <a:r>
              <a:rPr lang="hu-HU" dirty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http://infocenter.arm.com/help/index.jsp?topic=/com.arm.doc.ddi0488c/CACDDBBA.html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00625" y="6011025"/>
            <a:ext cx="71586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51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dirty="0"/>
              <a:t>Cortex-A73, ARM Developer,</a:t>
            </a:r>
          </a:p>
          <a:p>
            <a:r>
              <a:rPr lang="en-US" dirty="0"/>
              <a:t>            https://developer.arm.com/products/processors/cortex-a/cortex-a73</a:t>
            </a:r>
          </a:p>
        </p:txBody>
      </p:sp>
    </p:spTree>
    <p:extLst>
      <p:ext uri="{BB962C8B-B14F-4D97-AF65-F5344CB8AC3E}">
        <p14:creationId xmlns:p14="http://schemas.microsoft.com/office/powerpoint/2010/main" val="147625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76672"/>
            <a:ext cx="6081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Evolution of ARM ISA-based mobile processors </a:t>
            </a:r>
            <a:r>
              <a:rPr lang="en-US" dirty="0" smtClean="0">
                <a:solidFill>
                  <a:srgbClr val="2D2D8A"/>
                </a:solidFill>
              </a:rPr>
              <a:t>-4</a:t>
            </a:r>
            <a:endParaRPr lang="en-US" dirty="0">
              <a:solidFill>
                <a:srgbClr val="2D2D8A"/>
              </a:solidFill>
            </a:endParaRPr>
          </a:p>
          <a:p>
            <a:pPr lvl="0"/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414" y="900009"/>
            <a:ext cx="7991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note that </a:t>
            </a:r>
            <a:r>
              <a:rPr lang="en-US" sz="1600" dirty="0" err="1"/>
              <a:t>big.LITTLE</a:t>
            </a:r>
            <a:r>
              <a:rPr lang="en-US" sz="1600" dirty="0"/>
              <a:t> architectures and </a:t>
            </a:r>
            <a:r>
              <a:rPr lang="en-US" sz="1600" dirty="0" err="1"/>
              <a:t>DynamIQ</a:t>
            </a:r>
            <a:r>
              <a:rPr lang="en-US" sz="1600" dirty="0"/>
              <a:t> core clusters will be</a:t>
            </a:r>
          </a:p>
          <a:p>
            <a:r>
              <a:rPr lang="en-US" sz="1600" dirty="0"/>
              <a:t>      described in </a:t>
            </a:r>
            <a:r>
              <a:rPr lang="en-US" sz="1600" dirty="0" smtClean="0"/>
              <a:t>Sections </a:t>
            </a:r>
            <a:r>
              <a:rPr lang="en-US" sz="1600" dirty="0"/>
              <a:t>2.4 and 2.5.  </a:t>
            </a:r>
          </a:p>
        </p:txBody>
      </p:sp>
    </p:spTree>
    <p:extLst>
      <p:ext uri="{BB962C8B-B14F-4D97-AF65-F5344CB8AC3E}">
        <p14:creationId xmlns:p14="http://schemas.microsoft.com/office/powerpoint/2010/main" val="73733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850" y="642938"/>
            <a:ext cx="8814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[52]: </a:t>
            </a:r>
            <a:r>
              <a:rPr lang="en-US" sz="1400" dirty="0"/>
              <a:t>Chung H., Kang M. Cho H.-D., Heterogeneous Multi-Processing Solution of </a:t>
            </a:r>
            <a:r>
              <a:rPr lang="en-US" sz="1400" dirty="0" err="1"/>
              <a:t>Exynos</a:t>
            </a:r>
            <a:r>
              <a:rPr lang="en-US" sz="1400" dirty="0"/>
              <a:t> 5 </a:t>
            </a:r>
            <a:r>
              <a:rPr lang="en-US" sz="1400" dirty="0" err="1"/>
              <a:t>Octa</a:t>
            </a:r>
            <a:endParaRPr lang="en-US" sz="1400" dirty="0"/>
          </a:p>
          <a:p>
            <a:r>
              <a:rPr lang="en-US" sz="1400" dirty="0"/>
              <a:t>            with ARM® </a:t>
            </a:r>
            <a:r>
              <a:rPr lang="en-US" sz="1400" dirty="0" err="1"/>
              <a:t>big.LITTLE</a:t>
            </a:r>
            <a:r>
              <a:rPr lang="en-US" sz="1400" dirty="0"/>
              <a:t>™ Technology, White Paper, Samsung, 2012,             </a:t>
            </a:r>
          </a:p>
          <a:p>
            <a:r>
              <a:rPr lang="en-US" sz="1400" dirty="0"/>
              <a:t>            https://www.arm.com/files/pdf/Heterogeneous_Multi_Processing_Solution_of_</a:t>
            </a:r>
          </a:p>
          <a:p>
            <a:r>
              <a:rPr lang="en-US" sz="1400" dirty="0"/>
              <a:t>            Exynos_5_Octa_with_ARM_bigLITTLE_Technology.pdf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83558" y="1685356"/>
            <a:ext cx="41694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en-US" dirty="0" smtClean="0">
                <a:solidFill>
                  <a:srgbClr val="000000"/>
                </a:solidFill>
              </a:rPr>
              <a:t>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lang="en-US" dirty="0"/>
              <a:t>GPU GFLOPS, https://gflops.surge.sh/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Verdana"/>
              </a:rPr>
              <a:t>5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References (</a:t>
            </a:r>
            <a:r>
              <a:rPr lang="hu-HU" dirty="0">
                <a:solidFill>
                  <a:srgbClr val="FFFFFF"/>
                </a:solidFill>
                <a:latin typeface="Verdana"/>
              </a:rPr>
              <a:t>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238" y="2060848"/>
            <a:ext cx="87661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54]: </a:t>
            </a:r>
            <a:r>
              <a:rPr lang="en-US" sz="1400" dirty="0" smtClean="0"/>
              <a:t>Grayson B. &amp; al., Evolution </a:t>
            </a:r>
            <a:r>
              <a:rPr lang="en-US" sz="1400" dirty="0"/>
              <a:t>of the Samsung </a:t>
            </a:r>
            <a:r>
              <a:rPr lang="en-US" sz="1400" dirty="0" err="1"/>
              <a:t>Exynos</a:t>
            </a:r>
            <a:r>
              <a:rPr lang="en-US" sz="1400" dirty="0"/>
              <a:t> CPU </a:t>
            </a:r>
            <a:r>
              <a:rPr lang="en-US" sz="1400" dirty="0" smtClean="0"/>
              <a:t>Microarchitecture, </a:t>
            </a:r>
          </a:p>
          <a:p>
            <a:r>
              <a:rPr lang="en-US" sz="1400" dirty="0"/>
              <a:t>        </a:t>
            </a:r>
            <a:r>
              <a:rPr lang="en-US" sz="1400" dirty="0" smtClean="0"/>
              <a:t>    Proc. 2020 </a:t>
            </a:r>
            <a:r>
              <a:rPr lang="en-US" sz="1400" dirty="0"/>
              <a:t>ACM/IEEE 47th Annual International Symposium on Computer Architecture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  (</a:t>
            </a:r>
            <a:r>
              <a:rPr lang="en-US" sz="1400" dirty="0"/>
              <a:t>ISCA</a:t>
            </a:r>
            <a:r>
              <a:rPr lang="en-US" sz="1400" dirty="0" smtClean="0"/>
              <a:t>), pp. 40-51, ACM/IEEE, 2020,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://www.iscaconf.org/isca2020/papers/466100a040.pdf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391" y="2996952"/>
            <a:ext cx="89024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[55]: </a:t>
            </a:r>
            <a:r>
              <a:rPr lang="en-US" sz="1400" dirty="0" smtClean="0"/>
              <a:t>Patel I., Samsung </a:t>
            </a:r>
            <a:r>
              <a:rPr lang="en-US" sz="1400" dirty="0"/>
              <a:t>Austin R&amp;D Center reveals </a:t>
            </a:r>
            <a:r>
              <a:rPr lang="en-US" sz="1400" dirty="0" smtClean="0"/>
              <a:t>details of </a:t>
            </a:r>
            <a:r>
              <a:rPr lang="en-US" sz="1400" dirty="0"/>
              <a:t>its unreleased </a:t>
            </a:r>
            <a:r>
              <a:rPr lang="en-US" sz="1400" dirty="0" err="1"/>
              <a:t>Exynos</a:t>
            </a:r>
            <a:r>
              <a:rPr lang="en-US" sz="1400" dirty="0"/>
              <a:t> M6 CPU</a:t>
            </a:r>
          </a:p>
          <a:p>
            <a:r>
              <a:rPr lang="en-US" sz="1400" dirty="0" smtClean="0"/>
              <a:t>             microarchitecture, XDA Developers</a:t>
            </a:r>
            <a:r>
              <a:rPr lang="en-US" sz="1400" dirty="0"/>
              <a:t>, June 4, </a:t>
            </a:r>
            <a:r>
              <a:rPr lang="en-US" sz="1400" dirty="0" smtClean="0"/>
              <a:t>2020,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</a:t>
            </a:r>
            <a:r>
              <a:rPr lang="en-US" sz="1400" dirty="0" smtClean="0"/>
              <a:t>www.xda-developers.com/samsung-austin-details-unreleased-exynos-m6-cpu-</a:t>
            </a:r>
          </a:p>
          <a:p>
            <a:r>
              <a:rPr lang="en-US" sz="1400" dirty="0" smtClean="0"/>
              <a:t>             microarchitecture</a:t>
            </a:r>
            <a:r>
              <a:rPr lang="en-US" sz="1400" dirty="0"/>
              <a:t>/</a:t>
            </a:r>
          </a:p>
          <a:p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0117" y="3969060"/>
            <a:ext cx="8956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1400" dirty="0" smtClean="0">
                <a:solidFill>
                  <a:srgbClr val="000000"/>
                </a:solidFill>
              </a:rPr>
              <a:t>[56]: </a:t>
            </a:r>
            <a:r>
              <a:rPr lang="en-US" sz="1400" dirty="0">
                <a:solidFill>
                  <a:srgbClr val="000000"/>
                </a:solidFill>
              </a:rPr>
              <a:t>Global mobile OS market share in sales to end users from 1st quarter 2009 to 2nd quarter </a:t>
            </a:r>
          </a:p>
          <a:p>
            <a:pPr lvl="0" defTabSz="914400"/>
            <a:r>
              <a:rPr lang="en-US" sz="1400" dirty="0">
                <a:solidFill>
                  <a:srgbClr val="000000"/>
                </a:solidFill>
              </a:rPr>
              <a:t>           2018, </a:t>
            </a:r>
            <a:r>
              <a:rPr lang="en-US" sz="1400" dirty="0" err="1">
                <a:solidFill>
                  <a:srgbClr val="000000"/>
                </a:solidFill>
              </a:rPr>
              <a:t>statista</a:t>
            </a:r>
            <a:r>
              <a:rPr lang="en-US" sz="1400" dirty="0">
                <a:solidFill>
                  <a:srgbClr val="000000"/>
                </a:solidFill>
              </a:rPr>
              <a:t>, 2018,</a:t>
            </a:r>
          </a:p>
          <a:p>
            <a:pPr lvl="0" defTabSz="914400"/>
            <a:r>
              <a:rPr lang="en-US" sz="1400" dirty="0">
                <a:solidFill>
                  <a:srgbClr val="000000"/>
                </a:solidFill>
              </a:rPr>
              <a:t>           https://www.statista.com/statistics/266136/global-market-share-held-by-smartphone-</a:t>
            </a:r>
          </a:p>
          <a:p>
            <a:pPr lvl="0" defTabSz="914400"/>
            <a:r>
              <a:rPr lang="en-US" sz="1400" dirty="0">
                <a:solidFill>
                  <a:srgbClr val="000000"/>
                </a:solidFill>
              </a:rPr>
              <a:t>           operating-systems</a:t>
            </a:r>
            <a:r>
              <a:rPr lang="en-US" sz="1400" dirty="0" smtClean="0">
                <a:solidFill>
                  <a:srgbClr val="000000"/>
                </a:solidFill>
              </a:rPr>
              <a:t>/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579" y="4941168"/>
            <a:ext cx="90725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1400" dirty="0" smtClean="0">
                <a:solidFill>
                  <a:srgbClr val="000000"/>
                </a:solidFill>
              </a:rPr>
              <a:t>[57]: </a:t>
            </a:r>
            <a:r>
              <a:rPr lang="en-US" sz="1400" dirty="0">
                <a:solidFill>
                  <a:srgbClr val="000000"/>
                </a:solidFill>
              </a:rPr>
              <a:t>Global tablet shipments from 2010 to 2018, by operating system, Statista, 2018,   </a:t>
            </a:r>
          </a:p>
          <a:p>
            <a:pPr lvl="0" defTabSz="914400"/>
            <a:r>
              <a:rPr lang="en-US" sz="1400" dirty="0">
                <a:solidFill>
                  <a:srgbClr val="000000"/>
                </a:solidFill>
              </a:rPr>
              <a:t>           https://www.statista.com/statistics/273268/worldwide-tablet-sales-by-operating-system-</a:t>
            </a:r>
          </a:p>
          <a:p>
            <a:pPr lvl="0" defTabSz="914400"/>
            <a:r>
              <a:rPr lang="en-US" sz="1400" dirty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since-2nd-quarter-2010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133" y="5733256"/>
            <a:ext cx="9125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58]: Mobile operating systems' market share worldwide from January 2012 to December </a:t>
            </a:r>
            <a:r>
              <a:rPr lang="en-US" sz="1400" dirty="0" smtClean="0"/>
              <a:t>2019,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Statista, 02/2020, 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www.statista.com/statistics/272698/global-market-share-held-by-mobile-operating-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systems-since-2009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525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438" y="620688"/>
            <a:ext cx="89079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[59</a:t>
            </a:r>
            <a:r>
              <a:rPr lang="en-US" sz="1400" dirty="0"/>
              <a:t>]: Tablet operating systems market share worldwide from 1Q'16 to </a:t>
            </a:r>
            <a:r>
              <a:rPr lang="en-US" sz="1400" dirty="0" smtClean="0"/>
              <a:t>1Q'20, Statista, 05/2020,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</a:t>
            </a:r>
            <a:r>
              <a:rPr lang="en-US" sz="1400" dirty="0"/>
              <a:t>https://</a:t>
            </a:r>
            <a:r>
              <a:rPr lang="en-US" sz="1400" dirty="0" smtClean="0"/>
              <a:t>www.statista.com/statistics/273840/global-market-share-of-tablet-operating-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systems-since-2010</a:t>
            </a:r>
            <a:r>
              <a:rPr lang="en-US" sz="1400" dirty="0"/>
              <a:t>/</a:t>
            </a: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Verdana"/>
              </a:rPr>
              <a:t>5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References (8)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1448780"/>
            <a:ext cx="92491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[60</a:t>
            </a:r>
            <a:r>
              <a:rPr lang="en-US" sz="1400" dirty="0"/>
              <a:t>]: </a:t>
            </a:r>
            <a:r>
              <a:rPr lang="en-US" sz="1400" dirty="0" smtClean="0"/>
              <a:t>O'Dea S., Global </a:t>
            </a:r>
            <a:r>
              <a:rPr lang="en-US" sz="1400" dirty="0"/>
              <a:t>market revenue share of leading smartphone applications processor </a:t>
            </a:r>
            <a:r>
              <a:rPr lang="en-US" sz="1400" dirty="0" smtClean="0"/>
              <a:t>vendors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from 2014 </a:t>
            </a:r>
            <a:r>
              <a:rPr lang="en-US" sz="1400" dirty="0"/>
              <a:t>to </a:t>
            </a:r>
            <a:r>
              <a:rPr lang="en-US" sz="1400" dirty="0" smtClean="0"/>
              <a:t>2019, Statista, 12/05/2020,</a:t>
            </a:r>
          </a:p>
          <a:p>
            <a:r>
              <a:rPr lang="en-US" sz="1400" dirty="0"/>
              <a:t>           https://</a:t>
            </a:r>
            <a:r>
              <a:rPr lang="en-US" sz="1400" dirty="0" smtClean="0"/>
              <a:t>www.statista.com/statistics/233415/global-market-share-of-applications-processor-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suppliers/         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2384884"/>
            <a:ext cx="90922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[61</a:t>
            </a:r>
            <a:r>
              <a:rPr lang="en-GB" sz="1400" spc="-30" dirty="0"/>
              <a:t>]: </a:t>
            </a:r>
            <a:r>
              <a:rPr lang="en-GB" sz="1400" spc="-30" dirty="0" smtClean="0"/>
              <a:t>Tablet </a:t>
            </a:r>
            <a:r>
              <a:rPr lang="en-GB" sz="1400" spc="-30" dirty="0"/>
              <a:t>operating systems market share worldwide from 1Q'16 to </a:t>
            </a:r>
            <a:r>
              <a:rPr lang="en-GB" sz="1400" spc="-30" dirty="0" smtClean="0"/>
              <a:t>1Q'21, Statista, Aug. 17, 2021,</a:t>
            </a:r>
          </a:p>
          <a:p>
            <a:r>
              <a:rPr lang="en-GB" sz="1400" spc="-30" dirty="0" smtClean="0"/>
              <a:t>            https</a:t>
            </a:r>
            <a:r>
              <a:rPr lang="en-GB" sz="1400" spc="-30" dirty="0"/>
              <a:t>://</a:t>
            </a:r>
            <a:r>
              <a:rPr lang="en-GB" sz="1400" spc="-30" dirty="0" smtClean="0"/>
              <a:t>www.statista.com/statistics/273840/global-market-share-of-tablet-operating-systems-</a:t>
            </a:r>
          </a:p>
          <a:p>
            <a:r>
              <a:rPr lang="en-GB" sz="1400" spc="-30" dirty="0"/>
              <a:t> </a:t>
            </a:r>
            <a:r>
              <a:rPr lang="en-GB" sz="1400" spc="-30" dirty="0" smtClean="0"/>
              <a:t>           since-2010</a:t>
            </a:r>
            <a:r>
              <a:rPr lang="en-GB" sz="1400" spc="-30" dirty="0"/>
              <a:t>/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3140968"/>
            <a:ext cx="8573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[62]: </a:t>
            </a:r>
            <a:r>
              <a:rPr lang="en-GB" sz="1400" dirty="0" err="1"/>
              <a:t>Frumusanu</a:t>
            </a:r>
            <a:r>
              <a:rPr lang="en-GB" sz="1400" dirty="0"/>
              <a:t> A., ARM Details Built on ARM Cortex Technology License, </a:t>
            </a:r>
            <a:r>
              <a:rPr lang="en-GB" sz="1400" dirty="0" err="1"/>
              <a:t>AnandTech</a:t>
            </a:r>
            <a:r>
              <a:rPr lang="en-GB" sz="1400" dirty="0"/>
              <a:t>, </a:t>
            </a:r>
          </a:p>
          <a:p>
            <a:r>
              <a:rPr lang="en-GB" sz="1400" dirty="0"/>
              <a:t>            May 29 2016, https://www.anandtech.com/show/10366/arm-built-on-cortex-license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3733291"/>
            <a:ext cx="86773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[63]: </a:t>
            </a:r>
            <a:r>
              <a:rPr lang="en-GB" sz="1400" dirty="0" err="1" smtClean="0"/>
              <a:t>Frumunasu</a:t>
            </a:r>
            <a:r>
              <a:rPr lang="en-GB" sz="1400" dirty="0" smtClean="0"/>
              <a:t> A., Apple </a:t>
            </a:r>
            <a:r>
              <a:rPr lang="en-GB" sz="1400" dirty="0"/>
              <a:t>Announces The Apple Silicon M1: Ditching x86 - What to Expect</a:t>
            </a:r>
            <a:r>
              <a:rPr lang="en-GB" sz="1400" dirty="0" smtClean="0"/>
              <a:t>,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       </a:t>
            </a:r>
            <a:r>
              <a:rPr lang="en-GB" sz="1400" dirty="0"/>
              <a:t>Based on </a:t>
            </a:r>
            <a:r>
              <a:rPr lang="en-GB" sz="1400" dirty="0" smtClean="0"/>
              <a:t>A14, </a:t>
            </a:r>
            <a:r>
              <a:rPr lang="en-GB" sz="1400" dirty="0" err="1" smtClean="0"/>
              <a:t>AnandTech</a:t>
            </a:r>
            <a:r>
              <a:rPr lang="en-GB" sz="1400" dirty="0" smtClean="0"/>
              <a:t>, Nov. 10, 2020,</a:t>
            </a:r>
            <a:endParaRPr lang="en-GB" sz="1400" dirty="0"/>
          </a:p>
          <a:p>
            <a:r>
              <a:rPr lang="en-GB" sz="1400" dirty="0" smtClean="0"/>
              <a:t>          Apple </a:t>
            </a:r>
            <a:r>
              <a:rPr lang="en-GB" sz="1400" dirty="0"/>
              <a:t>Announces The Apple Silicon M1: Ditching x86 - What to Expect, Based on A14 </a:t>
            </a:r>
            <a:r>
              <a:rPr lang="en-GB" sz="1400" dirty="0" smtClean="0"/>
              <a:t>–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       </a:t>
            </a:r>
            <a:r>
              <a:rPr lang="en-GB" sz="1400" dirty="0"/>
              <a:t>Print View (anandtech.com</a:t>
            </a:r>
          </a:p>
        </p:txBody>
      </p:sp>
    </p:spTree>
    <p:extLst>
      <p:ext uri="{BB962C8B-B14F-4D97-AF65-F5344CB8AC3E}">
        <p14:creationId xmlns:p14="http://schemas.microsoft.com/office/powerpoint/2010/main" val="151168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(14)</a:t>
            </a:r>
            <a:endParaRPr lang="en-US" dirty="0"/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2849219" y="980728"/>
            <a:ext cx="443102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ARM ISA-based multi-core mobile processors</a:t>
            </a:r>
          </a:p>
        </p:txBody>
      </p:sp>
      <p:sp>
        <p:nvSpPr>
          <p:cNvPr id="6" name="Line 22"/>
          <p:cNvSpPr>
            <a:spLocks noChangeShapeType="1"/>
          </p:cNvSpPr>
          <p:nvPr/>
        </p:nvSpPr>
        <p:spPr bwMode="auto">
          <a:xfrm>
            <a:off x="5071567" y="1266149"/>
            <a:ext cx="1" cy="1828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8" name="Line 29"/>
          <p:cNvSpPr>
            <a:spLocks noChangeShapeType="1"/>
          </p:cNvSpPr>
          <p:nvPr/>
        </p:nvSpPr>
        <p:spPr bwMode="auto">
          <a:xfrm flipH="1">
            <a:off x="5071569" y="1445779"/>
            <a:ext cx="0" cy="1904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2356159" y="159813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5042841" y="159561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91101" y="260648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335608" y="3114589"/>
            <a:ext cx="210980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HP: Cortex-A15</a:t>
            </a:r>
          </a:p>
          <a:p>
            <a:r>
              <a:rPr lang="en-US" sz="1300" dirty="0" smtClean="0"/>
              <a:t>MS: Cortex-A8/A9/A17</a:t>
            </a:r>
          </a:p>
          <a:p>
            <a:r>
              <a:rPr lang="en-US" sz="1300" dirty="0" smtClean="0"/>
              <a:t>LP: Cortex-A5/A7</a:t>
            </a:r>
            <a:endParaRPr lang="en-US" sz="1300" dirty="0"/>
          </a:p>
        </p:txBody>
      </p:sp>
      <p:sp>
        <p:nvSpPr>
          <p:cNvPr id="22" name="TextBox 21"/>
          <p:cNvSpPr txBox="1"/>
          <p:nvPr/>
        </p:nvSpPr>
        <p:spPr>
          <a:xfrm>
            <a:off x="4271035" y="323757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3908287" y="3114589"/>
            <a:ext cx="23559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HP: Cortex-A57/A72/A73</a:t>
            </a:r>
          </a:p>
          <a:p>
            <a:r>
              <a:rPr lang="en-US" sz="1300" dirty="0" smtClean="0"/>
              <a:t> LP: Cortex-</a:t>
            </a:r>
            <a:r>
              <a:rPr lang="en-US" sz="1200" dirty="0" smtClean="0"/>
              <a:t>A32/A35/A57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6877482" y="3114589"/>
            <a:ext cx="188545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HP: Cortex-A</a:t>
            </a:r>
            <a:r>
              <a:rPr lang="en-US" sz="1200" dirty="0" smtClean="0"/>
              <a:t>75/</a:t>
            </a:r>
            <a:endParaRPr lang="en-US" sz="1200" dirty="0"/>
          </a:p>
          <a:p>
            <a:r>
              <a:rPr lang="en-US" sz="1200" dirty="0" smtClean="0"/>
              <a:t>       A76/A77/A78/X1</a:t>
            </a:r>
          </a:p>
          <a:p>
            <a:r>
              <a:rPr lang="en-US" sz="1200" dirty="0" smtClean="0"/>
              <a:t>LP: A55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1335608" y="3795911"/>
            <a:ext cx="201875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Snapdragon 200-400</a:t>
            </a:r>
          </a:p>
          <a:p>
            <a:r>
              <a:rPr lang="en-US" sz="1300" dirty="0" smtClean="0"/>
              <a:t>S</a:t>
            </a:r>
            <a:r>
              <a:rPr lang="en-US" sz="1300" dirty="0"/>
              <a:t>napdragon</a:t>
            </a:r>
            <a:r>
              <a:rPr lang="en-US" sz="1300" dirty="0" smtClean="0"/>
              <a:t> 600-602</a:t>
            </a:r>
          </a:p>
          <a:p>
            <a:r>
              <a:rPr lang="en-US" sz="1300" dirty="0" smtClean="0"/>
              <a:t>S</a:t>
            </a:r>
            <a:r>
              <a:rPr lang="en-US" sz="1300" dirty="0"/>
              <a:t>napdragon</a:t>
            </a:r>
            <a:r>
              <a:rPr lang="en-US" sz="1300" dirty="0" smtClean="0"/>
              <a:t> 800-805</a:t>
            </a:r>
            <a:endParaRPr lang="en-US" sz="1300" dirty="0"/>
          </a:p>
        </p:txBody>
      </p:sp>
      <p:sp>
        <p:nvSpPr>
          <p:cNvPr id="29" name="TextBox 28"/>
          <p:cNvSpPr txBox="1"/>
          <p:nvPr/>
        </p:nvSpPr>
        <p:spPr>
          <a:xfrm>
            <a:off x="4038194" y="3787490"/>
            <a:ext cx="201875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Snapdragon </a:t>
            </a:r>
            <a:r>
              <a:rPr lang="en-US" sz="1300" dirty="0" smtClean="0"/>
              <a:t>410</a:t>
            </a:r>
          </a:p>
          <a:p>
            <a:r>
              <a:rPr lang="en-US" sz="1300" dirty="0" smtClean="0"/>
              <a:t>S</a:t>
            </a:r>
            <a:r>
              <a:rPr lang="en-US" sz="1300" dirty="0"/>
              <a:t>napdragon</a:t>
            </a:r>
            <a:r>
              <a:rPr lang="en-US" sz="1300" dirty="0" smtClean="0"/>
              <a:t> 610-615</a:t>
            </a:r>
          </a:p>
          <a:p>
            <a:r>
              <a:rPr lang="en-US" sz="1300" dirty="0" smtClean="0"/>
              <a:t>S</a:t>
            </a:r>
            <a:r>
              <a:rPr lang="en-US" sz="1300" dirty="0"/>
              <a:t>napdragon</a:t>
            </a:r>
            <a:r>
              <a:rPr lang="en-US" sz="1300" dirty="0" smtClean="0"/>
              <a:t> 808-821</a:t>
            </a:r>
            <a:endParaRPr lang="en-US" sz="1300" dirty="0"/>
          </a:p>
        </p:txBody>
      </p:sp>
      <p:sp>
        <p:nvSpPr>
          <p:cNvPr id="30" name="TextBox 29"/>
          <p:cNvSpPr txBox="1"/>
          <p:nvPr/>
        </p:nvSpPr>
        <p:spPr>
          <a:xfrm>
            <a:off x="6731445" y="3787490"/>
            <a:ext cx="20187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Snapdragon </a:t>
            </a:r>
            <a:r>
              <a:rPr lang="en-US" sz="1300" dirty="0" smtClean="0"/>
              <a:t>835-865</a:t>
            </a:r>
          </a:p>
          <a:p>
            <a:r>
              <a:rPr lang="en-US" sz="1300" dirty="0" smtClean="0"/>
              <a:t>S</a:t>
            </a:r>
            <a:r>
              <a:rPr lang="en-US" sz="1300" dirty="0"/>
              <a:t>napdragon</a:t>
            </a:r>
            <a:r>
              <a:rPr lang="en-US" sz="1300" dirty="0" smtClean="0"/>
              <a:t> 7c-8cx </a:t>
            </a:r>
            <a:endParaRPr lang="en-US" sz="1300" dirty="0"/>
          </a:p>
        </p:txBody>
      </p:sp>
      <p:sp>
        <p:nvSpPr>
          <p:cNvPr id="31" name="TextBox 30"/>
          <p:cNvSpPr txBox="1"/>
          <p:nvPr/>
        </p:nvSpPr>
        <p:spPr>
          <a:xfrm>
            <a:off x="1547664" y="4519939"/>
            <a:ext cx="19255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Exynos</a:t>
            </a:r>
            <a:r>
              <a:rPr lang="en-US" sz="1300" dirty="0" smtClean="0"/>
              <a:t> 4</a:t>
            </a:r>
          </a:p>
          <a:p>
            <a:r>
              <a:rPr lang="en-US" sz="1300" dirty="0" err="1" smtClean="0"/>
              <a:t>Exynos</a:t>
            </a:r>
            <a:r>
              <a:rPr lang="en-US" sz="1300" dirty="0" smtClean="0"/>
              <a:t> 5 up to 5430</a:t>
            </a:r>
            <a:endParaRPr lang="en-US" sz="1300" dirty="0"/>
          </a:p>
        </p:txBody>
      </p:sp>
      <p:sp>
        <p:nvSpPr>
          <p:cNvPr id="32" name="TextBox 31"/>
          <p:cNvSpPr txBox="1"/>
          <p:nvPr/>
        </p:nvSpPr>
        <p:spPr>
          <a:xfrm>
            <a:off x="4385172" y="4511926"/>
            <a:ext cx="143020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Exynos</a:t>
            </a:r>
            <a:r>
              <a:rPr lang="en-US" sz="1300" dirty="0" smtClean="0"/>
              <a:t> 5 5433</a:t>
            </a:r>
          </a:p>
          <a:p>
            <a:r>
              <a:rPr lang="en-US" sz="1300" dirty="0" err="1" smtClean="0"/>
              <a:t>Exynos</a:t>
            </a:r>
            <a:r>
              <a:rPr lang="en-US" sz="1300" dirty="0" smtClean="0"/>
              <a:t> 7/8</a:t>
            </a:r>
          </a:p>
          <a:p>
            <a:r>
              <a:rPr lang="en-US" sz="1300" dirty="0" err="1" smtClean="0"/>
              <a:t>Exynos</a:t>
            </a:r>
            <a:r>
              <a:rPr lang="en-US" sz="1300" dirty="0" smtClean="0"/>
              <a:t> 9 8xxx</a:t>
            </a:r>
            <a:endParaRPr lang="en-US" sz="1300" dirty="0"/>
          </a:p>
        </p:txBody>
      </p:sp>
      <p:sp>
        <p:nvSpPr>
          <p:cNvPr id="33" name="TextBox 32"/>
          <p:cNvSpPr txBox="1"/>
          <p:nvPr/>
        </p:nvSpPr>
        <p:spPr>
          <a:xfrm>
            <a:off x="7111701" y="4507570"/>
            <a:ext cx="14109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Exynos</a:t>
            </a:r>
            <a:r>
              <a:rPr lang="en-US" sz="1300" dirty="0" smtClean="0"/>
              <a:t> 9 9xxx</a:t>
            </a:r>
          </a:p>
          <a:p>
            <a:r>
              <a:rPr lang="en-US" sz="1300" dirty="0" err="1" smtClean="0"/>
              <a:t>Exynos</a:t>
            </a:r>
            <a:r>
              <a:rPr lang="en-US" sz="1300" dirty="0" smtClean="0"/>
              <a:t> 900</a:t>
            </a:r>
            <a:endParaRPr lang="en-US" sz="1300" dirty="0"/>
          </a:p>
        </p:txBody>
      </p:sp>
      <p:sp>
        <p:nvSpPr>
          <p:cNvPr id="34" name="TextBox 33"/>
          <p:cNvSpPr txBox="1"/>
          <p:nvPr/>
        </p:nvSpPr>
        <p:spPr>
          <a:xfrm>
            <a:off x="2027539" y="5172396"/>
            <a:ext cx="6951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A4-A6</a:t>
            </a:r>
            <a:endParaRPr lang="en-US" sz="1300" dirty="0"/>
          </a:p>
        </p:txBody>
      </p:sp>
      <p:sp>
        <p:nvSpPr>
          <p:cNvPr id="35" name="TextBox 34"/>
          <p:cNvSpPr txBox="1"/>
          <p:nvPr/>
        </p:nvSpPr>
        <p:spPr>
          <a:xfrm>
            <a:off x="4671111" y="5155642"/>
            <a:ext cx="8009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A7-A10</a:t>
            </a:r>
            <a:endParaRPr lang="en-US" sz="1300" dirty="0"/>
          </a:p>
        </p:txBody>
      </p:sp>
      <p:sp>
        <p:nvSpPr>
          <p:cNvPr id="36" name="TextBox 35"/>
          <p:cNvSpPr txBox="1"/>
          <p:nvPr/>
        </p:nvSpPr>
        <p:spPr>
          <a:xfrm>
            <a:off x="6842389" y="5174892"/>
            <a:ext cx="193835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A11, A12/A13 (v8.3)</a:t>
            </a:r>
            <a:endParaRPr lang="en-US" sz="1300" dirty="0"/>
          </a:p>
        </p:txBody>
      </p:sp>
      <p:sp>
        <p:nvSpPr>
          <p:cNvPr id="37" name="TextBox 36"/>
          <p:cNvSpPr txBox="1"/>
          <p:nvPr/>
        </p:nvSpPr>
        <p:spPr>
          <a:xfrm>
            <a:off x="1210480" y="5443674"/>
            <a:ext cx="232146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MT 65xx</a:t>
            </a:r>
          </a:p>
          <a:p>
            <a:r>
              <a:rPr lang="en-US" sz="1300" dirty="0" smtClean="0"/>
              <a:t>MT812x/813x/838x/839x</a:t>
            </a:r>
            <a:endParaRPr lang="en-US" sz="1300" dirty="0"/>
          </a:p>
        </p:txBody>
      </p:sp>
      <p:sp>
        <p:nvSpPr>
          <p:cNvPr id="38" name="TextBox 37"/>
          <p:cNvSpPr txBox="1"/>
          <p:nvPr/>
        </p:nvSpPr>
        <p:spPr>
          <a:xfrm>
            <a:off x="4108083" y="5446447"/>
            <a:ext cx="20120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MT 67xx (</a:t>
            </a:r>
            <a:r>
              <a:rPr lang="en-US" sz="1300" dirty="0" smtClean="0">
                <a:latin typeface="Verdana" panose="020B0604030504040204" pitchFamily="34" charset="0"/>
                <a:ea typeface="Verdana" panose="020B0604030504040204" pitchFamily="34" charset="0"/>
              </a:rPr>
              <a:t>~</a:t>
            </a:r>
            <a:r>
              <a:rPr lang="en-US" sz="1300" dirty="0" err="1" smtClean="0"/>
              <a:t>Helio</a:t>
            </a:r>
            <a:r>
              <a:rPr lang="en-US" sz="1300" dirty="0" smtClean="0"/>
              <a:t> P/X)</a:t>
            </a:r>
          </a:p>
          <a:p>
            <a:r>
              <a:rPr lang="en-US" sz="1300" dirty="0" smtClean="0"/>
              <a:t>MT 816x/817x/873x</a:t>
            </a:r>
            <a:endParaRPr lang="en-US" sz="1300" dirty="0"/>
          </a:p>
        </p:txBody>
      </p:sp>
      <p:sp>
        <p:nvSpPr>
          <p:cNvPr id="39" name="TextBox 38"/>
          <p:cNvSpPr txBox="1"/>
          <p:nvPr/>
        </p:nvSpPr>
        <p:spPr>
          <a:xfrm>
            <a:off x="1732380" y="5953636"/>
            <a:ext cx="13388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K3xx</a:t>
            </a:r>
          </a:p>
          <a:p>
            <a:r>
              <a:rPr lang="en-US" sz="1300" dirty="0" smtClean="0"/>
              <a:t>Kirin 910-928</a:t>
            </a:r>
            <a:endParaRPr lang="en-US" sz="1300" dirty="0"/>
          </a:p>
        </p:txBody>
      </p:sp>
      <p:sp>
        <p:nvSpPr>
          <p:cNvPr id="40" name="TextBox 39"/>
          <p:cNvSpPr txBox="1"/>
          <p:nvPr/>
        </p:nvSpPr>
        <p:spPr>
          <a:xfrm>
            <a:off x="4421304" y="5963261"/>
            <a:ext cx="13388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Kirin 650-658</a:t>
            </a:r>
          </a:p>
          <a:p>
            <a:r>
              <a:rPr lang="en-US" sz="1300" dirty="0" smtClean="0"/>
              <a:t>Kirin 930-980</a:t>
            </a:r>
            <a:endParaRPr lang="en-US" sz="1300" dirty="0"/>
          </a:p>
        </p:txBody>
      </p:sp>
      <p:sp>
        <p:nvSpPr>
          <p:cNvPr id="41" name="TextBox 40"/>
          <p:cNvSpPr txBox="1"/>
          <p:nvPr/>
        </p:nvSpPr>
        <p:spPr>
          <a:xfrm>
            <a:off x="7343585" y="5967745"/>
            <a:ext cx="9460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Kirin 990</a:t>
            </a:r>
            <a:endParaRPr lang="en-US" sz="1300" dirty="0"/>
          </a:p>
        </p:txBody>
      </p:sp>
      <p:sp>
        <p:nvSpPr>
          <p:cNvPr id="42" name="TextBox 41"/>
          <p:cNvSpPr txBox="1"/>
          <p:nvPr/>
        </p:nvSpPr>
        <p:spPr>
          <a:xfrm>
            <a:off x="7091921" y="5452940"/>
            <a:ext cx="1420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Helio</a:t>
            </a:r>
            <a:r>
              <a:rPr lang="en-US" sz="1300" dirty="0" smtClean="0"/>
              <a:t> G70-G90</a:t>
            </a:r>
            <a:endParaRPr lang="en-US" sz="1300" dirty="0"/>
          </a:p>
        </p:txBody>
      </p:sp>
      <p:sp>
        <p:nvSpPr>
          <p:cNvPr id="43" name="TextBox 42"/>
          <p:cNvSpPr txBox="1"/>
          <p:nvPr/>
        </p:nvSpPr>
        <p:spPr>
          <a:xfrm>
            <a:off x="73513" y="483702"/>
            <a:ext cx="9058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Evolution of supporting ARM ISA versions in major mobile processor lines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3770" y="3125437"/>
            <a:ext cx="55496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ARM</a:t>
            </a:r>
            <a:endParaRPr lang="en-US" sz="1300" dirty="0"/>
          </a:p>
        </p:txBody>
      </p:sp>
      <p:sp>
        <p:nvSpPr>
          <p:cNvPr id="46" name="TextBox 45"/>
          <p:cNvSpPr txBox="1"/>
          <p:nvPr/>
        </p:nvSpPr>
        <p:spPr>
          <a:xfrm>
            <a:off x="193770" y="3797115"/>
            <a:ext cx="107914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Qualcomm</a:t>
            </a:r>
            <a:endParaRPr lang="en-US" sz="1300" dirty="0"/>
          </a:p>
        </p:txBody>
      </p:sp>
      <p:sp>
        <p:nvSpPr>
          <p:cNvPr id="47" name="TextBox 46"/>
          <p:cNvSpPr txBox="1"/>
          <p:nvPr/>
        </p:nvSpPr>
        <p:spPr>
          <a:xfrm>
            <a:off x="193770" y="4517195"/>
            <a:ext cx="96212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Samsung</a:t>
            </a:r>
            <a:endParaRPr lang="en-US" sz="1300" dirty="0"/>
          </a:p>
        </p:txBody>
      </p:sp>
      <p:sp>
        <p:nvSpPr>
          <p:cNvPr id="48" name="TextBox 47"/>
          <p:cNvSpPr txBox="1"/>
          <p:nvPr/>
        </p:nvSpPr>
        <p:spPr>
          <a:xfrm>
            <a:off x="193770" y="5163407"/>
            <a:ext cx="6527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Apple</a:t>
            </a:r>
            <a:endParaRPr lang="en-US" sz="1300" dirty="0"/>
          </a:p>
        </p:txBody>
      </p:sp>
      <p:sp>
        <p:nvSpPr>
          <p:cNvPr id="49" name="TextBox 48"/>
          <p:cNvSpPr txBox="1"/>
          <p:nvPr/>
        </p:nvSpPr>
        <p:spPr>
          <a:xfrm>
            <a:off x="189099" y="5448943"/>
            <a:ext cx="95866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MediaTek</a:t>
            </a:r>
            <a:endParaRPr lang="en-US" sz="1300" dirty="0"/>
          </a:p>
        </p:txBody>
      </p:sp>
      <p:sp>
        <p:nvSpPr>
          <p:cNvPr id="50" name="TextBox 49"/>
          <p:cNvSpPr txBox="1"/>
          <p:nvPr/>
        </p:nvSpPr>
        <p:spPr>
          <a:xfrm>
            <a:off x="171214" y="5949280"/>
            <a:ext cx="7961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Huawei</a:t>
            </a:r>
            <a:endParaRPr lang="en-US" sz="1300" dirty="0"/>
          </a:p>
        </p:txBody>
      </p:sp>
      <p:cxnSp>
        <p:nvCxnSpPr>
          <p:cNvPr id="52" name="Straight Connector 51"/>
          <p:cNvCxnSpPr>
            <a:stCxn id="8" idx="0"/>
            <a:endCxn id="10" idx="6"/>
          </p:cNvCxnSpPr>
          <p:nvPr/>
        </p:nvCxnSpPr>
        <p:spPr bwMode="auto">
          <a:xfrm flipH="1">
            <a:off x="2428159" y="1445779"/>
            <a:ext cx="2643410" cy="18835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>
            <a:stCxn id="8" idx="0"/>
          </p:cNvCxnSpPr>
          <p:nvPr/>
        </p:nvCxnSpPr>
        <p:spPr bwMode="auto">
          <a:xfrm>
            <a:off x="5071569" y="1445779"/>
            <a:ext cx="2783707" cy="18583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Oval 13"/>
          <p:cNvSpPr>
            <a:spLocks noChangeArrowheads="1"/>
          </p:cNvSpPr>
          <p:nvPr/>
        </p:nvSpPr>
        <p:spPr bwMode="auto">
          <a:xfrm>
            <a:off x="7855284" y="159561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743008" y="6523356"/>
            <a:ext cx="20369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HP: High Performance</a:t>
            </a:r>
            <a:endParaRPr lang="en-US" sz="1300" dirty="0"/>
          </a:p>
        </p:txBody>
      </p:sp>
      <p:sp>
        <p:nvSpPr>
          <p:cNvPr id="61" name="TextBox 60"/>
          <p:cNvSpPr txBox="1"/>
          <p:nvPr/>
        </p:nvSpPr>
        <p:spPr>
          <a:xfrm>
            <a:off x="4209708" y="6523356"/>
            <a:ext cx="15504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MS: Mainstream</a:t>
            </a:r>
            <a:endParaRPr lang="en-US" sz="1300" dirty="0"/>
          </a:p>
        </p:txBody>
      </p:sp>
      <p:sp>
        <p:nvSpPr>
          <p:cNvPr id="62" name="TextBox 61"/>
          <p:cNvSpPr txBox="1"/>
          <p:nvPr/>
        </p:nvSpPr>
        <p:spPr>
          <a:xfrm>
            <a:off x="6045396" y="6523356"/>
            <a:ext cx="14069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LP: Low Power</a:t>
            </a:r>
            <a:endParaRPr lang="en-US" sz="1300" dirty="0"/>
          </a:p>
        </p:txBody>
      </p:sp>
      <p:sp>
        <p:nvSpPr>
          <p:cNvPr id="53" name="Text Box 7"/>
          <p:cNvSpPr txBox="1">
            <a:spLocks noChangeArrowheads="1"/>
          </p:cNvSpPr>
          <p:nvPr/>
        </p:nvSpPr>
        <p:spPr bwMode="auto">
          <a:xfrm>
            <a:off x="935596" y="1738623"/>
            <a:ext cx="2886574" cy="114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Armv7 ISA-based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300" b="1" dirty="0" smtClean="0">
                <a:solidFill>
                  <a:srgbClr val="000000"/>
                </a:solidFill>
              </a:rPr>
              <a:t>32-bit architectures</a:t>
            </a:r>
          </a:p>
          <a:p>
            <a:pPr algn="ctr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300" b="1" dirty="0" smtClean="0">
                <a:solidFill>
                  <a:srgbClr val="000000"/>
                </a:solidFill>
              </a:rPr>
              <a:t> with symmetrical multicores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en-US" sz="1300" spc="-30" dirty="0" smtClean="0">
                <a:solidFill>
                  <a:srgbClr val="000000"/>
                </a:solidFill>
              </a:rPr>
              <a:t>(Except A15/A7-based </a:t>
            </a:r>
            <a:r>
              <a:rPr lang="en-US" altLang="en-US" sz="1300" spc="-30" dirty="0" err="1" smtClean="0">
                <a:solidFill>
                  <a:srgbClr val="000000"/>
                </a:solidFill>
              </a:rPr>
              <a:t>proc.s</a:t>
            </a:r>
            <a:r>
              <a:rPr lang="en-US" altLang="en-US" sz="1300" spc="-30" dirty="0" smtClean="0">
                <a:solidFill>
                  <a:srgbClr val="000000"/>
                </a:solidFill>
              </a:rPr>
              <a:t>.) </a:t>
            </a:r>
            <a:endParaRPr lang="en-US" altLang="en-US" sz="1300" spc="-30" dirty="0">
              <a:solidFill>
                <a:srgbClr val="000000"/>
              </a:solidFill>
            </a:endParaRPr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3815916" y="1737086"/>
            <a:ext cx="222989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en-US" sz="1300" b="1" spc="-40" dirty="0" smtClean="0">
                <a:solidFill>
                  <a:srgbClr val="000000"/>
                </a:solidFill>
              </a:rPr>
              <a:t>Armv8.0 ISA-based</a:t>
            </a:r>
            <a:endParaRPr lang="en-US" altLang="en-US" sz="1300" b="1" spc="-40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51920" y="1952836"/>
            <a:ext cx="210666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 smtClean="0">
                <a:solidFill>
                  <a:srgbClr val="000000"/>
                </a:solidFill>
              </a:rPr>
              <a:t>64-bit architectures </a:t>
            </a:r>
          </a:p>
          <a:p>
            <a:pPr algn="ctr"/>
            <a:r>
              <a:rPr lang="en-US" sz="1300" b="1" i="1" dirty="0" smtClean="0">
                <a:solidFill>
                  <a:srgbClr val="000000"/>
                </a:solidFill>
              </a:rPr>
              <a:t>with </a:t>
            </a:r>
            <a:r>
              <a:rPr lang="en-US" sz="1300" b="1" i="1" dirty="0" err="1" smtClean="0">
                <a:solidFill>
                  <a:srgbClr val="000000"/>
                </a:solidFill>
              </a:rPr>
              <a:t>big.LITTLE</a:t>
            </a:r>
            <a:r>
              <a:rPr lang="en-US" sz="1300" b="1" i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1300" b="1" i="1" dirty="0" smtClean="0">
                <a:solidFill>
                  <a:srgbClr val="000000"/>
                </a:solidFill>
              </a:rPr>
              <a:t>core clusters</a:t>
            </a:r>
            <a:endParaRPr lang="en-US" sz="1300" b="1" i="1" dirty="0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71513" y="1952836"/>
            <a:ext cx="204895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 smtClean="0">
                <a:solidFill>
                  <a:srgbClr val="000000"/>
                </a:solidFill>
              </a:rPr>
              <a:t>64-bit architectures</a:t>
            </a:r>
          </a:p>
          <a:p>
            <a:pPr algn="ctr"/>
            <a:r>
              <a:rPr lang="en-US" sz="1300" b="1" i="1" dirty="0" smtClean="0">
                <a:solidFill>
                  <a:srgbClr val="000000"/>
                </a:solidFill>
              </a:rPr>
              <a:t>with </a:t>
            </a:r>
            <a:r>
              <a:rPr lang="en-US" sz="1300" b="1" i="1" dirty="0" err="1" smtClean="0">
                <a:solidFill>
                  <a:srgbClr val="000000"/>
                </a:solidFill>
              </a:rPr>
              <a:t>DynamIQ</a:t>
            </a:r>
            <a:endParaRPr lang="en-US" sz="1300" b="1" i="1" dirty="0" smtClean="0">
              <a:solidFill>
                <a:srgbClr val="000000"/>
              </a:solidFill>
            </a:endParaRPr>
          </a:p>
          <a:p>
            <a:pPr algn="ctr"/>
            <a:r>
              <a:rPr lang="en-US" sz="1300" b="1" i="1" dirty="0" smtClean="0">
                <a:solidFill>
                  <a:srgbClr val="000000"/>
                </a:solidFill>
              </a:rPr>
              <a:t>core clusters </a:t>
            </a:r>
            <a:endParaRPr lang="en-US" sz="1300" b="1" i="1" dirty="0">
              <a:solidFill>
                <a:srgbClr val="000000"/>
              </a:solidFill>
            </a:endParaRPr>
          </a:p>
        </p:txBody>
      </p:sp>
      <p:sp>
        <p:nvSpPr>
          <p:cNvPr id="59" name="Text Box 7"/>
          <p:cNvSpPr txBox="1">
            <a:spLocks noChangeArrowheads="1"/>
          </p:cNvSpPr>
          <p:nvPr/>
        </p:nvSpPr>
        <p:spPr bwMode="auto">
          <a:xfrm>
            <a:off x="6192180" y="1736812"/>
            <a:ext cx="313234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en-US" sz="1300" b="1" spc="-60" dirty="0" smtClean="0">
                <a:solidFill>
                  <a:srgbClr val="000000"/>
                </a:solidFill>
              </a:rPr>
              <a:t>Armv8.2 or higher ISA-based</a:t>
            </a:r>
            <a:endParaRPr lang="en-US" altLang="en-US" sz="1300" b="1" spc="-60" dirty="0">
              <a:solidFill>
                <a:srgbClr val="000000"/>
              </a:solidFill>
            </a:endParaRPr>
          </a:p>
        </p:txBody>
      </p:sp>
      <p:sp>
        <p:nvSpPr>
          <p:cNvPr id="63" name="Right Arrow 62"/>
          <p:cNvSpPr/>
          <p:nvPr/>
        </p:nvSpPr>
        <p:spPr bwMode="auto">
          <a:xfrm>
            <a:off x="3455876" y="1807810"/>
            <a:ext cx="324000" cy="108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4" name="Right Arrow 63"/>
          <p:cNvSpPr/>
          <p:nvPr/>
        </p:nvSpPr>
        <p:spPr bwMode="auto">
          <a:xfrm>
            <a:off x="6012196" y="1844836"/>
            <a:ext cx="324000" cy="108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37735" y="2816932"/>
            <a:ext cx="12570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(2010-2013)</a:t>
            </a:r>
            <a:endParaRPr lang="en-US" sz="1300" dirty="0"/>
          </a:p>
        </p:txBody>
      </p:sp>
      <p:sp>
        <p:nvSpPr>
          <p:cNvPr id="65" name="TextBox 64"/>
          <p:cNvSpPr txBox="1"/>
          <p:nvPr/>
        </p:nvSpPr>
        <p:spPr>
          <a:xfrm>
            <a:off x="4465465" y="2819428"/>
            <a:ext cx="12570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(2013-2016)</a:t>
            </a:r>
            <a:endParaRPr lang="en-US" sz="1300" dirty="0"/>
          </a:p>
        </p:txBody>
      </p:sp>
      <p:sp>
        <p:nvSpPr>
          <p:cNvPr id="66" name="TextBox 65"/>
          <p:cNvSpPr txBox="1"/>
          <p:nvPr/>
        </p:nvSpPr>
        <p:spPr>
          <a:xfrm>
            <a:off x="7384777" y="2816932"/>
            <a:ext cx="8338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(2018-)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57654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10" grpId="0" animBg="1"/>
      <p:bldP spid="11" grpId="0" animBg="1"/>
      <p:bldP spid="21" grpId="0"/>
      <p:bldP spid="22" grpId="0"/>
      <p:bldP spid="23" grpId="0"/>
      <p:bldP spid="24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5" grpId="0"/>
      <p:bldP spid="46" grpId="0"/>
      <p:bldP spid="47" grpId="0"/>
      <p:bldP spid="48" grpId="0"/>
      <p:bldP spid="49" grpId="0"/>
      <p:bldP spid="50" grpId="0"/>
      <p:bldP spid="58" grpId="0" animBg="1"/>
      <p:bldP spid="60" grpId="0"/>
      <p:bldP spid="61" grpId="0"/>
      <p:bldP spid="62" grpId="0"/>
      <p:bldP spid="53" grpId="0"/>
      <p:bldP spid="54" grpId="0"/>
      <p:bldP spid="55" grpId="0"/>
      <p:bldP spid="56" grpId="0"/>
      <p:bldP spid="59" grpId="0"/>
      <p:bldP spid="63" grpId="0" animBg="1"/>
      <p:bldP spid="64" grpId="0" animBg="1"/>
      <p:bldP spid="51" grpId="0"/>
      <p:bldP spid="65" grpId="0"/>
      <p:bldP spid="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76250"/>
            <a:ext cx="954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pc="-30" dirty="0" smtClean="0">
                <a:solidFill>
                  <a:srgbClr val="2D2D8A"/>
                </a:solidFill>
              </a:rPr>
              <a:t>b) Intel’s/AMD’s x86 ISA-based Atom/Cat processors -1</a:t>
            </a:r>
            <a:endParaRPr lang="en-US" spc="-30" dirty="0">
              <a:solidFill>
                <a:srgbClr val="2D2D8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9572" y="2586390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as seen in the next two Figures.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28460" y="1988840"/>
            <a:ext cx="4859664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Intel’s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Atom </a:t>
            </a:r>
            <a:r>
              <a:rPr lang="en-US" sz="1600" dirty="0" smtClean="0"/>
              <a:t>line in </a:t>
            </a:r>
            <a:r>
              <a:rPr lang="en-US" sz="1600" dirty="0" smtClean="0">
                <a:solidFill>
                  <a:srgbClr val="0070C0"/>
                </a:solidFill>
              </a:rPr>
              <a:t>2008 </a:t>
            </a:r>
            <a:r>
              <a:rPr lang="en-US" sz="1600" dirty="0" smtClean="0"/>
              <a:t>and </a:t>
            </a:r>
            <a:endParaRPr lang="en-US" sz="16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AMD’s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Cat line three years later, in </a:t>
            </a:r>
            <a:r>
              <a:rPr lang="en-US" sz="1600" dirty="0" smtClean="0">
                <a:solidFill>
                  <a:srgbClr val="0070C0"/>
                </a:solidFill>
              </a:rPr>
              <a:t>2011,  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6196" y="828001"/>
            <a:ext cx="8732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In order to take a foot in the door in the booming mobile processor market</a:t>
            </a:r>
            <a:r>
              <a:rPr lang="en-GB" sz="1600" dirty="0" smtClean="0">
                <a:solidFill>
                  <a:srgbClr val="0070C0"/>
                </a:solidFill>
              </a:rPr>
              <a:t> both </a:t>
            </a:r>
          </a:p>
          <a:p>
            <a:r>
              <a:rPr lang="en-GB" sz="1600" dirty="0">
                <a:solidFill>
                  <a:srgbClr val="0070C0"/>
                </a:solidFill>
              </a:rPr>
              <a:t> </a:t>
            </a:r>
            <a:r>
              <a:rPr lang="en-GB" sz="1600" dirty="0" smtClean="0">
                <a:solidFill>
                  <a:srgbClr val="0070C0"/>
                </a:solidFill>
              </a:rPr>
              <a:t>     Intel and AMD introduced low power x86 ISA-based mobile processor lines</a:t>
            </a:r>
            <a:r>
              <a:rPr lang="en-GB" sz="1600" dirty="0" smtClean="0"/>
              <a:t>,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since their traditional lines were too power hungry for mobile use.</a:t>
            </a:r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59532" y="1664804"/>
            <a:ext cx="3227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The introduced lines were: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25592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processors architectures (1)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811" t="27066" r="33811" b="22433"/>
          <a:stretch/>
        </p:blipFill>
        <p:spPr>
          <a:xfrm>
            <a:off x="4795437" y="1448780"/>
            <a:ext cx="3872018" cy="3638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115" y="5229200"/>
            <a:ext cx="25549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Snapdragon 835</a:t>
            </a:r>
            <a:r>
              <a:rPr lang="hu-HU" sz="1500" b="1" dirty="0" smtClean="0"/>
              <a:t> </a:t>
            </a:r>
            <a:r>
              <a:rPr lang="hu-HU" sz="1500" dirty="0" smtClean="0"/>
              <a:t>[14]</a:t>
            </a:r>
            <a:endParaRPr lang="en-US" sz="1500" dirty="0"/>
          </a:p>
        </p:txBody>
      </p:sp>
      <p:sp>
        <p:nvSpPr>
          <p:cNvPr id="6" name="TextBox 5"/>
          <p:cNvSpPr txBox="1"/>
          <p:nvPr/>
        </p:nvSpPr>
        <p:spPr>
          <a:xfrm>
            <a:off x="4247964" y="6346195"/>
            <a:ext cx="47386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 smtClean="0"/>
              <a:t>Izat</a:t>
            </a:r>
            <a:r>
              <a:rPr lang="en-US" sz="1500" dirty="0" smtClean="0"/>
              <a:t>: Qualcomm’s in-house location technology</a:t>
            </a:r>
            <a:endParaRPr lang="en-US" sz="1500" dirty="0"/>
          </a:p>
        </p:txBody>
      </p:sp>
      <p:sp>
        <p:nvSpPr>
          <p:cNvPr id="7" name="TextBox 6"/>
          <p:cNvSpPr txBox="1"/>
          <p:nvPr/>
        </p:nvSpPr>
        <p:spPr>
          <a:xfrm>
            <a:off x="71500" y="476672"/>
            <a:ext cx="2398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Introductory remarks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254" y="914400"/>
            <a:ext cx="3622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Recent mobile processors include</a:t>
            </a:r>
          </a:p>
          <a:p>
            <a:r>
              <a:rPr lang="en-US" sz="1600" dirty="0" smtClean="0"/>
              <a:t>  a number of subsystems, like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431" y="1484667"/>
            <a:ext cx="3271665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CPU subsystem,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GPU,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modem,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camera subsystem etc.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613" y="2664540"/>
            <a:ext cx="4208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 indicated in the Figure on the right</a:t>
            </a:r>
          </a:p>
          <a:p>
            <a:r>
              <a:rPr lang="en-US" sz="1600" dirty="0" smtClean="0"/>
              <a:t>  showing major subsystems of  </a:t>
            </a:r>
          </a:p>
          <a:p>
            <a:r>
              <a:rPr lang="en-US" sz="1600" dirty="0" smtClean="0"/>
              <a:t>  Qualcomm’s Snapdragon 835 (2017). 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06888" y="3560535"/>
            <a:ext cx="4609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From all of these subsystems </a:t>
            </a:r>
          </a:p>
          <a:p>
            <a:r>
              <a:rPr lang="en-US" sz="1600" dirty="0" smtClean="0"/>
              <a:t>  we will deal </a:t>
            </a:r>
            <a:r>
              <a:rPr lang="en-US" sz="1600" dirty="0" smtClean="0">
                <a:solidFill>
                  <a:srgbClr val="0070C0"/>
                </a:solidFill>
              </a:rPr>
              <a:t>only with the CPU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in this Section.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8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(16)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8501" y="1280881"/>
            <a:ext cx="9182501" cy="4770013"/>
            <a:chOff x="86116" y="1330623"/>
            <a:chExt cx="9097479" cy="4770013"/>
          </a:xfrm>
        </p:grpSpPr>
        <p:pic>
          <p:nvPicPr>
            <p:cNvPr id="14" name="Kép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16" y="1330623"/>
              <a:ext cx="8986384" cy="4770013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99961" y="4265092"/>
              <a:ext cx="8952334" cy="15840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16" name="Kép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3" t="85998" r="13040" b="6436"/>
            <a:stretch/>
          </p:blipFill>
          <p:spPr>
            <a:xfrm>
              <a:off x="4617005" y="5399813"/>
              <a:ext cx="4320480" cy="33268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886353" y="5382636"/>
              <a:ext cx="114655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2-wide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in-order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72609" y="5385069"/>
              <a:ext cx="114655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2-wide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out-of-order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83005" y="5386618"/>
              <a:ext cx="114655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2-wide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out-of-order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37042" y="5383087"/>
              <a:ext cx="114655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3-wide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out-of-order</a:t>
              </a:r>
            </a:p>
          </p:txBody>
        </p:sp>
      </p:grp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73456" y="476710"/>
            <a:ext cx="66314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Intel’s x86-based Atom line introduced for mobiles</a:t>
            </a:r>
            <a:r>
              <a:rPr lang="hu-HU" dirty="0" smtClean="0">
                <a:solidFill>
                  <a:srgbClr val="2D2D8A"/>
                </a:solidFill>
                <a:latin typeface="Verdana"/>
              </a:rPr>
              <a:t> [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2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]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84348" y="3591089"/>
            <a:ext cx="115726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5-wide</a:t>
            </a:r>
            <a:endParaRPr kumimoji="0" lang="en-US" sz="95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out-of-order</a:t>
            </a:r>
            <a:endParaRPr kumimoji="0" lang="en-US" sz="95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8423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(17)</a:t>
            </a:r>
            <a:endParaRPr lang="en-US" dirty="0"/>
          </a:p>
        </p:txBody>
      </p:sp>
      <p:sp>
        <p:nvSpPr>
          <p:cNvPr id="18" name="Szövegdoboz 51"/>
          <p:cNvSpPr txBox="1"/>
          <p:nvPr/>
        </p:nvSpPr>
        <p:spPr>
          <a:xfrm>
            <a:off x="7857365" y="5749491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hu-HU" sz="12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201</a:t>
            </a:r>
            <a:r>
              <a:rPr lang="en-US" sz="12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4</a:t>
            </a:r>
            <a:endParaRPr lang="hu-HU" sz="1200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31756" y="6144458"/>
            <a:ext cx="8570714" cy="0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1547664" y="5984761"/>
            <a:ext cx="0" cy="90679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259950" y="5981485"/>
            <a:ext cx="0" cy="90679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4970140" y="5980816"/>
            <a:ext cx="0" cy="90679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6676755" y="5981485"/>
            <a:ext cx="0" cy="90679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/>
        </p:nvCxnSpPr>
        <p:spPr>
          <a:xfrm>
            <a:off x="8383370" y="5981485"/>
            <a:ext cx="0" cy="90679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5" name="Szövegdoboz 77"/>
          <p:cNvSpPr txBox="1"/>
          <p:nvPr/>
        </p:nvSpPr>
        <p:spPr>
          <a:xfrm>
            <a:off x="7452320" y="4140225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0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4</a:t>
            </a:r>
            <a:r>
              <a:rPr lang="hu-HU" sz="10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/201</a:t>
            </a:r>
            <a:r>
              <a:rPr lang="en-US" sz="10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4</a:t>
            </a:r>
            <a:endParaRPr lang="hu-HU" sz="1000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65250" y="5194503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2-wide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out-of-order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7175" y="5220345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2-wide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out-of-order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35780" y="5220345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2-wide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out-of-order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30435" y="2835080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4-wide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out-of-order</a:t>
            </a:r>
          </a:p>
        </p:txBody>
      </p:sp>
      <p:pic>
        <p:nvPicPr>
          <p:cNvPr id="3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" y="1268760"/>
            <a:ext cx="9083325" cy="4875697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72402" y="4235430"/>
            <a:ext cx="9000000" cy="15840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TextBox 1"/>
          <p:cNvSpPr txBox="1">
            <a:spLocks noChangeArrowheads="1"/>
          </p:cNvSpPr>
          <p:nvPr/>
        </p:nvSpPr>
        <p:spPr bwMode="auto">
          <a:xfrm>
            <a:off x="73456" y="476710"/>
            <a:ext cx="6072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AMD’s x86-based Cat line introduced for mobiles</a:t>
            </a:r>
            <a:r>
              <a:rPr lang="hu-HU" dirty="0" smtClean="0">
                <a:solidFill>
                  <a:srgbClr val="2D2D8A"/>
                </a:solidFill>
                <a:latin typeface="Verdana"/>
              </a:rPr>
              <a:t> 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8358983" y="4509120"/>
            <a:ext cx="482633" cy="10081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 flipH="1">
            <a:off x="8358983" y="4509232"/>
            <a:ext cx="482633" cy="100800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4949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(18)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5141" y="843841"/>
            <a:ext cx="840069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neither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both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vendors could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achieve a notable market share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the mobile space, so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cancelled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processor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developments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2016.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476250"/>
            <a:ext cx="954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pc="-30" dirty="0" smtClean="0">
                <a:solidFill>
                  <a:srgbClr val="2D2D8A"/>
                </a:solidFill>
              </a:rPr>
              <a:t>Intel’s/AMD’s x86-based Atom/Cat processors -2</a:t>
            </a:r>
            <a:endParaRPr lang="en-US" spc="-30" dirty="0">
              <a:solidFill>
                <a:srgbClr val="2D2D8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1595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(19)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8501" y="1280881"/>
            <a:ext cx="9182501" cy="4770013"/>
            <a:chOff x="86116" y="1330623"/>
            <a:chExt cx="9097479" cy="4770013"/>
          </a:xfrm>
        </p:grpSpPr>
        <p:pic>
          <p:nvPicPr>
            <p:cNvPr id="14" name="Kép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16" y="1330623"/>
              <a:ext cx="8986384" cy="4770013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99961" y="4265092"/>
              <a:ext cx="8952334" cy="15840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16" name="Kép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3" t="85998" r="13040" b="6436"/>
            <a:stretch/>
          </p:blipFill>
          <p:spPr>
            <a:xfrm>
              <a:off x="4617005" y="5399813"/>
              <a:ext cx="4320480" cy="33268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886353" y="5382636"/>
              <a:ext cx="114655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2-wide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in-order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72609" y="5385069"/>
              <a:ext cx="114655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2-wide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out-of-order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83005" y="5386618"/>
              <a:ext cx="114655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2-wide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out-of-order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37042" y="5383087"/>
              <a:ext cx="114655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3-wide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out-of-order</a:t>
              </a:r>
            </a:p>
          </p:txBody>
        </p:sp>
      </p:grp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73456" y="476710"/>
            <a:ext cx="90279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Intel’s cancellation of their x86-based Atom line introduced for mobiles</a:t>
            </a:r>
            <a:r>
              <a:rPr lang="hu-HU" dirty="0" smtClean="0">
                <a:solidFill>
                  <a:srgbClr val="2D2D8A"/>
                </a:solidFill>
                <a:latin typeface="Verdana"/>
              </a:rPr>
              <a:t> [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2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]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84348" y="3591089"/>
            <a:ext cx="115726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5-wide</a:t>
            </a:r>
            <a:endParaRPr kumimoji="0" lang="en-US" sz="95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out-of-order</a:t>
            </a:r>
            <a:endParaRPr kumimoji="0" lang="en-US" sz="95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8358983" y="4509120"/>
            <a:ext cx="482633" cy="10081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H="1">
            <a:off x="8358983" y="4509232"/>
            <a:ext cx="482633" cy="100800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336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(20)</a:t>
            </a:r>
            <a:endParaRPr lang="en-US" dirty="0"/>
          </a:p>
        </p:txBody>
      </p:sp>
      <p:sp>
        <p:nvSpPr>
          <p:cNvPr id="18" name="Szövegdoboz 51"/>
          <p:cNvSpPr txBox="1"/>
          <p:nvPr/>
        </p:nvSpPr>
        <p:spPr>
          <a:xfrm>
            <a:off x="7857365" y="5749491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hu-HU" sz="12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201</a:t>
            </a:r>
            <a:r>
              <a:rPr lang="en-US" sz="12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4</a:t>
            </a:r>
            <a:endParaRPr lang="hu-HU" sz="1200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31756" y="6144458"/>
            <a:ext cx="8570714" cy="0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1547664" y="5984761"/>
            <a:ext cx="0" cy="90679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259950" y="5981485"/>
            <a:ext cx="0" cy="90679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4970140" y="5980816"/>
            <a:ext cx="0" cy="90679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6676755" y="5981485"/>
            <a:ext cx="0" cy="90679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/>
        </p:nvCxnSpPr>
        <p:spPr>
          <a:xfrm>
            <a:off x="8383370" y="5981485"/>
            <a:ext cx="0" cy="90679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5" name="Szövegdoboz 77"/>
          <p:cNvSpPr txBox="1"/>
          <p:nvPr/>
        </p:nvSpPr>
        <p:spPr>
          <a:xfrm>
            <a:off x="7452320" y="4140225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0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4</a:t>
            </a:r>
            <a:r>
              <a:rPr lang="hu-HU" sz="10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/201</a:t>
            </a:r>
            <a:r>
              <a:rPr lang="en-US" sz="10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4</a:t>
            </a:r>
            <a:endParaRPr lang="hu-HU" sz="1000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65250" y="5194503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2-wide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out-of-order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7175" y="5220345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2-wide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out-of-order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35780" y="5220345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2-wide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out-of-order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30435" y="2835080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4-wide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out-of-order</a:t>
            </a:r>
          </a:p>
        </p:txBody>
      </p:sp>
      <p:pic>
        <p:nvPicPr>
          <p:cNvPr id="3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" y="1268760"/>
            <a:ext cx="9083325" cy="4875697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72402" y="4235430"/>
            <a:ext cx="9000000" cy="15840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TextBox 1"/>
          <p:cNvSpPr txBox="1">
            <a:spLocks noChangeArrowheads="1"/>
          </p:cNvSpPr>
          <p:nvPr/>
        </p:nvSpPr>
        <p:spPr bwMode="auto">
          <a:xfrm>
            <a:off x="73456" y="476710"/>
            <a:ext cx="8445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AMD’s cancellation of their x86-based Cat line introduced for mobiles</a:t>
            </a:r>
            <a:r>
              <a:rPr lang="hu-HU" dirty="0" smtClean="0">
                <a:solidFill>
                  <a:srgbClr val="2D2D8A"/>
                </a:solidFill>
                <a:latin typeface="Verdana"/>
              </a:rPr>
              <a:t> 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8358983" y="4509120"/>
            <a:ext cx="482633" cy="10081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 flipH="1">
            <a:off x="8358983" y="4509232"/>
            <a:ext cx="482633" cy="100800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0952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(21)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83801"/>
            <a:ext cx="7848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c) Intel’s Core </a:t>
            </a:r>
            <a:r>
              <a:rPr lang="en-GB" dirty="0">
                <a:solidFill>
                  <a:schemeClr val="accent6"/>
                </a:solidFill>
              </a:rPr>
              <a:t>2-based </a:t>
            </a:r>
            <a:r>
              <a:rPr lang="en-GB" dirty="0" smtClean="0">
                <a:solidFill>
                  <a:schemeClr val="accent6"/>
                </a:solidFill>
              </a:rPr>
              <a:t>processors used </a:t>
            </a:r>
            <a:r>
              <a:rPr lang="en-GB" dirty="0">
                <a:solidFill>
                  <a:schemeClr val="accent6"/>
                </a:solidFill>
              </a:rPr>
              <a:t>in </a:t>
            </a:r>
            <a:r>
              <a:rPr lang="en-GB" dirty="0" smtClean="0">
                <a:solidFill>
                  <a:schemeClr val="accent6"/>
                </a:solidFill>
              </a:rPr>
              <a:t>Windows 2-to-1 tablets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179512" y="1746391"/>
            <a:ext cx="9289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2-to-1 </a:t>
            </a:r>
            <a:r>
              <a:rPr lang="en-US" sz="1600" dirty="0">
                <a:solidFill>
                  <a:srgbClr val="FF0000"/>
                </a:solidFill>
              </a:rPr>
              <a:t>tablets </a:t>
            </a:r>
            <a:r>
              <a:rPr lang="en-US" sz="1600" dirty="0">
                <a:solidFill>
                  <a:srgbClr val="000000"/>
                </a:solidFill>
              </a:rPr>
              <a:t>(called also </a:t>
            </a:r>
            <a:r>
              <a:rPr lang="en-US" sz="1600" dirty="0">
                <a:solidFill>
                  <a:srgbClr val="0070C0"/>
                </a:solidFill>
              </a:rPr>
              <a:t>2-to-1 laptops, convertibles or </a:t>
            </a:r>
            <a:r>
              <a:rPr lang="en-US" sz="1600" dirty="0" err="1">
                <a:solidFill>
                  <a:srgbClr val="0070C0"/>
                </a:solidFill>
              </a:rPr>
              <a:t>detachables</a:t>
            </a:r>
            <a:r>
              <a:rPr lang="en-US" sz="1600" dirty="0">
                <a:solidFill>
                  <a:srgbClr val="000000"/>
                </a:solidFill>
              </a:rPr>
              <a:t>), represent 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      an </a:t>
            </a:r>
            <a:r>
              <a:rPr lang="en-US" sz="1600" dirty="0">
                <a:solidFill>
                  <a:srgbClr val="0070C0"/>
                </a:solidFill>
              </a:rPr>
              <a:t>intermediate device between tablets and laptops</a:t>
            </a:r>
            <a:r>
              <a:rPr lang="en-US" sz="1600" dirty="0">
                <a:solidFill>
                  <a:srgbClr val="000000"/>
                </a:solidFill>
              </a:rPr>
              <a:t>, as these devices can be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      used either as stand alone tablets or as laptops when docked to a keyboard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  (which is part of the device</a:t>
            </a:r>
            <a:r>
              <a:rPr lang="en-US" sz="1600" dirty="0" smtClean="0">
                <a:solidFill>
                  <a:srgbClr val="000000"/>
                </a:solidFill>
              </a:rPr>
              <a:t>).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303" y="944724"/>
            <a:ext cx="8922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Intel’s Core 2-based </a:t>
            </a:r>
            <a:r>
              <a:rPr lang="en-US" sz="1600" dirty="0" smtClean="0">
                <a:solidFill>
                  <a:srgbClr val="000000"/>
                </a:solidFill>
              </a:rPr>
              <a:t>low-power models find their way into a </a:t>
            </a:r>
            <a:r>
              <a:rPr lang="en-US" sz="1600" dirty="0" smtClean="0">
                <a:solidFill>
                  <a:srgbClr val="0070C0"/>
                </a:solidFill>
              </a:rPr>
              <a:t>special segment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of tablets</a:t>
            </a:r>
            <a:r>
              <a:rPr lang="en-US" sz="1600" dirty="0" smtClean="0">
                <a:solidFill>
                  <a:srgbClr val="000000"/>
                </a:solidFill>
              </a:rPr>
              <a:t>, called </a:t>
            </a:r>
            <a:r>
              <a:rPr lang="en-US" sz="1600" dirty="0">
                <a:solidFill>
                  <a:srgbClr val="FF0000"/>
                </a:solidFill>
              </a:rPr>
              <a:t>2-to-1 Windows tablets</a:t>
            </a:r>
            <a:r>
              <a:rPr lang="en-US" sz="1600" dirty="0" smtClean="0">
                <a:solidFill>
                  <a:srgbClr val="000000"/>
                </a:solidFill>
              </a:rPr>
              <a:t>, like </a:t>
            </a:r>
            <a:r>
              <a:rPr lang="en-US" sz="1600" dirty="0">
                <a:solidFill>
                  <a:srgbClr val="000000"/>
                </a:solidFill>
              </a:rPr>
              <a:t>in Microsoft’s Surface </a:t>
            </a:r>
            <a:r>
              <a:rPr lang="en-US" sz="1600" dirty="0" smtClean="0">
                <a:solidFill>
                  <a:srgbClr val="000000"/>
                </a:solidFill>
              </a:rPr>
              <a:t>line from 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2013 on.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100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515" y="1799452"/>
            <a:ext cx="4668400" cy="3158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Microsoft Surface Pr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61" y="1718810"/>
            <a:ext cx="3769909" cy="282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690" y="479234"/>
            <a:ext cx="517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</a:rPr>
              <a:t>Example: </a:t>
            </a:r>
            <a:r>
              <a:rPr lang="en-US" dirty="0">
                <a:solidFill>
                  <a:schemeClr val="accent6"/>
                </a:solidFill>
              </a:rPr>
              <a:t>Windows Surface Pro 3 (8/2014)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691" y="931599"/>
            <a:ext cx="3060002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FF0000"/>
                </a:solidFill>
              </a:rPr>
              <a:t>2 in 1 tablet </a:t>
            </a:r>
            <a:r>
              <a:rPr lang="en-US" dirty="0"/>
              <a:t>12”</a:t>
            </a:r>
          </a:p>
          <a:p>
            <a:r>
              <a:rPr lang="en-US" dirty="0">
                <a:solidFill>
                  <a:srgbClr val="0070C0"/>
                </a:solidFill>
              </a:rPr>
              <a:t>Aim: Replacing laptops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6615" y="5048002"/>
            <a:ext cx="2473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Intel’s Surface Pro 3</a:t>
            </a:r>
          </a:p>
          <a:p>
            <a:pPr algn="ctr"/>
            <a:r>
              <a:rPr lang="en-US" sz="1600" dirty="0"/>
              <a:t> used as a laptop [22]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9932" y="5048002"/>
            <a:ext cx="2422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Intel’s Surface Pro 3</a:t>
            </a:r>
          </a:p>
          <a:p>
            <a:pPr algn="ctr"/>
            <a:r>
              <a:rPr lang="en-US" sz="1600" dirty="0"/>
              <a:t> used as a tablet [23]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(22)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8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6215" y="849806"/>
            <a:ext cx="8901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x86-based Windows tablets were introduced by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Microsoft in 2013,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called the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Surface Pro line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they were built on low power Core 2 models, as shown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Table below.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5" name="Tábláza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884336"/>
              </p:ext>
            </p:extLst>
          </p:nvPr>
        </p:nvGraphicFramePr>
        <p:xfrm>
          <a:off x="179512" y="2017175"/>
          <a:ext cx="8750575" cy="3200400"/>
        </p:xfrm>
        <a:graphic>
          <a:graphicData uri="http://schemas.openxmlformats.org/drawingml/2006/table">
            <a:tbl>
              <a:tblPr firstRow="1" lastCol="1" bandRow="1">
                <a:tableStyleId>{5940675A-B579-460E-94D1-54222C63F5DA}</a:tableStyleId>
              </a:tblPr>
              <a:tblGrid>
                <a:gridCol w="1516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32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427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8935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Model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Intro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Processor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Word </a:t>
                      </a:r>
                      <a:r>
                        <a:rPr lang="hu-HU" sz="13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length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</a:t>
                      </a:r>
                    </a:p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count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OS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</a:t>
                      </a:r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Pro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2/2013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Ivy</a:t>
                      </a:r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hu-HU" sz="13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Bridge</a:t>
                      </a:r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i5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64-bit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8 Pro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</a:t>
                      </a:r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Pro</a:t>
                      </a:r>
                      <a:r>
                        <a:rPr lang="hu-HU" sz="13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2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10/2013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Haswell</a:t>
                      </a:r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i5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64-bit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8.1 Pro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</a:t>
                      </a:r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Pro 3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6/2014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Haswell</a:t>
                      </a:r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i3/i5/i7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64-bit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8.1 Pro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 Pro 4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10/2015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Skylake</a:t>
                      </a:r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-U </a:t>
                      </a:r>
                      <a:r>
                        <a:rPr lang="en-US" sz="13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i5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64-bit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10 Pro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 Pro 2017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06/2017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Kaby</a:t>
                      </a:r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Lake </a:t>
                      </a:r>
                      <a:r>
                        <a:rPr lang="en-US" sz="13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m3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64-bit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</a:t>
                      </a:r>
                      <a:r>
                        <a:rPr lang="en-US" sz="13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10 Pro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 Pro 6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10/2018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Kaby Lake Refr.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64-bit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10 Home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246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 Pro 7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10/2019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Ice Lake i3/i5/i7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64-bit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2/4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10 Home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77389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43608" y="5409220"/>
            <a:ext cx="6998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Microsoft’s Intel Core 2-based Surface Pro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Windows tablets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483801"/>
            <a:ext cx="748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Intel’s </a:t>
            </a:r>
            <a:r>
              <a:rPr lang="en-GB" dirty="0" smtClean="0">
                <a:solidFill>
                  <a:schemeClr val="accent6"/>
                </a:solidFill>
              </a:rPr>
              <a:t>Core </a:t>
            </a:r>
            <a:r>
              <a:rPr lang="en-GB" dirty="0">
                <a:solidFill>
                  <a:schemeClr val="accent6"/>
                </a:solidFill>
              </a:rPr>
              <a:t>2-based </a:t>
            </a:r>
            <a:r>
              <a:rPr lang="en-GB" dirty="0" smtClean="0">
                <a:solidFill>
                  <a:schemeClr val="accent6"/>
                </a:solidFill>
              </a:rPr>
              <a:t>processors used </a:t>
            </a:r>
            <a:r>
              <a:rPr lang="en-GB" dirty="0">
                <a:solidFill>
                  <a:schemeClr val="accent6"/>
                </a:solidFill>
              </a:rPr>
              <a:t>in </a:t>
            </a:r>
            <a:r>
              <a:rPr lang="en-GB" dirty="0" smtClean="0">
                <a:solidFill>
                  <a:schemeClr val="accent6"/>
                </a:solidFill>
              </a:rPr>
              <a:t>mobiles -2</a:t>
            </a:r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8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7106" y="842226"/>
            <a:ext cx="935127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Subsequently, a number of OEMs followed suit with x86-based Windows tablets,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like Lenovo or Acer.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    At present, </a:t>
            </a:r>
            <a:r>
              <a:rPr lang="en-US" sz="1600" dirty="0">
                <a:solidFill>
                  <a:srgbClr val="FF0000"/>
                </a:solidFill>
              </a:rPr>
              <a:t>x86-based </a:t>
            </a:r>
            <a:r>
              <a:rPr lang="en-US" sz="1600" dirty="0" smtClean="0">
                <a:solidFill>
                  <a:srgbClr val="FF0000"/>
                </a:solidFill>
              </a:rPr>
              <a:t>2-to-1 Windows </a:t>
            </a:r>
            <a:r>
              <a:rPr lang="en-US" sz="1600" dirty="0">
                <a:solidFill>
                  <a:srgbClr val="FF0000"/>
                </a:solidFill>
              </a:rPr>
              <a:t>tablets </a:t>
            </a:r>
            <a:r>
              <a:rPr lang="en-US" sz="1600" dirty="0" smtClean="0">
                <a:solidFill>
                  <a:srgbClr val="000000"/>
                </a:solidFill>
              </a:rPr>
              <a:t>have </a:t>
            </a:r>
            <a:r>
              <a:rPr lang="en-US" sz="1600" dirty="0">
                <a:solidFill>
                  <a:srgbClr val="000000"/>
                </a:solidFill>
              </a:rPr>
              <a:t>a </a:t>
            </a:r>
            <a:r>
              <a:rPr lang="en-US" sz="1600" dirty="0">
                <a:solidFill>
                  <a:srgbClr val="0070C0"/>
                </a:solidFill>
              </a:rPr>
              <a:t>market share of </a:t>
            </a:r>
            <a:r>
              <a:rPr lang="en-US" sz="1600" dirty="0" smtClean="0">
                <a:solidFill>
                  <a:srgbClr val="0070C0"/>
                </a:solidFill>
              </a:rPr>
              <a:t>about 10 %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</a:rPr>
              <a:t>      </a:t>
            </a:r>
            <a:r>
              <a:rPr lang="en-US" sz="1600" dirty="0" smtClean="0"/>
              <a:t>among tablets, as the next Figure shows [61].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483801"/>
            <a:ext cx="748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Intel’s </a:t>
            </a:r>
            <a:r>
              <a:rPr lang="en-GB" dirty="0" smtClean="0">
                <a:solidFill>
                  <a:schemeClr val="accent6"/>
                </a:solidFill>
              </a:rPr>
              <a:t>Core </a:t>
            </a:r>
            <a:r>
              <a:rPr lang="en-GB" dirty="0">
                <a:solidFill>
                  <a:schemeClr val="accent6"/>
                </a:solidFill>
              </a:rPr>
              <a:t>2-based </a:t>
            </a:r>
            <a:r>
              <a:rPr lang="en-GB" dirty="0" smtClean="0">
                <a:solidFill>
                  <a:schemeClr val="accent6"/>
                </a:solidFill>
              </a:rPr>
              <a:t>processors used </a:t>
            </a:r>
            <a:r>
              <a:rPr lang="en-GB" dirty="0">
                <a:solidFill>
                  <a:schemeClr val="accent6"/>
                </a:solidFill>
              </a:rPr>
              <a:t>in </a:t>
            </a:r>
            <a:r>
              <a:rPr lang="en-GB" dirty="0" smtClean="0">
                <a:solidFill>
                  <a:schemeClr val="accent6"/>
                </a:solidFill>
              </a:rPr>
              <a:t>mobiles -3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5861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(25)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83801"/>
            <a:ext cx="7848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Intel’s Core </a:t>
            </a:r>
            <a:r>
              <a:rPr lang="en-GB" dirty="0">
                <a:solidFill>
                  <a:schemeClr val="accent6"/>
                </a:solidFill>
              </a:rPr>
              <a:t>2-based </a:t>
            </a:r>
            <a:r>
              <a:rPr lang="en-GB" dirty="0" smtClean="0">
                <a:solidFill>
                  <a:schemeClr val="accent6"/>
                </a:solidFill>
              </a:rPr>
              <a:t>processors used </a:t>
            </a:r>
            <a:r>
              <a:rPr lang="en-GB" dirty="0">
                <a:solidFill>
                  <a:schemeClr val="accent6"/>
                </a:solidFill>
              </a:rPr>
              <a:t>in </a:t>
            </a:r>
            <a:r>
              <a:rPr lang="en-GB" dirty="0" smtClean="0">
                <a:solidFill>
                  <a:schemeClr val="accent6"/>
                </a:solidFill>
              </a:rPr>
              <a:t>mobiles -4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395536" y="870682"/>
            <a:ext cx="928903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</a:rPr>
              <a:t>x86 </a:t>
            </a:r>
            <a:r>
              <a:rPr lang="en-US" sz="1600" dirty="0">
                <a:solidFill>
                  <a:srgbClr val="0070C0"/>
                </a:solidFill>
              </a:rPr>
              <a:t>processors–based tablets </a:t>
            </a:r>
            <a:r>
              <a:rPr lang="en-US" sz="1600" dirty="0" smtClean="0"/>
              <a:t>typically run under </a:t>
            </a:r>
            <a:r>
              <a:rPr lang="en-US" sz="1600" dirty="0" smtClean="0">
                <a:solidFill>
                  <a:srgbClr val="FF0000"/>
                </a:solidFill>
              </a:rPr>
              <a:t>Windows</a:t>
            </a:r>
            <a:r>
              <a:rPr lang="en-US" sz="1600" dirty="0" smtClean="0">
                <a:solidFill>
                  <a:srgbClr val="0070C0"/>
                </a:solidFill>
              </a:rPr>
              <a:t>,</a:t>
            </a:r>
            <a:r>
              <a:rPr lang="en-US" sz="1600" dirty="0" smtClean="0"/>
              <a:t> </a:t>
            </a:r>
            <a:r>
              <a:rPr lang="en-US" sz="1600" dirty="0"/>
              <a:t>whereas </a:t>
            </a:r>
            <a:r>
              <a:rPr lang="en-US" sz="1600" dirty="0" smtClean="0"/>
              <a:t>tablets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0070C0"/>
                </a:solidFill>
              </a:rPr>
              <a:t>      built up of ARM ISA-based processors usually run </a:t>
            </a:r>
            <a:r>
              <a:rPr lang="en-US" sz="1600" dirty="0" smtClean="0"/>
              <a:t>under </a:t>
            </a:r>
            <a:r>
              <a:rPr lang="en-US" sz="1600" dirty="0">
                <a:solidFill>
                  <a:srgbClr val="0070C0"/>
                </a:solidFill>
              </a:rPr>
              <a:t>Android or </a:t>
            </a:r>
            <a:r>
              <a:rPr lang="en-US" sz="1600" dirty="0" smtClean="0">
                <a:solidFill>
                  <a:srgbClr val="0070C0"/>
                </a:solidFill>
              </a:rPr>
              <a:t>iOS.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</a:t>
            </a:r>
            <a:r>
              <a:rPr lang="en-US" sz="1600" dirty="0" smtClean="0"/>
              <a:t>Here we note, that </a:t>
            </a:r>
            <a:r>
              <a:rPr lang="en-US" sz="1600" dirty="0"/>
              <a:t>in 2017 </a:t>
            </a:r>
            <a:r>
              <a:rPr lang="en-US" sz="1600" dirty="0">
                <a:solidFill>
                  <a:srgbClr val="FF0000"/>
                </a:solidFill>
              </a:rPr>
              <a:t>also ARM processor based Windows tablets </a:t>
            </a:r>
            <a:r>
              <a:rPr lang="en-US" sz="1600" dirty="0" smtClean="0"/>
              <a:t>also</a:t>
            </a:r>
          </a:p>
          <a:p>
            <a:pPr lvl="0">
              <a:defRPr/>
            </a:pPr>
            <a:r>
              <a:rPr lang="en-US" sz="1600" dirty="0"/>
              <a:t> </a:t>
            </a:r>
            <a:r>
              <a:rPr lang="en-US" sz="1600" dirty="0" smtClean="0"/>
              <a:t>     made their debut, (</a:t>
            </a:r>
            <a:r>
              <a:rPr lang="en-US" sz="1600" dirty="0"/>
              <a:t>see later in this Section). </a:t>
            </a:r>
            <a:r>
              <a:rPr lang="en-US" sz="1600" dirty="0" smtClean="0"/>
              <a:t> 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1621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610260" y="2455611"/>
            <a:ext cx="7877175" cy="468313"/>
            <a:chOff x="469" y="2160"/>
            <a:chExt cx="4633" cy="295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9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hu-HU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Overview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of the evolution of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mobile processors</a:t>
              </a:r>
              <a:endPara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69" y="2201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621373" y="3003312"/>
            <a:ext cx="7866062" cy="684214"/>
            <a:chOff x="476" y="2160"/>
            <a:chExt cx="4626" cy="431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4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2000" dirty="0" smtClean="0">
                  <a:solidFill>
                    <a:srgbClr val="FFFFFF"/>
                  </a:solidFill>
                  <a:latin typeface="Verdana"/>
                  <a:cs typeface="Arial" charset="0"/>
                </a:rPr>
                <a:t> 2.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Evolution of the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architecture of CPUs in mobile</a:t>
              </a:r>
            </a:p>
            <a:p>
              <a:pPr lvl="0"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processors</a:t>
              </a:r>
              <a:endPara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621373" y="3717488"/>
            <a:ext cx="7866062" cy="504825"/>
            <a:chOff x="476" y="2160"/>
            <a:chExt cx="4626" cy="31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hu-HU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3.</a:t>
              </a:r>
              <a:r>
                <a:rPr lang="en-US" sz="2000" dirty="0" smtClean="0">
                  <a:solidFill>
                    <a:srgbClr val="FFFFFF"/>
                  </a:solidFill>
                  <a:latin typeface="Verdana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Verdana"/>
                </a:rPr>
                <a:t>Evolution of the width of mobile CPU </a:t>
              </a:r>
              <a:r>
                <a:rPr lang="en-US" sz="2000" dirty="0" smtClean="0">
                  <a:solidFill>
                    <a:srgbClr val="FFFFFF"/>
                  </a:solidFill>
                  <a:latin typeface="Verdana"/>
                </a:rPr>
                <a:t>cores</a:t>
              </a:r>
              <a:endParaRPr lang="hu-HU" sz="20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622961" y="4274822"/>
            <a:ext cx="7864474" cy="684214"/>
            <a:chOff x="476" y="2160"/>
            <a:chExt cx="4626" cy="431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4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hu-HU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4.</a:t>
              </a:r>
              <a:r>
                <a:rPr lang="en-US" sz="2000" dirty="0" smtClean="0">
                  <a:solidFill>
                    <a:srgbClr val="FFFFFF"/>
                  </a:solidFill>
                  <a:latin typeface="Verdana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Verdana"/>
                </a:rPr>
                <a:t>Case example: Evolution of Samsung’s Mongoose </a:t>
              </a:r>
              <a:endParaRPr lang="en-US" sz="2000" dirty="0" smtClean="0">
                <a:solidFill>
                  <a:srgbClr val="FFFFFF"/>
                </a:solidFill>
                <a:latin typeface="Verdana"/>
              </a:endParaRP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2000" dirty="0">
                  <a:solidFill>
                    <a:srgbClr val="FFFFFF"/>
                  </a:solidFill>
                  <a:latin typeface="Verdana"/>
                </a:rPr>
                <a:t> </a:t>
              </a:r>
              <a:r>
                <a:rPr lang="en-US" sz="2000" dirty="0" smtClean="0">
                  <a:solidFill>
                    <a:srgbClr val="FFFFFF"/>
                  </a:solidFill>
                  <a:latin typeface="Verdana"/>
                </a:rPr>
                <a:t>      core family</a:t>
              </a:r>
              <a:endParaRPr lang="hu-HU" sz="20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</p:grpSp>
      <p:grpSp>
        <p:nvGrpSpPr>
          <p:cNvPr id="18" name="Group 20"/>
          <p:cNvGrpSpPr>
            <a:grpSpLocks/>
          </p:cNvGrpSpPr>
          <p:nvPr/>
        </p:nvGrpSpPr>
        <p:grpSpPr bwMode="auto">
          <a:xfrm>
            <a:off x="621373" y="5012407"/>
            <a:ext cx="7866062" cy="504825"/>
            <a:chOff x="476" y="2160"/>
            <a:chExt cx="4626" cy="318"/>
          </a:xfrm>
        </p:grpSpPr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endPara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hu-HU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5. </a:t>
              </a:r>
              <a:r>
                <a:rPr lang="en-US" altLang="en-US" sz="2000" dirty="0">
                  <a:solidFill>
                    <a:srgbClr val="FFFFFF"/>
                  </a:solidFill>
                  <a:latin typeface="Verdana"/>
                  <a:cs typeface="Arial" charset="0"/>
                </a:rPr>
                <a:t>References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</p:grpSp>
      <p:sp>
        <p:nvSpPr>
          <p:cNvPr id="30" name="AutoShape 3"/>
          <p:cNvSpPr>
            <a:spLocks noChangeArrowheads="1"/>
          </p:cNvSpPr>
          <p:nvPr/>
        </p:nvSpPr>
        <p:spPr bwMode="auto">
          <a:xfrm>
            <a:off x="791580" y="1404121"/>
            <a:ext cx="766127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Architecture of mobile 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94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(26)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264" t="15700" r="5112" b="6251"/>
          <a:stretch/>
        </p:blipFill>
        <p:spPr>
          <a:xfrm>
            <a:off x="71500" y="1207156"/>
            <a:ext cx="9072500" cy="4598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476672"/>
            <a:ext cx="612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Tablet OS market share worldwide </a:t>
            </a:r>
            <a:r>
              <a:rPr lang="en-GB" dirty="0" smtClean="0">
                <a:solidFill>
                  <a:schemeClr val="accent6"/>
                </a:solidFill>
              </a:rPr>
              <a:t>2016-2021 [61]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85" y="6057292"/>
            <a:ext cx="9225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pc="-20" dirty="0" smtClean="0"/>
              <a:t>In the Figure the </a:t>
            </a:r>
            <a:r>
              <a:rPr lang="en-GB" sz="1600" spc="-20" dirty="0" smtClean="0">
                <a:solidFill>
                  <a:srgbClr val="0070C0"/>
                </a:solidFill>
              </a:rPr>
              <a:t>grey coloured track </a:t>
            </a:r>
            <a:r>
              <a:rPr lang="en-GB" sz="1600" spc="-20" dirty="0" smtClean="0"/>
              <a:t>represent 2-in-one tablets running under </a:t>
            </a:r>
            <a:r>
              <a:rPr lang="en-GB" sz="1600" spc="-20" dirty="0" smtClean="0">
                <a:solidFill>
                  <a:srgbClr val="0070C0"/>
                </a:solidFill>
              </a:rPr>
              <a:t>Windows. </a:t>
            </a:r>
            <a:endParaRPr lang="en-GB" sz="1600" spc="-2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2116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7504" y="2528900"/>
            <a:ext cx="1232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Qualcomm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Snapdragon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996" y="477241"/>
            <a:ext cx="9397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to ARM ISA-based Windows 2-in-1 tablets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(27)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36556" y="3445648"/>
            <a:ext cx="80232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2018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4500" y="3442929"/>
            <a:ext cx="748657" cy="29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2019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8891" y="3442928"/>
            <a:ext cx="66914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2020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3625" y="2774903"/>
            <a:ext cx="56137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835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196521" y="3374049"/>
            <a:ext cx="76320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3714902" y="3299554"/>
            <a:ext cx="0" cy="1815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5330384" y="3297936"/>
            <a:ext cx="0" cy="1815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8601638" y="3299554"/>
            <a:ext cx="0" cy="1815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6981659" y="3299574"/>
            <a:ext cx="0" cy="1815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2367534" y="2603902"/>
            <a:ext cx="114658" cy="22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Line 22"/>
          <p:cNvSpPr>
            <a:spLocks noChangeShapeType="1"/>
          </p:cNvSpPr>
          <p:nvPr/>
        </p:nvSpPr>
        <p:spPr bwMode="auto">
          <a:xfrm>
            <a:off x="2089121" y="3284984"/>
            <a:ext cx="0" cy="1815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27821" y="3451023"/>
            <a:ext cx="7071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2017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79949" y="2771909"/>
            <a:ext cx="5613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845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3923858" y="2600908"/>
            <a:ext cx="114658" cy="22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64254" y="2774405"/>
            <a:ext cx="5613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850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4908163" y="2593779"/>
            <a:ext cx="114658" cy="22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024920" y="2774405"/>
            <a:ext cx="5357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8cx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5256006" y="2593779"/>
            <a:ext cx="114658" cy="22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516452" y="2771909"/>
            <a:ext cx="7040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8c/7c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6831695" y="2600908"/>
            <a:ext cx="114658" cy="22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5805" y="3828422"/>
            <a:ext cx="8610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Qualcomm’s Snapdragon processors designed to run under Windows 10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956" y="846337"/>
            <a:ext cx="867000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2017 Qualcomm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debuted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 ISA-based Snapdragon processors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(see the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Figure below) targeting in the first line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Always-On-Always-Connected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2-in-1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laptops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running under Windows 10.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is a remarkable move since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previously Windows 2-in-1 laptops were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typical t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erritory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x86 processors.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7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76672"/>
            <a:ext cx="858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Windows 10 support of the Snapdragon 800 and cx/c-tagged families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783406"/>
              </p:ext>
            </p:extLst>
          </p:nvPr>
        </p:nvGraphicFramePr>
        <p:xfrm>
          <a:off x="81124" y="1196752"/>
          <a:ext cx="8955995" cy="517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2479">
                  <a:extLst>
                    <a:ext uri="{9D8B030D-6E8A-4147-A177-3AD203B41FA5}">
                      <a16:colId xmlns:a16="http://schemas.microsoft.com/office/drawing/2014/main" val="1854629738"/>
                    </a:ext>
                  </a:extLst>
                </a:gridCol>
                <a:gridCol w="1957952">
                  <a:extLst>
                    <a:ext uri="{9D8B030D-6E8A-4147-A177-3AD203B41FA5}">
                      <a16:colId xmlns:a16="http://schemas.microsoft.com/office/drawing/2014/main" val="3988322281"/>
                    </a:ext>
                  </a:extLst>
                </a:gridCol>
                <a:gridCol w="5085564">
                  <a:extLst>
                    <a:ext uri="{9D8B030D-6E8A-4147-A177-3AD203B41FA5}">
                      <a16:colId xmlns:a16="http://schemas.microsoft.com/office/drawing/2014/main" val="25487788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Model </a:t>
                      </a:r>
                      <a:r>
                        <a:rPr lang="en-US" sz="1400" dirty="0" err="1" smtClean="0"/>
                        <a:t>nr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Windows support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Use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391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800 - 821</a:t>
                      </a:r>
                      <a:endParaRPr lang="en-US" sz="1400" dirty="0"/>
                    </a:p>
                  </a:txBody>
                  <a:tcPr anchor="ctr">
                    <a:solidFill>
                      <a:srgbClr val="E7F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>
                    <a:solidFill>
                      <a:srgbClr val="E7F6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 a large number of Android smartphones,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e.g. in Samsung’s Galaxy S4-S7 families</a:t>
                      </a:r>
                    </a:p>
                  </a:txBody>
                  <a:tcPr anchor="ctr">
                    <a:solidFill>
                      <a:srgbClr val="E7F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377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+mj-lt"/>
                        </a:rPr>
                        <a:t> 8</a:t>
                      </a:r>
                      <a:r>
                        <a:rPr lang="en-US" sz="1400" dirty="0" smtClean="0">
                          <a:latin typeface="+mj-lt"/>
                        </a:rPr>
                        <a:t>35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26039" marR="26039" marT="13019" marB="13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yes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 a large number of Android smartphones (e.g.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 Samsung’s Galaxy S8 family) and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in a few Windows 10-based 2-in-1 laptops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5168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+mj-lt"/>
                        </a:rPr>
                        <a:t>8</a:t>
                      </a:r>
                      <a:r>
                        <a:rPr lang="en-US" sz="1400" dirty="0" smtClean="0">
                          <a:latin typeface="+mj-lt"/>
                        </a:rPr>
                        <a:t>45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26039" marR="26039" marT="13019" marB="13019" anchor="ctr">
                    <a:solidFill>
                      <a:srgbClr val="E7F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yes</a:t>
                      </a:r>
                      <a:endParaRPr lang="en-US" sz="1400" dirty="0"/>
                    </a:p>
                  </a:txBody>
                  <a:tcPr anchor="ctr">
                    <a:solidFill>
                      <a:srgbClr val="E7F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Android smartphones (e.g. Samsung’s Galaxy S9)</a:t>
                      </a:r>
                    </a:p>
                    <a:p>
                      <a:pPr algn="ctr"/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but no use in Windows 10-based devices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7F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633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+mj-lt"/>
                        </a:rPr>
                        <a:t>8</a:t>
                      </a:r>
                      <a:r>
                        <a:rPr lang="en-US" sz="1400" dirty="0" smtClean="0">
                          <a:latin typeface="+mj-lt"/>
                        </a:rPr>
                        <a:t>50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26039" marR="26039" marT="13019" marB="13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yes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 a few  Windows 10-based 2-in-1 laptops but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not in Android devices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642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+mj-lt"/>
                        </a:rPr>
                        <a:t> 8</a:t>
                      </a:r>
                      <a:r>
                        <a:rPr lang="en-US" sz="1400" dirty="0" smtClean="0">
                          <a:latin typeface="+mj-lt"/>
                        </a:rPr>
                        <a:t>55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26039" marR="26039" marT="13019" marB="13019" anchor="ctr">
                    <a:solidFill>
                      <a:srgbClr val="E7F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>
                    <a:solidFill>
                      <a:srgbClr val="E7F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 a large number of Android smartphones, e.g.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 Samsung’s Galaxy S10 and Galaxy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Note 10 families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7F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739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+mj-lt"/>
                        </a:rPr>
                        <a:t>8</a:t>
                      </a:r>
                      <a:r>
                        <a:rPr lang="en-US" sz="1400" dirty="0" smtClean="0">
                          <a:latin typeface="+mj-lt"/>
                        </a:rPr>
                        <a:t>55 Plus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26039" marR="26039" marT="13019" marB="13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 a large number of Android smartphones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87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 865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26039" marR="26039" marT="13019" marB="13019" anchor="ctr">
                    <a:solidFill>
                      <a:srgbClr val="E7F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>
                    <a:solidFill>
                      <a:srgbClr val="E7F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 a large number of Android smartphones, e.g.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in Samsung’s Galaxy S20 family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7F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468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8cx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26039" marR="26039" marT="13019" marB="13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yes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 a few Windows-based 2-in-1 laptops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1116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8c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26039" marR="26039" marT="13019" marB="13019" anchor="ctr">
                    <a:solidFill>
                      <a:srgbClr val="E7F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yes</a:t>
                      </a:r>
                      <a:endParaRPr lang="en-US" sz="1400" dirty="0"/>
                    </a:p>
                  </a:txBody>
                  <a:tcPr anchor="ctr">
                    <a:solidFill>
                      <a:srgbClr val="E7F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7F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559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7c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26039" marR="26039" marT="13019" marB="13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yes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 a few Windows-based 2-in-1 laptops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3784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00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(29)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71438" y="476672"/>
            <a:ext cx="667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underlying ISA of mobile processors – Summing up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438" y="843432"/>
            <a:ext cx="9361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Summing up, </a:t>
            </a:r>
            <a:r>
              <a:rPr lang="en-US" sz="1600" dirty="0" smtClean="0">
                <a:solidFill>
                  <a:srgbClr val="FF0000"/>
                </a:solidFill>
              </a:rPr>
              <a:t>recent mobile processors are predominantly ARM ISA based,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</a:t>
            </a:r>
            <a:r>
              <a:rPr lang="en-US" sz="1600" dirty="0"/>
              <a:t>nevertheless</a:t>
            </a:r>
            <a:r>
              <a:rPr lang="en-US" sz="1600" dirty="0" smtClean="0"/>
              <a:t>, some Windows 2-in-1 tablets make use of Intel’s Core 2 processors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(e.g. in Microsoft’s Surface tablets).</a:t>
            </a:r>
            <a:r>
              <a:rPr lang="en-US" sz="1600" dirty="0" smtClean="0">
                <a:solidFill>
                  <a:srgbClr val="FF0000"/>
                </a:solidFill>
              </a:rPr>
              <a:t>  </a:t>
            </a:r>
            <a:endParaRPr lang="en-US" sz="1600" spc="-40" dirty="0"/>
          </a:p>
        </p:txBody>
      </p:sp>
      <p:sp>
        <p:nvSpPr>
          <p:cNvPr id="5" name="TextBox 4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87411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(30)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1500" y="476672"/>
            <a:ext cx="408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OSs support of mobile processors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00" y="800708"/>
            <a:ext cx="8869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Accordingly,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ecent mobile devices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are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running mainly under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OSs,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follows: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107504" y="1540532"/>
            <a:ext cx="8964996" cy="4804792"/>
          </a:xfrm>
          <a:prstGeom prst="roundRect">
            <a:avLst/>
          </a:prstGeom>
          <a:solidFill>
            <a:srgbClr val="EFF9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2303748" y="1576536"/>
            <a:ext cx="251543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OS use in mobile devices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582715" y="2404628"/>
            <a:ext cx="162436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Android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3547637" y="1828564"/>
            <a:ext cx="0" cy="2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H="1">
            <a:off x="3553193" y="2045752"/>
            <a:ext cx="0" cy="25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>
            <a:endCxn id="37" idx="1"/>
          </p:cNvCxnSpPr>
          <p:nvPr/>
        </p:nvCxnSpPr>
        <p:spPr>
          <a:xfrm flipH="1">
            <a:off x="1384334" y="2037589"/>
            <a:ext cx="2168073" cy="2931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9" idx="0"/>
            <a:endCxn id="38" idx="0"/>
          </p:cNvCxnSpPr>
          <p:nvPr/>
        </p:nvCxnSpPr>
        <p:spPr>
          <a:xfrm>
            <a:off x="3553193" y="2045752"/>
            <a:ext cx="3143039" cy="2843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13"/>
          <p:cNvSpPr>
            <a:spLocks noChangeArrowheads="1"/>
          </p:cNvSpPr>
          <p:nvPr/>
        </p:nvSpPr>
        <p:spPr bwMode="auto">
          <a:xfrm>
            <a:off x="3516407" y="2315626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7" name="Oval 13"/>
          <p:cNvSpPr>
            <a:spLocks noChangeArrowheads="1"/>
          </p:cNvSpPr>
          <p:nvPr/>
        </p:nvSpPr>
        <p:spPr bwMode="auto">
          <a:xfrm>
            <a:off x="1373790" y="232022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8" name="Oval 13"/>
          <p:cNvSpPr>
            <a:spLocks noChangeArrowheads="1"/>
          </p:cNvSpPr>
          <p:nvPr/>
        </p:nvSpPr>
        <p:spPr bwMode="auto">
          <a:xfrm>
            <a:off x="6660232" y="233011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6192180" y="2404628"/>
            <a:ext cx="104227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Windows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3311860" y="2422605"/>
            <a:ext cx="50206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iOS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63788" y="2929588"/>
            <a:ext cx="15896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Apple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Axx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-based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</a:t>
            </a: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devices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7504" y="2940039"/>
            <a:ext cx="2591542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Except Apple’s </a:t>
            </a:r>
            <a:r>
              <a:rPr lang="en-US" sz="1300" dirty="0" err="1" smtClean="0">
                <a:solidFill>
                  <a:srgbClr val="000000"/>
                </a:solidFill>
                <a:latin typeface="Verdana"/>
              </a:rPr>
              <a:t>Axx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-based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mobile devices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most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other mobile devices,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noProof="0" dirty="0" smtClean="0">
                <a:solidFill>
                  <a:srgbClr val="000000"/>
                </a:solidFill>
                <a:latin typeface="Verdana"/>
              </a:rPr>
              <a:t>built on ARM ISA-based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noProof="0" dirty="0" smtClean="0">
                <a:solidFill>
                  <a:srgbClr val="000000"/>
                </a:solidFill>
                <a:latin typeface="Verdana"/>
              </a:rPr>
              <a:t>processors, 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including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US" sz="1300" dirty="0" smtClean="0">
                <a:solidFill>
                  <a:srgbClr val="000000"/>
                </a:solidFill>
              </a:rPr>
              <a:t>Qualcomm’s Snapdragon,</a:t>
            </a:r>
            <a:endParaRPr lang="en-US" sz="1300" dirty="0">
              <a:solidFill>
                <a:srgbClr val="000000"/>
              </a:solidFill>
            </a:endParaRPr>
          </a:p>
          <a:p>
            <a:pPr lvl="0" algn="ctr"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Samsung’s </a:t>
            </a:r>
            <a:r>
              <a:rPr lang="en-US" sz="1300" dirty="0" err="1" smtClean="0">
                <a:solidFill>
                  <a:srgbClr val="000000"/>
                </a:solidFill>
              </a:rPr>
              <a:t>Exynos</a:t>
            </a:r>
            <a:r>
              <a:rPr lang="en-US" sz="1300" dirty="0" smtClean="0">
                <a:solidFill>
                  <a:srgbClr val="000000"/>
                </a:solidFill>
              </a:rPr>
              <a:t>,</a:t>
            </a:r>
            <a:endParaRPr lang="en-US" sz="1300" dirty="0">
              <a:solidFill>
                <a:srgbClr val="000000"/>
              </a:solidFill>
            </a:endParaRPr>
          </a:p>
          <a:p>
            <a:pPr lvl="0" algn="ctr">
              <a:defRPr/>
            </a:pPr>
            <a:r>
              <a:rPr lang="en-US" sz="1300" dirty="0" err="1" smtClean="0">
                <a:solidFill>
                  <a:srgbClr val="000000"/>
                </a:solidFill>
              </a:rPr>
              <a:t>MediaTek’s</a:t>
            </a:r>
            <a:r>
              <a:rPr lang="en-US" sz="1300" dirty="0" smtClean="0">
                <a:solidFill>
                  <a:srgbClr val="000000"/>
                </a:solidFill>
              </a:rPr>
              <a:t> MT6xxx/8xxx or</a:t>
            </a:r>
            <a:endParaRPr lang="en-US" sz="1300" dirty="0">
              <a:solidFill>
                <a:srgbClr val="000000"/>
              </a:solidFill>
            </a:endParaRPr>
          </a:p>
          <a:p>
            <a:pPr lvl="0" algn="ctr">
              <a:defRPr/>
            </a:pPr>
            <a:r>
              <a:rPr lang="en-US" sz="1300" dirty="0">
                <a:solidFill>
                  <a:srgbClr val="000000"/>
                </a:solidFill>
              </a:rPr>
              <a:t>Huawei Kirin </a:t>
            </a:r>
            <a:r>
              <a:rPr lang="en-US" sz="1300" dirty="0" smtClean="0">
                <a:solidFill>
                  <a:srgbClr val="000000"/>
                </a:solidFill>
              </a:rPr>
              <a:t>processors,</a:t>
            </a:r>
          </a:p>
          <a:p>
            <a:pPr lvl="0" algn="ctr"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run under Android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4286015" y="2951527"/>
            <a:ext cx="208618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x86 ISA-based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 smtClean="0">
                <a:solidFill>
                  <a:srgbClr val="000000"/>
                </a:solidFill>
              </a:rPr>
              <a:t>mobile devices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6516216" y="2945268"/>
            <a:ext cx="245610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ARM-ISA based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 smtClean="0">
                <a:solidFill>
                  <a:srgbClr val="000000"/>
                </a:solidFill>
              </a:rPr>
              <a:t>2-to-1 Windows tablets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256076" y="2744261"/>
            <a:ext cx="2801229" cy="200427"/>
            <a:chOff x="6201788" y="2646493"/>
            <a:chExt cx="1752480" cy="137243"/>
          </a:xfrm>
        </p:grpSpPr>
        <p:cxnSp>
          <p:nvCxnSpPr>
            <p:cNvPr id="44" name="Straight Connector 43"/>
            <p:cNvCxnSpPr/>
            <p:nvPr/>
          </p:nvCxnSpPr>
          <p:spPr bwMode="auto">
            <a:xfrm flipH="1">
              <a:off x="6236778" y="2646493"/>
              <a:ext cx="855661" cy="11560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7090723" y="2648236"/>
              <a:ext cx="844935" cy="104791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6" name="Oval 13"/>
            <p:cNvSpPr>
              <a:spLocks noChangeArrowheads="1"/>
            </p:cNvSpPr>
            <p:nvPr/>
          </p:nvSpPr>
          <p:spPr bwMode="auto">
            <a:xfrm>
              <a:off x="7909224" y="2729839"/>
              <a:ext cx="45044" cy="493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48" name="Oval 13"/>
            <p:cNvSpPr>
              <a:spLocks noChangeArrowheads="1"/>
            </p:cNvSpPr>
            <p:nvPr/>
          </p:nvSpPr>
          <p:spPr bwMode="auto">
            <a:xfrm>
              <a:off x="6201788" y="2734434"/>
              <a:ext cx="45044" cy="493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040052" y="4744305"/>
            <a:ext cx="237968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used 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in a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few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Windows tablets,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 2-in-1 laptops, like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Microsoft’s Surface,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Acer’s Switch 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Lenovo’s Yoga Book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84268" y="3398841"/>
            <a:ext cx="19435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used in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2-in-1 laptops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built 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Qualcomm’s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8xx line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(introduced in 2017)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3340031" y="4087107"/>
            <a:ext cx="208618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built 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 smtClean="0">
                <a:solidFill>
                  <a:srgbClr val="000000"/>
                </a:solidFill>
              </a:rPr>
              <a:t>Atom/Cat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 smtClean="0">
                <a:solidFill>
                  <a:srgbClr val="000000"/>
                </a:solidFill>
              </a:rPr>
              <a:t>processors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" name="Text Box 6"/>
          <p:cNvSpPr txBox="1">
            <a:spLocks noChangeArrowheads="1"/>
          </p:cNvSpPr>
          <p:nvPr/>
        </p:nvSpPr>
        <p:spPr bwMode="auto">
          <a:xfrm>
            <a:off x="5112060" y="4080848"/>
            <a:ext cx="2060061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built 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 2–based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 smtClean="0">
                <a:solidFill>
                  <a:srgbClr val="000000"/>
                </a:solidFill>
              </a:rPr>
              <a:t>processors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4945" y="4737921"/>
            <a:ext cx="148630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It was used </a:t>
            </a:r>
          </a:p>
          <a:p>
            <a:pPr lvl="0" algn="ctr"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in a few </a:t>
            </a:r>
          </a:p>
          <a:p>
            <a:pPr lvl="0" algn="ctr"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mobile devices,</a:t>
            </a:r>
            <a:endParaRPr lang="en-US" sz="1300" dirty="0">
              <a:solidFill>
                <a:srgbClr val="000000"/>
              </a:solidFill>
            </a:endParaRPr>
          </a:p>
          <a:p>
            <a:pPr lvl="0" algn="ctr"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(but both lines </a:t>
            </a:r>
          </a:p>
          <a:p>
            <a:pPr lvl="0" algn="ctr"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were cancelled</a:t>
            </a:r>
            <a:endParaRPr lang="en-US" sz="1300" dirty="0">
              <a:solidFill>
                <a:srgbClr val="000000"/>
              </a:solidFill>
            </a:endParaRPr>
          </a:p>
          <a:p>
            <a:pPr lvl="0" algn="ctr">
              <a:spcAft>
                <a:spcPts val="300"/>
              </a:spcAft>
              <a:defRPr/>
            </a:pPr>
            <a:r>
              <a:rPr lang="en-US" sz="1300" dirty="0">
                <a:solidFill>
                  <a:srgbClr val="000000"/>
                </a:solidFill>
              </a:rPr>
              <a:t>in 2016)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27984" y="3511727"/>
            <a:ext cx="1778664" cy="560759"/>
            <a:chOff x="4527668" y="3212976"/>
            <a:chExt cx="1778664" cy="560759"/>
          </a:xfrm>
        </p:grpSpPr>
        <p:cxnSp>
          <p:nvCxnSpPr>
            <p:cNvPr id="52" name="Straight Connector 51"/>
            <p:cNvCxnSpPr/>
            <p:nvPr/>
          </p:nvCxnSpPr>
          <p:spPr bwMode="auto">
            <a:xfrm flipH="1">
              <a:off x="4562658" y="3613794"/>
              <a:ext cx="855661" cy="11560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>
              <a:endCxn id="54" idx="1"/>
            </p:cNvCxnSpPr>
            <p:nvPr/>
          </p:nvCxnSpPr>
          <p:spPr bwMode="auto">
            <a:xfrm>
              <a:off x="5415831" y="3615341"/>
              <a:ext cx="829045" cy="9214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" name="Oval 13"/>
            <p:cNvSpPr>
              <a:spLocks noChangeArrowheads="1"/>
            </p:cNvSpPr>
            <p:nvPr/>
          </p:nvSpPr>
          <p:spPr bwMode="auto">
            <a:xfrm>
              <a:off x="6234332" y="3696944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56" name="Oval 13"/>
            <p:cNvSpPr>
              <a:spLocks noChangeArrowheads="1"/>
            </p:cNvSpPr>
            <p:nvPr/>
          </p:nvSpPr>
          <p:spPr bwMode="auto">
            <a:xfrm>
              <a:off x="4527668" y="3701735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 flipH="1">
              <a:off x="5380109" y="3212976"/>
              <a:ext cx="7067" cy="40081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7" name="TextBox 56"/>
          <p:cNvSpPr txBox="1"/>
          <p:nvPr/>
        </p:nvSpPr>
        <p:spPr>
          <a:xfrm>
            <a:off x="71500" y="6402814"/>
            <a:ext cx="9433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next Figures give a more detailed account of </a:t>
            </a:r>
            <a:r>
              <a:rPr kumimoji="0" lang="en-US" sz="1600" b="0" i="0" u="none" strike="noStrike" kern="1200" cap="none" spc="-4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support of smartphones and tablets.</a:t>
            </a:r>
            <a:endParaRPr kumimoji="0" lang="en-US" sz="1600" b="0" i="0" u="none" strike="noStrike" kern="1200" cap="none" spc="-4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80753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(31)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117" y="478161"/>
            <a:ext cx="9064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Worldwide market share of smartphone OSs sold to end users 20</a:t>
            </a:r>
            <a:r>
              <a:rPr kumimoji="0" lang="hu-HU" sz="1800" b="0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09</a:t>
            </a: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-2018 </a:t>
            </a: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[56]</a:t>
            </a:r>
            <a:endParaRPr kumimoji="0" lang="en-US" sz="1800" b="0" i="0" u="none" strike="noStrike" kern="1200" cap="none" spc="-3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95288" y="638499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3336" t="17025" r="2394" b="2152"/>
          <a:stretch/>
        </p:blipFill>
        <p:spPr>
          <a:xfrm>
            <a:off x="26495" y="953725"/>
            <a:ext cx="9001000" cy="5625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7625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(32)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39" t="13087" b="5714"/>
          <a:stretch/>
        </p:blipFill>
        <p:spPr>
          <a:xfrm>
            <a:off x="115888" y="944724"/>
            <a:ext cx="9028112" cy="52205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049" y="478161"/>
            <a:ext cx="722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</a:rPr>
              <a:t>Worldwide </a:t>
            </a: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</a:rPr>
              <a:t>shipments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</a:rPr>
              <a:t>of tablet O</a:t>
            </a: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</a:rPr>
              <a:t>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</a:rPr>
              <a:t>s</a:t>
            </a: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</a:rPr>
              <a:t>Q2/2010 -Q4/2017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[57]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974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85938"/>
            <a:ext cx="9072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to further OSs used in a few mobile devices, like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KaiOS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Nokia’s S40 and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Symbian OS as well as Windows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Phone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857" y="1071605"/>
            <a:ext cx="885666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KaiOS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a web-based operating system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targeting cell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phones and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devices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with a small memory footprint.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KaiOS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an offspring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Firefox OS open-source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project owned by Mozilla,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starting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2011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became an independent design of the US firm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KaiOS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(established in 2016).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57" y="2403753"/>
            <a:ext cx="8928663" cy="3185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Nokia’s S40 was a software platform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mass market phones.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S40-based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phones became popular in the first years of the 2010’s.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contrasts, Nokia’s subsequent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Series 60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devices were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smartphones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running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under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Symbian OS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Symbian OS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was originally developed by Symbian Ltd. that was bought out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by Nokia in 2008 and made it open source.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Symbian OS was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primarily used by Nokia, but other firms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like Sony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or Samsung also licensed it.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2011, Nokia started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Lumia phones,</a:t>
            </a:r>
            <a:r>
              <a:rPr lang="en-US" sz="1600" dirty="0">
                <a:solidFill>
                  <a:srgbClr val="000000"/>
                </a:solidFill>
              </a:rPr>
              <a:t> in partnership with </a:t>
            </a:r>
            <a:r>
              <a:rPr lang="en-US" sz="1600" dirty="0" smtClean="0">
                <a:solidFill>
                  <a:srgbClr val="000000"/>
                </a:solidFill>
              </a:rPr>
              <a:t>Microsoft,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run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first, under Microsoft’s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Windows Phone 7.5 then 8.0, 8.1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etc. but became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discontinued after 2014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due to lack of market success.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74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836712"/>
            <a:ext cx="872386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noProof="0" dirty="0" smtClean="0">
                <a:solidFill>
                  <a:srgbClr val="000000"/>
                </a:solidFill>
                <a:latin typeface="Verdana"/>
              </a:rPr>
              <a:t>After introducing the Core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family in 2006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Apple made a transition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 </a:t>
            </a:r>
            <a:r>
              <a:rPr lang="en-US" sz="1600" noProof="0" dirty="0" smtClean="0">
                <a:solidFill>
                  <a:srgbClr val="000000"/>
                </a:solidFill>
                <a:latin typeface="Verdana"/>
              </a:rPr>
              <a:t>their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</a:t>
            </a:r>
            <a:r>
              <a:rPr lang="en-US" sz="1600" noProof="0" dirty="0" smtClean="0">
                <a:solidFill>
                  <a:srgbClr val="000000"/>
                </a:solidFill>
                <a:latin typeface="Verdana"/>
              </a:rPr>
              <a:t> iMac/MacBook family of </a:t>
            </a:r>
            <a:r>
              <a:rPr lang="en-US" sz="1600" noProof="0" dirty="0" smtClean="0">
                <a:solidFill>
                  <a:srgbClr val="0070C0"/>
                </a:solidFill>
                <a:latin typeface="Verdana"/>
              </a:rPr>
              <a:t>laptops and desktops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from PowerPC processors to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Intel’s Core 2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processors.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Nevertheless,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06/2020 Apple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announced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their plan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replace Intel’s x86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 by ARM ISA-based in-house designed M1 processors in their Mac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family,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run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ning under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macOS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11.0.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Mac devices (</a:t>
            </a:r>
            <a:r>
              <a:rPr lang="en-GB" sz="1600" dirty="0"/>
              <a:t>13-inch MacBook Pro, MacBook Air, and Mac mini </a:t>
            </a:r>
            <a:r>
              <a:rPr lang="en-GB" sz="1600" dirty="0" smtClean="0"/>
              <a:t>laptop and </a:t>
            </a:r>
          </a:p>
          <a:p>
            <a:pPr lvl="0">
              <a:defRPr/>
            </a:pPr>
            <a:r>
              <a:rPr lang="en-GB" sz="1600" dirty="0"/>
              <a:t> </a:t>
            </a:r>
            <a:r>
              <a:rPr lang="en-GB" sz="1600" dirty="0" smtClean="0"/>
              <a:t>      desktop models)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built on the M1 processor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appeared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11/2020.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96" y="477241"/>
            <a:ext cx="9430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to the emergence of ARM ISA-based Apple processors in Apple’s Mac devices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4686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76672"/>
            <a:ext cx="8602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Subsequently discussed key features of mobile processor architectures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0627" y="1401596"/>
            <a:ext cx="4328044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how CPU architectures evolved </a:t>
            </a:r>
            <a:r>
              <a:rPr lang="en-US" sz="1600" dirty="0" smtClean="0"/>
              <a:t>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how the width of CPU cores evolved</a:t>
            </a:r>
            <a:r>
              <a:rPr lang="en-US" sz="1600" dirty="0" smtClean="0"/>
              <a:t>.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25141" y="846337"/>
            <a:ext cx="8628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 this chapter we are focusing only on </a:t>
            </a:r>
            <a:r>
              <a:rPr lang="en-US" sz="1600" dirty="0" smtClean="0">
                <a:solidFill>
                  <a:srgbClr val="FF0000"/>
                </a:solidFill>
              </a:rPr>
              <a:t>two key issues </a:t>
            </a:r>
            <a:r>
              <a:rPr lang="en-US" sz="1600" dirty="0" smtClean="0"/>
              <a:t>of mobile processors,</a:t>
            </a:r>
          </a:p>
          <a:p>
            <a:r>
              <a:rPr lang="en-US" sz="1600" dirty="0" smtClean="0"/>
              <a:t>      as follows: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39399" y="2060848"/>
            <a:ext cx="8828635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General processor issues </a:t>
            </a:r>
            <a:r>
              <a:rPr lang="en-US" sz="1600" dirty="0" smtClean="0"/>
              <a:t>like branch prediction, cache architecture, cache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coherency, memory attachment, heterogeneous computing with accelerators,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such as GPUs, NPUs (Neural Processing Units), interconnection networks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     or platform issues, such as I/O interfaces are </a:t>
            </a:r>
            <a:r>
              <a:rPr lang="en-US" sz="1600" dirty="0" smtClean="0">
                <a:solidFill>
                  <a:srgbClr val="0070C0"/>
                </a:solidFill>
              </a:rPr>
              <a:t>not discussed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 addition, at the end of this Section we give a </a:t>
            </a:r>
            <a:r>
              <a:rPr lang="en-US" sz="1600" dirty="0" smtClean="0">
                <a:solidFill>
                  <a:srgbClr val="0070C0"/>
                </a:solidFill>
              </a:rPr>
              <a:t>brief overview of the evolution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of Samsung’s proprietary Mongoose cores.</a:t>
            </a:r>
          </a:p>
          <a:p>
            <a:r>
              <a:rPr lang="en-US" sz="1600" dirty="0" smtClean="0"/>
              <a:t>    This is based on an account designers gave in 2020 after </a:t>
            </a:r>
            <a:r>
              <a:rPr lang="en-US" dirty="0" smtClean="0"/>
              <a:t>Samsung’ </a:t>
            </a:r>
            <a:r>
              <a:rPr lang="en-US" dirty="0"/>
              <a:t>Austin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R&amp;D </a:t>
            </a:r>
            <a:r>
              <a:rPr lang="en-US" dirty="0"/>
              <a:t>Center (</a:t>
            </a:r>
            <a:r>
              <a:rPr lang="en-US" dirty="0" smtClean="0"/>
              <a:t>SARC), </a:t>
            </a:r>
            <a:r>
              <a:rPr lang="en-US" dirty="0"/>
              <a:t>founded in </a:t>
            </a:r>
            <a:r>
              <a:rPr lang="en-US" dirty="0" smtClean="0"/>
              <a:t>2010, </a:t>
            </a:r>
            <a:r>
              <a:rPr lang="en-US" sz="1600" dirty="0" smtClean="0"/>
              <a:t>was shut down in 2019 and related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processor design work cancelled.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258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512549" y="1849916"/>
            <a:ext cx="8055895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1. Overview of the evolution of mobile 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8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791580" y="1714257"/>
            <a:ext cx="74438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 Evolution of CPU architectures in mobile 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259633" y="3076590"/>
            <a:ext cx="6975747" cy="43890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 Single-core mobile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259633" y="2549540"/>
            <a:ext cx="6975747" cy="43890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 Overview of the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99592" y="2570388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99592" y="3072959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59633" y="3578661"/>
            <a:ext cx="6975747" cy="43890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 Symmetrical multicore-based mobile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99592" y="3575030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259633" y="4139219"/>
            <a:ext cx="6975747" cy="443839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2.4 big-LITTLE core clusters-based mobile 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processors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99592" y="4135588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59633" y="4634132"/>
            <a:ext cx="6975747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FFFFFF"/>
                </a:solidFill>
                <a:latin typeface="Verdana"/>
              </a:rPr>
              <a:t>2.5</a:t>
            </a:r>
            <a:r>
              <a:rPr lang="hu-HU" sz="1900" dirty="0">
                <a:solidFill>
                  <a:srgbClr val="FFFFFF"/>
                </a:solidFill>
                <a:latin typeface="Verdana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Verdana"/>
              </a:rPr>
              <a:t>DynamIQ</a:t>
            </a:r>
            <a:r>
              <a:rPr lang="en-US" sz="1900" dirty="0">
                <a:solidFill>
                  <a:srgbClr val="FFFFFF"/>
                </a:solidFill>
                <a:latin typeface="Verdana"/>
              </a:rPr>
              <a:t> core </a:t>
            </a:r>
            <a:r>
              <a:rPr lang="en-US" sz="1900" dirty="0" smtClean="0">
                <a:solidFill>
                  <a:srgbClr val="FFFFFF"/>
                </a:solidFill>
                <a:latin typeface="Verdana"/>
              </a:rPr>
              <a:t>clusters-based mobile processors</a:t>
            </a:r>
            <a:endParaRPr lang="hu-HU" sz="190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99592" y="4630501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59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476545" y="1844055"/>
            <a:ext cx="805589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2.1 Overview of the evolution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62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 Overview of the evolution (1)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76672"/>
            <a:ext cx="396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2.1 Overview of the </a:t>
            </a:r>
            <a:r>
              <a:rPr lang="en-US" dirty="0" smtClean="0">
                <a:solidFill>
                  <a:schemeClr val="accent6"/>
                </a:solidFill>
              </a:rPr>
              <a:t>evolution 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793" y="846004"/>
            <a:ext cx="9010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CPU architectures of mobile processors </a:t>
            </a:r>
            <a:r>
              <a:rPr lang="en-US" sz="1600" dirty="0"/>
              <a:t>evolved in four consecutive steps</a:t>
            </a:r>
            <a:r>
              <a:rPr lang="en-US" sz="1600" dirty="0" smtClean="0"/>
              <a:t>, as follows.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6186790"/>
            <a:ext cx="6872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Evolution of the CPU architecture in mobile processors</a:t>
            </a:r>
            <a:endParaRPr lang="en-US" sz="1600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359532" y="3717300"/>
            <a:ext cx="8460940" cy="2412000"/>
          </a:xfrm>
          <a:prstGeom prst="roundRect">
            <a:avLst/>
          </a:prstGeom>
          <a:solidFill>
            <a:srgbClr val="EFF9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27504" y="4349722"/>
            <a:ext cx="192026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Single core CPUs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endCxn id="14" idx="7"/>
          </p:cNvCxnSpPr>
          <p:nvPr/>
        </p:nvCxnSpPr>
        <p:spPr bwMode="auto">
          <a:xfrm flipH="1">
            <a:off x="1726619" y="4134477"/>
            <a:ext cx="1790210" cy="14330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47564" y="3791640"/>
            <a:ext cx="565785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Main types of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CPU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a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rchitectures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 mobile processors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1671064" y="4268946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39752" y="5488939"/>
            <a:ext cx="1907637" cy="518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300" dirty="0" smtClean="0"/>
              <a:t>Typically 32-bit wide</a:t>
            </a:r>
          </a:p>
          <a:p>
            <a:pPr algn="ctr"/>
            <a:r>
              <a:rPr lang="en-US" sz="1300" dirty="0" smtClean="0"/>
              <a:t>(~2011-2013)</a:t>
            </a:r>
            <a:endParaRPr lang="en-US" sz="1300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236844" y="4354587"/>
            <a:ext cx="269740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Multicore CPUs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>
            <a:endCxn id="12" idx="1"/>
          </p:cNvCxnSpPr>
          <p:nvPr/>
        </p:nvCxnSpPr>
        <p:spPr bwMode="auto">
          <a:xfrm>
            <a:off x="3512063" y="4134477"/>
            <a:ext cx="2020159" cy="1536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5522690" y="4279318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871269" y="4934038"/>
            <a:ext cx="139012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clusters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586047" y="4934038"/>
            <a:ext cx="1373885" cy="51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Symmetrical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multicores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200981" y="4685787"/>
            <a:ext cx="2342216" cy="2006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43197" y="4685787"/>
            <a:ext cx="2484682" cy="186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5510286" y="4867272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3170843" y="487186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>
            <a:endCxn id="20" idx="0"/>
          </p:cNvCxnSpPr>
          <p:nvPr/>
        </p:nvCxnSpPr>
        <p:spPr bwMode="auto">
          <a:xfrm>
            <a:off x="5542479" y="4685787"/>
            <a:ext cx="351" cy="18148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4608004" y="5486443"/>
            <a:ext cx="1907638" cy="518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300" dirty="0" smtClean="0"/>
              <a:t>Typically 64-bit wide</a:t>
            </a:r>
          </a:p>
          <a:p>
            <a:pPr algn="ctr"/>
            <a:r>
              <a:rPr lang="en-US" sz="1300" dirty="0" smtClean="0"/>
              <a:t>(~2013-2016)</a:t>
            </a:r>
            <a:endParaRPr lang="en-US" sz="13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7338882" y="4858895"/>
            <a:ext cx="1390124" cy="1119029"/>
            <a:chOff x="7338882" y="4354571"/>
            <a:chExt cx="1390124" cy="1119029"/>
          </a:xfrm>
        </p:grpSpPr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7338882" y="4429714"/>
              <a:ext cx="139012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DynamIQ</a:t>
              </a:r>
              <a:endPara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core clusters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13"/>
            <p:cNvSpPr>
              <a:spLocks noChangeArrowheads="1"/>
            </p:cNvSpPr>
            <p:nvPr/>
          </p:nvSpPr>
          <p:spPr bwMode="auto">
            <a:xfrm>
              <a:off x="8000970" y="4354571"/>
              <a:ext cx="65087" cy="619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88324" y="4981157"/>
              <a:ext cx="113364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64-bit wide</a:t>
              </a:r>
            </a:p>
            <a:p>
              <a:pPr algn="ctr"/>
              <a:r>
                <a:rPr lang="en-US" sz="1300" dirty="0" smtClean="0"/>
                <a:t>(~2018-)</a:t>
              </a:r>
              <a:endParaRPr lang="en-US" sz="13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9532" y="5486220"/>
            <a:ext cx="1907637" cy="518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300" dirty="0" smtClean="0"/>
              <a:t>Typically 32-bit wide</a:t>
            </a:r>
          </a:p>
          <a:p>
            <a:pPr algn="ctr"/>
            <a:r>
              <a:rPr lang="en-US" sz="1300" dirty="0" smtClean="0"/>
              <a:t>(~2003-2010)</a:t>
            </a:r>
            <a:endParaRPr lang="en-US" sz="1300" dirty="0"/>
          </a:p>
        </p:txBody>
      </p:sp>
      <p:sp>
        <p:nvSpPr>
          <p:cNvPr id="29" name="TextBox 28"/>
          <p:cNvSpPr txBox="1"/>
          <p:nvPr/>
        </p:nvSpPr>
        <p:spPr>
          <a:xfrm>
            <a:off x="287524" y="1196752"/>
            <a:ext cx="8916928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First mobile processors </a:t>
            </a:r>
            <a:r>
              <a:rPr lang="en-US" sz="1600" dirty="0" smtClean="0"/>
              <a:t>were obviously, </a:t>
            </a:r>
            <a:r>
              <a:rPr lang="en-US" sz="1600" dirty="0" smtClean="0">
                <a:solidFill>
                  <a:srgbClr val="FF0000"/>
                </a:solidFill>
              </a:rPr>
              <a:t>single-core </a:t>
            </a:r>
            <a:r>
              <a:rPr lang="en-US" sz="1600" dirty="0" smtClean="0"/>
              <a:t>implementations,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Then,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around </a:t>
            </a:r>
            <a:r>
              <a:rPr lang="en-US" sz="1600" dirty="0">
                <a:solidFill>
                  <a:srgbClr val="0070C0"/>
                </a:solidFill>
              </a:rPr>
              <a:t>2011-2013,</a:t>
            </a:r>
            <a:r>
              <a:rPr lang="en-US" sz="1600" dirty="0">
                <a:solidFill>
                  <a:srgbClr val="FF0000"/>
                </a:solidFill>
              </a:rPr>
              <a:t> single core implementations </a:t>
            </a:r>
            <a:r>
              <a:rPr lang="en-US" sz="1600" dirty="0">
                <a:solidFill>
                  <a:srgbClr val="000000"/>
                </a:solidFill>
              </a:rPr>
              <a:t>were replaced </a:t>
            </a:r>
            <a:r>
              <a:rPr lang="en-US" sz="1600" dirty="0" smtClean="0">
                <a:solidFill>
                  <a:srgbClr val="000000"/>
                </a:solidFill>
              </a:rPr>
              <a:t>by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</a:t>
            </a:r>
            <a:r>
              <a:rPr lang="en-US" sz="1600" dirty="0">
                <a:solidFill>
                  <a:srgbClr val="FF0000"/>
                </a:solidFill>
              </a:rPr>
              <a:t>symmetrical multicores </a:t>
            </a:r>
            <a:r>
              <a:rPr lang="en-US" sz="1600" dirty="0">
                <a:solidFill>
                  <a:srgbClr val="0070C0"/>
                </a:solidFill>
              </a:rPr>
              <a:t>to raise performance.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Shortly thereafter symmetrical multicores gave way to </a:t>
            </a:r>
            <a:r>
              <a:rPr lang="en-US" sz="1600" dirty="0" err="1">
                <a:solidFill>
                  <a:srgbClr val="FF0000"/>
                </a:solidFill>
              </a:rPr>
              <a:t>big.LITTLE</a:t>
            </a:r>
            <a:r>
              <a:rPr lang="en-US" sz="1600" dirty="0">
                <a:solidFill>
                  <a:srgbClr val="FF0000"/>
                </a:solidFill>
              </a:rPr>
              <a:t> architectures </a:t>
            </a:r>
            <a:endParaRPr lang="en-US" sz="1600" dirty="0" smtClean="0">
              <a:solidFill>
                <a:srgbClr val="FF0000"/>
              </a:solidFill>
            </a:endParaRP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</a:rPr>
              <a:t>to </a:t>
            </a:r>
            <a:r>
              <a:rPr lang="en-US" sz="1600" dirty="0">
                <a:solidFill>
                  <a:srgbClr val="0070C0"/>
                </a:solidFill>
              </a:rPr>
              <a:t>reduce power consumption.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Finally, around </a:t>
            </a:r>
            <a:r>
              <a:rPr lang="en-US" sz="1600" dirty="0">
                <a:solidFill>
                  <a:srgbClr val="0070C0"/>
                </a:solidFill>
              </a:rPr>
              <a:t>2018,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big.LITTLE</a:t>
            </a:r>
            <a:r>
              <a:rPr lang="en-US" sz="1600" dirty="0">
                <a:solidFill>
                  <a:srgbClr val="000000"/>
                </a:solidFill>
              </a:rPr>
              <a:t> core clusters were substituted by </a:t>
            </a:r>
            <a:r>
              <a:rPr lang="en-US" sz="1600" dirty="0" err="1">
                <a:solidFill>
                  <a:srgbClr val="FF0000"/>
                </a:solidFill>
              </a:rPr>
              <a:t>dynamIQ</a:t>
            </a:r>
            <a:r>
              <a:rPr lang="en-US" sz="1600" dirty="0">
                <a:solidFill>
                  <a:srgbClr val="FF0000"/>
                </a:solidFill>
              </a:rPr>
              <a:t> core 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</a:rPr>
              <a:t>      clusters </a:t>
            </a:r>
            <a:r>
              <a:rPr lang="en-US" sz="1600" dirty="0">
                <a:solidFill>
                  <a:srgbClr val="000000"/>
                </a:solidFill>
              </a:rPr>
              <a:t>to benefit of </a:t>
            </a:r>
            <a:r>
              <a:rPr lang="en-US" sz="1600" dirty="0">
                <a:solidFill>
                  <a:srgbClr val="0070C0"/>
                </a:solidFill>
              </a:rPr>
              <a:t>greater design flexibility and improve power efficiency.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9562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14" grpId="0" animBg="1"/>
      <p:bldP spid="24" grpId="0"/>
      <p:bldP spid="9" grpId="0"/>
      <p:bldP spid="12" grpId="0" animBg="1"/>
      <p:bldP spid="15" grpId="0"/>
      <p:bldP spid="17" grpId="0"/>
      <p:bldP spid="20" grpId="0" animBg="1"/>
      <p:bldP spid="21" grpId="0" animBg="1"/>
      <p:bldP spid="25" grpId="0"/>
      <p:bldP spid="27" grpId="0"/>
      <p:bldP spid="3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 Overview of the evolution </a:t>
            </a:r>
            <a:r>
              <a:rPr lang="en-US" dirty="0" smtClean="0"/>
              <a:t>(2)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76672"/>
            <a:ext cx="4107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2.1 Overview of the </a:t>
            </a:r>
            <a:r>
              <a:rPr lang="en-US" dirty="0" smtClean="0">
                <a:solidFill>
                  <a:schemeClr val="accent6"/>
                </a:solidFill>
              </a:rPr>
              <a:t>evolution 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516" y="872716"/>
            <a:ext cx="925302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40" dirty="0"/>
              <a:t>Note that </a:t>
            </a:r>
            <a:r>
              <a:rPr lang="en-US" sz="1600" spc="-40" dirty="0" smtClean="0"/>
              <a:t>the above </a:t>
            </a:r>
            <a:r>
              <a:rPr lang="en-US" sz="1600" spc="-40" dirty="0"/>
              <a:t>overview of the evolution </a:t>
            </a:r>
            <a:r>
              <a:rPr lang="en-US" sz="1600" spc="-40" dirty="0">
                <a:solidFill>
                  <a:srgbClr val="0070C0"/>
                </a:solidFill>
              </a:rPr>
              <a:t>does not make any distinction between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 32- and 64-bit designs </a:t>
            </a:r>
            <a:r>
              <a:rPr lang="en-US" sz="1600" dirty="0"/>
              <a:t>since this feature does not impact significantly the basic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 layout of the microarchitecture of mobile processors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/>
              <a:t>The next Figure gives an overview of how the CPU architecture of major mobile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processor </a:t>
            </a:r>
            <a:r>
              <a:rPr lang="en-US" sz="1600" dirty="0"/>
              <a:t>lines </a:t>
            </a:r>
            <a:r>
              <a:rPr lang="en-US" sz="1600" dirty="0" smtClean="0"/>
              <a:t>evolved.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842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881590" y="1574814"/>
            <a:ext cx="192026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Single core CPUs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425865" y="1579679"/>
            <a:ext cx="269740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Multicore CPUs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>
            <a:endCxn id="8" idx="7"/>
          </p:cNvCxnSpPr>
          <p:nvPr/>
        </p:nvCxnSpPr>
        <p:spPr bwMode="auto">
          <a:xfrm flipH="1">
            <a:off x="1915640" y="1359569"/>
            <a:ext cx="1790210" cy="14330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>
            <a:endCxn id="6" idx="1"/>
          </p:cNvCxnSpPr>
          <p:nvPr/>
        </p:nvCxnSpPr>
        <p:spPr bwMode="auto">
          <a:xfrm>
            <a:off x="3701084" y="1359569"/>
            <a:ext cx="2020159" cy="1536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5711711" y="1504410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8513" y="1016732"/>
            <a:ext cx="708378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Major evolution steps of CPU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a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rchitectures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 mobile processors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1860085" y="1494038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060290" y="2159130"/>
            <a:ext cx="139012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clusters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527903" y="2159130"/>
            <a:ext cx="139012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DynamIQ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clusters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703060" y="2159130"/>
            <a:ext cx="1373885" cy="51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Symmetrical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multicores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390002" y="1910879"/>
            <a:ext cx="2342216" cy="2006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32218" y="1910879"/>
            <a:ext cx="2484682" cy="186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5699307" y="2092364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3359864" y="2096959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8189991" y="2083987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839701" y="2793379"/>
            <a:ext cx="208618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Exclusive cluster allocation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H="1">
            <a:off x="4875839" y="2652105"/>
            <a:ext cx="855661" cy="11560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5744254" y="2653848"/>
            <a:ext cx="844935" cy="10479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6548285" y="2735452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5651500" y="2787120"/>
            <a:ext cx="186645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Inclusive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 allocation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(GTS)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4840849" y="274004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59" name="Straight Connector 58"/>
          <p:cNvCxnSpPr>
            <a:endCxn id="16" idx="0"/>
          </p:cNvCxnSpPr>
          <p:nvPr/>
        </p:nvCxnSpPr>
        <p:spPr bwMode="auto">
          <a:xfrm>
            <a:off x="5731500" y="1910879"/>
            <a:ext cx="351" cy="18148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itle 6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 Overview of the evolution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79725" y="476672"/>
            <a:ext cx="646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CPU architectures in mobile processors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8341" y="3494412"/>
            <a:ext cx="15968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ARM1176 (2007)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until A4 (2010)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885545" y="3503517"/>
            <a:ext cx="10563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(2C)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205320" y="3497720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A10 (2016)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(2+2)C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888770" y="3500474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A11 (2017)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(2+4)C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 flipH="1">
            <a:off x="127000" y="3494412"/>
            <a:ext cx="7545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Apple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73548" y="4166651"/>
            <a:ext cx="12570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3110 (2010)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444183" y="4169694"/>
            <a:ext cx="1892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3250  2C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4412 4C (2012)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282133" y="4163897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5410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(4+4)C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878275" y="4166651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5420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(4+4)C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 flipH="1">
            <a:off x="-44365" y="4154009"/>
            <a:ext cx="11596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581467" y="4178161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9810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(4+4)C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Right Arrow 77"/>
          <p:cNvSpPr/>
          <p:nvPr/>
        </p:nvSpPr>
        <p:spPr bwMode="auto">
          <a:xfrm>
            <a:off x="2541067" y="3614729"/>
            <a:ext cx="239607" cy="110097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9" name="Right Arrow 78"/>
          <p:cNvSpPr/>
          <p:nvPr/>
        </p:nvSpPr>
        <p:spPr bwMode="auto">
          <a:xfrm>
            <a:off x="4012954" y="3627022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0" name="Right Arrow 79"/>
          <p:cNvSpPr/>
          <p:nvPr/>
        </p:nvSpPr>
        <p:spPr bwMode="auto">
          <a:xfrm>
            <a:off x="5607115" y="3627022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1" name="Right Arrow 80"/>
          <p:cNvSpPr/>
          <p:nvPr/>
        </p:nvSpPr>
        <p:spPr bwMode="auto">
          <a:xfrm>
            <a:off x="4160907" y="4257092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2" name="Right Arrow 81"/>
          <p:cNvSpPr/>
          <p:nvPr/>
        </p:nvSpPr>
        <p:spPr bwMode="auto">
          <a:xfrm>
            <a:off x="2372531" y="4263534"/>
            <a:ext cx="215395" cy="95026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3" name="Right Arrow 82"/>
          <p:cNvSpPr/>
          <p:nvPr/>
        </p:nvSpPr>
        <p:spPr bwMode="auto">
          <a:xfrm>
            <a:off x="5615275" y="4257092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" name="Right Arrow 83"/>
          <p:cNvSpPr/>
          <p:nvPr/>
        </p:nvSpPr>
        <p:spPr bwMode="auto">
          <a:xfrm>
            <a:off x="7406760" y="4276342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65038" y="4814765"/>
            <a:ext cx="12570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MSM 7225 (2007)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470038" y="4807175"/>
            <a:ext cx="1892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8260 2C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400 4C (2013)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355525" y="4814765"/>
            <a:ext cx="2280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808 (2+4)C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810 (4+4)C (2015)</a:t>
            </a:r>
          </a:p>
        </p:txBody>
      </p:sp>
      <p:sp>
        <p:nvSpPr>
          <p:cNvPr id="89" name="TextBox 88"/>
          <p:cNvSpPr txBox="1"/>
          <p:nvPr/>
        </p:nvSpPr>
        <p:spPr>
          <a:xfrm flipH="1">
            <a:off x="-18511" y="4797152"/>
            <a:ext cx="1232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Qualcomm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Snapdragon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607322" y="4815642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845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(4+4)C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2374593" y="4896867"/>
            <a:ext cx="215395" cy="95026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4755564" y="490988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" name="Right Arrow 93"/>
          <p:cNvSpPr/>
          <p:nvPr/>
        </p:nvSpPr>
        <p:spPr bwMode="auto">
          <a:xfrm>
            <a:off x="7431252" y="492913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505" y="5517232"/>
            <a:ext cx="7970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Huawei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Kirin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5586" y="5639562"/>
            <a:ext cx="18101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920 (4+4)C (2014)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1594" y="5639562"/>
            <a:ext cx="14563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(K3V1) (2009)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639544" y="5639562"/>
            <a:ext cx="199136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(K3V2 4C (2012))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7" name="Right Arrow 56"/>
          <p:cNvSpPr/>
          <p:nvPr/>
        </p:nvSpPr>
        <p:spPr bwMode="auto">
          <a:xfrm>
            <a:off x="4758247" y="5734526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2375529" y="573736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9865" y="6093921"/>
            <a:ext cx="10347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MediaTek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82515" y="6093881"/>
            <a:ext cx="17668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MT6582 4C (2013)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MT6592 8C (2013)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28084" y="6084296"/>
            <a:ext cx="21595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300" i="1" dirty="0">
                <a:solidFill>
                  <a:srgbClr val="000000"/>
                </a:solidFill>
              </a:rPr>
              <a:t>MT8135 (2+2)C (2013)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MT6595 (4+4)C (2014)</a:t>
            </a:r>
          </a:p>
        </p:txBody>
      </p:sp>
      <p:sp>
        <p:nvSpPr>
          <p:cNvPr id="63" name="Right Arrow 62"/>
          <p:cNvSpPr/>
          <p:nvPr/>
        </p:nvSpPr>
        <p:spPr bwMode="auto">
          <a:xfrm>
            <a:off x="4761640" y="6174306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4" name="Right Arrow 63"/>
          <p:cNvSpPr/>
          <p:nvPr/>
        </p:nvSpPr>
        <p:spPr bwMode="auto">
          <a:xfrm>
            <a:off x="2124025" y="6172876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077876" y="6100438"/>
            <a:ext cx="9653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MT6218B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(2003)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605722" y="5208671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855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(1+3+4)C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643850" y="5639007"/>
            <a:ext cx="13835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300" i="1" dirty="0" smtClean="0">
                <a:solidFill>
                  <a:srgbClr val="000000"/>
                </a:solidFill>
              </a:rPr>
              <a:t>980 (2018)</a:t>
            </a:r>
          </a:p>
          <a:p>
            <a:pPr algn="ctr" defTabSz="914400">
              <a:defRPr/>
            </a:pPr>
            <a:r>
              <a:rPr lang="en-US" sz="1300" i="1" dirty="0" smtClean="0">
                <a:solidFill>
                  <a:srgbClr val="000000"/>
                </a:solidFill>
              </a:rPr>
              <a:t>(2+2+4)C</a:t>
            </a:r>
          </a:p>
          <a:p>
            <a:pPr algn="ctr" defTabSz="914400">
              <a:defRPr/>
            </a:pPr>
            <a:endParaRPr lang="en-US" sz="1300" i="1" dirty="0">
              <a:solidFill>
                <a:srgbClr val="000000"/>
              </a:solidFill>
            </a:endParaRPr>
          </a:p>
        </p:txBody>
      </p:sp>
      <p:sp>
        <p:nvSpPr>
          <p:cNvPr id="96" name="Right Arrow 95"/>
          <p:cNvSpPr/>
          <p:nvPr/>
        </p:nvSpPr>
        <p:spPr bwMode="auto">
          <a:xfrm>
            <a:off x="7463681" y="5763773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560332" y="6078184"/>
            <a:ext cx="15726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300" i="1" dirty="0" err="1" smtClean="0">
                <a:solidFill>
                  <a:srgbClr val="000000"/>
                </a:solidFill>
              </a:rPr>
              <a:t>Helio</a:t>
            </a:r>
            <a:r>
              <a:rPr lang="en-US" sz="1300" i="1" dirty="0" smtClean="0">
                <a:solidFill>
                  <a:srgbClr val="000000"/>
                </a:solidFill>
              </a:rPr>
              <a:t> P90  (2+6)C (2019)</a:t>
            </a:r>
          </a:p>
        </p:txBody>
      </p:sp>
      <p:sp>
        <p:nvSpPr>
          <p:cNvPr id="98" name="Right Arrow 97"/>
          <p:cNvSpPr/>
          <p:nvPr/>
        </p:nvSpPr>
        <p:spPr bwMode="auto">
          <a:xfrm>
            <a:off x="7476257" y="6201308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661967" y="3501008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A12?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(2+4)C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0" name="Right Arrow 99"/>
          <p:cNvSpPr/>
          <p:nvPr/>
        </p:nvSpPr>
        <p:spPr bwMode="auto">
          <a:xfrm>
            <a:off x="7380312" y="3627556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04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 Overview of the evolution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7803" y="846337"/>
            <a:ext cx="89845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There are </a:t>
            </a:r>
            <a:r>
              <a:rPr lang="en-US" sz="1600" dirty="0" smtClean="0">
                <a:solidFill>
                  <a:srgbClr val="0070C0"/>
                </a:solidFill>
              </a:rPr>
              <a:t>two major options </a:t>
            </a:r>
            <a:r>
              <a:rPr lang="en-US" sz="1600" dirty="0" smtClean="0"/>
              <a:t>for the implementation of </a:t>
            </a:r>
            <a:r>
              <a:rPr lang="en-US" sz="1600" dirty="0" err="1" smtClean="0"/>
              <a:t>big.LITTLE</a:t>
            </a:r>
            <a:r>
              <a:rPr lang="en-US" sz="1600" dirty="0" smtClean="0"/>
              <a:t> architectures,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called </a:t>
            </a:r>
            <a:r>
              <a:rPr lang="en-US" sz="1600" dirty="0" smtClean="0">
                <a:solidFill>
                  <a:srgbClr val="0070C0"/>
                </a:solidFill>
              </a:rPr>
              <a:t>exclusive cluster migration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rgbClr val="0070C0"/>
                </a:solidFill>
              </a:rPr>
              <a:t>inclusive core migration</a:t>
            </a:r>
            <a:r>
              <a:rPr lang="en-US" sz="16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    These terms will be described in the Section 2.4.3.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Next </a:t>
            </a:r>
            <a:r>
              <a:rPr lang="en-US" sz="1600" dirty="0"/>
              <a:t>Sections overview subsequent steps of </a:t>
            </a:r>
            <a:r>
              <a:rPr lang="en-US" sz="1600" dirty="0" smtClean="0"/>
              <a:t>the evolution of CPU architectures</a:t>
            </a:r>
          </a:p>
          <a:p>
            <a:r>
              <a:rPr lang="en-US" sz="1600" dirty="0" smtClean="0"/>
              <a:t>      outlined above.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76672"/>
            <a:ext cx="119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Remarks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476545" y="1844055"/>
            <a:ext cx="805589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2.2 Single-core mobile 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7763" y="2996952"/>
            <a:ext cx="4110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This Section is omitted in the Lecture.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27480" y="1511807"/>
            <a:ext cx="192026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Single core CPUs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425865" y="1516672"/>
            <a:ext cx="269740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Multcore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CPUs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>
            <a:endCxn id="8" idx="7"/>
          </p:cNvCxnSpPr>
          <p:nvPr/>
        </p:nvCxnSpPr>
        <p:spPr bwMode="auto">
          <a:xfrm flipH="1">
            <a:off x="1915640" y="1296562"/>
            <a:ext cx="1790210" cy="14330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>
            <a:endCxn id="6" idx="1"/>
          </p:cNvCxnSpPr>
          <p:nvPr/>
        </p:nvCxnSpPr>
        <p:spPr bwMode="auto">
          <a:xfrm>
            <a:off x="3701084" y="1296562"/>
            <a:ext cx="2020159" cy="1536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5711711" y="1441403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78392" y="953725"/>
            <a:ext cx="571443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Main types of CPU architectures in </a:t>
            </a:r>
            <a:r>
              <a:rPr lang="en-US" altLang="en-US" sz="1300" b="1" dirty="0">
                <a:solidFill>
                  <a:srgbClr val="000000"/>
                </a:solidFill>
              </a:rPr>
              <a:t>mobile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processors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1860085" y="1431031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060290" y="2096123"/>
            <a:ext cx="139012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clusters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527903" y="2096123"/>
            <a:ext cx="139012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DynamIQ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clusters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703060" y="2096123"/>
            <a:ext cx="1373885" cy="51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Symmetrical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multicores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390002" y="1847872"/>
            <a:ext cx="2342216" cy="2006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32218" y="1847872"/>
            <a:ext cx="2484682" cy="186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5699307" y="202935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3359864" y="2033952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8189991" y="2020980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839701" y="2730372"/>
            <a:ext cx="2086185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Cluster migration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H="1">
            <a:off x="4875839" y="2589098"/>
            <a:ext cx="855661" cy="11560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5744254" y="2590841"/>
            <a:ext cx="844935" cy="10479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6548285" y="2672445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5798748" y="2724113"/>
            <a:ext cx="158088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migration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(GTS)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4840849" y="2677040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59" name="Straight Connector 58"/>
          <p:cNvCxnSpPr>
            <a:endCxn id="16" idx="0"/>
          </p:cNvCxnSpPr>
          <p:nvPr/>
        </p:nvCxnSpPr>
        <p:spPr bwMode="auto">
          <a:xfrm>
            <a:off x="5731500" y="1847872"/>
            <a:ext cx="351" cy="18148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itle 6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</a:t>
            </a:r>
            <a:r>
              <a:rPr lang="en-US" dirty="0" smtClean="0"/>
              <a:t>2</a:t>
            </a:r>
            <a:r>
              <a:rPr lang="hu-HU" dirty="0" smtClean="0"/>
              <a:t> </a:t>
            </a:r>
            <a:r>
              <a:rPr lang="en-US" dirty="0" smtClean="0"/>
              <a:t>Single-core mobile processors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119721" y="467786"/>
            <a:ext cx="444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2.2 Single core mobile processors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8341" y="3431405"/>
            <a:ext cx="15968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ARM1176 (2007)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until A4 (2010)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885545" y="3440510"/>
            <a:ext cx="10563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(2C)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205320" y="3434713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A10 (2016)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(2+2)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888770" y="3437467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A11 (2017)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 flipH="1">
            <a:off x="127000" y="3431405"/>
            <a:ext cx="7545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Apple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73548" y="4103644"/>
            <a:ext cx="12570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3110 (2010)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444183" y="4106687"/>
            <a:ext cx="1892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3250  2C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4412 4C (2012)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282133" y="4100890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5410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878275" y="4103644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5420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 flipH="1">
            <a:off x="-44365" y="4091002"/>
            <a:ext cx="11596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508950" y="4115154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9810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Right Arrow 77"/>
          <p:cNvSpPr/>
          <p:nvPr/>
        </p:nvSpPr>
        <p:spPr bwMode="auto">
          <a:xfrm>
            <a:off x="2541067" y="3551722"/>
            <a:ext cx="239607" cy="110097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9" name="Right Arrow 78"/>
          <p:cNvSpPr/>
          <p:nvPr/>
        </p:nvSpPr>
        <p:spPr bwMode="auto">
          <a:xfrm>
            <a:off x="4012954" y="356401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0" name="Right Arrow 79"/>
          <p:cNvSpPr/>
          <p:nvPr/>
        </p:nvSpPr>
        <p:spPr bwMode="auto">
          <a:xfrm>
            <a:off x="5607115" y="356401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1" name="Right Arrow 80"/>
          <p:cNvSpPr/>
          <p:nvPr/>
        </p:nvSpPr>
        <p:spPr bwMode="auto">
          <a:xfrm>
            <a:off x="4160907" y="419408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2" name="Right Arrow 81"/>
          <p:cNvSpPr/>
          <p:nvPr/>
        </p:nvSpPr>
        <p:spPr bwMode="auto">
          <a:xfrm>
            <a:off x="2372531" y="4200527"/>
            <a:ext cx="215395" cy="95026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3" name="Right Arrow 82"/>
          <p:cNvSpPr/>
          <p:nvPr/>
        </p:nvSpPr>
        <p:spPr bwMode="auto">
          <a:xfrm>
            <a:off x="5615275" y="419408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" name="Right Arrow 83"/>
          <p:cNvSpPr/>
          <p:nvPr/>
        </p:nvSpPr>
        <p:spPr bwMode="auto">
          <a:xfrm>
            <a:off x="7334243" y="419408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65038" y="4751758"/>
            <a:ext cx="12570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MSM 7225 (2007)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470038" y="4744168"/>
            <a:ext cx="1892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8260 2C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400 4C (2013)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355525" y="4751758"/>
            <a:ext cx="2280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808 (2+4)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810 (4+4) (2015)</a:t>
            </a:r>
          </a:p>
        </p:txBody>
      </p:sp>
      <p:sp>
        <p:nvSpPr>
          <p:cNvPr id="89" name="TextBox 88"/>
          <p:cNvSpPr txBox="1"/>
          <p:nvPr/>
        </p:nvSpPr>
        <p:spPr>
          <a:xfrm flipH="1">
            <a:off x="-18511" y="4734145"/>
            <a:ext cx="1232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Qualcomm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Snapdragon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534805" y="4752635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845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2374593" y="4833860"/>
            <a:ext cx="215395" cy="95026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4755564" y="4846873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" name="Right Arrow 93"/>
          <p:cNvSpPr/>
          <p:nvPr/>
        </p:nvSpPr>
        <p:spPr bwMode="auto">
          <a:xfrm>
            <a:off x="7358735" y="4846873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505" y="5252446"/>
            <a:ext cx="7970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Huawei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Kirin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5436" y="5374776"/>
            <a:ext cx="169309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920 (4+4)) 2014)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1594" y="5374776"/>
            <a:ext cx="14563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(K3V1) (2009)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697294" y="5374776"/>
            <a:ext cx="15147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(K3V2 (2012))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7" name="Right Arrow 56"/>
          <p:cNvSpPr/>
          <p:nvPr/>
        </p:nvSpPr>
        <p:spPr bwMode="auto">
          <a:xfrm>
            <a:off x="4758247" y="546974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2375529" y="5472579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9865" y="5829135"/>
            <a:ext cx="10347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MediaTek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82515" y="5829095"/>
            <a:ext cx="17668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MT6582 4C (2013)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MT6592 8C (2013)</a:t>
            </a:r>
          </a:p>
        </p:txBody>
      </p:sp>
      <p:sp>
        <p:nvSpPr>
          <p:cNvPr id="63" name="Right Arrow 62"/>
          <p:cNvSpPr/>
          <p:nvPr/>
        </p:nvSpPr>
        <p:spPr bwMode="auto">
          <a:xfrm>
            <a:off x="4761640" y="590952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4" name="Right Arrow 63"/>
          <p:cNvSpPr/>
          <p:nvPr/>
        </p:nvSpPr>
        <p:spPr bwMode="auto">
          <a:xfrm>
            <a:off x="2124025" y="590809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077876" y="5835652"/>
            <a:ext cx="9653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MT6218B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(2003)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99950" y="1296561"/>
            <a:ext cx="1584000" cy="521208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524477" y="5375712"/>
            <a:ext cx="13835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300" i="1" dirty="0" smtClean="0">
                <a:solidFill>
                  <a:srgbClr val="000000"/>
                </a:solidFill>
              </a:rPr>
              <a:t>980 (2018)</a:t>
            </a:r>
          </a:p>
          <a:p>
            <a:pPr algn="ctr" defTabSz="914400">
              <a:defRPr/>
            </a:pPr>
            <a:r>
              <a:rPr lang="en-US" sz="1300" i="1" dirty="0" smtClean="0">
                <a:solidFill>
                  <a:srgbClr val="000000"/>
                </a:solidFill>
              </a:rPr>
              <a:t>(2+2+4)C</a:t>
            </a:r>
          </a:p>
          <a:p>
            <a:pPr algn="ctr" defTabSz="914400">
              <a:defRPr/>
            </a:pPr>
            <a:endParaRPr lang="en-US" sz="1300" i="1" dirty="0">
              <a:solidFill>
                <a:srgbClr val="000000"/>
              </a:solidFill>
            </a:endParaRPr>
          </a:p>
        </p:txBody>
      </p:sp>
      <p:sp>
        <p:nvSpPr>
          <p:cNvPr id="95" name="Right Arrow 94"/>
          <p:cNvSpPr/>
          <p:nvPr/>
        </p:nvSpPr>
        <p:spPr bwMode="auto">
          <a:xfrm>
            <a:off x="7364785" y="5500478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440959" y="5814889"/>
            <a:ext cx="15726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300" i="1" dirty="0" err="1" smtClean="0">
                <a:solidFill>
                  <a:srgbClr val="000000"/>
                </a:solidFill>
              </a:rPr>
              <a:t>Helio</a:t>
            </a:r>
            <a:r>
              <a:rPr lang="en-US" sz="1300" i="1" dirty="0" smtClean="0">
                <a:solidFill>
                  <a:srgbClr val="000000"/>
                </a:solidFill>
              </a:rPr>
              <a:t> P90  (2+6)C (2019)</a:t>
            </a:r>
          </a:p>
        </p:txBody>
      </p:sp>
      <p:sp>
        <p:nvSpPr>
          <p:cNvPr id="97" name="Right Arrow 96"/>
          <p:cNvSpPr/>
          <p:nvPr/>
        </p:nvSpPr>
        <p:spPr bwMode="auto">
          <a:xfrm>
            <a:off x="7377361" y="5938013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260709" y="5852881"/>
            <a:ext cx="21595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300" i="1" dirty="0">
                <a:solidFill>
                  <a:srgbClr val="000000"/>
                </a:solidFill>
              </a:rPr>
              <a:t>MT8135 (2+2)C (2013)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MT6595 (4+4)C (2014)</a:t>
            </a:r>
          </a:p>
        </p:txBody>
      </p:sp>
    </p:spTree>
    <p:extLst>
      <p:ext uri="{BB962C8B-B14F-4D97-AF65-F5344CB8AC3E}">
        <p14:creationId xmlns:p14="http://schemas.microsoft.com/office/powerpoint/2010/main" val="161353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13959" y="485577"/>
            <a:ext cx="868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Single core mobile processors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145" y="845100"/>
            <a:ext cx="8933471" cy="367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mobiles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that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cell phones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beginning of the 2000’s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smartphones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half of the 2000’,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like RIM’s Blackberry 8100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(2006) or Apple’s iPhone (2007) or iPhone 4 (2010) included only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processors.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Unfortunately, very few documentations are still available from those early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mobile processors.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those yet available, subsequently we will show an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example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chosen example is the layout of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Blackberry 8100 mobile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came to the market in 2006 and is considered to be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smartphone,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developed by</a:t>
            </a:r>
            <a:r>
              <a:rPr lang="en-US" sz="1600" dirty="0" smtClean="0"/>
              <a:t> </a:t>
            </a:r>
            <a:r>
              <a:rPr lang="en-US" sz="1600" dirty="0"/>
              <a:t>the Canadian firm </a:t>
            </a:r>
            <a:r>
              <a:rPr lang="en-US" sz="1600" dirty="0">
                <a:solidFill>
                  <a:srgbClr val="0070C0"/>
                </a:solidFill>
              </a:rPr>
              <a:t>RIM</a:t>
            </a:r>
            <a:r>
              <a:rPr lang="en-US" sz="1600" dirty="0"/>
              <a:t> (Research in Motion</a:t>
            </a:r>
            <a:r>
              <a:rPr lang="en-US" sz="1600" dirty="0" smtClean="0"/>
              <a:t>).    </a:t>
            </a:r>
            <a:endParaRPr lang="en-US" sz="1600" dirty="0"/>
          </a:p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US" sz="1600" dirty="0" smtClean="0"/>
              <a:t>It </a:t>
            </a:r>
            <a:r>
              <a:rPr lang="en-US" sz="1600" dirty="0"/>
              <a:t>run under the </a:t>
            </a:r>
            <a:r>
              <a:rPr lang="en-US" sz="1600" dirty="0">
                <a:solidFill>
                  <a:srgbClr val="0070C0"/>
                </a:solidFill>
              </a:rPr>
              <a:t>BlackBerry OS</a:t>
            </a:r>
            <a:r>
              <a:rPr lang="en-US" sz="1600" dirty="0" smtClean="0"/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Single core mobile processors were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starting point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impressive evolution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 of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application processors that power mobiles.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</a:t>
            </a:r>
            <a:r>
              <a:rPr lang="en-US" dirty="0" smtClean="0"/>
              <a:t>2</a:t>
            </a:r>
            <a:r>
              <a:rPr lang="hu-HU" dirty="0" smtClean="0"/>
              <a:t> </a:t>
            </a:r>
            <a:r>
              <a:rPr lang="en-US" dirty="0" smtClean="0"/>
              <a:t>Single-core mobile processors </a:t>
            </a:r>
            <a:r>
              <a:rPr lang="hu-HU" dirty="0" smtClean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6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445" y="1285033"/>
            <a:ext cx="6844955" cy="55193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436" y="477526"/>
            <a:ext cx="8820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RIM’s Blackberry Pearl 8100 smartphones (2006)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single core processors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202070" y="6309320"/>
            <a:ext cx="1530170" cy="4500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</a:t>
            </a:r>
            <a:r>
              <a:rPr lang="en-US" dirty="0" smtClean="0"/>
              <a:t>2</a:t>
            </a:r>
            <a:r>
              <a:rPr lang="hu-HU" dirty="0" smtClean="0"/>
              <a:t> </a:t>
            </a:r>
            <a:r>
              <a:rPr lang="en-US" dirty="0" smtClean="0"/>
              <a:t>Single-core mobile processors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91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8" y="48130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Preliminary notes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 (1)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754" y="2572903"/>
            <a:ext cx="840287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 note also that </a:t>
            </a:r>
            <a:r>
              <a:rPr lang="en-US" sz="1600" dirty="0" smtClean="0">
                <a:solidFill>
                  <a:srgbClr val="0070C0"/>
                </a:solidFill>
              </a:rPr>
              <a:t>mobile processors </a:t>
            </a:r>
            <a:r>
              <a:rPr lang="en-US" sz="1600" dirty="0" smtClean="0"/>
              <a:t>are often designated also as </a:t>
            </a:r>
            <a:r>
              <a:rPr lang="en-US" sz="1600" dirty="0" smtClean="0">
                <a:solidFill>
                  <a:srgbClr val="FF0000"/>
                </a:solidFill>
              </a:rPr>
              <a:t>application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processors.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 </a:t>
            </a:r>
            <a:r>
              <a:rPr lang="en-US" sz="1600" dirty="0" smtClean="0"/>
              <a:t>We will use the terms </a:t>
            </a:r>
            <a:r>
              <a:rPr lang="en-US" sz="1600" dirty="0" smtClean="0">
                <a:solidFill>
                  <a:srgbClr val="0070C0"/>
                </a:solidFill>
              </a:rPr>
              <a:t>mobile processors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rgbClr val="0070C0"/>
                </a:solidFill>
              </a:rPr>
              <a:t>application processors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interchangeably.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516" y="843841"/>
            <a:ext cx="903700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 </a:t>
            </a:r>
            <a:r>
              <a:rPr lang="en-US" sz="1600" dirty="0"/>
              <a:t>this Chapter we </a:t>
            </a:r>
            <a:r>
              <a:rPr lang="en-US" sz="1600" dirty="0" smtClean="0"/>
              <a:t>understand </a:t>
            </a:r>
            <a:r>
              <a:rPr lang="en-US" sz="1600" dirty="0" smtClean="0">
                <a:solidFill>
                  <a:srgbClr val="FF0000"/>
                </a:solidFill>
              </a:rPr>
              <a:t>mobile processors </a:t>
            </a:r>
            <a:r>
              <a:rPr lang="en-US" sz="1600" dirty="0" smtClean="0"/>
              <a:t>as </a:t>
            </a:r>
            <a:r>
              <a:rPr lang="en-US" sz="1600" dirty="0">
                <a:solidFill>
                  <a:srgbClr val="0070C0"/>
                </a:solidFill>
              </a:rPr>
              <a:t>processors used in </a:t>
            </a:r>
            <a:endParaRPr lang="en-US" sz="1600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cellphones </a:t>
            </a:r>
            <a:r>
              <a:rPr lang="en-US" sz="1600" dirty="0" smtClean="0"/>
              <a:t>(feature phones or smartphones)</a:t>
            </a:r>
            <a:r>
              <a:rPr lang="en-US" sz="1600" dirty="0" smtClean="0">
                <a:solidFill>
                  <a:srgbClr val="0070C0"/>
                </a:solidFill>
              </a:rPr>
              <a:t> and tablets.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Somewhat deliberately, we count then </a:t>
            </a:r>
            <a:r>
              <a:rPr lang="en-US" sz="1600" dirty="0" smtClean="0">
                <a:solidFill>
                  <a:srgbClr val="0070C0"/>
                </a:solidFill>
              </a:rPr>
              <a:t>laptop- </a:t>
            </a:r>
            <a:r>
              <a:rPr lang="en-US" sz="1600" dirty="0">
                <a:solidFill>
                  <a:srgbClr val="0070C0"/>
                </a:solidFill>
              </a:rPr>
              <a:t>and desktop processors </a:t>
            </a:r>
            <a:r>
              <a:rPr lang="en-US" sz="1600" dirty="0"/>
              <a:t>to </a:t>
            </a:r>
            <a:r>
              <a:rPr lang="en-US" sz="1600" dirty="0">
                <a:solidFill>
                  <a:srgbClr val="FF0000"/>
                </a:solidFill>
              </a:rPr>
              <a:t>client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      processors.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rationale of this distinction is that </a:t>
            </a:r>
            <a:r>
              <a:rPr lang="en-US" sz="1600" dirty="0" smtClean="0">
                <a:solidFill>
                  <a:srgbClr val="0070C0"/>
                </a:solidFill>
              </a:rPr>
              <a:t>mobile </a:t>
            </a:r>
            <a:r>
              <a:rPr lang="en-US" sz="1600" dirty="0">
                <a:solidFill>
                  <a:srgbClr val="0070C0"/>
                </a:solidFill>
              </a:rPr>
              <a:t>processors </a:t>
            </a:r>
            <a:r>
              <a:rPr lang="en-US" sz="1600" dirty="0" smtClean="0">
                <a:solidFill>
                  <a:srgbClr val="0070C0"/>
                </a:solidFill>
              </a:rPr>
              <a:t>are mostly ARM-based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</a:t>
            </a:r>
            <a:r>
              <a:rPr lang="en-US" sz="1600" dirty="0"/>
              <a:t>whereas </a:t>
            </a:r>
            <a:r>
              <a:rPr lang="en-US" sz="1600" dirty="0">
                <a:solidFill>
                  <a:srgbClr val="0070C0"/>
                </a:solidFill>
              </a:rPr>
              <a:t>client processors </a:t>
            </a:r>
            <a:r>
              <a:rPr lang="en-US" sz="1600" dirty="0" smtClean="0">
                <a:solidFill>
                  <a:srgbClr val="0070C0"/>
                </a:solidFill>
              </a:rPr>
              <a:t>mostly </a:t>
            </a:r>
            <a:r>
              <a:rPr lang="en-US" sz="1600" dirty="0">
                <a:solidFill>
                  <a:srgbClr val="0070C0"/>
                </a:solidFill>
              </a:rPr>
              <a:t>x86-based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27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824" y="849739"/>
            <a:ext cx="90467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Originally,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Blackberry Pearl 8100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used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PXA27X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processor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(with a clock frequency of 312 MHz).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PXA27X processor implements Intel’s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Xscale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architecture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is 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on the ARMv5 ISA.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037" y="485575"/>
            <a:ext cx="1401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-1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</a:t>
            </a:r>
            <a:r>
              <a:rPr lang="en-US" dirty="0" smtClean="0"/>
              <a:t>2</a:t>
            </a:r>
            <a:r>
              <a:rPr lang="hu-HU" dirty="0" smtClean="0"/>
              <a:t> </a:t>
            </a:r>
            <a:r>
              <a:rPr lang="en-US" dirty="0" smtClean="0"/>
              <a:t>Single-core mobile processors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693" y="484315"/>
            <a:ext cx="9052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 diagram of Intel’s PXA27x used originally in the Blackberry Pearl 8100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25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</a:t>
            </a:r>
            <a:r>
              <a:rPr lang="en-US" dirty="0" smtClean="0"/>
              <a:t>2</a:t>
            </a:r>
            <a:r>
              <a:rPr lang="hu-HU" dirty="0" smtClean="0"/>
              <a:t> </a:t>
            </a:r>
            <a:r>
              <a:rPr lang="en-US" dirty="0" smtClean="0"/>
              <a:t>Single-core mobile processors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66330" y="1124744"/>
            <a:ext cx="7910126" cy="5725059"/>
            <a:chOff x="1061610" y="908720"/>
            <a:chExt cx="7046030" cy="56170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610" y="908720"/>
              <a:ext cx="7046030" cy="56170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3904678" y="3933056"/>
              <a:ext cx="720000" cy="75608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3861426" y="4077072"/>
            <a:ext cx="710574" cy="75608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02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991" y="485575"/>
            <a:ext cx="1401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-2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86" y="846060"/>
            <a:ext cx="8925649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2006 Intel sold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ARMv5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PXA family to Marvell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thus subsequently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PXA27X was replaced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Blackberry 8100 by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Marvell’s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PXA90xB3C312.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Later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Marvell designed and manufactured all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 processors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entire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Blackberry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Pearl line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certain enhanced features, like adding a GSM/CDMA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communication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module).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862" y="2247761"/>
            <a:ext cx="8747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until 2006 Intel designed and manufactured mobile processors based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ARM ISA.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16" y="2808221"/>
            <a:ext cx="8805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Supposedly,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about the same time Intel started designing their x86-based mobile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Atom line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was introduced in 2008.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</a:t>
            </a:r>
            <a:r>
              <a:rPr lang="en-US" dirty="0" smtClean="0"/>
              <a:t>2</a:t>
            </a:r>
            <a:r>
              <a:rPr lang="hu-HU" dirty="0" smtClean="0"/>
              <a:t> </a:t>
            </a:r>
            <a:r>
              <a:rPr lang="en-US" dirty="0" smtClean="0"/>
              <a:t>Single-core mobile processors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29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059" y="476672"/>
            <a:ext cx="1380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-3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893" y="848785"/>
            <a:ext cx="8790612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First single core app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lication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processors did not include a GPU.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mobile processors with an integrated GPU emerged around 2007 to 2008,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like in Apple’s iPhone (2007) or RIM’s Blackberry Storm 9500 (2008).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GPUs became integrated to the CPU die in mobiles a few years earlier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than in desktops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since desktop processors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 integrated GPUs, such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baseline="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Intel’s Sandy Bridge or AMD’s 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Lliano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emerged both only in 2011.</a:t>
            </a:r>
          </a:p>
        </p:txBody>
      </p:sp>
      <p:sp>
        <p:nvSpPr>
          <p:cNvPr id="5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</a:t>
            </a:r>
            <a:r>
              <a:rPr lang="en-US" dirty="0" smtClean="0"/>
              <a:t>2</a:t>
            </a:r>
            <a:r>
              <a:rPr lang="hu-HU" dirty="0" smtClean="0"/>
              <a:t> </a:t>
            </a:r>
            <a:r>
              <a:rPr lang="en-US" dirty="0" smtClean="0"/>
              <a:t>Single-core mobile processors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1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476545" y="1844055"/>
            <a:ext cx="805589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2.3 Symmetrical multicore-based mobile 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30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27480" y="1598432"/>
            <a:ext cx="192026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Single core CPUs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425865" y="1603297"/>
            <a:ext cx="269740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Multicore CPUs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>
            <a:endCxn id="8" idx="7"/>
          </p:cNvCxnSpPr>
          <p:nvPr/>
        </p:nvCxnSpPr>
        <p:spPr bwMode="auto">
          <a:xfrm flipH="1">
            <a:off x="1915640" y="1383187"/>
            <a:ext cx="1790210" cy="14330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>
            <a:endCxn id="6" idx="1"/>
          </p:cNvCxnSpPr>
          <p:nvPr/>
        </p:nvCxnSpPr>
        <p:spPr bwMode="auto">
          <a:xfrm>
            <a:off x="3701084" y="1383187"/>
            <a:ext cx="2020159" cy="1536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5711711" y="1528028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19572" y="1040350"/>
            <a:ext cx="590944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Main types of CPU architectures in </a:t>
            </a:r>
            <a:r>
              <a:rPr lang="en-US" altLang="en-US" sz="1300" b="1" dirty="0">
                <a:solidFill>
                  <a:srgbClr val="000000"/>
                </a:solidFill>
              </a:rPr>
              <a:t>mobile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processors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1860085" y="1517656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060290" y="2182748"/>
            <a:ext cx="139012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clusters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527903" y="2182748"/>
            <a:ext cx="139012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DynamIQ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clusters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703060" y="2182748"/>
            <a:ext cx="1373885" cy="51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Symmetrical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multicores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390002" y="1934497"/>
            <a:ext cx="2342216" cy="2006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32218" y="1934497"/>
            <a:ext cx="2484682" cy="186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5699307" y="2115982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3359864" y="212057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8189991" y="2107605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839701" y="2816997"/>
            <a:ext cx="2086185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Cluster migration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H="1">
            <a:off x="4875839" y="2675723"/>
            <a:ext cx="855661" cy="11560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5744254" y="2677466"/>
            <a:ext cx="844935" cy="10479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6548285" y="2759070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5798748" y="2810738"/>
            <a:ext cx="158088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migration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(GTS)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4840849" y="2763665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59" name="Straight Connector 58"/>
          <p:cNvCxnSpPr>
            <a:endCxn id="16" idx="0"/>
          </p:cNvCxnSpPr>
          <p:nvPr/>
        </p:nvCxnSpPr>
        <p:spPr bwMode="auto">
          <a:xfrm>
            <a:off x="5731500" y="1934497"/>
            <a:ext cx="351" cy="18148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itle 6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2.3 </a:t>
            </a:r>
            <a:r>
              <a:rPr lang="en-US" dirty="0" smtClean="0"/>
              <a:t>Symmetrical multicore-based mobile processors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81219" y="481563"/>
            <a:ext cx="664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2.3 Symmetrical multicore-based mobile processors -1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8341" y="3518030"/>
            <a:ext cx="15968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ARM1176 (2007)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until A4 (2010)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885545" y="3527135"/>
            <a:ext cx="10563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(2C)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205320" y="3521338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A10 (2016)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(2+2)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888770" y="3524092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A11 (2017)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 flipH="1">
            <a:off x="127000" y="3518030"/>
            <a:ext cx="7545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Apple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73548" y="4190269"/>
            <a:ext cx="12570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3110 (2010)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444183" y="4193312"/>
            <a:ext cx="1892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3250  2C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4412 4C (2012)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282133" y="4187515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5410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878275" y="4190269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5420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 flipH="1">
            <a:off x="-44365" y="4177627"/>
            <a:ext cx="11596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508950" y="4201779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9810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Right Arrow 77"/>
          <p:cNvSpPr/>
          <p:nvPr/>
        </p:nvSpPr>
        <p:spPr bwMode="auto">
          <a:xfrm>
            <a:off x="2541067" y="3638347"/>
            <a:ext cx="239607" cy="110097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9" name="Right Arrow 78"/>
          <p:cNvSpPr/>
          <p:nvPr/>
        </p:nvSpPr>
        <p:spPr bwMode="auto">
          <a:xfrm>
            <a:off x="4012954" y="365064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0" name="Right Arrow 79"/>
          <p:cNvSpPr/>
          <p:nvPr/>
        </p:nvSpPr>
        <p:spPr bwMode="auto">
          <a:xfrm>
            <a:off x="5607115" y="365064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1" name="Right Arrow 80"/>
          <p:cNvSpPr/>
          <p:nvPr/>
        </p:nvSpPr>
        <p:spPr bwMode="auto">
          <a:xfrm>
            <a:off x="4160907" y="428071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2" name="Right Arrow 81"/>
          <p:cNvSpPr/>
          <p:nvPr/>
        </p:nvSpPr>
        <p:spPr bwMode="auto">
          <a:xfrm>
            <a:off x="2372531" y="4287152"/>
            <a:ext cx="215395" cy="95026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3" name="Right Arrow 82"/>
          <p:cNvSpPr/>
          <p:nvPr/>
        </p:nvSpPr>
        <p:spPr bwMode="auto">
          <a:xfrm>
            <a:off x="5615275" y="428071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" name="Right Arrow 83"/>
          <p:cNvSpPr/>
          <p:nvPr/>
        </p:nvSpPr>
        <p:spPr bwMode="auto">
          <a:xfrm>
            <a:off x="7334243" y="428071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65038" y="4838383"/>
            <a:ext cx="12570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MSM 7225 (2007)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470038" y="4830793"/>
            <a:ext cx="1892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8260 2C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400 4C (2013)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355525" y="4838383"/>
            <a:ext cx="2280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808 (2+4)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810 (4+4) (2015)</a:t>
            </a:r>
          </a:p>
        </p:txBody>
      </p:sp>
      <p:sp>
        <p:nvSpPr>
          <p:cNvPr id="89" name="TextBox 88"/>
          <p:cNvSpPr txBox="1"/>
          <p:nvPr/>
        </p:nvSpPr>
        <p:spPr>
          <a:xfrm flipH="1">
            <a:off x="-18511" y="4820770"/>
            <a:ext cx="1232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Qualcomm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Snapdragon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534805" y="4839260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845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2374593" y="4920485"/>
            <a:ext cx="215395" cy="95026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4755564" y="4933498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" name="Right Arrow 93"/>
          <p:cNvSpPr/>
          <p:nvPr/>
        </p:nvSpPr>
        <p:spPr bwMode="auto">
          <a:xfrm>
            <a:off x="7358735" y="4933498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505" y="5339071"/>
            <a:ext cx="7970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Huawei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Kirin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2689" y="5461401"/>
            <a:ext cx="169309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920 (4+4)) 2014)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1594" y="5461401"/>
            <a:ext cx="14563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(K3V1) (2009)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565630" y="5461401"/>
            <a:ext cx="173273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(K3V2 4C (2012)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7" name="Right Arrow 56"/>
          <p:cNvSpPr/>
          <p:nvPr/>
        </p:nvSpPr>
        <p:spPr bwMode="auto">
          <a:xfrm>
            <a:off x="4758247" y="555636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2375529" y="5559204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9865" y="5915760"/>
            <a:ext cx="10347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MediaTek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82515" y="5915720"/>
            <a:ext cx="17668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MT6582 4C (2013)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MT6592 8C (2013)</a:t>
            </a:r>
          </a:p>
        </p:txBody>
      </p:sp>
      <p:sp>
        <p:nvSpPr>
          <p:cNvPr id="63" name="Right Arrow 62"/>
          <p:cNvSpPr/>
          <p:nvPr/>
        </p:nvSpPr>
        <p:spPr bwMode="auto">
          <a:xfrm>
            <a:off x="4761640" y="599614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4" name="Right Arrow 63"/>
          <p:cNvSpPr/>
          <p:nvPr/>
        </p:nvSpPr>
        <p:spPr bwMode="auto">
          <a:xfrm>
            <a:off x="2124025" y="599471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077876" y="5922277"/>
            <a:ext cx="9653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MT6218B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(2003)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2485236" y="1985275"/>
            <a:ext cx="1677733" cy="460999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524477" y="5459841"/>
            <a:ext cx="13835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300" i="1" dirty="0" smtClean="0">
                <a:solidFill>
                  <a:srgbClr val="000000"/>
                </a:solidFill>
              </a:rPr>
              <a:t>980 (2018)</a:t>
            </a:r>
          </a:p>
          <a:p>
            <a:pPr algn="ctr" defTabSz="914400">
              <a:defRPr/>
            </a:pPr>
            <a:r>
              <a:rPr lang="en-US" sz="1300" i="1" dirty="0" smtClean="0">
                <a:solidFill>
                  <a:srgbClr val="000000"/>
                </a:solidFill>
              </a:rPr>
              <a:t>(2+2+4)C</a:t>
            </a:r>
          </a:p>
          <a:p>
            <a:pPr algn="ctr" defTabSz="914400">
              <a:defRPr/>
            </a:pPr>
            <a:endParaRPr lang="en-US" sz="1300" i="1" dirty="0">
              <a:solidFill>
                <a:srgbClr val="000000"/>
              </a:solidFill>
            </a:endParaRPr>
          </a:p>
        </p:txBody>
      </p:sp>
      <p:sp>
        <p:nvSpPr>
          <p:cNvPr id="95" name="Right Arrow 94"/>
          <p:cNvSpPr/>
          <p:nvPr/>
        </p:nvSpPr>
        <p:spPr bwMode="auto">
          <a:xfrm>
            <a:off x="7344308" y="5584607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440959" y="5899018"/>
            <a:ext cx="15726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300" i="1" dirty="0" err="1" smtClean="0">
                <a:solidFill>
                  <a:srgbClr val="000000"/>
                </a:solidFill>
              </a:rPr>
              <a:t>Helio</a:t>
            </a:r>
            <a:r>
              <a:rPr lang="en-US" sz="1300" i="1" dirty="0" smtClean="0">
                <a:solidFill>
                  <a:srgbClr val="000000"/>
                </a:solidFill>
              </a:rPr>
              <a:t> P90  (2+6)C (2019)</a:t>
            </a:r>
          </a:p>
        </p:txBody>
      </p:sp>
      <p:sp>
        <p:nvSpPr>
          <p:cNvPr id="97" name="Right Arrow 96"/>
          <p:cNvSpPr/>
          <p:nvPr/>
        </p:nvSpPr>
        <p:spPr bwMode="auto">
          <a:xfrm>
            <a:off x="7356884" y="6022142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256076" y="5939506"/>
            <a:ext cx="21595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300" i="1" dirty="0">
                <a:solidFill>
                  <a:srgbClr val="000000"/>
                </a:solidFill>
              </a:rPr>
              <a:t>MT8135 (2+2)C (2013)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MT6595 (4+4)C (2014)</a:t>
            </a:r>
          </a:p>
        </p:txBody>
      </p:sp>
    </p:spTree>
    <p:extLst>
      <p:ext uri="{BB962C8B-B14F-4D97-AF65-F5344CB8AC3E}">
        <p14:creationId xmlns:p14="http://schemas.microsoft.com/office/powerpoint/2010/main" val="123870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414" y="484682"/>
            <a:ext cx="794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Emergence of symmetrical multicores in mobile processor lines -2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74936" y="843841"/>
            <a:ext cx="9177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preceding Figure shows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symmetrical multicores emerged in mobile processors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from 2011 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i.e.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about 6 years later than in desktop processors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such as Intel’s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dual-core Pentium D (2005) or AMD’s K8-based Toledo (2005).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2.3 </a:t>
            </a:r>
            <a:r>
              <a:rPr lang="en-US" dirty="0" smtClean="0"/>
              <a:t>Symmetrical multicore-based mobile processors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479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060" y="846337"/>
            <a:ext cx="8936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aim is raising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by having more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execution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(rather than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increasing reliability by multiplication of the cores).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508" y="485380"/>
            <a:ext cx="6066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 of introducing symmetrical multicores</a:t>
            </a:r>
          </a:p>
        </p:txBody>
      </p:sp>
      <p:sp>
        <p:nvSpPr>
          <p:cNvPr id="5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2.3 </a:t>
            </a:r>
            <a:r>
              <a:rPr lang="en-US" dirty="0" smtClean="0"/>
              <a:t>Symmetrical multicore-based mobile processors </a:t>
            </a:r>
            <a:r>
              <a:rPr lang="hu-HU" dirty="0" smtClean="0"/>
              <a:t>(3)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7753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98" y="477475"/>
            <a:ext cx="6101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Symmetrical multicore-based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mobile processor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694" y="832845"/>
            <a:ext cx="8981806" cy="351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Symmetrical multicores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 with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multiple CPU cores operating in parallel.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357" y="1808820"/>
            <a:ext cx="4515998" cy="3960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673" y="1184631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8994" y="5949803"/>
            <a:ext cx="6224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Example of a symmetrical multicore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(actually Samsung’s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4412 mobile processor, 2012)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305355" y="2255488"/>
            <a:ext cx="2484000" cy="10080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2.3 </a:t>
            </a:r>
            <a:r>
              <a:rPr lang="en-US" dirty="0" smtClean="0"/>
              <a:t>Symmetrical multicore-based mobile processors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1540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787570" y="1848038"/>
            <a:ext cx="888385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3-cores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728343" y="1848038"/>
            <a:ext cx="888385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8-cores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5210237" y="1209912"/>
            <a:ext cx="0" cy="2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>
            <a:off x="4211638" y="1436503"/>
            <a:ext cx="990600" cy="353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53063" y="1848038"/>
            <a:ext cx="888385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2-cores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endCxn id="11" idx="7"/>
          </p:cNvCxnSpPr>
          <p:nvPr/>
        </p:nvCxnSpPr>
        <p:spPr>
          <a:xfrm flipH="1">
            <a:off x="2292248" y="1430135"/>
            <a:ext cx="2909990" cy="3395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6" idx="0"/>
          </p:cNvCxnSpPr>
          <p:nvPr/>
        </p:nvCxnSpPr>
        <p:spPr>
          <a:xfrm>
            <a:off x="5202238" y="1436503"/>
            <a:ext cx="2970297" cy="3523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4181358" y="1756230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2236692" y="1760825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8151081" y="1757906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721533" y="1855007"/>
            <a:ext cx="888385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4-cores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>
            <a:stCxn id="6" idx="0"/>
          </p:cNvCxnSpPr>
          <p:nvPr/>
        </p:nvCxnSpPr>
        <p:spPr>
          <a:xfrm>
            <a:off x="5202238" y="1436503"/>
            <a:ext cx="954066" cy="360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6115147" y="175275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996875" y="953725"/>
            <a:ext cx="240642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Symmetrical multicores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244966" y="2443195"/>
            <a:ext cx="7545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Apple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73601" y="2929539"/>
            <a:ext cx="11596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99455" y="3717060"/>
            <a:ext cx="1232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Qualcomm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Snapdragon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471" y="4390183"/>
            <a:ext cx="7970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Huawei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Kirin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7831" y="5352655"/>
            <a:ext cx="10347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MediaTek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41316" y="2330815"/>
            <a:ext cx="15301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(2x Cortex-A9)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50260" y="2330815"/>
            <a:ext cx="15301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A8X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(3x Typhoon)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22050" y="2915880"/>
            <a:ext cx="19559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</a:t>
            </a: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4412 </a:t>
            </a: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(2012</a:t>
            </a: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 Cortex-A9</a:t>
            </a:r>
            <a:endParaRPr kumimoji="0" lang="hu-HU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18188" y="2909375"/>
            <a:ext cx="18966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7580</a:t>
            </a: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</a:t>
            </a: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8x Cortex-A53</a:t>
            </a:r>
            <a:endParaRPr kumimoji="0" lang="hu-HU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38187" y="2915880"/>
            <a:ext cx="18966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3250</a:t>
            </a: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 Cortex-A7</a:t>
            </a:r>
            <a:endParaRPr kumimoji="0" lang="hu-HU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98365" y="3725970"/>
            <a:ext cx="12890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S400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 Cortex-A7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23419" y="3725970"/>
            <a:ext cx="12890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S200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 Cortex-A7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94159" y="4401045"/>
            <a:ext cx="14397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K3V2 (2012)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(4x Cortex-A9)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86349" y="4401045"/>
            <a:ext cx="15792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Kirin 620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(8x Cortex-A53)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94622" y="5301145"/>
            <a:ext cx="148470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MT6582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 Cortex-A7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20060" y="5301145"/>
            <a:ext cx="14847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MT6592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8x Cortex-A7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41316" y="5281895"/>
            <a:ext cx="14847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MT6572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 Cortex-A7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564" y="484680"/>
            <a:ext cx="776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symmetrical multicores in mobile processor lines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6505" y="6174305"/>
            <a:ext cx="8478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Note: The dates after the model designations are the release dates of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first models of the related lines providing the indicated number of cores.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6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2.3 </a:t>
            </a:r>
            <a:r>
              <a:rPr lang="en-US" dirty="0" smtClean="0"/>
              <a:t>Symmetrical multicore-based mobile processors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7" name="Right Arrow 36"/>
          <p:cNvSpPr/>
          <p:nvPr/>
        </p:nvSpPr>
        <p:spPr bwMode="auto">
          <a:xfrm>
            <a:off x="3311860" y="1952836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5063480" y="196782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9" name="Right Arrow 38"/>
          <p:cNvSpPr/>
          <p:nvPr/>
        </p:nvSpPr>
        <p:spPr bwMode="auto">
          <a:xfrm>
            <a:off x="6935688" y="198884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8" y="481305"/>
            <a:ext cx="603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1. Overview of the evolution of </a:t>
            </a:r>
            <a:r>
              <a:rPr lang="en-US" dirty="0" smtClean="0">
                <a:solidFill>
                  <a:schemeClr val="accent6"/>
                </a:solidFill>
              </a:rPr>
              <a:t>mobile </a:t>
            </a:r>
            <a:r>
              <a:rPr lang="en-US" dirty="0">
                <a:solidFill>
                  <a:schemeClr val="accent6"/>
                </a:solidFill>
              </a:rPr>
              <a:t>processors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836712"/>
            <a:ext cx="888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Recently, there are </a:t>
            </a:r>
            <a:r>
              <a:rPr lang="en-US" sz="1600" dirty="0" smtClean="0">
                <a:solidFill>
                  <a:srgbClr val="0070C0"/>
                </a:solidFill>
              </a:rPr>
              <a:t>only a few vendors </a:t>
            </a:r>
            <a:r>
              <a:rPr lang="en-US" sz="1600" dirty="0" smtClean="0"/>
              <a:t>who are </a:t>
            </a:r>
            <a:r>
              <a:rPr lang="en-US" sz="1600" dirty="0" smtClean="0">
                <a:solidFill>
                  <a:srgbClr val="0070C0"/>
                </a:solidFill>
              </a:rPr>
              <a:t>designing mobile processors</a:t>
            </a:r>
            <a:r>
              <a:rPr lang="en-US" sz="1600" dirty="0" smtClean="0"/>
              <a:t>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such as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006180" y="1356723"/>
            <a:ext cx="28542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Qualcomm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Apple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/>
              <a:t>MediaTek</a:t>
            </a:r>
            <a:endParaRPr lang="en-US" sz="1600" dirty="0" smtClean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Samsung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/>
              <a:t>HiSilicon</a:t>
            </a:r>
            <a:r>
              <a:rPr lang="en-US" sz="1600" dirty="0" smtClean="0"/>
              <a:t> LSI (Huawei).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05628" y="3658483"/>
            <a:ext cx="8604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next Figure shows the </a:t>
            </a:r>
            <a:r>
              <a:rPr lang="en-US" sz="1600" dirty="0" smtClean="0">
                <a:solidFill>
                  <a:srgbClr val="FF0000"/>
                </a:solidFill>
              </a:rPr>
              <a:t>market share </a:t>
            </a:r>
            <a:r>
              <a:rPr lang="en-US" sz="1600" dirty="0" smtClean="0"/>
              <a:t>of the cited vendors in terms of their </a:t>
            </a:r>
          </a:p>
          <a:p>
            <a:r>
              <a:rPr lang="en-US" sz="1600" dirty="0" smtClean="0"/>
              <a:t>      </a:t>
            </a:r>
            <a:r>
              <a:rPr lang="en-US" sz="1600" dirty="0" smtClean="0">
                <a:solidFill>
                  <a:srgbClr val="0070C0"/>
                </a:solidFill>
              </a:rPr>
              <a:t>worldwide revenue</a:t>
            </a:r>
            <a:r>
              <a:rPr lang="en-US" sz="1600" dirty="0" smtClean="0"/>
              <a:t>. 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863588" y="2830391"/>
            <a:ext cx="7426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All of these vendors, </a:t>
            </a:r>
            <a:r>
              <a:rPr lang="en-US" sz="1600" dirty="0" smtClean="0">
                <a:solidFill>
                  <a:srgbClr val="0070C0"/>
                </a:solidFill>
              </a:rPr>
              <a:t>except Samsung</a:t>
            </a:r>
            <a:r>
              <a:rPr lang="en-US" sz="1600" dirty="0" smtClean="0"/>
              <a:t>, are </a:t>
            </a:r>
            <a:r>
              <a:rPr lang="en-US" sz="1600" dirty="0" smtClean="0">
                <a:solidFill>
                  <a:srgbClr val="0070C0"/>
                </a:solidFill>
              </a:rPr>
              <a:t>fabless</a:t>
            </a:r>
            <a:r>
              <a:rPr lang="en-US" sz="1600" dirty="0" smtClean="0"/>
              <a:t>, they are designing</a:t>
            </a:r>
          </a:p>
          <a:p>
            <a:r>
              <a:rPr lang="en-US" sz="1600" dirty="0" smtClean="0"/>
              <a:t>  processors, but </a:t>
            </a:r>
            <a:r>
              <a:rPr lang="en-US" sz="1600" dirty="0" smtClean="0">
                <a:solidFill>
                  <a:srgbClr val="0070C0"/>
                </a:solidFill>
              </a:rPr>
              <a:t>manufacturing</a:t>
            </a:r>
            <a:r>
              <a:rPr lang="en-US" sz="1600" dirty="0" smtClean="0"/>
              <a:t> will be done by </a:t>
            </a:r>
            <a:r>
              <a:rPr lang="en-US" sz="1600" dirty="0" smtClean="0">
                <a:solidFill>
                  <a:srgbClr val="0070C0"/>
                </a:solidFill>
              </a:rPr>
              <a:t>TSMC (Taiwanese 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  Semiconductor Manufacturing Company) </a:t>
            </a:r>
            <a:r>
              <a:rPr lang="en-US" sz="1600" dirty="0" smtClean="0"/>
              <a:t>and</a:t>
            </a:r>
            <a:r>
              <a:rPr lang="en-US" sz="1600" dirty="0" smtClean="0">
                <a:solidFill>
                  <a:srgbClr val="0070C0"/>
                </a:solidFill>
              </a:rPr>
              <a:t> Samsung. 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5350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788" y="485161"/>
            <a:ext cx="595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 implementation of symmetrical multicores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224" y="849514"/>
            <a:ext cx="8700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and quad core symmetrical multicores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built up 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dual- or four-way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clusters with a shared (inclusive) L2 cache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(and private L1 caches),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as indicated below: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17600" y="4149080"/>
            <a:ext cx="3709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4-way core cluster with shared L2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9033" y="5184195"/>
            <a:ext cx="876393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During memory accesses, cache coherency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within the core cluster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is maintained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by the shared L2 cache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its cache coherency protocol.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core cluster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connected to the rest of the mobile application processor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typically via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coherent interconnect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2800" y="4149080"/>
            <a:ext cx="3709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2-way core cluster with shared L2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44391" y="4599130"/>
            <a:ext cx="8201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symmetrical multicores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implemented typically 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4-way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clusters,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are also called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multi-cluster SMPs.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567829" y="2078850"/>
            <a:ext cx="3538307" cy="1848105"/>
            <a:chOff x="4567829" y="2078850"/>
            <a:chExt cx="3538307" cy="1848105"/>
          </a:xfrm>
        </p:grpSpPr>
        <p:sp>
          <p:nvSpPr>
            <p:cNvPr id="7" name="Rectangle 6"/>
            <p:cNvSpPr/>
            <p:nvPr/>
          </p:nvSpPr>
          <p:spPr bwMode="auto">
            <a:xfrm>
              <a:off x="4594056" y="2078850"/>
              <a:ext cx="3420380" cy="1845205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stCxn id="7" idx="1"/>
              <a:endCxn id="7" idx="3"/>
            </p:cNvCxnSpPr>
            <p:nvPr/>
          </p:nvCxnSpPr>
          <p:spPr bwMode="auto">
            <a:xfrm>
              <a:off x="4594056" y="3001453"/>
              <a:ext cx="342038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594056" y="3349420"/>
              <a:ext cx="342038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5403881" y="2078850"/>
              <a:ext cx="0" cy="126779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6259241" y="2078850"/>
              <a:ext cx="0" cy="126779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7159341" y="2078850"/>
              <a:ext cx="0" cy="126779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4824206" y="2396661"/>
              <a:ext cx="5717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C0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57916" y="2393885"/>
              <a:ext cx="6069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C0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87704" y="2396661"/>
              <a:ext cx="606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C0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21414" y="2393885"/>
              <a:ext cx="603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C0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67829" y="3026072"/>
              <a:ext cx="946795" cy="323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L1I/L1D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29294" y="3034240"/>
              <a:ext cx="946795" cy="323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L1I/L1D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84389" y="3012375"/>
              <a:ext cx="946795" cy="323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L1I/L1D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59341" y="3029926"/>
              <a:ext cx="946795" cy="323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L1I/L1D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79221" y="3481263"/>
              <a:ext cx="7045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L2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4596286" y="3350955"/>
              <a:ext cx="3418150" cy="576000"/>
            </a:xfrm>
            <a:prstGeom prst="rect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52910" y="2078850"/>
            <a:ext cx="1787349" cy="1849205"/>
            <a:chOff x="1652910" y="2078850"/>
            <a:chExt cx="1787349" cy="1849205"/>
          </a:xfrm>
        </p:grpSpPr>
        <p:sp>
          <p:nvSpPr>
            <p:cNvPr id="47" name="Rectangle 46"/>
            <p:cNvSpPr/>
            <p:nvPr/>
          </p:nvSpPr>
          <p:spPr bwMode="auto">
            <a:xfrm>
              <a:off x="1679138" y="2078850"/>
              <a:ext cx="1670798" cy="1845205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48" name="Straight Connector 47"/>
            <p:cNvCxnSpPr>
              <a:stCxn id="47" idx="1"/>
              <a:endCxn id="47" idx="3"/>
            </p:cNvCxnSpPr>
            <p:nvPr/>
          </p:nvCxnSpPr>
          <p:spPr bwMode="auto">
            <a:xfrm>
              <a:off x="1679138" y="3001453"/>
              <a:ext cx="1670798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/>
            <p:nvPr/>
          </p:nvCxnSpPr>
          <p:spPr bwMode="auto">
            <a:xfrm flipV="1">
              <a:off x="1679137" y="3338836"/>
              <a:ext cx="1656000" cy="1058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2488962" y="2078850"/>
              <a:ext cx="0" cy="126779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3344322" y="2078850"/>
              <a:ext cx="0" cy="126779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TextBox 51"/>
            <p:cNvSpPr txBox="1"/>
            <p:nvPr/>
          </p:nvSpPr>
          <p:spPr>
            <a:xfrm>
              <a:off x="1909287" y="2396661"/>
              <a:ext cx="5717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C0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720963" y="2393885"/>
              <a:ext cx="6069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C0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652910" y="3026072"/>
              <a:ext cx="946795" cy="323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L1I/L1D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281431" y="3481263"/>
              <a:ext cx="7045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L2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1677943" y="3341255"/>
              <a:ext cx="1670400" cy="586800"/>
            </a:xfrm>
            <a:prstGeom prst="rect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L2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493464" y="3027640"/>
              <a:ext cx="946795" cy="323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L1I/L1D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38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2.3 </a:t>
            </a:r>
            <a:r>
              <a:rPr lang="en-US" dirty="0" smtClean="0"/>
              <a:t>Symmetrical multicore-based mobile processors </a:t>
            </a:r>
            <a:r>
              <a:rPr lang="hu-HU" dirty="0" smtClean="0"/>
              <a:t>(6)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29829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413005"/>
            <a:ext cx="89630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05" y="484785"/>
            <a:ext cx="9111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Block diagram of a quad core symmetrical multicore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(Qualcomm’s Snapdragon 800 SOC) (2013)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2.3 </a:t>
            </a:r>
            <a:r>
              <a:rPr lang="en-US" dirty="0" smtClean="0"/>
              <a:t>Symmetrical multicore-based mobile processors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4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77470" y="476508"/>
            <a:ext cx="7374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Historical remark: Emergence of core cluster in the ARM11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MPCore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50" y="849437"/>
            <a:ext cx="863807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4-way core cluster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was introduced by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 in 2004,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it was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-based.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core cluster however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did not include an L2 cache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thus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coherency was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provided by a dedicated Snoop Control Unit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shown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"/>
          <a:stretch/>
        </p:blipFill>
        <p:spPr bwMode="auto">
          <a:xfrm>
            <a:off x="585064" y="1930645"/>
            <a:ext cx="8173173" cy="410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8259" y="6285801"/>
            <a:ext cx="8058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ARM’s first 4-way core cluster (without an L2 cache) from 2004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2.3 </a:t>
            </a:r>
            <a:r>
              <a:rPr lang="en-US" dirty="0" smtClean="0"/>
              <a:t>Symmetrical multicore-based mobile processors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58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619786" y="1493785"/>
            <a:ext cx="7822644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2.4 </a:t>
            </a:r>
            <a:r>
              <a:rPr lang="en-US" altLang="en-US" sz="1900" dirty="0" err="1" smtClean="0">
                <a:solidFill>
                  <a:srgbClr val="FFFFFF"/>
                </a:solidFill>
                <a:cs typeface="Arial" charset="0"/>
              </a:rPr>
              <a:t>big.LITTLE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core clusters-based mobile 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processors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10260" y="2177201"/>
            <a:ext cx="7877175" cy="504825"/>
            <a:chOff x="469" y="2160"/>
            <a:chExt cx="4633" cy="318"/>
          </a:xfrm>
        </p:grpSpPr>
        <p:sp>
          <p:nvSpPr>
            <p:cNvPr id="4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hu-HU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2.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4.1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rationale for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20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big.LITTLE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processing</a:t>
              </a:r>
              <a:endPara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" name="Text Box 12"/>
            <p:cNvSpPr txBox="1">
              <a:spLocks noChangeArrowheads="1"/>
            </p:cNvSpPr>
            <p:nvPr/>
          </p:nvSpPr>
          <p:spPr bwMode="auto">
            <a:xfrm>
              <a:off x="469" y="2201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21373" y="2728412"/>
            <a:ext cx="7866062" cy="504825"/>
            <a:chOff x="476" y="2160"/>
            <a:chExt cx="4626" cy="318"/>
          </a:xfrm>
        </p:grpSpPr>
        <p:sp>
          <p:nvSpPr>
            <p:cNvPr id="7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en-US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2.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4.2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Principle of </a:t>
              </a:r>
              <a:r>
                <a:rPr lang="en-US" altLang="en-US" sz="20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big.LITTLE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processing</a:t>
              </a:r>
              <a:endPara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</p:grp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621373" y="3300781"/>
            <a:ext cx="7866062" cy="504825"/>
            <a:chOff x="476" y="2160"/>
            <a:chExt cx="4626" cy="318"/>
          </a:xfrm>
        </p:grpSpPr>
        <p:sp>
          <p:nvSpPr>
            <p:cNvPr id="10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hu-HU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2.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4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.3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Implementation of the </a:t>
              </a:r>
              <a:r>
                <a:rPr lang="en-US" altLang="en-US" sz="20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big.LITTLE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technology</a:t>
              </a:r>
              <a:endPara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</p:grp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622961" y="3858107"/>
            <a:ext cx="7864474" cy="504825"/>
            <a:chOff x="476" y="2160"/>
            <a:chExt cx="4626" cy="318"/>
          </a:xfrm>
        </p:grpSpPr>
        <p:sp>
          <p:nvSpPr>
            <p:cNvPr id="13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hu-HU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2.</a:t>
              </a:r>
              <a:r>
                <a:rPr lang="en-US" sz="2000" dirty="0" smtClean="0">
                  <a:solidFill>
                    <a:srgbClr val="FFFFFF"/>
                  </a:solidFill>
                  <a:latin typeface="Verdana"/>
                </a:rPr>
                <a:t>4.4 </a:t>
              </a:r>
              <a:r>
                <a:rPr lang="en-US" sz="2000" dirty="0">
                  <a:solidFill>
                    <a:srgbClr val="FFFFFF"/>
                  </a:solidFill>
                  <a:latin typeface="Verdana"/>
                </a:rPr>
                <a:t>Task scheduling of </a:t>
              </a:r>
              <a:r>
                <a:rPr lang="en-US" sz="2000" dirty="0" err="1">
                  <a:solidFill>
                    <a:srgbClr val="FFFFFF"/>
                  </a:solidFill>
                  <a:latin typeface="Verdana"/>
                </a:rPr>
                <a:t>big.LITTLE</a:t>
              </a:r>
              <a:r>
                <a:rPr lang="en-US" sz="2000" dirty="0">
                  <a:solidFill>
                    <a:srgbClr val="FFFFFF"/>
                  </a:solidFill>
                  <a:latin typeface="Verdana"/>
                </a:rPr>
                <a:t> mobile </a:t>
              </a:r>
              <a:r>
                <a:rPr lang="en-US" sz="2000" dirty="0" smtClean="0">
                  <a:solidFill>
                    <a:srgbClr val="FFFFFF"/>
                  </a:solidFill>
                  <a:latin typeface="Verdana"/>
                </a:rPr>
                <a:t>processors</a:t>
              </a:r>
              <a:endParaRPr lang="hu-HU" sz="20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4" name="Text Box 31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1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27480" y="1588807"/>
            <a:ext cx="192026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Single core CPUs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425865" y="1593672"/>
            <a:ext cx="269740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Multicore CPUs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>
            <a:endCxn id="8" idx="7"/>
          </p:cNvCxnSpPr>
          <p:nvPr/>
        </p:nvCxnSpPr>
        <p:spPr bwMode="auto">
          <a:xfrm flipH="1">
            <a:off x="1915640" y="1373562"/>
            <a:ext cx="1790210" cy="14330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>
            <a:endCxn id="6" idx="1"/>
          </p:cNvCxnSpPr>
          <p:nvPr/>
        </p:nvCxnSpPr>
        <p:spPr bwMode="auto">
          <a:xfrm>
            <a:off x="3701084" y="1373562"/>
            <a:ext cx="2020159" cy="1536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5711711" y="1518403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24361" y="1030725"/>
            <a:ext cx="579664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Main types of CPU architectures in </a:t>
            </a:r>
            <a:r>
              <a:rPr lang="en-US" altLang="en-US" sz="1300" b="1" dirty="0">
                <a:solidFill>
                  <a:srgbClr val="000000"/>
                </a:solidFill>
              </a:rPr>
              <a:t>mobile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processors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1860085" y="1508031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060290" y="2173123"/>
            <a:ext cx="139012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clusters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527903" y="2173123"/>
            <a:ext cx="139012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DynamIQ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clusters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703060" y="2173123"/>
            <a:ext cx="1373885" cy="51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Symmetrical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multicores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390002" y="1924872"/>
            <a:ext cx="2342216" cy="2006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32218" y="1924872"/>
            <a:ext cx="2484682" cy="186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5699307" y="210635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3359864" y="2110952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8189991" y="2097980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938854" y="2807372"/>
            <a:ext cx="2086185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Cluster migration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H="1">
            <a:off x="4875839" y="2666098"/>
            <a:ext cx="855661" cy="11560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5744254" y="2667841"/>
            <a:ext cx="844935" cy="10479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6548285" y="2749445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5831799" y="2807372"/>
            <a:ext cx="158088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migration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(GTS)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4840849" y="2754040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59" name="Straight Connector 58"/>
          <p:cNvCxnSpPr>
            <a:endCxn id="16" idx="0"/>
          </p:cNvCxnSpPr>
          <p:nvPr/>
        </p:nvCxnSpPr>
        <p:spPr bwMode="auto">
          <a:xfrm>
            <a:off x="5731500" y="1924872"/>
            <a:ext cx="351" cy="18148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itle 6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2.</a:t>
            </a:r>
            <a:r>
              <a:rPr lang="hu-HU" dirty="0" smtClean="0"/>
              <a:t>4 </a:t>
            </a:r>
            <a:r>
              <a:rPr lang="en-US" dirty="0" smtClean="0"/>
              <a:t>big-LITTLE core clusters-based mobile processors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66119" y="477411"/>
            <a:ext cx="656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2.4 big-LITTLE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core clusters-based mobile processors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8341" y="3508405"/>
            <a:ext cx="15968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ARM1176 (2007)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until A4 (2010)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885545" y="3517510"/>
            <a:ext cx="10563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(2C)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205320" y="3511713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A10 (2016)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(2+2)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888770" y="3514467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A11 (2017)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 flipH="1">
            <a:off x="127000" y="3508405"/>
            <a:ext cx="7545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Apple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73548" y="4180644"/>
            <a:ext cx="12570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3110 (2010)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444183" y="4183687"/>
            <a:ext cx="1892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3250  2C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4412 4C (2012)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282133" y="4177890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5410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878275" y="4180644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5420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 flipH="1">
            <a:off x="-44365" y="4168002"/>
            <a:ext cx="11596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508950" y="4192154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9810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Right Arrow 77"/>
          <p:cNvSpPr/>
          <p:nvPr/>
        </p:nvSpPr>
        <p:spPr bwMode="auto">
          <a:xfrm>
            <a:off x="2541067" y="3628722"/>
            <a:ext cx="239607" cy="110097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9" name="Right Arrow 78"/>
          <p:cNvSpPr/>
          <p:nvPr/>
        </p:nvSpPr>
        <p:spPr bwMode="auto">
          <a:xfrm>
            <a:off x="4012954" y="364101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0" name="Right Arrow 79"/>
          <p:cNvSpPr/>
          <p:nvPr/>
        </p:nvSpPr>
        <p:spPr bwMode="auto">
          <a:xfrm>
            <a:off x="5607115" y="364101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1" name="Right Arrow 80"/>
          <p:cNvSpPr/>
          <p:nvPr/>
        </p:nvSpPr>
        <p:spPr bwMode="auto">
          <a:xfrm>
            <a:off x="4160907" y="427108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2" name="Right Arrow 81"/>
          <p:cNvSpPr/>
          <p:nvPr/>
        </p:nvSpPr>
        <p:spPr bwMode="auto">
          <a:xfrm>
            <a:off x="2372531" y="4277527"/>
            <a:ext cx="215395" cy="95026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3" name="Right Arrow 82"/>
          <p:cNvSpPr/>
          <p:nvPr/>
        </p:nvSpPr>
        <p:spPr bwMode="auto">
          <a:xfrm>
            <a:off x="5615275" y="427108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" name="Right Arrow 83"/>
          <p:cNvSpPr/>
          <p:nvPr/>
        </p:nvSpPr>
        <p:spPr bwMode="auto">
          <a:xfrm>
            <a:off x="7334243" y="4271085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65038" y="4828758"/>
            <a:ext cx="12570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MSM 7225 (2007)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470038" y="4821168"/>
            <a:ext cx="1892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8260 2C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400 4C (2013)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355525" y="4828758"/>
            <a:ext cx="2280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808 (2+4)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810 (4+4) (2015)</a:t>
            </a:r>
          </a:p>
        </p:txBody>
      </p:sp>
      <p:sp>
        <p:nvSpPr>
          <p:cNvPr id="89" name="TextBox 88"/>
          <p:cNvSpPr txBox="1"/>
          <p:nvPr/>
        </p:nvSpPr>
        <p:spPr>
          <a:xfrm flipH="1">
            <a:off x="-18511" y="4811145"/>
            <a:ext cx="1232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Qualcomm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Snapdragon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534805" y="4829635"/>
            <a:ext cx="1383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845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(4+4)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2374593" y="4910860"/>
            <a:ext cx="215395" cy="95026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4755564" y="4923873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" name="Right Arrow 93"/>
          <p:cNvSpPr/>
          <p:nvPr/>
        </p:nvSpPr>
        <p:spPr bwMode="auto">
          <a:xfrm>
            <a:off x="7358735" y="4923873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505" y="5329446"/>
            <a:ext cx="7970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Huawei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Kirin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2689" y="5451776"/>
            <a:ext cx="169309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920 (4+4)) 2014)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1594" y="5451776"/>
            <a:ext cx="14563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(K3V1) (2009)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697294" y="5451776"/>
            <a:ext cx="15147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(K3V2 (2012))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7" name="Right Arrow 56"/>
          <p:cNvSpPr/>
          <p:nvPr/>
        </p:nvSpPr>
        <p:spPr bwMode="auto">
          <a:xfrm>
            <a:off x="4758247" y="554674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2375529" y="5549579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9865" y="5906135"/>
            <a:ext cx="10347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MediaTek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82515" y="5906095"/>
            <a:ext cx="17668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MT6582 4C (2013)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MT6592 8C (2013)</a:t>
            </a:r>
          </a:p>
        </p:txBody>
      </p:sp>
      <p:sp>
        <p:nvSpPr>
          <p:cNvPr id="63" name="Right Arrow 62"/>
          <p:cNvSpPr/>
          <p:nvPr/>
        </p:nvSpPr>
        <p:spPr bwMode="auto">
          <a:xfrm>
            <a:off x="4761640" y="598652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4" name="Right Arrow 63"/>
          <p:cNvSpPr/>
          <p:nvPr/>
        </p:nvSpPr>
        <p:spPr bwMode="auto">
          <a:xfrm>
            <a:off x="2124025" y="5985090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077876" y="5912652"/>
            <a:ext cx="9653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MT6218B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(2003)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102287" y="1975650"/>
            <a:ext cx="3357679" cy="460999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524477" y="5450216"/>
            <a:ext cx="13835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300" i="1" dirty="0" smtClean="0">
                <a:solidFill>
                  <a:srgbClr val="000000"/>
                </a:solidFill>
              </a:rPr>
              <a:t>980 (2018)</a:t>
            </a:r>
          </a:p>
          <a:p>
            <a:pPr algn="ctr" defTabSz="914400">
              <a:defRPr/>
            </a:pPr>
            <a:r>
              <a:rPr lang="en-US" sz="1300" i="1" dirty="0" smtClean="0">
                <a:solidFill>
                  <a:srgbClr val="000000"/>
                </a:solidFill>
              </a:rPr>
              <a:t>(2+2+4)C</a:t>
            </a:r>
          </a:p>
          <a:p>
            <a:pPr algn="ctr" defTabSz="914400">
              <a:defRPr/>
            </a:pPr>
            <a:endParaRPr lang="en-US" sz="1300" i="1" dirty="0">
              <a:solidFill>
                <a:srgbClr val="000000"/>
              </a:solidFill>
            </a:endParaRPr>
          </a:p>
        </p:txBody>
      </p:sp>
      <p:sp>
        <p:nvSpPr>
          <p:cNvPr id="95" name="Right Arrow 94"/>
          <p:cNvSpPr/>
          <p:nvPr/>
        </p:nvSpPr>
        <p:spPr bwMode="auto">
          <a:xfrm>
            <a:off x="7344308" y="5574982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440959" y="5889393"/>
            <a:ext cx="15726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300" i="1" dirty="0" err="1" smtClean="0">
                <a:solidFill>
                  <a:srgbClr val="000000"/>
                </a:solidFill>
              </a:rPr>
              <a:t>Helio</a:t>
            </a:r>
            <a:r>
              <a:rPr lang="en-US" sz="1300" i="1" dirty="0" smtClean="0">
                <a:solidFill>
                  <a:srgbClr val="000000"/>
                </a:solidFill>
              </a:rPr>
              <a:t> P90  (2+6)C (2019)</a:t>
            </a:r>
          </a:p>
        </p:txBody>
      </p:sp>
      <p:sp>
        <p:nvSpPr>
          <p:cNvPr id="97" name="Right Arrow 96"/>
          <p:cNvSpPr/>
          <p:nvPr/>
        </p:nvSpPr>
        <p:spPr bwMode="auto">
          <a:xfrm>
            <a:off x="7356884" y="6012517"/>
            <a:ext cx="228600" cy="9144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279959" y="5918268"/>
            <a:ext cx="21595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300" i="1" dirty="0">
                <a:solidFill>
                  <a:srgbClr val="000000"/>
                </a:solidFill>
              </a:rPr>
              <a:t>MT8135 (2+2)C (2013)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MT6595 (4+4)C (2014)</a:t>
            </a:r>
          </a:p>
        </p:txBody>
      </p:sp>
    </p:spTree>
    <p:extLst>
      <p:ext uri="{BB962C8B-B14F-4D97-AF65-F5344CB8AC3E}">
        <p14:creationId xmlns:p14="http://schemas.microsoft.com/office/powerpoint/2010/main" val="125792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791580" y="1844055"/>
            <a:ext cx="7570892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2.4.1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rationale for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big.LITTLE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processing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26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025" y="485690"/>
            <a:ext cx="592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2.4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.1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rationale for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processing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820" y="849451"/>
            <a:ext cx="908332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aims at power reduction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is based on the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recognition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processors of smartphones 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tablets have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dynamically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changing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loads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i.e.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 intensity processor requests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alternate with low intensity processor requests. 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2.4.1 </a:t>
            </a:r>
            <a:r>
              <a:rPr lang="en-US" dirty="0" smtClean="0"/>
              <a:t>The rationale for </a:t>
            </a:r>
            <a:r>
              <a:rPr lang="en-US" dirty="0" err="1" smtClean="0"/>
              <a:t>big.LITTLE</a:t>
            </a:r>
            <a:r>
              <a:rPr lang="en-US" dirty="0" smtClean="0"/>
              <a:t> </a:t>
            </a:r>
            <a:r>
              <a:rPr lang="hu-HU" dirty="0" smtClean="0"/>
              <a:t>processing</a:t>
            </a:r>
            <a:r>
              <a:rPr lang="en-US" dirty="0" smtClean="0"/>
              <a:t>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50825" y="2168860"/>
            <a:ext cx="8856000" cy="1440000"/>
          </a:xfrm>
          <a:prstGeom prst="roundRect">
            <a:avLst/>
          </a:prstGeom>
          <a:solidFill>
            <a:srgbClr val="EFF9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525" y="2274694"/>
            <a:ext cx="8847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idea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big.LITTLE technology is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consumption of the chip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ould be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reduced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575" y="2859759"/>
            <a:ext cx="8469563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intensity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loads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would run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powerfull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hungry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ow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ntensity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loads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less powerful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less power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hungry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0176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8"/>
          <a:stretch/>
        </p:blipFill>
        <p:spPr bwMode="auto">
          <a:xfrm>
            <a:off x="71500" y="1249088"/>
            <a:ext cx="9027494" cy="33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254" y="480628"/>
            <a:ext cx="8562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Percentage of time spent in DVFS states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less demanding 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workloads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core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device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863" y="5095340"/>
            <a:ext cx="88021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graph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above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shows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percentage of time spent in DVFS states,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idle 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shutdown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 dual core Cortex-A9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mobile device.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diagram,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 color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indicates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highest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green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lowest frequency operating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points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whereas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colors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between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represent intermediate frequencies.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Light blue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means that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is idling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Waiting for Interrupt 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WFI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dark blue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indicates that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is shut down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i.e.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cores are shut down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4" r="34856"/>
          <a:stretch/>
        </p:blipFill>
        <p:spPr bwMode="auto">
          <a:xfrm>
            <a:off x="416995" y="4424838"/>
            <a:ext cx="5910200" cy="56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35285" y="4701773"/>
            <a:ext cx="6399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9445" y="4718913"/>
            <a:ext cx="20537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WFI: Waiting for Interrupt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2.4.1 </a:t>
            </a:r>
            <a:r>
              <a:rPr lang="en-US" dirty="0" smtClean="0"/>
              <a:t>The rationale for </a:t>
            </a:r>
            <a:r>
              <a:rPr lang="en-US" dirty="0" err="1" smtClean="0"/>
              <a:t>big.LITTLE</a:t>
            </a:r>
            <a:r>
              <a:rPr lang="en-US" dirty="0" smtClean="0"/>
              <a:t> </a:t>
            </a:r>
            <a:r>
              <a:rPr lang="hu-HU" dirty="0" err="1" smtClean="0"/>
              <a:t>processing</a:t>
            </a:r>
            <a:r>
              <a:rPr lang="en-US" dirty="0" smtClean="0"/>
              <a:t> </a:t>
            </a:r>
            <a:r>
              <a:rPr lang="hu-HU" dirty="0" smtClean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502" y="1127646"/>
            <a:ext cx="88699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 in the diagram,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cores spend most on their time in idle, shut down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light intensity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states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thus there is a large headroom for power saving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when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less powerful but less power hungry cores are used for light intensity, idle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shut down phases of the operation.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253" y="476672"/>
            <a:ext cx="8083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Percentage of time spent in DVFS states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intensity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cases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 mobile device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2.4.1 </a:t>
            </a:r>
            <a:r>
              <a:rPr lang="en-US" dirty="0" smtClean="0"/>
              <a:t>The rationale for </a:t>
            </a:r>
            <a:r>
              <a:rPr lang="en-US" dirty="0" err="1" smtClean="0"/>
              <a:t>big.LITTLE</a:t>
            </a:r>
            <a:r>
              <a:rPr lang="en-US" dirty="0" smtClean="0"/>
              <a:t> </a:t>
            </a:r>
            <a:r>
              <a:rPr lang="hu-HU" dirty="0" err="1" smtClean="0"/>
              <a:t>processing</a:t>
            </a:r>
            <a:r>
              <a:rPr lang="en-US" dirty="0" smtClean="0"/>
              <a:t> </a:t>
            </a:r>
            <a:r>
              <a:rPr lang="hu-HU" dirty="0" smtClean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46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029286" y="2216193"/>
            <a:ext cx="262283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Task forwarding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a dedicated accelerator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072036" y="2216193"/>
            <a:ext cx="248497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Task migration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different kind of CPUs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410193" y="1628824"/>
            <a:ext cx="0" cy="2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>
            <a:off x="4409040" y="1835193"/>
            <a:ext cx="0" cy="2960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191777" y="1304764"/>
            <a:ext cx="644118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Task distribution policies </a:t>
            </a:r>
            <a:r>
              <a:rPr kumimoji="0" lang="hu-H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heterogeneous multicore processors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31576" y="2216193"/>
            <a:ext cx="142539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Master/slave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processing 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stCxn id="6" idx="0"/>
          </p:cNvCxnSpPr>
          <p:nvPr/>
        </p:nvCxnSpPr>
        <p:spPr>
          <a:xfrm flipH="1">
            <a:off x="1472022" y="1835193"/>
            <a:ext cx="2937018" cy="3065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6" idx="0"/>
          </p:cNvCxnSpPr>
          <p:nvPr/>
        </p:nvCxnSpPr>
        <p:spPr>
          <a:xfrm>
            <a:off x="4409040" y="1835193"/>
            <a:ext cx="2949284" cy="300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4376129" y="2105068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1448285" y="2109663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7312229" y="2100305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21850" y="2816932"/>
            <a:ext cx="21307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Heterogeneous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attached processing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012" y="2816932"/>
            <a:ext cx="25138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Heterogeneous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master/slave processing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91699" y="2816932"/>
            <a:ext cx="22557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Heterogeneous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big.LITLE</a:t>
            </a:r>
            <a:r>
              <a:rPr kumimoji="0" lang="en-US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processing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495" y="3410780"/>
            <a:ext cx="291137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a master core (MCP)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 number of slave cores.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master core organizes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operation of the slave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execute a task 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0524" y="3401997"/>
            <a:ext cx="294311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Beyond a CPU there 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dedicated accelerators,</a:t>
            </a:r>
            <a:endParaRPr kumimoji="0" lang="hu-HU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like a GPU,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available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instructon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forwarded to an accelerator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when it 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capable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execut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ing</a:t>
            </a:r>
            <a:endParaRPr kumimoji="0" lang="hu-HU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instruction more efficiently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than the CPU.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81230" y="3401997"/>
            <a:ext cx="3811941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or more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clusters of cores,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e.g. two clusters; a LIT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TLE and a big 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one.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of the LITTLE cluster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execute</a:t>
            </a:r>
            <a:endParaRPr kumimoji="0" lang="hu-HU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less demanding tasks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consume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less power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cores of the big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cluster execute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more demanding tasks</a:t>
            </a:r>
            <a:endParaRPr kumimoji="0" lang="hu-HU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power consumption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Rectangle 53"/>
          <p:cNvSpPr>
            <a:spLocks noChangeArrowheads="1"/>
          </p:cNvSpPr>
          <p:nvPr/>
        </p:nvSpPr>
        <p:spPr bwMode="auto">
          <a:xfrm>
            <a:off x="959116" y="4761148"/>
            <a:ext cx="982665" cy="131397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" name="Rectangle 54"/>
          <p:cNvSpPr>
            <a:spLocks noChangeArrowheads="1"/>
          </p:cNvSpPr>
          <p:nvPr/>
        </p:nvSpPr>
        <p:spPr bwMode="auto">
          <a:xfrm>
            <a:off x="1059129" y="4807559"/>
            <a:ext cx="784227" cy="276999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MPC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6" name="Rectangle 55"/>
          <p:cNvSpPr>
            <a:spLocks noChangeArrowheads="1"/>
          </p:cNvSpPr>
          <p:nvPr/>
        </p:nvSpPr>
        <p:spPr bwMode="auto">
          <a:xfrm>
            <a:off x="1057541" y="5228812"/>
            <a:ext cx="342901" cy="158495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Rectangle 56"/>
          <p:cNvSpPr>
            <a:spLocks noChangeArrowheads="1"/>
          </p:cNvSpPr>
          <p:nvPr/>
        </p:nvSpPr>
        <p:spPr bwMode="auto">
          <a:xfrm>
            <a:off x="1500455" y="5228812"/>
            <a:ext cx="342901" cy="158495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1500455" y="5441843"/>
            <a:ext cx="342901" cy="158495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1057541" y="5651465"/>
            <a:ext cx="342901" cy="158495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1" name="Rectangle 60"/>
          <p:cNvSpPr>
            <a:spLocks noChangeArrowheads="1"/>
          </p:cNvSpPr>
          <p:nvPr/>
        </p:nvSpPr>
        <p:spPr bwMode="auto">
          <a:xfrm>
            <a:off x="1500455" y="5651465"/>
            <a:ext cx="342901" cy="158495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" name="Rectangle 61"/>
          <p:cNvSpPr>
            <a:spLocks noChangeArrowheads="1"/>
          </p:cNvSpPr>
          <p:nvPr/>
        </p:nvSpPr>
        <p:spPr bwMode="auto">
          <a:xfrm>
            <a:off x="1057541" y="5864496"/>
            <a:ext cx="342901" cy="156791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3" name="Rectangle 62"/>
          <p:cNvSpPr>
            <a:spLocks noChangeArrowheads="1"/>
          </p:cNvSpPr>
          <p:nvPr/>
        </p:nvSpPr>
        <p:spPr bwMode="auto">
          <a:xfrm>
            <a:off x="1500455" y="5864496"/>
            <a:ext cx="342901" cy="156791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34" name="Group 79"/>
          <p:cNvGrpSpPr>
            <a:grpSpLocks/>
          </p:cNvGrpSpPr>
          <p:nvPr/>
        </p:nvGrpSpPr>
        <p:grpSpPr bwMode="auto">
          <a:xfrm>
            <a:off x="3704407" y="5301208"/>
            <a:ext cx="1296988" cy="957263"/>
            <a:chOff x="4286" y="2387"/>
            <a:chExt cx="1315" cy="970"/>
          </a:xfrm>
        </p:grpSpPr>
        <p:sp>
          <p:nvSpPr>
            <p:cNvPr id="35" name="Rectangle 71"/>
            <p:cNvSpPr>
              <a:spLocks noChangeArrowheads="1"/>
            </p:cNvSpPr>
            <p:nvPr/>
          </p:nvSpPr>
          <p:spPr bwMode="auto">
            <a:xfrm>
              <a:off x="4286" y="2387"/>
              <a:ext cx="1315" cy="97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6" name="Rectangle 72"/>
            <p:cNvSpPr>
              <a:spLocks noChangeArrowheads="1"/>
            </p:cNvSpPr>
            <p:nvPr/>
          </p:nvSpPr>
          <p:spPr bwMode="auto">
            <a:xfrm>
              <a:off x="4332" y="2613"/>
              <a:ext cx="589" cy="50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CPU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7" name="Rectangle 73"/>
            <p:cNvSpPr>
              <a:spLocks noChangeArrowheads="1"/>
            </p:cNvSpPr>
            <p:nvPr/>
          </p:nvSpPr>
          <p:spPr bwMode="auto">
            <a:xfrm>
              <a:off x="4967" y="2478"/>
              <a:ext cx="589" cy="77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GPU</a:t>
              </a: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Rectangle 58"/>
          <p:cNvSpPr>
            <a:spLocks noChangeArrowheads="1"/>
          </p:cNvSpPr>
          <p:nvPr/>
        </p:nvSpPr>
        <p:spPr bwMode="auto">
          <a:xfrm>
            <a:off x="1054808" y="5449863"/>
            <a:ext cx="342901" cy="147638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94062" y="5041584"/>
            <a:ext cx="9252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Slave cores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9" name="Picture 58" descr="http://community.arm.com/servlet/JiveServlet/downloadImage/38-1507-2885/blogentry-107443-025420200+1375802671_thumb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3" t="17414" r="1318" b="24576"/>
          <a:stretch/>
        </p:blipFill>
        <p:spPr bwMode="auto">
          <a:xfrm>
            <a:off x="6028409" y="4905164"/>
            <a:ext cx="2446528" cy="15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92150" y="476672"/>
            <a:ext cx="9091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The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  technology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task distribution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policy in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heterogeneous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multicore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</a:p>
        </p:txBody>
      </p:sp>
      <p:sp>
        <p:nvSpPr>
          <p:cNvPr id="40" name="Title 1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2.4.1 </a:t>
            </a:r>
            <a:r>
              <a:rPr lang="en-US" dirty="0" smtClean="0"/>
              <a:t>The rationale for </a:t>
            </a:r>
            <a:r>
              <a:rPr lang="en-US" dirty="0" err="1" smtClean="0"/>
              <a:t>big.LITTLE</a:t>
            </a:r>
            <a:r>
              <a:rPr lang="en-US" dirty="0" smtClean="0"/>
              <a:t> </a:t>
            </a:r>
            <a:r>
              <a:rPr lang="hu-HU" dirty="0" smtClean="0"/>
              <a:t>processing</a:t>
            </a:r>
            <a:r>
              <a:rPr lang="en-US" dirty="0" smtClean="0"/>
              <a:t>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7504" y="6263691"/>
            <a:ext cx="26321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E.g. the Cell processor from</a:t>
            </a:r>
          </a:p>
          <a:p>
            <a:pPr algn="ctr"/>
            <a:r>
              <a:rPr lang="en-US" sz="1300" dirty="0"/>
              <a:t> </a:t>
            </a:r>
            <a:r>
              <a:rPr lang="en-US" sz="1300" dirty="0" smtClean="0"/>
              <a:t>IBM/Sony/Toshiba (2006).</a:t>
            </a:r>
            <a:endParaRPr lang="en-US" sz="1300" dirty="0"/>
          </a:p>
        </p:txBody>
      </p:sp>
      <p:sp>
        <p:nvSpPr>
          <p:cNvPr id="17" name="TextBox 16"/>
          <p:cNvSpPr txBox="1"/>
          <p:nvPr/>
        </p:nvSpPr>
        <p:spPr>
          <a:xfrm>
            <a:off x="3221290" y="6381328"/>
            <a:ext cx="21788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Widely used in mobiles.</a:t>
            </a:r>
            <a:endParaRPr lang="en-US" sz="1300" dirty="0"/>
          </a:p>
        </p:txBody>
      </p:sp>
      <p:sp>
        <p:nvSpPr>
          <p:cNvPr id="41" name="TextBox 40"/>
          <p:cNvSpPr txBox="1"/>
          <p:nvPr/>
        </p:nvSpPr>
        <p:spPr>
          <a:xfrm>
            <a:off x="6137614" y="6412976"/>
            <a:ext cx="21788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Widely used in mobiles.</a:t>
            </a:r>
            <a:endParaRPr lang="en-US" sz="1300" dirty="0"/>
          </a:p>
        </p:txBody>
      </p:sp>
      <p:sp>
        <p:nvSpPr>
          <p:cNvPr id="42" name="TextBox 41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2668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  <p:bldP spid="8" grpId="0"/>
      <p:bldP spid="11" grpId="0" animBg="1"/>
      <p:bldP spid="12" grpId="0" animBg="1"/>
      <p:bldP spid="13" grpId="0" animBg="1"/>
      <p:bldP spid="2" grpId="0"/>
      <p:bldP spid="14" grpId="0"/>
      <p:bldP spid="15" grpId="0"/>
      <p:bldP spid="18" grpId="0"/>
      <p:bldP spid="19" grpId="0"/>
      <p:bldP spid="22" grpId="0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8" grpId="0" animBg="1"/>
      <p:bldP spid="39" grpId="0"/>
      <p:bldP spid="16" grpId="0"/>
      <p:bldP spid="17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13" t="12551" r="39566" b="34600"/>
          <a:stretch/>
        </p:blipFill>
        <p:spPr>
          <a:xfrm>
            <a:off x="-508" y="1196752"/>
            <a:ext cx="9073008" cy="4875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8" y="476672"/>
            <a:ext cx="9330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Worldwide market share of mobile processor suppliers according in terms of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their revenue 2014-2019 [60]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338" y="6381328"/>
            <a:ext cx="7422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HiSilicon</a:t>
            </a:r>
            <a:r>
              <a:rPr lang="en-US" sz="1400" dirty="0" smtClean="0"/>
              <a:t> is </a:t>
            </a:r>
            <a:r>
              <a:rPr lang="en-US" sz="1400" dirty="0"/>
              <a:t>Huawei’s </a:t>
            </a:r>
            <a:r>
              <a:rPr lang="en-US" sz="1400" dirty="0" smtClean="0"/>
              <a:t>subsidiary fabless </a:t>
            </a:r>
            <a:r>
              <a:rPr lang="en-US" sz="1400" dirty="0"/>
              <a:t>semiconductor </a:t>
            </a:r>
            <a:r>
              <a:rPr lang="en-US" sz="1400" dirty="0" smtClean="0"/>
              <a:t>manufacturing company.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012160" y="5697252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(Huawei)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18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844055"/>
            <a:ext cx="7570892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2.4.2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Principle of 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big.LITTLE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processing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36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2.4.2 </a:t>
            </a:r>
            <a:r>
              <a:rPr lang="en-US" dirty="0" smtClean="0"/>
              <a:t>Principle of </a:t>
            </a:r>
            <a:r>
              <a:rPr lang="en-US" dirty="0" err="1" smtClean="0"/>
              <a:t>big.LITTLE</a:t>
            </a:r>
            <a:r>
              <a:rPr lang="en-US" dirty="0" smtClean="0"/>
              <a:t> processing </a:t>
            </a:r>
            <a:r>
              <a:rPr lang="hu-HU" dirty="0" smtClean="0"/>
              <a:t>(1)</a:t>
            </a:r>
            <a:endParaRPr lang="en-US" dirty="0"/>
          </a:p>
        </p:txBody>
      </p:sp>
      <p:pic>
        <p:nvPicPr>
          <p:cNvPr id="39939" name="Picture 3" descr="big-dog-little-d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780" y="1209731"/>
            <a:ext cx="3968440" cy="428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355" y="476656"/>
            <a:ext cx="5702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2.4.2 Principle of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processing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56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706" y="479555"/>
            <a:ext cx="449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processing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878" y="843972"/>
            <a:ext cx="836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 have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 more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clusters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architecturally identical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in a processor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892" y="6012577"/>
            <a:ext cx="8254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 these clusters by a cache coherent interconnect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have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 multicore processor, as indicated in the Figure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above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96309" y="2591763"/>
            <a:ext cx="3246121" cy="3249505"/>
            <a:chOff x="5481753" y="2843935"/>
            <a:chExt cx="3246121" cy="3249505"/>
          </a:xfrm>
        </p:grpSpPr>
        <p:sp>
          <p:nvSpPr>
            <p:cNvPr id="11" name="Téglalap 21"/>
            <p:cNvSpPr/>
            <p:nvPr/>
          </p:nvSpPr>
          <p:spPr bwMode="auto">
            <a:xfrm>
              <a:off x="5481753" y="2843935"/>
              <a:ext cx="2282143" cy="32495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églalap 12"/>
            <p:cNvSpPr/>
            <p:nvPr/>
          </p:nvSpPr>
          <p:spPr bwMode="auto">
            <a:xfrm>
              <a:off x="5578104" y="3882052"/>
              <a:ext cx="1008062" cy="13668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églalap 13"/>
            <p:cNvSpPr/>
            <p:nvPr/>
          </p:nvSpPr>
          <p:spPr bwMode="auto">
            <a:xfrm>
              <a:off x="5616204" y="3982065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14" name="Téglalap 14"/>
            <p:cNvSpPr/>
            <p:nvPr/>
          </p:nvSpPr>
          <p:spPr bwMode="auto">
            <a:xfrm>
              <a:off x="6113091" y="3982065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15" name="Téglalap 15"/>
            <p:cNvSpPr/>
            <p:nvPr/>
          </p:nvSpPr>
          <p:spPr bwMode="auto">
            <a:xfrm>
              <a:off x="5616204" y="4629765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16" name="Téglalap 16"/>
            <p:cNvSpPr/>
            <p:nvPr/>
          </p:nvSpPr>
          <p:spPr bwMode="auto">
            <a:xfrm>
              <a:off x="6113091" y="4629765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  <p:sp>
          <p:nvSpPr>
            <p:cNvPr id="17" name="Téglalap 17"/>
            <p:cNvSpPr/>
            <p:nvPr/>
          </p:nvSpPr>
          <p:spPr bwMode="auto">
            <a:xfrm>
              <a:off x="5652521" y="5631477"/>
              <a:ext cx="2052638" cy="3603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Cache 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coherent</a:t>
              </a: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interconnect</a:t>
              </a:r>
              <a:endPara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Egyenes összekötő nyíllal 20"/>
            <p:cNvCxnSpPr/>
            <p:nvPr/>
          </p:nvCxnSpPr>
          <p:spPr bwMode="auto">
            <a:xfrm>
              <a:off x="6098072" y="5267940"/>
              <a:ext cx="0" cy="3603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zövegdoboz 23"/>
            <p:cNvSpPr txBox="1">
              <a:spLocks noChangeArrowheads="1"/>
            </p:cNvSpPr>
            <p:nvPr/>
          </p:nvSpPr>
          <p:spPr bwMode="auto">
            <a:xfrm>
              <a:off x="5576111" y="3404602"/>
              <a:ext cx="9941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Cluster of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LITTLE cores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endParaRPr>
            </a:p>
          </p:txBody>
        </p:sp>
        <p:cxnSp>
          <p:nvCxnSpPr>
            <p:cNvPr id="20" name="Egyenes összekötő nyíllal 148"/>
            <p:cNvCxnSpPr/>
            <p:nvPr/>
          </p:nvCxnSpPr>
          <p:spPr bwMode="auto">
            <a:xfrm>
              <a:off x="7216209" y="5279052"/>
              <a:ext cx="0" cy="36036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Szövegdoboz 22"/>
            <p:cNvSpPr txBox="1">
              <a:spLocks noChangeArrowheads="1"/>
            </p:cNvSpPr>
            <p:nvPr/>
          </p:nvSpPr>
          <p:spPr bwMode="auto">
            <a:xfrm>
              <a:off x="6778126" y="2941658"/>
              <a:ext cx="8412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Cluster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big cores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endParaRPr>
            </a:p>
          </p:txBody>
        </p:sp>
        <p:sp>
          <p:nvSpPr>
            <p:cNvPr id="22" name="Téglalap 11"/>
            <p:cNvSpPr/>
            <p:nvPr/>
          </p:nvSpPr>
          <p:spPr bwMode="auto">
            <a:xfrm>
              <a:off x="6661647" y="3441495"/>
              <a:ext cx="1044575" cy="18875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661647" y="3431419"/>
              <a:ext cx="1044575" cy="18785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Téglalap 3"/>
            <p:cNvSpPr/>
            <p:nvPr/>
          </p:nvSpPr>
          <p:spPr bwMode="auto">
            <a:xfrm>
              <a:off x="6716756" y="3515930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25" name="Téglalap 4"/>
            <p:cNvSpPr/>
            <p:nvPr/>
          </p:nvSpPr>
          <p:spPr bwMode="auto">
            <a:xfrm>
              <a:off x="7219168" y="3515930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26" name="Téglalap 5"/>
            <p:cNvSpPr/>
            <p:nvPr/>
          </p:nvSpPr>
          <p:spPr bwMode="auto">
            <a:xfrm>
              <a:off x="6717602" y="4433505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27" name="Téglalap 6"/>
            <p:cNvSpPr/>
            <p:nvPr/>
          </p:nvSpPr>
          <p:spPr bwMode="auto">
            <a:xfrm>
              <a:off x="7219168" y="4433505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767355" y="5729910"/>
              <a:ext cx="96051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To memory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59892" y="1420842"/>
            <a:ext cx="8630311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cluster of low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/l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ow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termed as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LITTLE cores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cluster of high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 high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cores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termed as the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 cores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as seen in the Figure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3076" y="3987208"/>
            <a:ext cx="3703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A big.LITTLE configuration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consisting of two clusters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601" y="1140647"/>
            <a:ext cx="4898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E.g.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 take two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clusters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two cores each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;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2.4.2 </a:t>
            </a:r>
            <a:r>
              <a:rPr lang="en-US" dirty="0" smtClean="0"/>
              <a:t>Principle of </a:t>
            </a:r>
            <a:r>
              <a:rPr lang="en-US" dirty="0" err="1" smtClean="0"/>
              <a:t>big.LITTLE</a:t>
            </a:r>
            <a:r>
              <a:rPr lang="en-US" dirty="0" smtClean="0"/>
              <a:t> processing </a:t>
            </a:r>
            <a:r>
              <a:rPr lang="hu-HU" dirty="0" smtClean="0"/>
              <a:t>(2)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5071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/>
      <p:bldP spid="2" grpId="0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5249" y="482451"/>
            <a:ext cx="491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rinciple of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processing-3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389" y="844970"/>
            <a:ext cx="878834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a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number of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alternatives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can 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implemented, as discussed later.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give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nceivable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description of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principle of operation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assume a specific implementation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called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exclusive cluster switching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be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detailed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Section 2.4.3.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on,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 us suppose that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cores of a cluster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operate at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same 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operating point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i.e. at the same clock frequency and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voltage)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a few operating points available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both the LITTLE and the big 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clusters, as indicated in the next Figure.  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2.4.2 </a:t>
            </a:r>
            <a:r>
              <a:rPr lang="en-US" dirty="0" smtClean="0"/>
              <a:t>Principle of </a:t>
            </a:r>
            <a:r>
              <a:rPr lang="en-US" dirty="0" err="1" smtClean="0"/>
              <a:t>big.LITTLE</a:t>
            </a:r>
            <a:r>
              <a:rPr lang="en-US" dirty="0" smtClean="0"/>
              <a:t> processing </a:t>
            </a:r>
            <a:r>
              <a:rPr lang="hu-HU" dirty="0" smtClean="0"/>
              <a:t>(3)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1572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 bwMode="auto">
          <a:xfrm>
            <a:off x="823913" y="1718810"/>
            <a:ext cx="7496175" cy="486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903" y="482730"/>
            <a:ext cx="8961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O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perating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points of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multiprocessor built up of two core clusters: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one of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LITTLE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(Cortex-A7) and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(Cortex-A15)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described above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2.4.2 </a:t>
            </a:r>
            <a:r>
              <a:rPr lang="en-US" dirty="0" smtClean="0"/>
              <a:t>Principle of </a:t>
            </a:r>
            <a:r>
              <a:rPr lang="en-US" dirty="0" err="1" smtClean="0"/>
              <a:t>big.LITTLE</a:t>
            </a:r>
            <a:r>
              <a:rPr lang="en-US" dirty="0" smtClean="0"/>
              <a:t> processing </a:t>
            </a:r>
            <a:r>
              <a:rPr lang="hu-HU" dirty="0" smtClean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16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" y="3348880"/>
            <a:ext cx="84963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" y="1098630"/>
            <a:ext cx="42100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152" y="477940"/>
            <a:ext cx="7588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xamples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 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Cortex-A15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and LITTLE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Cortex-A7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2.4.2 </a:t>
            </a:r>
            <a:r>
              <a:rPr lang="en-US" dirty="0" smtClean="0"/>
              <a:t>Principle of </a:t>
            </a:r>
            <a:r>
              <a:rPr lang="en-US" dirty="0" err="1" smtClean="0"/>
              <a:t>big.LITTLE</a:t>
            </a:r>
            <a:r>
              <a:rPr lang="en-US" dirty="0" smtClean="0"/>
              <a:t> processing </a:t>
            </a:r>
            <a:r>
              <a:rPr lang="hu-HU" dirty="0" smtClean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08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63"/>
          <a:stretch/>
        </p:blipFill>
        <p:spPr bwMode="auto">
          <a:xfrm>
            <a:off x="942675" y="1371780"/>
            <a:ext cx="7200900" cy="190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544" y="476656"/>
            <a:ext cx="8729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and energy efficiency comparison of the Cortex-A15 vs.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Cortex-A7 cores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2.4.2 </a:t>
            </a:r>
            <a:r>
              <a:rPr lang="en-US" dirty="0" smtClean="0"/>
              <a:t>Principle of </a:t>
            </a:r>
            <a:r>
              <a:rPr lang="en-US" dirty="0" err="1" smtClean="0"/>
              <a:t>big.LITTLE</a:t>
            </a:r>
            <a:r>
              <a:rPr lang="en-US" dirty="0" smtClean="0"/>
              <a:t> processing </a:t>
            </a:r>
            <a:r>
              <a:rPr lang="hu-HU" dirty="0" smtClean="0"/>
              <a:t>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34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9251" y="482451"/>
            <a:ext cx="341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rinciple of operation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-2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769" y="842346"/>
            <a:ext cx="9136015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 suppose that an appropriate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routine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e.g.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cpufreq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kernel routine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Linux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tracks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workload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selects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operating point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accordingly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long as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routine estimates that the </a:t>
            </a:r>
            <a:r>
              <a:rPr lang="en-US" sz="1600" dirty="0">
                <a:solidFill>
                  <a:srgbClr val="0070C0"/>
                </a:solidFill>
              </a:rPr>
              <a:t>actual </a:t>
            </a:r>
            <a:r>
              <a:rPr lang="en-US" sz="1600" dirty="0" smtClean="0">
                <a:solidFill>
                  <a:srgbClr val="0070C0"/>
                </a:solidFill>
              </a:rPr>
              <a:t>workload can be tackled</a:t>
            </a:r>
          </a:p>
          <a:p>
            <a:pPr defTabSz="91440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by the cores of the </a:t>
            </a:r>
            <a:r>
              <a:rPr lang="hu-HU" sz="1600" dirty="0" smtClean="0">
                <a:solidFill>
                  <a:srgbClr val="0070C0"/>
                </a:solidFill>
              </a:rPr>
              <a:t>„</a:t>
            </a:r>
            <a:r>
              <a:rPr lang="hu-HU" sz="1600" dirty="0">
                <a:solidFill>
                  <a:srgbClr val="0070C0"/>
                </a:solidFill>
              </a:rPr>
              <a:t>LITTLE” </a:t>
            </a:r>
            <a:r>
              <a:rPr lang="en-US" sz="1600" dirty="0">
                <a:solidFill>
                  <a:srgbClr val="0070C0"/>
                </a:solidFill>
              </a:rPr>
              <a:t>cluster </a:t>
            </a:r>
            <a:r>
              <a:rPr lang="en-US" sz="1600" dirty="0" smtClean="0">
                <a:solidFill>
                  <a:srgbClr val="0070C0"/>
                </a:solidFill>
              </a:rPr>
              <a:t>it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activates only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cores of this cluster.</a:t>
            </a:r>
          </a:p>
          <a:p>
            <a:pPr defTabSz="91440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however the workload exceeds the performance capability of the LITTLE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cluster, it activates the cluster of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high performance cores of the “big” cluster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performs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cluster switch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migrating the actual workload from the 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of the “LITTLE” cluster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cores of the “big” cluster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switches off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the cores of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LITTLE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”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cluster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On the other hand,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if the OS recognizes that the workload can be managed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by the cores of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“LITTLE” cluster alone, it initiates a cluster switch back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“LITTLE” cluster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a similar way as described above.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this way,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any given time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 cores of one cluster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 active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choice which cluster is activated depends on the intensity of the workload.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This kind of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is called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Exclusive cluster switching.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2.4.2 </a:t>
            </a:r>
            <a:r>
              <a:rPr lang="en-US" dirty="0" smtClean="0"/>
              <a:t>Principle of </a:t>
            </a:r>
            <a:r>
              <a:rPr lang="en-US" dirty="0" err="1" smtClean="0"/>
              <a:t>big.LITTLE</a:t>
            </a:r>
            <a:r>
              <a:rPr lang="en-US" dirty="0" smtClean="0"/>
              <a:t> processing </a:t>
            </a:r>
            <a:r>
              <a:rPr lang="hu-HU" dirty="0" smtClean="0"/>
              <a:t>(7)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7200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02" y="482454"/>
            <a:ext cx="630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Illustration of the described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operation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15" y="5172364"/>
            <a:ext cx="8317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low load the LITTLE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(A7)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high load the big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(A15)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cluster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operational.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0265" y="968607"/>
            <a:ext cx="8576642" cy="4230470"/>
            <a:chOff x="180265" y="1313765"/>
            <a:chExt cx="8576642" cy="4230470"/>
          </a:xfrm>
        </p:grpSpPr>
        <p:pic>
          <p:nvPicPr>
            <p:cNvPr id="60418" name="Picture 2" descr="http://img850.imageshack.us/img850/3298/digitaldesignfig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03" y="1493785"/>
              <a:ext cx="8318804" cy="4050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6"/>
            <p:cNvSpPr/>
            <p:nvPr/>
          </p:nvSpPr>
          <p:spPr bwMode="auto">
            <a:xfrm>
              <a:off x="180265" y="1313765"/>
              <a:ext cx="3131595" cy="54006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2.4.2 </a:t>
            </a:r>
            <a:r>
              <a:rPr lang="en-US" dirty="0" smtClean="0"/>
              <a:t>Principle of </a:t>
            </a:r>
            <a:r>
              <a:rPr lang="en-US" dirty="0" err="1" smtClean="0"/>
              <a:t>big.LITTLE</a:t>
            </a:r>
            <a:r>
              <a:rPr lang="en-US" dirty="0" smtClean="0"/>
              <a:t> processing </a:t>
            </a:r>
            <a:r>
              <a:rPr lang="hu-HU" dirty="0" smtClean="0"/>
              <a:t>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00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844824"/>
            <a:ext cx="7570892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2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.4.3 Implementation of the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big.LITTLE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technology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81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71438" y="476672"/>
            <a:ext cx="522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underlying ISA of mobile processors 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828" y="800708"/>
            <a:ext cx="9020290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First mobile processors were </a:t>
            </a:r>
            <a:r>
              <a:rPr lang="en-US" sz="1600" dirty="0" smtClean="0">
                <a:solidFill>
                  <a:srgbClr val="0070C0"/>
                </a:solidFill>
              </a:rPr>
              <a:t>mostly based on the ARM ISA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But then both </a:t>
            </a:r>
            <a:r>
              <a:rPr lang="en-US" sz="1600" dirty="0" smtClean="0">
                <a:solidFill>
                  <a:srgbClr val="0070C0"/>
                </a:solidFill>
              </a:rPr>
              <a:t>Intel and AMD tried </a:t>
            </a:r>
            <a:r>
              <a:rPr lang="en-US" sz="1600" dirty="0" smtClean="0"/>
              <a:t>to get a foot in the door in the booming mobile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market with their </a:t>
            </a:r>
            <a:r>
              <a:rPr lang="en-US" sz="1600" dirty="0" smtClean="0">
                <a:solidFill>
                  <a:srgbClr val="0070C0"/>
                </a:solidFill>
              </a:rPr>
              <a:t>x86 ISA based low power mobile processor lines.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</a:t>
            </a:r>
            <a:r>
              <a:rPr lang="en-US" sz="1600" spc="-70" dirty="0" smtClean="0">
                <a:solidFill>
                  <a:srgbClr val="0070C0"/>
                </a:solidFill>
              </a:rPr>
              <a:t>Nevertheless, neither firm could achieve a notable market share and cancelled their lines.</a:t>
            </a:r>
            <a:r>
              <a:rPr lang="en-US" sz="1600" spc="-7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In addition, Intel’s traditional x86 ISA-based Core 2 processors were also used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in 2-in-1 Windows tablets, </a:t>
            </a:r>
            <a:r>
              <a:rPr lang="en-US" sz="1600" dirty="0" smtClean="0"/>
              <a:t>these tablets achieved about 10 % share in tablets).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-36512" y="2888940"/>
            <a:ext cx="9180512" cy="3861048"/>
          </a:xfrm>
          <a:prstGeom prst="roundRect">
            <a:avLst/>
          </a:prstGeom>
          <a:solidFill>
            <a:srgbClr val="EFF9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39752" y="5079966"/>
            <a:ext cx="3682418" cy="1318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Atom family (2008-2016)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AMD’s Cat family (2011-2016)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intended to be used in mobile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devices running</a:t>
            </a: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under Windows.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In 2016 both Intel and AMD cancelled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 their mobile oriented low power families.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2879812" y="4484596"/>
            <a:ext cx="25202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Intel’s/AMD’s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Atom/Cat processors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/>
          <p:cNvCxnSpPr>
            <a:stCxn id="35" idx="1"/>
            <a:endCxn id="32" idx="6"/>
          </p:cNvCxnSpPr>
          <p:nvPr/>
        </p:nvCxnSpPr>
        <p:spPr bwMode="auto">
          <a:xfrm flipH="1">
            <a:off x="1274692" y="3354580"/>
            <a:ext cx="2325200" cy="17992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-51113" y="2897560"/>
            <a:ext cx="728740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processors distinguished according to their underlying ISA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1202692" y="349850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-36512" y="3570604"/>
            <a:ext cx="25202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ARM ISA-based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processors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3903" y="4071854"/>
            <a:ext cx="20882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To be detailed next</a:t>
            </a:r>
            <a:endParaRPr lang="en-US" sz="1300" dirty="0"/>
          </a:p>
        </p:txBody>
      </p:sp>
      <p:cxnSp>
        <p:nvCxnSpPr>
          <p:cNvPr id="38" name="Straight Connector 37"/>
          <p:cNvCxnSpPr>
            <a:endCxn id="41" idx="6"/>
          </p:cNvCxnSpPr>
          <p:nvPr/>
        </p:nvCxnSpPr>
        <p:spPr bwMode="auto">
          <a:xfrm flipH="1">
            <a:off x="4195198" y="4268671"/>
            <a:ext cx="1676744" cy="17982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Oval 13"/>
          <p:cNvSpPr>
            <a:spLocks noChangeArrowheads="1"/>
          </p:cNvSpPr>
          <p:nvPr/>
        </p:nvSpPr>
        <p:spPr bwMode="auto">
          <a:xfrm>
            <a:off x="4123198" y="441249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473613" y="3588211"/>
            <a:ext cx="27003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x86 ISA-based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processors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>
            <a:stCxn id="35" idx="1"/>
            <a:endCxn id="30" idx="1"/>
          </p:cNvCxnSpPr>
          <p:nvPr/>
        </p:nvCxnSpPr>
        <p:spPr bwMode="auto">
          <a:xfrm>
            <a:off x="3599892" y="3354580"/>
            <a:ext cx="2238545" cy="15708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Oval 13"/>
          <p:cNvSpPr>
            <a:spLocks noChangeArrowheads="1"/>
          </p:cNvSpPr>
          <p:nvPr/>
        </p:nvSpPr>
        <p:spPr bwMode="auto">
          <a:xfrm>
            <a:off x="5827893" y="350112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5" name="Line 22"/>
          <p:cNvSpPr>
            <a:spLocks noChangeShapeType="1"/>
          </p:cNvSpPr>
          <p:nvPr/>
        </p:nvSpPr>
        <p:spPr bwMode="auto">
          <a:xfrm>
            <a:off x="3599891" y="3171700"/>
            <a:ext cx="1" cy="1828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" name="Line 22"/>
          <p:cNvSpPr>
            <a:spLocks noChangeShapeType="1"/>
          </p:cNvSpPr>
          <p:nvPr/>
        </p:nvSpPr>
        <p:spPr bwMode="auto">
          <a:xfrm>
            <a:off x="5868144" y="4085692"/>
            <a:ext cx="1" cy="1828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91580" y="6381236"/>
            <a:ext cx="4347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 smtClean="0"/>
              <a:t>(a)</a:t>
            </a:r>
            <a:endParaRPr lang="en-GB" sz="1300" dirty="0"/>
          </a:p>
        </p:txBody>
      </p:sp>
      <p:sp>
        <p:nvSpPr>
          <p:cNvPr id="46" name="TextBox 45"/>
          <p:cNvSpPr txBox="1"/>
          <p:nvPr/>
        </p:nvSpPr>
        <p:spPr>
          <a:xfrm>
            <a:off x="3849234" y="6381236"/>
            <a:ext cx="43954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 smtClean="0"/>
              <a:t>(b)</a:t>
            </a:r>
            <a:endParaRPr lang="en-GB" sz="1300" dirty="0"/>
          </a:p>
        </p:txBody>
      </p:sp>
      <p:grpSp>
        <p:nvGrpSpPr>
          <p:cNvPr id="6" name="Group 5"/>
          <p:cNvGrpSpPr/>
          <p:nvPr/>
        </p:nvGrpSpPr>
        <p:grpSpPr>
          <a:xfrm>
            <a:off x="5832140" y="4268671"/>
            <a:ext cx="3312368" cy="2409309"/>
            <a:chOff x="5832140" y="4368063"/>
            <a:chExt cx="3312368" cy="2409309"/>
          </a:xfrm>
        </p:grpSpPr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5832140" y="4601595"/>
              <a:ext cx="3312368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Intel’s </a:t>
              </a:r>
              <a:r>
                <a:rPr kumimoji="0" lang="en-US" altLang="en-US" sz="1300" b="1" i="0" u="none" strike="noStrike" kern="1200" cap="none" spc="-4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Core 2</a:t>
              </a:r>
              <a:r>
                <a:rPr kumimoji="0" lang="en-US" altLang="en-US" sz="1300" b="1" i="0" u="none" strike="noStrike" kern="1200" cap="none" spc="-4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processors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-4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used in 2-to-one Windows tablets</a:t>
              </a:r>
              <a:endParaRPr kumimoji="0" lang="en-US" altLang="en-US" sz="13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auto">
            <a:xfrm>
              <a:off x="7510456" y="4514504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39" name="Straight Connector 38"/>
            <p:cNvCxnSpPr>
              <a:endCxn id="40" idx="1"/>
            </p:cNvCxnSpPr>
            <p:nvPr/>
          </p:nvCxnSpPr>
          <p:spPr bwMode="auto">
            <a:xfrm>
              <a:off x="5867760" y="4368063"/>
              <a:ext cx="1653240" cy="15698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extBox 43"/>
            <p:cNvSpPr txBox="1"/>
            <p:nvPr/>
          </p:nvSpPr>
          <p:spPr>
            <a:xfrm>
              <a:off x="6054160" y="5179358"/>
              <a:ext cx="289855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1300" dirty="0" smtClean="0">
                  <a:solidFill>
                    <a:srgbClr val="000000"/>
                  </a:solidFill>
                </a:rPr>
                <a:t>Intel’s </a:t>
              </a:r>
              <a:r>
                <a:rPr lang="en-US" sz="1300" dirty="0">
                  <a:solidFill>
                    <a:srgbClr val="000000"/>
                  </a:solidFill>
                </a:rPr>
                <a:t>Core 2-based </a:t>
              </a:r>
              <a:r>
                <a:rPr lang="en-US" sz="1300" dirty="0" smtClean="0">
                  <a:solidFill>
                    <a:srgbClr val="000000"/>
                  </a:solidFill>
                </a:rPr>
                <a:t>low-power</a:t>
              </a:r>
            </a:p>
            <a:p>
              <a:pPr lvl="0" algn="ctr">
                <a:defRPr/>
              </a:pPr>
              <a:r>
                <a:rPr lang="en-US" sz="1300" dirty="0" smtClean="0">
                  <a:solidFill>
                    <a:srgbClr val="000000"/>
                  </a:solidFill>
                </a:rPr>
                <a:t> models are used in </a:t>
              </a:r>
            </a:p>
            <a:p>
              <a:pPr lvl="0" algn="ctr">
                <a:defRPr/>
              </a:pPr>
              <a:r>
                <a:rPr lang="en-US" sz="1300" dirty="0" smtClean="0">
                  <a:solidFill>
                    <a:srgbClr val="000000"/>
                  </a:solidFill>
                </a:rPr>
                <a:t> 2-to-1 </a:t>
              </a:r>
              <a:r>
                <a:rPr lang="en-US" sz="1300" dirty="0">
                  <a:solidFill>
                    <a:srgbClr val="000000"/>
                  </a:solidFill>
                </a:rPr>
                <a:t>Windows </a:t>
              </a:r>
              <a:r>
                <a:rPr lang="en-US" sz="1300" dirty="0" smtClean="0">
                  <a:solidFill>
                    <a:srgbClr val="000000"/>
                  </a:solidFill>
                </a:rPr>
                <a:t>tablets,</a:t>
              </a:r>
            </a:p>
            <a:p>
              <a:pPr lvl="0" algn="ctr">
                <a:defRPr/>
              </a:pPr>
              <a:r>
                <a:rPr lang="en-US" sz="1300" dirty="0" smtClean="0">
                  <a:solidFill>
                    <a:srgbClr val="000000"/>
                  </a:solidFill>
                </a:rPr>
                <a:t>like in Microsoft’s Surface line.</a:t>
              </a:r>
              <a:endParaRPr lang="en-US" sz="1300" dirty="0">
                <a:solidFill>
                  <a:srgbClr val="00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44308" y="6484984"/>
              <a:ext cx="42191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dirty="0" smtClean="0"/>
                <a:t>(c)</a:t>
              </a:r>
              <a:endParaRPr lang="en-GB" sz="1300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8737130" y="6377262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8241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2" grpId="0"/>
      <p:bldP spid="31" grpId="0"/>
      <p:bldP spid="32" grpId="0" animBg="1"/>
      <p:bldP spid="34" grpId="0"/>
      <p:bldP spid="36" grpId="0"/>
      <p:bldP spid="41" grpId="0" animBg="1"/>
      <p:bldP spid="27" grpId="0"/>
      <p:bldP spid="30" grpId="0" animBg="1"/>
      <p:bldP spid="43" grpId="0" animBg="1"/>
      <p:bldP spid="4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354" y="819980"/>
            <a:ext cx="5993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Hardware requirements of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systems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619" y="1168791"/>
            <a:ext cx="8716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 and LITTLE cores of a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system need to satisfy a few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requirements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for a seamless operation, such as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9331" y="1717968"/>
            <a:ext cx="8498865" cy="11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big and LITTLE CPU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must be architecturally identical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i.e. they must have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ISA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order to run the same instructions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support the same ISA extensions concerning virtualization, address space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management etc. 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640" y="3342375"/>
            <a:ext cx="3805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Recommended core pairings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759843"/>
              </p:ext>
            </p:extLst>
          </p:nvPr>
        </p:nvGraphicFramePr>
        <p:xfrm>
          <a:off x="386535" y="3722198"/>
          <a:ext cx="8675596" cy="1341120"/>
        </p:xfrm>
        <a:graphic>
          <a:graphicData uri="http://schemas.openxmlformats.org/drawingml/2006/table">
            <a:tbl>
              <a:tblPr/>
              <a:tblGrid>
                <a:gridCol w="3393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0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1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70C0"/>
                          </a:solidFill>
                        </a:rPr>
                        <a:t>1st Generation: ARMv7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/>
                        <a:t>(</a:t>
                      </a:r>
                      <a:r>
                        <a:rPr lang="en-US" sz="1400" dirty="0" smtClean="0"/>
                        <a:t>32-bit word length,</a:t>
                      </a:r>
                    </a:p>
                    <a:p>
                      <a:pPr algn="ctr"/>
                      <a:r>
                        <a:rPr lang="en-US" sz="1400" dirty="0" smtClean="0"/>
                        <a:t> </a:t>
                      </a:r>
                      <a:r>
                        <a:rPr lang="en-US" sz="1400" dirty="0"/>
                        <a:t>40-bit </a:t>
                      </a:r>
                      <a:r>
                        <a:rPr lang="en-US" sz="1400" dirty="0" smtClean="0"/>
                        <a:t>addresses) 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</a:rPr>
                        <a:t>2</a:t>
                      </a:r>
                      <a:r>
                        <a:rPr lang="hu-HU" sz="1400" dirty="0" smtClean="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1400" dirty="0" smtClean="0">
                          <a:solidFill>
                            <a:srgbClr val="0070C0"/>
                          </a:solidFill>
                        </a:rPr>
                        <a:t>d </a:t>
                      </a:r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Generation: ARMv8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/>
                        <a:t>(</a:t>
                      </a:r>
                      <a:r>
                        <a:rPr lang="en-US" sz="1400" dirty="0" smtClean="0"/>
                        <a:t>32/64-bit word length, </a:t>
                      </a:r>
                    </a:p>
                    <a:p>
                      <a:pPr algn="ctr"/>
                      <a:r>
                        <a:rPr lang="en-US" sz="1400" dirty="0" smtClean="0"/>
                        <a:t>up to 52-bit addresses)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High-performance </a:t>
                      </a:r>
                      <a:r>
                        <a:rPr lang="en-US" sz="1400" dirty="0" smtClean="0">
                          <a:solidFill>
                            <a:srgbClr val="0070C0"/>
                          </a:solidFill>
                        </a:rPr>
                        <a:t>CPU cores </a:t>
                      </a:r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(big)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Cortex-A15, Cortex-A17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Cortex-A57</a:t>
                      </a:r>
                      <a:r>
                        <a:rPr lang="hu-HU" sz="1400" dirty="0" smtClean="0"/>
                        <a:t>, Cortex-A72</a:t>
                      </a:r>
                      <a:r>
                        <a:rPr lang="en-US" sz="1400" dirty="0" smtClean="0"/>
                        <a:t>/73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High-efficiency CPU </a:t>
                      </a:r>
                      <a:r>
                        <a:rPr lang="en-US" sz="1400" dirty="0" smtClean="0">
                          <a:solidFill>
                            <a:srgbClr val="0070C0"/>
                          </a:solidFill>
                        </a:rPr>
                        <a:t>cores (LITTLE</a:t>
                      </a:r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Cortex-A7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Cortex-A53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35390" y="5232251"/>
            <a:ext cx="8730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each of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above core combinations,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big and LITTLE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clusters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may have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up to four cores each.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531" y="478894"/>
            <a:ext cx="6561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2.4.3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of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7322" y="2750471"/>
            <a:ext cx="8069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core clusters must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coherent to support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seamless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task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migration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86535" y="4431258"/>
            <a:ext cx="8675596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95536" y="4766314"/>
            <a:ext cx="8675596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395536" y="5063971"/>
            <a:ext cx="8675596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395536" y="3722198"/>
            <a:ext cx="8675596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9507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ock diagram of a big.LITTLE System on Chip design re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289" y="1096627"/>
            <a:ext cx="6300065" cy="502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254" y="476672"/>
            <a:ext cx="851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Block diagram of a 2. gen. two-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cluster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6261195"/>
            <a:ext cx="4733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ADB-400: AMBA Domain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AMBA: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Advanced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Microcontroller Bus Architecture </a:t>
            </a:r>
            <a:endParaRPr kumimoji="0" lang="hu-H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9144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(2)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58495" y="6261195"/>
            <a:ext cx="4256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TZC-400 </a:t>
            </a:r>
            <a:r>
              <a:rPr lang="en-US" sz="1400" dirty="0" err="1" smtClean="0"/>
              <a:t>TrustZone</a:t>
            </a:r>
            <a:r>
              <a:rPr lang="en-US" sz="1400" dirty="0" smtClean="0"/>
              <a:t> Address </a:t>
            </a:r>
            <a:r>
              <a:rPr lang="en-US" sz="1400" dirty="0"/>
              <a:t>Space </a:t>
            </a:r>
            <a:r>
              <a:rPr lang="en-US" sz="1400" dirty="0" smtClean="0"/>
              <a:t>Controller</a:t>
            </a:r>
          </a:p>
          <a:p>
            <a:r>
              <a:rPr lang="en-US" sz="1400" dirty="0" smtClean="0"/>
              <a:t>DMC: Dynamic Memory Controller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43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428" y="478539"/>
            <a:ext cx="8849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2D2D8A"/>
                </a:solidFill>
              </a:rPr>
              <a:t>Example 2: Block </a:t>
            </a:r>
            <a:r>
              <a:rPr lang="en-US" dirty="0">
                <a:solidFill>
                  <a:srgbClr val="2D2D8A"/>
                </a:solidFill>
              </a:rPr>
              <a:t>diagram of a </a:t>
            </a:r>
            <a:r>
              <a:rPr lang="en-US" dirty="0" smtClean="0">
                <a:solidFill>
                  <a:srgbClr val="2D2D8A"/>
                </a:solidFill>
              </a:rPr>
              <a:t>2. gen. three-</a:t>
            </a:r>
            <a:r>
              <a:rPr lang="hu-HU" dirty="0" smtClean="0">
                <a:solidFill>
                  <a:srgbClr val="2D2D8A"/>
                </a:solidFill>
              </a:rPr>
              <a:t>cluster </a:t>
            </a:r>
            <a:r>
              <a:rPr lang="en-US" dirty="0" err="1">
                <a:solidFill>
                  <a:srgbClr val="2D2D8A"/>
                </a:solidFill>
              </a:rPr>
              <a:t>big.LITTLE</a:t>
            </a:r>
            <a:r>
              <a:rPr lang="en-US" dirty="0">
                <a:solidFill>
                  <a:srgbClr val="2D2D8A"/>
                </a:solidFill>
              </a:rPr>
              <a:t> SOC </a:t>
            </a:r>
            <a:r>
              <a:rPr lang="en-US" dirty="0" smtClean="0">
                <a:solidFill>
                  <a:srgbClr val="000000"/>
                </a:solidFill>
              </a:rPr>
              <a:t>[46]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844894"/>
            <a:ext cx="9499332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cluster (10-core) implementation (Q1/2016):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MediaTek Helio X20 (6797)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includes t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 A53 clusters with different maximum clock frequencies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 performance-power characteristics, as indicated in the next Figure.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084" r="8657" b="2865"/>
          <a:stretch/>
        </p:blipFill>
        <p:spPr>
          <a:xfrm>
            <a:off x="431540" y="1943835"/>
            <a:ext cx="7920880" cy="4230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996" y="6306200"/>
            <a:ext cx="8489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cluster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 implementation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MediaTek's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Helio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X20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[46]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4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78917" y="979745"/>
            <a:ext cx="4423353" cy="5169248"/>
            <a:chOff x="2578917" y="1403775"/>
            <a:chExt cx="4423353" cy="51692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8917" y="1584325"/>
              <a:ext cx="4288338" cy="4988698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 bwMode="auto">
            <a:xfrm>
              <a:off x="6552220" y="1403775"/>
              <a:ext cx="450050" cy="405045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1159" y="479279"/>
            <a:ext cx="8725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Power-performance characteristics of the three cluster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configuration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34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328" y="480064"/>
            <a:ext cx="6810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Required software support of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989" y="842753"/>
            <a:ext cx="883671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needs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appropriate software support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for load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tracking,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task scheduling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including task migrations, power management, etc.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software needed will be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provided for the OEMs by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supplier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usually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form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kernel patches or an appropriate software package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this chapter we will not go into details of the software required by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technology, but refer to the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related literature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059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14165" y="1647691"/>
            <a:ext cx="446308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of the big-LITTLE technology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198530" y="2513413"/>
            <a:ext cx="34012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No. of core clusters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no. of cores per cluster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1418560" y="245280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1458925" y="2278304"/>
            <a:ext cx="603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>
            <a:off x="1458924" y="2274598"/>
            <a:ext cx="1" cy="177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7451842" y="245868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 flipH="1">
            <a:off x="7486856" y="2274576"/>
            <a:ext cx="0" cy="1904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527884" y="2520318"/>
            <a:ext cx="201622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Basic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policy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task scheduling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4539694" y="2020978"/>
            <a:ext cx="1" cy="2444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74628" y="476672"/>
            <a:ext cx="773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aspects of the implementation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of the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807" y="849349"/>
            <a:ext cx="9416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Concerning this point, subsequently, we discuss three main aspects of its design space.</a:t>
            </a:r>
            <a:endParaRPr kumimoji="0" lang="en-US" sz="1600" b="0" i="0" u="none" strike="noStrike" kern="1200" cap="none" spc="-2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961360" y="2517311"/>
            <a:ext cx="308683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Options for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supplying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frequencies and voltages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4502619" y="246025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4538869" y="2277761"/>
            <a:ext cx="1" cy="177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366" y="3267871"/>
            <a:ext cx="5671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aspects will be discussed subsequently.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(6)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051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/>
      <p:bldP spid="17" grpId="0"/>
      <p:bldP spid="20" grpId="0" animBg="1"/>
      <p:bldP spid="21" grpId="0" animBg="1"/>
      <p:bldP spid="2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14165" y="1160802"/>
            <a:ext cx="446308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of the big-LITTLE technology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198530" y="2026524"/>
            <a:ext cx="34012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No. of core clusters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no. of cores per cluster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1419821" y="196504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1458925" y="1791415"/>
            <a:ext cx="603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>
            <a:off x="1458924" y="1787709"/>
            <a:ext cx="1" cy="177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7451842" y="197179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 flipH="1">
            <a:off x="7486856" y="1787687"/>
            <a:ext cx="0" cy="1904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951820" y="2025809"/>
            <a:ext cx="319535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Basic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policy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task scheduling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4539694" y="1534089"/>
            <a:ext cx="1" cy="2444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74628" y="478324"/>
            <a:ext cx="743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2D2D8A"/>
                </a:solidFill>
              </a:rPr>
              <a:t>a) </a:t>
            </a:r>
            <a:r>
              <a:rPr lang="hu-HU" dirty="0">
                <a:solidFill>
                  <a:srgbClr val="2D2D8A"/>
                </a:solidFill>
              </a:rPr>
              <a:t>Number of core clusters and number of cores per </a:t>
            </a:r>
            <a:r>
              <a:rPr lang="hu-HU" dirty="0" smtClean="0">
                <a:solidFill>
                  <a:srgbClr val="2D2D8A"/>
                </a:solidFill>
              </a:rPr>
              <a:t>cluster</a:t>
            </a:r>
            <a:r>
              <a:rPr lang="en-US" dirty="0" smtClean="0">
                <a:solidFill>
                  <a:srgbClr val="2D2D8A"/>
                </a:solidFill>
              </a:rPr>
              <a:t> -1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961360" y="2022802"/>
            <a:ext cx="308683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Options for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supplying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frequencies and voltages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4502718" y="197336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4538869" y="1790872"/>
            <a:ext cx="1" cy="177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140834" y="1895396"/>
            <a:ext cx="2748827" cy="720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5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26595" y="1909972"/>
            <a:ext cx="282036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Dual core clusters used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157065" y="1898211"/>
            <a:ext cx="269740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Three core clusters used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2315753" y="1605032"/>
            <a:ext cx="2165760" cy="26401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>
            <a:endCxn id="8" idx="1"/>
          </p:cNvCxnSpPr>
          <p:nvPr/>
        </p:nvCxnSpPr>
        <p:spPr bwMode="auto">
          <a:xfrm>
            <a:off x="4481513" y="1605032"/>
            <a:ext cx="1992116" cy="2456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6464097" y="1841848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16705" y="1102400"/>
            <a:ext cx="510974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Number of core clusters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number of cores per cluster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2306367" y="1839231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64732" y="3014810"/>
            <a:ext cx="2282143" cy="3249505"/>
            <a:chOff x="5481753" y="2843935"/>
            <a:chExt cx="2282143" cy="3249505"/>
          </a:xfrm>
        </p:grpSpPr>
        <p:sp>
          <p:nvSpPr>
            <p:cNvPr id="12" name="Téglalap 21"/>
            <p:cNvSpPr/>
            <p:nvPr/>
          </p:nvSpPr>
          <p:spPr bwMode="auto">
            <a:xfrm>
              <a:off x="5481753" y="2843935"/>
              <a:ext cx="2282143" cy="32495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églalap 12"/>
            <p:cNvSpPr/>
            <p:nvPr/>
          </p:nvSpPr>
          <p:spPr bwMode="auto">
            <a:xfrm>
              <a:off x="5578104" y="3882052"/>
              <a:ext cx="1008062" cy="13668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églalap 13"/>
            <p:cNvSpPr/>
            <p:nvPr/>
          </p:nvSpPr>
          <p:spPr bwMode="auto">
            <a:xfrm>
              <a:off x="5616204" y="3982065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15" name="Téglalap 14"/>
            <p:cNvSpPr/>
            <p:nvPr/>
          </p:nvSpPr>
          <p:spPr bwMode="auto">
            <a:xfrm>
              <a:off x="6113091" y="3982065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16" name="Téglalap 15"/>
            <p:cNvSpPr/>
            <p:nvPr/>
          </p:nvSpPr>
          <p:spPr bwMode="auto">
            <a:xfrm>
              <a:off x="5616204" y="4629765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17" name="Téglalap 16"/>
            <p:cNvSpPr/>
            <p:nvPr/>
          </p:nvSpPr>
          <p:spPr bwMode="auto">
            <a:xfrm>
              <a:off x="6113091" y="4629765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  <p:sp>
          <p:nvSpPr>
            <p:cNvPr id="18" name="Téglalap 17"/>
            <p:cNvSpPr/>
            <p:nvPr/>
          </p:nvSpPr>
          <p:spPr bwMode="auto">
            <a:xfrm>
              <a:off x="5652521" y="5631477"/>
              <a:ext cx="2052638" cy="3603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Cache 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coherent</a:t>
              </a: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interconnect</a:t>
              </a:r>
              <a:endPara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Egyenes összekötő nyíllal 20"/>
            <p:cNvCxnSpPr/>
            <p:nvPr/>
          </p:nvCxnSpPr>
          <p:spPr bwMode="auto">
            <a:xfrm>
              <a:off x="6098072" y="5267940"/>
              <a:ext cx="0" cy="3603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23"/>
            <p:cNvSpPr txBox="1">
              <a:spLocks noChangeArrowheads="1"/>
            </p:cNvSpPr>
            <p:nvPr/>
          </p:nvSpPr>
          <p:spPr bwMode="auto">
            <a:xfrm>
              <a:off x="5576111" y="3404602"/>
              <a:ext cx="9941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Cluster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LITTLE cores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endParaRPr>
            </a:p>
          </p:txBody>
        </p:sp>
        <p:cxnSp>
          <p:nvCxnSpPr>
            <p:cNvPr id="21" name="Egyenes összekötő nyíllal 148"/>
            <p:cNvCxnSpPr/>
            <p:nvPr/>
          </p:nvCxnSpPr>
          <p:spPr bwMode="auto">
            <a:xfrm>
              <a:off x="7216209" y="5279052"/>
              <a:ext cx="0" cy="36036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zövegdoboz 22"/>
            <p:cNvSpPr txBox="1">
              <a:spLocks noChangeArrowheads="1"/>
            </p:cNvSpPr>
            <p:nvPr/>
          </p:nvSpPr>
          <p:spPr bwMode="auto">
            <a:xfrm>
              <a:off x="6778126" y="2941658"/>
              <a:ext cx="8412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Cluster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big cores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endParaRPr>
            </a:p>
          </p:txBody>
        </p:sp>
        <p:sp>
          <p:nvSpPr>
            <p:cNvPr id="23" name="Téglalap 11"/>
            <p:cNvSpPr/>
            <p:nvPr/>
          </p:nvSpPr>
          <p:spPr bwMode="auto">
            <a:xfrm>
              <a:off x="6661647" y="3441495"/>
              <a:ext cx="1044575" cy="18875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661647" y="3431419"/>
              <a:ext cx="1044575" cy="18785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5" name="Téglalap 3"/>
            <p:cNvSpPr/>
            <p:nvPr/>
          </p:nvSpPr>
          <p:spPr bwMode="auto">
            <a:xfrm>
              <a:off x="6716756" y="3515930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26" name="Téglalap 4"/>
            <p:cNvSpPr/>
            <p:nvPr/>
          </p:nvSpPr>
          <p:spPr bwMode="auto">
            <a:xfrm>
              <a:off x="7219168" y="3515930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27" name="Téglalap 5"/>
            <p:cNvSpPr/>
            <p:nvPr/>
          </p:nvSpPr>
          <p:spPr bwMode="auto">
            <a:xfrm>
              <a:off x="6717602" y="4433505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28" name="Téglalap 6"/>
            <p:cNvSpPr/>
            <p:nvPr/>
          </p:nvSpPr>
          <p:spPr bwMode="auto">
            <a:xfrm>
              <a:off x="7219168" y="4433505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</p:grpSp>
      <p:sp>
        <p:nvSpPr>
          <p:cNvPr id="31" name="Téglalap 21"/>
          <p:cNvSpPr/>
          <p:nvPr/>
        </p:nvSpPr>
        <p:spPr bwMode="auto">
          <a:xfrm>
            <a:off x="4839977" y="3023955"/>
            <a:ext cx="3422433" cy="32495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églalap 12"/>
          <p:cNvSpPr/>
          <p:nvPr/>
        </p:nvSpPr>
        <p:spPr bwMode="auto">
          <a:xfrm>
            <a:off x="6076618" y="4075519"/>
            <a:ext cx="1008062" cy="13668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églalap 13"/>
          <p:cNvSpPr/>
          <p:nvPr/>
        </p:nvSpPr>
        <p:spPr bwMode="auto">
          <a:xfrm>
            <a:off x="6114718" y="4162085"/>
            <a:ext cx="431800" cy="5397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CPU0</a:t>
            </a:r>
          </a:p>
        </p:txBody>
      </p:sp>
      <p:sp>
        <p:nvSpPr>
          <p:cNvPr id="34" name="Téglalap 14"/>
          <p:cNvSpPr/>
          <p:nvPr/>
        </p:nvSpPr>
        <p:spPr bwMode="auto">
          <a:xfrm>
            <a:off x="6611605" y="4162085"/>
            <a:ext cx="431800" cy="5397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CPU1</a:t>
            </a:r>
          </a:p>
        </p:txBody>
      </p:sp>
      <p:sp>
        <p:nvSpPr>
          <p:cNvPr id="35" name="Téglalap 15"/>
          <p:cNvSpPr/>
          <p:nvPr/>
        </p:nvSpPr>
        <p:spPr bwMode="auto">
          <a:xfrm>
            <a:off x="6114718" y="4809785"/>
            <a:ext cx="431800" cy="5397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CPU2</a:t>
            </a:r>
          </a:p>
        </p:txBody>
      </p:sp>
      <p:sp>
        <p:nvSpPr>
          <p:cNvPr id="36" name="Téglalap 16"/>
          <p:cNvSpPr/>
          <p:nvPr/>
        </p:nvSpPr>
        <p:spPr bwMode="auto">
          <a:xfrm>
            <a:off x="6611605" y="4809785"/>
            <a:ext cx="431800" cy="5397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CPU3</a:t>
            </a:r>
          </a:p>
        </p:txBody>
      </p:sp>
      <p:sp>
        <p:nvSpPr>
          <p:cNvPr id="37" name="Téglalap 17"/>
          <p:cNvSpPr/>
          <p:nvPr/>
        </p:nvSpPr>
        <p:spPr bwMode="auto">
          <a:xfrm>
            <a:off x="4952906" y="5811497"/>
            <a:ext cx="3250767" cy="360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Cache </a:t>
            </a: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coherent</a:t>
            </a: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interconnect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Egyenes összekötő nyíllal 20"/>
          <p:cNvCxnSpPr/>
          <p:nvPr/>
        </p:nvCxnSpPr>
        <p:spPr bwMode="auto">
          <a:xfrm>
            <a:off x="6596586" y="5447960"/>
            <a:ext cx="0" cy="46197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zövegdoboz 23"/>
          <p:cNvSpPr txBox="1">
            <a:spLocks noChangeArrowheads="1"/>
          </p:cNvSpPr>
          <p:nvPr/>
        </p:nvSpPr>
        <p:spPr bwMode="auto">
          <a:xfrm>
            <a:off x="6074625" y="3158970"/>
            <a:ext cx="9941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rPr>
              <a:t>Cluster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rPr>
              <a:t>LITTLE cores</a:t>
            </a:r>
            <a:endParaRPr kumimoji="0" lang="hu-HU" alt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rPr>
              <a:t>running at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rPr>
              <a:t>higher 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rPr>
              <a:t>fequency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+mn-cs"/>
            </a:endParaRPr>
          </a:p>
        </p:txBody>
      </p:sp>
      <p:cxnSp>
        <p:nvCxnSpPr>
          <p:cNvPr id="40" name="Egyenes összekötő nyíllal 148"/>
          <p:cNvCxnSpPr/>
          <p:nvPr/>
        </p:nvCxnSpPr>
        <p:spPr bwMode="auto">
          <a:xfrm>
            <a:off x="7714723" y="5459072"/>
            <a:ext cx="0" cy="360363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zövegdoboz 22"/>
          <p:cNvSpPr txBox="1">
            <a:spLocks noChangeArrowheads="1"/>
          </p:cNvSpPr>
          <p:nvPr/>
        </p:nvSpPr>
        <p:spPr bwMode="auto">
          <a:xfrm>
            <a:off x="7280344" y="3383995"/>
            <a:ext cx="8412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rPr>
              <a:t>Cluster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rPr>
              <a:t>big cores</a:t>
            </a:r>
            <a:endParaRPr kumimoji="0" lang="hu-HU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+mn-cs"/>
            </a:endParaRPr>
          </a:p>
        </p:txBody>
      </p:sp>
      <p:sp>
        <p:nvSpPr>
          <p:cNvPr id="42" name="Téglalap 11"/>
          <p:cNvSpPr/>
          <p:nvPr/>
        </p:nvSpPr>
        <p:spPr bwMode="auto">
          <a:xfrm>
            <a:off x="7160161" y="4440430"/>
            <a:ext cx="1044575" cy="104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160161" y="4478967"/>
            <a:ext cx="1044575" cy="972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églalap 5"/>
          <p:cNvSpPr/>
          <p:nvPr/>
        </p:nvSpPr>
        <p:spPr bwMode="auto">
          <a:xfrm>
            <a:off x="7216116" y="4562725"/>
            <a:ext cx="431800" cy="792162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CPU2</a:t>
            </a:r>
          </a:p>
        </p:txBody>
      </p:sp>
      <p:sp>
        <p:nvSpPr>
          <p:cNvPr id="47" name="Téglalap 6"/>
          <p:cNvSpPr/>
          <p:nvPr/>
        </p:nvSpPr>
        <p:spPr bwMode="auto">
          <a:xfrm>
            <a:off x="7717682" y="4562725"/>
            <a:ext cx="431800" cy="792162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CPU3</a:t>
            </a:r>
          </a:p>
        </p:txBody>
      </p:sp>
      <p:sp>
        <p:nvSpPr>
          <p:cNvPr id="49" name="Téglalap 12"/>
          <p:cNvSpPr/>
          <p:nvPr/>
        </p:nvSpPr>
        <p:spPr bwMode="auto">
          <a:xfrm>
            <a:off x="4991413" y="4080312"/>
            <a:ext cx="1008062" cy="13668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églalap 13"/>
          <p:cNvSpPr/>
          <p:nvPr/>
        </p:nvSpPr>
        <p:spPr bwMode="auto">
          <a:xfrm>
            <a:off x="5031347" y="4166878"/>
            <a:ext cx="431800" cy="5397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CPU0</a:t>
            </a:r>
          </a:p>
        </p:txBody>
      </p:sp>
      <p:sp>
        <p:nvSpPr>
          <p:cNvPr id="51" name="Téglalap 14"/>
          <p:cNvSpPr/>
          <p:nvPr/>
        </p:nvSpPr>
        <p:spPr bwMode="auto">
          <a:xfrm>
            <a:off x="5528234" y="4166878"/>
            <a:ext cx="431800" cy="5397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CPU1</a:t>
            </a:r>
          </a:p>
        </p:txBody>
      </p:sp>
      <p:sp>
        <p:nvSpPr>
          <p:cNvPr id="52" name="Téglalap 15"/>
          <p:cNvSpPr/>
          <p:nvPr/>
        </p:nvSpPr>
        <p:spPr bwMode="auto">
          <a:xfrm>
            <a:off x="5031347" y="4814578"/>
            <a:ext cx="431800" cy="5397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CPU2</a:t>
            </a:r>
          </a:p>
        </p:txBody>
      </p:sp>
      <p:sp>
        <p:nvSpPr>
          <p:cNvPr id="53" name="Téglalap 16"/>
          <p:cNvSpPr/>
          <p:nvPr/>
        </p:nvSpPr>
        <p:spPr bwMode="auto">
          <a:xfrm>
            <a:off x="5528234" y="4814578"/>
            <a:ext cx="431800" cy="5397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CPU3</a:t>
            </a:r>
          </a:p>
        </p:txBody>
      </p:sp>
      <p:cxnSp>
        <p:nvCxnSpPr>
          <p:cNvPr id="54" name="Egyenes összekötő nyíllal 20"/>
          <p:cNvCxnSpPr/>
          <p:nvPr/>
        </p:nvCxnSpPr>
        <p:spPr bwMode="auto">
          <a:xfrm>
            <a:off x="5513215" y="5452753"/>
            <a:ext cx="0" cy="3603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23"/>
          <p:cNvSpPr txBox="1">
            <a:spLocks noChangeArrowheads="1"/>
          </p:cNvSpPr>
          <p:nvPr/>
        </p:nvSpPr>
        <p:spPr bwMode="auto">
          <a:xfrm>
            <a:off x="4991254" y="3158970"/>
            <a:ext cx="99418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rPr>
              <a:t>Cluster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rPr>
              <a:t>LITTLE cores</a:t>
            </a:r>
            <a:endParaRPr kumimoji="0" lang="hu-HU" alt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rPr>
              <a:t>running 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rPr>
              <a:t>a lower core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rPr>
              <a:t>frequeency</a:t>
            </a:r>
            <a:endParaRPr kumimoji="0" lang="hu-HU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36932" y="2177957"/>
            <a:ext cx="14256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configurations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975906" y="2186971"/>
            <a:ext cx="68159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+ 4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+ 2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+ 4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12160" y="2186971"/>
            <a:ext cx="105990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+ 4 + 2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+ 2 + 4</a:t>
            </a:r>
            <a:endParaRPr kumimoji="0" lang="en-GB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 smtClean="0">
                <a:solidFill>
                  <a:srgbClr val="000000"/>
                </a:solidFill>
                <a:latin typeface="Verdana"/>
              </a:rPr>
              <a:t>4 + 3 + 1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897478" y="6573555"/>
            <a:ext cx="7296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61" name="Egyenes összekötő nyíllal 20"/>
          <p:cNvCxnSpPr/>
          <p:nvPr/>
        </p:nvCxnSpPr>
        <p:spPr bwMode="auto">
          <a:xfrm>
            <a:off x="2250613" y="6263993"/>
            <a:ext cx="0" cy="3603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246451" y="6573877"/>
            <a:ext cx="7296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63" name="Egyenes összekötő nyíllal 20"/>
          <p:cNvCxnSpPr/>
          <p:nvPr/>
        </p:nvCxnSpPr>
        <p:spPr bwMode="auto">
          <a:xfrm>
            <a:off x="6599586" y="6264315"/>
            <a:ext cx="0" cy="3603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98100" y="479063"/>
            <a:ext cx="789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Number of core clusters and number of cores per cluster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(8)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479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/>
      <p:bldP spid="1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/>
      <p:bldP spid="41" grpId="0"/>
      <p:bldP spid="42" grpId="0" animBg="1"/>
      <p:bldP spid="43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/>
      <p:bldP spid="57" grpId="0"/>
      <p:bldP spid="58" grpId="0"/>
      <p:bldP spid="59" grpId="0"/>
      <p:bldP spid="60" grpId="0"/>
      <p:bldP spid="6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948" y="479512"/>
            <a:ext cx="644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Dual core clusters,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+4 cores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Nvidia's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298" y="848844"/>
            <a:ext cx="6526146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Tegra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LP + four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A9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(2011) and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Tegra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LP + four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(2013).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06815" y="1961560"/>
            <a:ext cx="3105345" cy="4167739"/>
            <a:chOff x="3261142" y="1961561"/>
            <a:chExt cx="2390978" cy="3244120"/>
          </a:xfrm>
        </p:grpSpPr>
        <p:sp>
          <p:nvSpPr>
            <p:cNvPr id="7" name="Téglalap 21"/>
            <p:cNvSpPr/>
            <p:nvPr/>
          </p:nvSpPr>
          <p:spPr bwMode="auto">
            <a:xfrm>
              <a:off x="3261142" y="1961561"/>
              <a:ext cx="2390978" cy="32441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églalap 17"/>
            <p:cNvSpPr/>
            <p:nvPr/>
          </p:nvSpPr>
          <p:spPr bwMode="auto">
            <a:xfrm>
              <a:off x="3348760" y="4743717"/>
              <a:ext cx="2052638" cy="3603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Arial" panose="020B0604020202020204" pitchFamily="34" charset="0"/>
                </a:rPr>
                <a:t>Cache </a:t>
              </a:r>
              <a:r>
                <a:rPr kumimoji="0" lang="hu-H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Arial" panose="020B0604020202020204" pitchFamily="34" charset="0"/>
                </a:rPr>
                <a:t>coherent</a:t>
              </a: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hu-H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Arial" panose="020B0604020202020204" pitchFamily="34" charset="0"/>
                </a:rPr>
                <a:t>interconnect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Egyenes összekötő nyíllal 20"/>
            <p:cNvCxnSpPr/>
            <p:nvPr/>
          </p:nvCxnSpPr>
          <p:spPr bwMode="auto">
            <a:xfrm>
              <a:off x="3803178" y="4380180"/>
              <a:ext cx="0" cy="3603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Szövegdoboz 22"/>
            <p:cNvSpPr txBox="1">
              <a:spLocks noChangeArrowheads="1"/>
            </p:cNvSpPr>
            <p:nvPr/>
          </p:nvSpPr>
          <p:spPr bwMode="auto">
            <a:xfrm>
              <a:off x="3301579" y="2766119"/>
              <a:ext cx="966659" cy="646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+mn-cs"/>
                </a:rPr>
                <a:t>“Cluster”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+mn-cs"/>
                </a:rPr>
                <a:t>a single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+mn-cs"/>
                </a:rPr>
                <a:t>low power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+mn-cs"/>
                </a:rPr>
                <a:t> core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itchFamily="34" charset="0"/>
                <a:cs typeface="+mn-cs"/>
              </a:endParaRPr>
            </a:p>
          </p:txBody>
        </p:sp>
        <p:sp>
          <p:nvSpPr>
            <p:cNvPr id="11" name="Szövegdoboz 23"/>
            <p:cNvSpPr txBox="1">
              <a:spLocks noChangeArrowheads="1"/>
            </p:cNvSpPr>
            <p:nvPr/>
          </p:nvSpPr>
          <p:spPr bwMode="auto">
            <a:xfrm>
              <a:off x="3925396" y="1988840"/>
              <a:ext cx="1723248" cy="359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+mn-cs"/>
                </a:rPr>
                <a:t>Cluster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+mn-cs"/>
                </a:rPr>
                <a:t>high performance cores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itchFamily="34" charset="0"/>
                <a:cs typeface="+mn-cs"/>
              </a:endParaRPr>
            </a:p>
          </p:txBody>
        </p:sp>
        <p:cxnSp>
          <p:nvCxnSpPr>
            <p:cNvPr id="12" name="Egyenes összekötő nyíllal 148"/>
            <p:cNvCxnSpPr/>
            <p:nvPr/>
          </p:nvCxnSpPr>
          <p:spPr bwMode="auto">
            <a:xfrm>
              <a:off x="4848948" y="4391292"/>
              <a:ext cx="0" cy="36036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églalap 12"/>
            <p:cNvSpPr/>
            <p:nvPr/>
          </p:nvSpPr>
          <p:spPr bwMode="auto">
            <a:xfrm>
              <a:off x="3536885" y="3641967"/>
              <a:ext cx="557773" cy="72008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églalap 13"/>
            <p:cNvSpPr/>
            <p:nvPr/>
          </p:nvSpPr>
          <p:spPr bwMode="auto">
            <a:xfrm>
              <a:off x="3597460" y="3735092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15" name="Téglalap 11"/>
            <p:cNvSpPr/>
            <p:nvPr/>
          </p:nvSpPr>
          <p:spPr bwMode="auto">
            <a:xfrm>
              <a:off x="4292510" y="2543046"/>
              <a:ext cx="1044575" cy="18875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292510" y="2532970"/>
              <a:ext cx="1044575" cy="18785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Téglalap 3"/>
            <p:cNvSpPr/>
            <p:nvPr/>
          </p:nvSpPr>
          <p:spPr bwMode="auto">
            <a:xfrm>
              <a:off x="4347619" y="2617481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18" name="Téglalap 4"/>
            <p:cNvSpPr/>
            <p:nvPr/>
          </p:nvSpPr>
          <p:spPr bwMode="auto">
            <a:xfrm>
              <a:off x="4850031" y="2617481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19" name="Téglalap 5"/>
            <p:cNvSpPr/>
            <p:nvPr/>
          </p:nvSpPr>
          <p:spPr bwMode="auto">
            <a:xfrm>
              <a:off x="4348465" y="3535056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20" name="Téglalap 6"/>
            <p:cNvSpPr/>
            <p:nvPr/>
          </p:nvSpPr>
          <p:spPr bwMode="auto">
            <a:xfrm>
              <a:off x="4850031" y="3535056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1438" y="6381328"/>
            <a:ext cx="6737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LP tag designates a core running at a reduced clock rate.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97225" y="3383995"/>
            <a:ext cx="2198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called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Nvidia's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Variable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</a:t>
            </a:r>
            <a:r>
              <a:rPr lang="en-GB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88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5969" r="2306" b="4461"/>
          <a:stretch/>
        </p:blipFill>
        <p:spPr bwMode="auto">
          <a:xfrm>
            <a:off x="1841500" y="1789215"/>
            <a:ext cx="56515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152" y="482454"/>
            <a:ext cx="9203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Dual core clusters, 4+4 cores: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Samsung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5410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628" y="847222"/>
            <a:ext cx="7928774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world’s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mobile processor.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nnounced in 11/2012, launched in some Galaxy S4 models in 4/2013.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6655" y="6453121"/>
            <a:ext cx="6581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Block diagram of Samsung’s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5410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</a:t>
            </a:r>
            <a:r>
              <a:rPr lang="en-GB" dirty="0" smtClean="0"/>
              <a:t>10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9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mobile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77871"/>
            <a:ext cx="846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dirty="0" smtClean="0">
                <a:solidFill>
                  <a:schemeClr val="accent6"/>
                </a:solidFill>
              </a:rPr>
              <a:t>a) Use </a:t>
            </a:r>
            <a:r>
              <a:rPr lang="en-US" dirty="0">
                <a:solidFill>
                  <a:schemeClr val="accent6"/>
                </a:solidFill>
              </a:rPr>
              <a:t>of ARM ISA-based processors in mobile devices -</a:t>
            </a:r>
            <a:r>
              <a:rPr lang="en-US" dirty="0" smtClean="0">
                <a:solidFill>
                  <a:srgbClr val="0070C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[62]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373" y="881668"/>
            <a:ext cx="7050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 provides either a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 license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 an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Architecture license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373" y="3753861"/>
            <a:ext cx="903606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spc="-30" dirty="0">
                <a:solidFill>
                  <a:srgbClr val="000000"/>
                </a:solidFill>
              </a:rPr>
              <a:t>In case of a </a:t>
            </a:r>
            <a:r>
              <a:rPr lang="en-US" sz="1600" spc="-30" dirty="0">
                <a:solidFill>
                  <a:srgbClr val="FF0000"/>
                </a:solidFill>
              </a:rPr>
              <a:t>Cortex license </a:t>
            </a:r>
            <a:r>
              <a:rPr lang="en-US" sz="1600" spc="-30" dirty="0">
                <a:solidFill>
                  <a:srgbClr val="000000"/>
                </a:solidFill>
              </a:rPr>
              <a:t>the licensee gets a </a:t>
            </a:r>
            <a:r>
              <a:rPr lang="en-US" sz="1600" spc="-30" dirty="0">
                <a:solidFill>
                  <a:srgbClr val="0070C0"/>
                </a:solidFill>
              </a:rPr>
              <a:t>complete standard microarchitecture 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</a:rPr>
              <a:t> design </a:t>
            </a:r>
            <a:r>
              <a:rPr lang="en-US" sz="1600" dirty="0">
                <a:solidFill>
                  <a:srgbClr val="000000"/>
                </a:solidFill>
              </a:rPr>
              <a:t>(IP) with </a:t>
            </a:r>
            <a:r>
              <a:rPr lang="en-US" sz="1600" dirty="0">
                <a:solidFill>
                  <a:srgbClr val="0070C0"/>
                </a:solidFill>
              </a:rPr>
              <a:t>flexible configuration options</a:t>
            </a:r>
            <a:r>
              <a:rPr lang="en-US" sz="1600" dirty="0">
                <a:solidFill>
                  <a:srgbClr val="000000"/>
                </a:solidFill>
              </a:rPr>
              <a:t>, e.g. for the sizes of the L1 or L2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 </a:t>
            </a:r>
            <a:r>
              <a:rPr lang="en-US" sz="1600" dirty="0" smtClean="0">
                <a:solidFill>
                  <a:srgbClr val="000000"/>
                </a:solidFill>
              </a:rPr>
              <a:t>  </a:t>
            </a:r>
            <a:r>
              <a:rPr lang="en-US" sz="1600" dirty="0">
                <a:solidFill>
                  <a:srgbClr val="000000"/>
                </a:solidFill>
              </a:rPr>
              <a:t>caches.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40" dirty="0">
                <a:solidFill>
                  <a:srgbClr val="000000"/>
                </a:solidFill>
              </a:rPr>
              <a:t>The </a:t>
            </a:r>
            <a:r>
              <a:rPr lang="en-US" sz="1600" spc="-40" dirty="0">
                <a:solidFill>
                  <a:srgbClr val="FF0000"/>
                </a:solidFill>
              </a:rPr>
              <a:t>Architecture license </a:t>
            </a:r>
            <a:r>
              <a:rPr lang="en-US" sz="1600" spc="-40" dirty="0">
                <a:solidFill>
                  <a:srgbClr val="000000"/>
                </a:solidFill>
              </a:rPr>
              <a:t>allows </a:t>
            </a:r>
            <a:r>
              <a:rPr lang="en-US" sz="1600" spc="-40" dirty="0" smtClean="0">
                <a:solidFill>
                  <a:srgbClr val="FF0000"/>
                </a:solidFill>
              </a:rPr>
              <a:t>only</a:t>
            </a:r>
            <a:r>
              <a:rPr lang="en-US" sz="1600" spc="-40" dirty="0" smtClean="0">
                <a:solidFill>
                  <a:srgbClr val="000000"/>
                </a:solidFill>
              </a:rPr>
              <a:t> </a:t>
            </a:r>
            <a:r>
              <a:rPr lang="en-US" sz="1600" spc="-40" dirty="0" smtClean="0">
                <a:solidFill>
                  <a:srgbClr val="0070C0"/>
                </a:solidFill>
              </a:rPr>
              <a:t>using </a:t>
            </a:r>
            <a:r>
              <a:rPr lang="en-US" sz="1600" spc="-40" dirty="0">
                <a:solidFill>
                  <a:srgbClr val="0070C0"/>
                </a:solidFill>
              </a:rPr>
              <a:t>the ARM ISA </a:t>
            </a:r>
            <a:r>
              <a:rPr lang="en-US" sz="1600" spc="-40" dirty="0">
                <a:solidFill>
                  <a:srgbClr val="000000"/>
                </a:solidFill>
              </a:rPr>
              <a:t>and </a:t>
            </a:r>
            <a:r>
              <a:rPr lang="en-US" sz="1600" spc="-40" dirty="0" smtClean="0">
                <a:solidFill>
                  <a:srgbClr val="000000"/>
                </a:solidFill>
              </a:rPr>
              <a:t>the licensee has to design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 their </a:t>
            </a:r>
            <a:r>
              <a:rPr lang="en-US" sz="1600" dirty="0">
                <a:solidFill>
                  <a:srgbClr val="0070C0"/>
                </a:solidFill>
              </a:rPr>
              <a:t>custom </a:t>
            </a:r>
            <a:r>
              <a:rPr lang="en-US" sz="1600" dirty="0" smtClean="0">
                <a:solidFill>
                  <a:srgbClr val="0070C0"/>
                </a:solidFill>
              </a:rPr>
              <a:t>microarchitecture, </a:t>
            </a:r>
            <a:r>
              <a:rPr lang="en-US" sz="1600" dirty="0" smtClean="0"/>
              <a:t>which </a:t>
            </a:r>
            <a:r>
              <a:rPr lang="en-US" sz="1600" dirty="0"/>
              <a:t>leads to a </a:t>
            </a:r>
            <a:r>
              <a:rPr lang="en-US" sz="1600" dirty="0">
                <a:solidFill>
                  <a:srgbClr val="0070C0"/>
                </a:solidFill>
              </a:rPr>
              <a:t>proprietary CPU.</a:t>
            </a:r>
          </a:p>
          <a:p>
            <a:pPr lvl="0">
              <a:defRPr/>
            </a:pPr>
            <a:r>
              <a:rPr lang="en-US" sz="1600" spc="-30" dirty="0">
                <a:solidFill>
                  <a:srgbClr val="000000"/>
                </a:solidFill>
              </a:rPr>
              <a:t>     E.g. Apple or Samsung bought an Architecture license, </a:t>
            </a:r>
            <a:r>
              <a:rPr lang="en-US" sz="1600" spc="-30" dirty="0" smtClean="0">
                <a:solidFill>
                  <a:srgbClr val="000000"/>
                </a:solidFill>
              </a:rPr>
              <a:t>custom designed </a:t>
            </a:r>
            <a:r>
              <a:rPr lang="en-US" sz="1600" spc="-30" dirty="0">
                <a:solidFill>
                  <a:srgbClr val="000000"/>
                </a:solidFill>
              </a:rPr>
              <a:t>their CPUs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 </a:t>
            </a:r>
            <a:r>
              <a:rPr lang="en-US" sz="1600" dirty="0" smtClean="0">
                <a:solidFill>
                  <a:srgbClr val="000000"/>
                </a:solidFill>
              </a:rPr>
              <a:t>  </a:t>
            </a:r>
            <a:r>
              <a:rPr lang="en-US" sz="1600" dirty="0">
                <a:solidFill>
                  <a:srgbClr val="000000"/>
                </a:solidFill>
              </a:rPr>
              <a:t>and named them as they liked.</a:t>
            </a:r>
          </a:p>
        </p:txBody>
      </p:sp>
      <p:pic>
        <p:nvPicPr>
          <p:cNvPr id="6" name="Picture 2" descr="https://images.anandtech.com/doci/10366/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3" t="13741" r="32520" b="51389"/>
          <a:stretch/>
        </p:blipFill>
        <p:spPr bwMode="auto">
          <a:xfrm>
            <a:off x="2685534" y="1368596"/>
            <a:ext cx="3910544" cy="215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9350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157" y="479512"/>
            <a:ext cx="930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Three core clusters, 2+4+4 cores: Helio X20 (MediaTek MT6797)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30" y="846526"/>
            <a:ext cx="827143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is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world's first three cluster 10-core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implementation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cores in each cluster run at the same clock frequency,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shown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below.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Announced in 9/2015, launched in 11/2015.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084" r="8657" b="2865"/>
          <a:stretch/>
        </p:blipFill>
        <p:spPr>
          <a:xfrm>
            <a:off x="431540" y="2078850"/>
            <a:ext cx="7920880" cy="42304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6354325"/>
            <a:ext cx="8489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cluster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 implementation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MediaTek's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Helio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X20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[46]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(1</a:t>
            </a:r>
            <a:r>
              <a:rPr lang="en-US" dirty="0" smtClean="0"/>
              <a:t>1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60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14165" y="1178750"/>
            <a:ext cx="446308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of the big-LITTLE technology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198530" y="2052092"/>
            <a:ext cx="34012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No. of core clusters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no. of cores per cluster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1420991" y="198143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1458925" y="1809363"/>
            <a:ext cx="603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>
            <a:off x="1458924" y="1805657"/>
            <a:ext cx="1" cy="177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7451842" y="198974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>
            <a:off x="7486855" y="1805636"/>
            <a:ext cx="2069" cy="1841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4539694" y="1552037"/>
            <a:ext cx="1" cy="2444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74628" y="478324"/>
            <a:ext cx="452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Basic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policy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task scheduling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961360" y="2180473"/>
            <a:ext cx="308683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Options for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supplying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frequencies and voltages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4506912" y="199131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4538869" y="1808820"/>
            <a:ext cx="1" cy="177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(1</a:t>
            </a:r>
            <a:r>
              <a:rPr lang="en-US" dirty="0" smtClean="0"/>
              <a:t>2)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 bwMode="auto">
          <a:xfrm>
            <a:off x="3501125" y="2024916"/>
            <a:ext cx="2088000" cy="64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983" y="3248950"/>
            <a:ext cx="8970533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Although there are 3-cluster implementations (e.g. </a:t>
            </a:r>
            <a:r>
              <a:rPr lang="en-US" sz="1600" dirty="0" err="1" smtClean="0"/>
              <a:t>MediaTek’s</a:t>
            </a:r>
            <a:r>
              <a:rPr lang="en-US" sz="1600" dirty="0" smtClean="0"/>
              <a:t> </a:t>
            </a:r>
            <a:r>
              <a:rPr lang="en-US" sz="1600" dirty="0" err="1" smtClean="0"/>
              <a:t>Helio</a:t>
            </a:r>
            <a:r>
              <a:rPr lang="en-US" sz="1600" dirty="0" smtClean="0"/>
              <a:t> line) as well,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subsequently, </a:t>
            </a:r>
            <a:r>
              <a:rPr lang="en-US" sz="1600" dirty="0" smtClean="0">
                <a:solidFill>
                  <a:srgbClr val="0070C0"/>
                </a:solidFill>
              </a:rPr>
              <a:t>when we discuss the basic policy of task scheduling we assume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2-cluster configurations </a:t>
            </a:r>
            <a:r>
              <a:rPr lang="en-US" sz="1600" dirty="0" smtClean="0"/>
              <a:t>for simplicity.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Nevertheless</a:t>
            </a:r>
            <a:r>
              <a:rPr lang="en-US" sz="1600" dirty="0" smtClean="0">
                <a:solidFill>
                  <a:srgbClr val="0070C0"/>
                </a:solidFill>
              </a:rPr>
              <a:t>, task scheduling in 3-cluster implementations </a:t>
            </a:r>
            <a:r>
              <a:rPr lang="en-US" sz="1600" dirty="0" smtClean="0"/>
              <a:t>follow the same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principles of operation as will be described for 2-cluster designs.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13128" y="293680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035790" y="2106131"/>
            <a:ext cx="319535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Basic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policy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task scheduling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07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2.4.3 </a:t>
            </a:r>
            <a:r>
              <a:rPr lang="en-US" dirty="0"/>
              <a:t>Implementation of the </a:t>
            </a:r>
            <a:r>
              <a:rPr lang="en-US" dirty="0" err="1"/>
              <a:t>big.LITTLE</a:t>
            </a:r>
            <a:r>
              <a:rPr lang="en-US" dirty="0"/>
              <a:t> technology </a:t>
            </a:r>
            <a:r>
              <a:rPr lang="hu-HU" dirty="0"/>
              <a:t>(</a:t>
            </a:r>
            <a:r>
              <a:rPr lang="hu-HU" dirty="0" smtClean="0"/>
              <a:t>1</a:t>
            </a:r>
            <a:r>
              <a:rPr lang="en-US" dirty="0" smtClean="0"/>
              <a:t>3)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96915" y="2310824"/>
            <a:ext cx="334980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sz="1300" b="1" dirty="0" smtClean="0"/>
              <a:t>Cluster-based allocation</a:t>
            </a:r>
            <a:endParaRPr lang="en-US" sz="1300" b="1" dirty="0"/>
          </a:p>
        </p:txBody>
      </p:sp>
      <p:cxnSp>
        <p:nvCxnSpPr>
          <p:cNvPr id="5" name="Straight Connector 4"/>
          <p:cNvCxnSpPr>
            <a:endCxn id="8" idx="6"/>
          </p:cNvCxnSpPr>
          <p:nvPr/>
        </p:nvCxnSpPr>
        <p:spPr bwMode="auto">
          <a:xfrm flipH="1">
            <a:off x="2293771" y="1997307"/>
            <a:ext cx="2023514" cy="22012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>
            <a:endCxn id="7" idx="6"/>
          </p:cNvCxnSpPr>
          <p:nvPr/>
        </p:nvCxnSpPr>
        <p:spPr bwMode="auto">
          <a:xfrm>
            <a:off x="4306284" y="1997307"/>
            <a:ext cx="2113398" cy="21978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6354595" y="2186930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2228684" y="2187272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839158" y="1646632"/>
            <a:ext cx="2956259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hu-HU" altLang="en-US" sz="1300" b="1" dirty="0">
                <a:solidFill>
                  <a:srgbClr val="000000"/>
                </a:solidFill>
              </a:rPr>
              <a:t>Basic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policy </a:t>
            </a:r>
            <a:r>
              <a:rPr lang="hu-HU" altLang="en-US" sz="1300" b="1" dirty="0" smtClean="0">
                <a:solidFill>
                  <a:srgbClr val="000000"/>
                </a:solidFill>
              </a:rPr>
              <a:t>of </a:t>
            </a:r>
            <a:r>
              <a:rPr lang="hu-HU" altLang="en-US" sz="1300" b="1" dirty="0">
                <a:solidFill>
                  <a:srgbClr val="000000"/>
                </a:solidFill>
              </a:rPr>
              <a:t>task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allocation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08520" y="2706600"/>
            <a:ext cx="464930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1300" dirty="0">
                <a:solidFill>
                  <a:srgbClr val="000000"/>
                </a:solidFill>
              </a:rPr>
              <a:t>The </a:t>
            </a:r>
            <a:r>
              <a:rPr lang="en-US" sz="1300" dirty="0" smtClean="0">
                <a:solidFill>
                  <a:srgbClr val="0070C0"/>
                </a:solidFill>
              </a:rPr>
              <a:t>scheduler selects a cluster as a whole and</a:t>
            </a:r>
          </a:p>
          <a:p>
            <a:pPr lvl="0" algn="ctr" defTabSz="914400">
              <a:defRPr/>
            </a:pPr>
            <a:r>
              <a:rPr lang="en-US" sz="1300" dirty="0" smtClean="0">
                <a:solidFill>
                  <a:srgbClr val="0070C0"/>
                </a:solidFill>
              </a:rPr>
              <a:t>allocates threads of the workload to cores</a:t>
            </a:r>
            <a:endParaRPr lang="en-US" sz="1300" dirty="0">
              <a:solidFill>
                <a:srgbClr val="0070C0"/>
              </a:solidFill>
            </a:endParaRPr>
          </a:p>
          <a:p>
            <a:pPr lvl="0" algn="ctr" defTabSz="914400">
              <a:spcAft>
                <a:spcPts val="600"/>
              </a:spcAft>
              <a:defRPr/>
            </a:pPr>
            <a:r>
              <a:rPr lang="en-US" sz="1300" dirty="0" smtClean="0">
                <a:solidFill>
                  <a:srgbClr val="0070C0"/>
                </a:solidFill>
              </a:rPr>
              <a:t>of the selected cluster.</a:t>
            </a:r>
          </a:p>
          <a:p>
            <a:pPr lvl="0" algn="ctr" defTabSz="914400">
              <a:defRPr/>
            </a:pPr>
            <a:r>
              <a:rPr lang="en-US" sz="1300" dirty="0" smtClean="0">
                <a:solidFill>
                  <a:srgbClr val="0070C0"/>
                </a:solidFill>
              </a:rPr>
              <a:t> 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679501" y="2307384"/>
            <a:ext cx="339259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sz="1300" b="1" dirty="0" smtClean="0"/>
              <a:t>Core-based allocation</a:t>
            </a:r>
            <a:endParaRPr lang="en-US" sz="13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24088" y="2707466"/>
            <a:ext cx="426430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The </a:t>
            </a:r>
            <a:r>
              <a:rPr lang="en-US" sz="1300" dirty="0" smtClean="0">
                <a:solidFill>
                  <a:srgbClr val="0070C0"/>
                </a:solidFill>
              </a:rPr>
              <a:t>scheduler allocates threads of the workload </a:t>
            </a:r>
          </a:p>
          <a:p>
            <a:pPr lvl="0" algn="ctr" defTabSz="914400">
              <a:defRPr/>
            </a:pPr>
            <a:r>
              <a:rPr lang="en-US" sz="1300" dirty="0" smtClean="0">
                <a:solidFill>
                  <a:srgbClr val="0070C0"/>
                </a:solidFill>
              </a:rPr>
              <a:t>to </a:t>
            </a:r>
            <a:r>
              <a:rPr lang="en-US" sz="1300" dirty="0">
                <a:solidFill>
                  <a:srgbClr val="0070C0"/>
                </a:solidFill>
              </a:rPr>
              <a:t>individual </a:t>
            </a:r>
            <a:r>
              <a:rPr lang="en-US" sz="1300" dirty="0" smtClean="0">
                <a:solidFill>
                  <a:srgbClr val="0070C0"/>
                </a:solidFill>
              </a:rPr>
              <a:t>cores</a:t>
            </a:r>
          </a:p>
          <a:p>
            <a:pPr lvl="0" algn="ctr" defTabSz="914400">
              <a:spcAft>
                <a:spcPts val="600"/>
              </a:spcAft>
              <a:defRPr/>
            </a:pPr>
            <a:r>
              <a:rPr lang="en-US" sz="1300" dirty="0" smtClean="0">
                <a:solidFill>
                  <a:srgbClr val="0070C0"/>
                </a:solidFill>
              </a:rPr>
              <a:t>independently from their cluster affiliation.</a:t>
            </a:r>
            <a:endParaRPr lang="en-US" sz="13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339" y="482428"/>
            <a:ext cx="46025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dirty="0">
                <a:solidFill>
                  <a:srgbClr val="2D2D8A"/>
                </a:solidFill>
              </a:rPr>
              <a:t>b) </a:t>
            </a:r>
            <a:r>
              <a:rPr lang="hu-HU" dirty="0">
                <a:solidFill>
                  <a:srgbClr val="2D2D8A"/>
                </a:solidFill>
              </a:rPr>
              <a:t>Basic </a:t>
            </a:r>
            <a:r>
              <a:rPr lang="en-US" dirty="0" smtClean="0">
                <a:solidFill>
                  <a:srgbClr val="2D2D8A"/>
                </a:solidFill>
              </a:rPr>
              <a:t>policy</a:t>
            </a:r>
            <a:r>
              <a:rPr lang="hu-HU" dirty="0" smtClean="0">
                <a:solidFill>
                  <a:srgbClr val="2D2D8A"/>
                </a:solidFill>
              </a:rPr>
              <a:t> </a:t>
            </a:r>
            <a:r>
              <a:rPr lang="hu-HU" dirty="0">
                <a:solidFill>
                  <a:srgbClr val="2D2D8A"/>
                </a:solidFill>
              </a:rPr>
              <a:t>of task </a:t>
            </a:r>
            <a:r>
              <a:rPr lang="hu-HU" dirty="0" smtClean="0">
                <a:solidFill>
                  <a:srgbClr val="2D2D8A"/>
                </a:solidFill>
              </a:rPr>
              <a:t>allocation</a:t>
            </a:r>
            <a:r>
              <a:rPr lang="en-US" dirty="0" smtClean="0">
                <a:solidFill>
                  <a:srgbClr val="2D2D8A"/>
                </a:solidFill>
              </a:rPr>
              <a:t> -2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663" y="846545"/>
            <a:ext cx="8177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0070C0"/>
                </a:solidFill>
              </a:rPr>
              <a:t>kernel task scheduler </a:t>
            </a:r>
            <a:r>
              <a:rPr lang="en-US" sz="1600" dirty="0" smtClean="0"/>
              <a:t>allocates threads to cores for execution either on a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cluster- or a core bases</a:t>
            </a:r>
            <a:r>
              <a:rPr lang="en-US" sz="1600" dirty="0" smtClean="0"/>
              <a:t>, as detailed below.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81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2.4.3 </a:t>
            </a:r>
            <a:r>
              <a:rPr lang="en-US" dirty="0"/>
              <a:t>Implementation of the </a:t>
            </a:r>
            <a:r>
              <a:rPr lang="en-US" dirty="0" err="1"/>
              <a:t>big.LITTLE</a:t>
            </a:r>
            <a:r>
              <a:rPr lang="en-US" dirty="0"/>
              <a:t> technology </a:t>
            </a:r>
            <a:r>
              <a:rPr lang="hu-HU" dirty="0"/>
              <a:t>(</a:t>
            </a:r>
            <a:r>
              <a:rPr lang="hu-HU" dirty="0" smtClean="0"/>
              <a:t>1</a:t>
            </a:r>
            <a:r>
              <a:rPr lang="en-GB" dirty="0" smtClean="0"/>
              <a:t>4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76672"/>
            <a:ext cx="521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Alternative cluster-based allocation policies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72144" y="2256988"/>
            <a:ext cx="334980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Exclusive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cluster allocation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>
            <a:endCxn id="9" idx="6"/>
          </p:cNvCxnSpPr>
          <p:nvPr/>
        </p:nvCxnSpPr>
        <p:spPr bwMode="auto">
          <a:xfrm flipH="1">
            <a:off x="2469000" y="1943471"/>
            <a:ext cx="2023514" cy="22012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>
            <a:endCxn id="8" idx="6"/>
          </p:cNvCxnSpPr>
          <p:nvPr/>
        </p:nvCxnSpPr>
        <p:spPr bwMode="auto">
          <a:xfrm>
            <a:off x="4481513" y="1943471"/>
            <a:ext cx="2113398" cy="21978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6529824" y="2133094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2403913" y="2133436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264452" y="1592796"/>
            <a:ext cx="24561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Cluster-based allocation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854730" y="2253548"/>
            <a:ext cx="33925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Inclusive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Cluster allocation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872716"/>
            <a:ext cx="9061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As indicated below, there are </a:t>
            </a:r>
            <a:r>
              <a:rPr lang="en-GB" sz="1600" dirty="0" smtClean="0">
                <a:solidFill>
                  <a:srgbClr val="0070C0"/>
                </a:solidFill>
              </a:rPr>
              <a:t>two options </a:t>
            </a:r>
            <a:r>
              <a:rPr lang="en-GB" sz="1600" dirty="0" smtClean="0"/>
              <a:t>how cluster allocation can be performed;</a:t>
            </a:r>
          </a:p>
          <a:p>
            <a:r>
              <a:rPr lang="en-GB" sz="1600" dirty="0" smtClean="0"/>
              <a:t>      the </a:t>
            </a:r>
            <a:r>
              <a:rPr lang="en-GB" sz="1600" dirty="0" smtClean="0">
                <a:solidFill>
                  <a:srgbClr val="FF0000"/>
                </a:solidFill>
              </a:rPr>
              <a:t>Exclusive</a:t>
            </a:r>
            <a:r>
              <a:rPr lang="en-GB" sz="1600" dirty="0" smtClean="0"/>
              <a:t> and the </a:t>
            </a:r>
            <a:r>
              <a:rPr lang="en-GB" sz="1600" dirty="0" smtClean="0">
                <a:solidFill>
                  <a:srgbClr val="FF0000"/>
                </a:solidFill>
              </a:rPr>
              <a:t>Inclusive cluster allocation.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3114543"/>
            <a:ext cx="943055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While using </a:t>
            </a:r>
            <a:r>
              <a:rPr lang="en-US" sz="1600" dirty="0" smtClean="0">
                <a:solidFill>
                  <a:srgbClr val="FF0000"/>
                </a:solidFill>
              </a:rPr>
              <a:t>exclusive cluster allocation </a:t>
            </a:r>
            <a:r>
              <a:rPr lang="en-US" sz="1600" dirty="0" smtClean="0">
                <a:solidFill>
                  <a:srgbClr val="000000"/>
                </a:solidFill>
              </a:rPr>
              <a:t>the scheduler allocates threads of the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workload to cores of </a:t>
            </a:r>
            <a:r>
              <a:rPr lang="en-US" sz="1600" dirty="0" smtClean="0">
                <a:solidFill>
                  <a:srgbClr val="0070C0"/>
                </a:solidFill>
              </a:rPr>
              <a:t>either the </a:t>
            </a:r>
            <a:r>
              <a:rPr lang="en-US" sz="1600" dirty="0">
                <a:solidFill>
                  <a:srgbClr val="0070C0"/>
                </a:solidFill>
              </a:rPr>
              <a:t>big or the LITTLE cluster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but never to both.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B</a:t>
            </a:r>
            <a:r>
              <a:rPr lang="en-US" sz="1600" dirty="0" smtClean="0">
                <a:solidFill>
                  <a:srgbClr val="000000"/>
                </a:solidFill>
              </a:rPr>
              <a:t>y contrast, with </a:t>
            </a:r>
            <a:r>
              <a:rPr lang="en-US" sz="1600" dirty="0" smtClean="0">
                <a:solidFill>
                  <a:srgbClr val="FF0000"/>
                </a:solidFill>
              </a:rPr>
              <a:t>inclusive cluster allocation</a:t>
            </a:r>
            <a:r>
              <a:rPr lang="en-US" sz="1600" dirty="0" smtClean="0">
                <a:solidFill>
                  <a:srgbClr val="000000"/>
                </a:solidFill>
              </a:rPr>
              <a:t>, the scheduler allocates threads of</a:t>
            </a:r>
          </a:p>
          <a:p>
            <a:pPr lvl="0" defTabSz="914400"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</a:rPr>
              <a:t>low intensity workloads </a:t>
            </a:r>
            <a:r>
              <a:rPr lang="en-US" sz="1600" dirty="0">
                <a:solidFill>
                  <a:srgbClr val="0070C0"/>
                </a:solidFill>
              </a:rPr>
              <a:t>only </a:t>
            </a:r>
            <a:r>
              <a:rPr lang="en-US" sz="1600" dirty="0" smtClean="0">
                <a:solidFill>
                  <a:srgbClr val="0070C0"/>
                </a:solidFill>
              </a:rPr>
              <a:t>to cores of the LITTLE cluster but threads of </a:t>
            </a:r>
          </a:p>
          <a:p>
            <a:pPr lvl="0" defTabSz="914400">
              <a:defRPr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high intensity workloads to cores of both the big and </a:t>
            </a:r>
            <a:r>
              <a:rPr lang="en-US" sz="1600" dirty="0">
                <a:solidFill>
                  <a:srgbClr val="0070C0"/>
                </a:solidFill>
              </a:rPr>
              <a:t>the LITTLE </a:t>
            </a:r>
            <a:r>
              <a:rPr lang="en-US" sz="1600" dirty="0" smtClean="0">
                <a:solidFill>
                  <a:srgbClr val="0070C0"/>
                </a:solidFill>
              </a:rPr>
              <a:t>clusters</a:t>
            </a:r>
            <a:r>
              <a:rPr lang="en-US" sz="1600" dirty="0" smtClean="0">
                <a:solidFill>
                  <a:srgbClr val="000000"/>
                </a:solidFill>
              </a:rPr>
              <a:t>,</a:t>
            </a:r>
          </a:p>
          <a:p>
            <a:pPr lvl="0" defTabSz="914400"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as indicated in the next Figure.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1473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/>
      <p:bldP spid="11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102"/>
          <p:cNvSpPr txBox="1"/>
          <p:nvPr/>
        </p:nvSpPr>
        <p:spPr>
          <a:xfrm>
            <a:off x="76982" y="477005"/>
            <a:ext cx="941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exclusive and inclusive cluster-based</a:t>
            </a:r>
            <a:r>
              <a:rPr kumimoji="0" lang="hu-HU" sz="1800" b="0" i="0" u="none" strike="noStrike" kern="1200" cap="none" spc="-7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-7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allocation </a:t>
            </a:r>
            <a:r>
              <a:rPr kumimoji="0" lang="hu-HU" sz="1800" b="0" i="0" u="none" strike="noStrike" kern="1200" cap="none" spc="-7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(assuming two clusters)</a:t>
            </a:r>
            <a:endParaRPr kumimoji="0" lang="en-US" sz="1800" b="0" i="0" u="none" strike="noStrike" kern="1200" cap="none" spc="-7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772144" y="1740232"/>
            <a:ext cx="334980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Exclusive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cluster allocation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89" name="Straight Connector 88"/>
          <p:cNvCxnSpPr>
            <a:endCxn id="93" idx="6"/>
          </p:cNvCxnSpPr>
          <p:nvPr/>
        </p:nvCxnSpPr>
        <p:spPr bwMode="auto">
          <a:xfrm flipH="1">
            <a:off x="2469000" y="1426715"/>
            <a:ext cx="2023514" cy="22012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Straight Connector 89"/>
          <p:cNvCxnSpPr>
            <a:endCxn id="92" idx="6"/>
          </p:cNvCxnSpPr>
          <p:nvPr/>
        </p:nvCxnSpPr>
        <p:spPr bwMode="auto">
          <a:xfrm>
            <a:off x="4481513" y="1426715"/>
            <a:ext cx="2113398" cy="21978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" name="Oval 13"/>
          <p:cNvSpPr>
            <a:spLocks noChangeArrowheads="1"/>
          </p:cNvSpPr>
          <p:nvPr/>
        </p:nvSpPr>
        <p:spPr bwMode="auto">
          <a:xfrm>
            <a:off x="6529824" y="1616338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3" name="Oval 13"/>
          <p:cNvSpPr>
            <a:spLocks noChangeArrowheads="1"/>
          </p:cNvSpPr>
          <p:nvPr/>
        </p:nvSpPr>
        <p:spPr bwMode="auto">
          <a:xfrm>
            <a:off x="2403913" y="1616680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4" name="Text Box 9"/>
          <p:cNvSpPr txBox="1">
            <a:spLocks noChangeArrowheads="1"/>
          </p:cNvSpPr>
          <p:nvPr/>
        </p:nvSpPr>
        <p:spPr bwMode="auto">
          <a:xfrm>
            <a:off x="3264452" y="1076040"/>
            <a:ext cx="24561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Cluster-based allocation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4" y="2282312"/>
            <a:ext cx="41616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The </a:t>
            </a:r>
            <a:r>
              <a:rPr lang="en-US" sz="1400" dirty="0">
                <a:solidFill>
                  <a:srgbClr val="000000"/>
                </a:solidFill>
              </a:rPr>
              <a:t>scheduler allocates the workload </a:t>
            </a:r>
            <a:r>
              <a:rPr lang="en-US" sz="1400" dirty="0">
                <a:solidFill>
                  <a:srgbClr val="0070C0"/>
                </a:solidFill>
              </a:rPr>
              <a:t>either to the </a:t>
            </a:r>
            <a:r>
              <a:rPr lang="en-US" sz="1400" dirty="0" smtClean="0">
                <a:solidFill>
                  <a:srgbClr val="0070C0"/>
                </a:solidFill>
              </a:rPr>
              <a:t>cores of the big </a:t>
            </a:r>
            <a:r>
              <a:rPr lang="en-US" sz="1400" dirty="0">
                <a:solidFill>
                  <a:srgbClr val="0070C0"/>
                </a:solidFill>
              </a:rPr>
              <a:t>or the LITTLE cluster</a:t>
            </a:r>
            <a:r>
              <a:rPr lang="en-US" sz="1400" dirty="0">
                <a:solidFill>
                  <a:srgbClr val="000000"/>
                </a:solidFill>
              </a:rPr>
              <a:t> but never to </a:t>
            </a:r>
            <a:r>
              <a:rPr lang="en-US" sz="1400" dirty="0" smtClean="0">
                <a:solidFill>
                  <a:srgbClr val="000000"/>
                </a:solidFill>
              </a:rPr>
              <a:t>both.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663" y="3068960"/>
            <a:ext cx="4423599" cy="3741210"/>
            <a:chOff x="93663" y="3068960"/>
            <a:chExt cx="4423599" cy="3741210"/>
          </a:xfrm>
        </p:grpSpPr>
        <p:sp>
          <p:nvSpPr>
            <p:cNvPr id="13" name="Téglalap 21"/>
            <p:cNvSpPr/>
            <p:nvPr/>
          </p:nvSpPr>
          <p:spPr bwMode="auto">
            <a:xfrm>
              <a:off x="2321750" y="3338913"/>
              <a:ext cx="2195512" cy="31862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églalap 11"/>
            <p:cNvSpPr/>
            <p:nvPr/>
          </p:nvSpPr>
          <p:spPr bwMode="auto">
            <a:xfrm>
              <a:off x="3437415" y="3812162"/>
              <a:ext cx="1044575" cy="18875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Téglalap 17"/>
            <p:cNvSpPr/>
            <p:nvPr/>
          </p:nvSpPr>
          <p:spPr bwMode="auto">
            <a:xfrm>
              <a:off x="2405887" y="6063237"/>
              <a:ext cx="2052638" cy="3603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Cache 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coherent</a:t>
              </a: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interconnect</a:t>
              </a:r>
              <a:endPara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Egyenes összekötő nyíllal 20"/>
            <p:cNvCxnSpPr/>
            <p:nvPr/>
          </p:nvCxnSpPr>
          <p:spPr bwMode="auto">
            <a:xfrm>
              <a:off x="2924588" y="5699700"/>
              <a:ext cx="0" cy="3603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zövegdoboz 22"/>
            <p:cNvSpPr txBox="1">
              <a:spLocks noChangeArrowheads="1"/>
            </p:cNvSpPr>
            <p:nvPr/>
          </p:nvSpPr>
          <p:spPr bwMode="auto">
            <a:xfrm>
              <a:off x="3531021" y="3352815"/>
              <a:ext cx="8412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Cluster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big cores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endParaRPr>
            </a:p>
          </p:txBody>
        </p:sp>
        <p:cxnSp>
          <p:nvCxnSpPr>
            <p:cNvPr id="24" name="Egyenes összekötő nyíllal 148"/>
            <p:cNvCxnSpPr/>
            <p:nvPr/>
          </p:nvCxnSpPr>
          <p:spPr bwMode="auto">
            <a:xfrm>
              <a:off x="3969575" y="5710812"/>
              <a:ext cx="0" cy="36036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 bwMode="auto">
            <a:xfrm>
              <a:off x="3437415" y="3802086"/>
              <a:ext cx="1044575" cy="18785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6" name="Téglalap 3"/>
            <p:cNvSpPr/>
            <p:nvPr/>
          </p:nvSpPr>
          <p:spPr bwMode="auto">
            <a:xfrm>
              <a:off x="3501392" y="3899475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27" name="Téglalap 4"/>
            <p:cNvSpPr/>
            <p:nvPr/>
          </p:nvSpPr>
          <p:spPr bwMode="auto">
            <a:xfrm>
              <a:off x="4010980" y="3899475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28" name="Téglalap 5"/>
            <p:cNvSpPr/>
            <p:nvPr/>
          </p:nvSpPr>
          <p:spPr bwMode="auto">
            <a:xfrm>
              <a:off x="3501392" y="4817050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29" name="Téglalap 6"/>
            <p:cNvSpPr/>
            <p:nvPr/>
          </p:nvSpPr>
          <p:spPr bwMode="auto">
            <a:xfrm>
              <a:off x="4010980" y="4817050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  <p:sp>
          <p:nvSpPr>
            <p:cNvPr id="31" name="Téglalap 21"/>
            <p:cNvSpPr/>
            <p:nvPr/>
          </p:nvSpPr>
          <p:spPr bwMode="auto">
            <a:xfrm>
              <a:off x="93663" y="3338913"/>
              <a:ext cx="2195512" cy="31862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églalap 12"/>
            <p:cNvSpPr/>
            <p:nvPr/>
          </p:nvSpPr>
          <p:spPr bwMode="auto">
            <a:xfrm>
              <a:off x="167878" y="4313812"/>
              <a:ext cx="1008062" cy="13668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églalap 13"/>
            <p:cNvSpPr/>
            <p:nvPr/>
          </p:nvSpPr>
          <p:spPr bwMode="auto">
            <a:xfrm>
              <a:off x="205978" y="4404300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39" name="Téglalap 14"/>
            <p:cNvSpPr/>
            <p:nvPr/>
          </p:nvSpPr>
          <p:spPr bwMode="auto">
            <a:xfrm>
              <a:off x="702865" y="4404300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40" name="Téglalap 15"/>
            <p:cNvSpPr/>
            <p:nvPr/>
          </p:nvSpPr>
          <p:spPr bwMode="auto">
            <a:xfrm>
              <a:off x="205978" y="5052000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41" name="Téglalap 16"/>
            <p:cNvSpPr/>
            <p:nvPr/>
          </p:nvSpPr>
          <p:spPr bwMode="auto">
            <a:xfrm>
              <a:off x="702865" y="5052000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  <p:sp>
          <p:nvSpPr>
            <p:cNvPr id="42" name="Téglalap 17"/>
            <p:cNvSpPr/>
            <p:nvPr/>
          </p:nvSpPr>
          <p:spPr bwMode="auto">
            <a:xfrm>
              <a:off x="177800" y="6063237"/>
              <a:ext cx="2052638" cy="3603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Cache 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coherent</a:t>
              </a: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interconnect</a:t>
              </a:r>
              <a:endPara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Egyenes összekötő nyíllal 20"/>
            <p:cNvCxnSpPr/>
            <p:nvPr/>
          </p:nvCxnSpPr>
          <p:spPr bwMode="auto">
            <a:xfrm>
              <a:off x="661988" y="5699700"/>
              <a:ext cx="0" cy="3603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Szövegdoboz 23"/>
            <p:cNvSpPr txBox="1">
              <a:spLocks noChangeArrowheads="1"/>
            </p:cNvSpPr>
            <p:nvPr/>
          </p:nvSpPr>
          <p:spPr bwMode="auto">
            <a:xfrm>
              <a:off x="170303" y="3850300"/>
              <a:ext cx="9941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Cluster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LITTLE cores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endParaRPr>
            </a:p>
          </p:txBody>
        </p:sp>
        <p:cxnSp>
          <p:nvCxnSpPr>
            <p:cNvPr id="47" name="Egyenes összekötő nyíllal 148"/>
            <p:cNvCxnSpPr/>
            <p:nvPr/>
          </p:nvCxnSpPr>
          <p:spPr bwMode="auto">
            <a:xfrm>
              <a:off x="1741488" y="5710812"/>
              <a:ext cx="0" cy="36036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églalap 11"/>
            <p:cNvSpPr/>
            <p:nvPr/>
          </p:nvSpPr>
          <p:spPr bwMode="auto">
            <a:xfrm>
              <a:off x="1251560" y="3812162"/>
              <a:ext cx="1044575" cy="18875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Téglalap 3"/>
            <p:cNvSpPr/>
            <p:nvPr/>
          </p:nvSpPr>
          <p:spPr bwMode="auto">
            <a:xfrm>
              <a:off x="1286485" y="3899475"/>
              <a:ext cx="431800" cy="7921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49" name="Téglalap 4"/>
            <p:cNvSpPr/>
            <p:nvPr/>
          </p:nvSpPr>
          <p:spPr bwMode="auto">
            <a:xfrm>
              <a:off x="1796073" y="3899475"/>
              <a:ext cx="431800" cy="7921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50" name="Téglalap 5"/>
            <p:cNvSpPr/>
            <p:nvPr/>
          </p:nvSpPr>
          <p:spPr bwMode="auto">
            <a:xfrm>
              <a:off x="1286485" y="4817050"/>
              <a:ext cx="431800" cy="7921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51" name="Téglalap 6"/>
            <p:cNvSpPr/>
            <p:nvPr/>
          </p:nvSpPr>
          <p:spPr bwMode="auto">
            <a:xfrm>
              <a:off x="1796073" y="4817050"/>
              <a:ext cx="431800" cy="7921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  <p:sp>
          <p:nvSpPr>
            <p:cNvPr id="52" name="Szövegdoboz 22"/>
            <p:cNvSpPr txBox="1">
              <a:spLocks noChangeArrowheads="1"/>
            </p:cNvSpPr>
            <p:nvPr/>
          </p:nvSpPr>
          <p:spPr bwMode="auto">
            <a:xfrm>
              <a:off x="1364085" y="3379785"/>
              <a:ext cx="7825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Cluster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big cores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endParaRPr>
            </a:p>
          </p:txBody>
        </p:sp>
        <p:sp>
          <p:nvSpPr>
            <p:cNvPr id="53" name="Téglalap 12"/>
            <p:cNvSpPr/>
            <p:nvPr/>
          </p:nvSpPr>
          <p:spPr bwMode="auto">
            <a:xfrm>
              <a:off x="2393808" y="4313812"/>
              <a:ext cx="1008062" cy="13668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Téglalap 13"/>
            <p:cNvSpPr/>
            <p:nvPr/>
          </p:nvSpPr>
          <p:spPr bwMode="auto">
            <a:xfrm>
              <a:off x="2431908" y="4413825"/>
              <a:ext cx="431800" cy="5397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55" name="Téglalap 14"/>
            <p:cNvSpPr/>
            <p:nvPr/>
          </p:nvSpPr>
          <p:spPr bwMode="auto">
            <a:xfrm>
              <a:off x="2928795" y="4413825"/>
              <a:ext cx="431800" cy="5397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56" name="Téglalap 15"/>
            <p:cNvSpPr/>
            <p:nvPr/>
          </p:nvSpPr>
          <p:spPr bwMode="auto">
            <a:xfrm>
              <a:off x="2431908" y="5061525"/>
              <a:ext cx="431800" cy="5397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57" name="Téglalap 16"/>
            <p:cNvSpPr/>
            <p:nvPr/>
          </p:nvSpPr>
          <p:spPr bwMode="auto">
            <a:xfrm>
              <a:off x="2928795" y="5061525"/>
              <a:ext cx="431800" cy="5397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  <p:sp>
          <p:nvSpPr>
            <p:cNvPr id="58" name="Szövegdoboz 23"/>
            <p:cNvSpPr txBox="1">
              <a:spLocks noChangeArrowheads="1"/>
            </p:cNvSpPr>
            <p:nvPr/>
          </p:nvSpPr>
          <p:spPr bwMode="auto">
            <a:xfrm>
              <a:off x="2392710" y="3836362"/>
              <a:ext cx="9941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Cluster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LITTLE cores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71853" y="3077380"/>
              <a:ext cx="8947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Low load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10888" y="3068960"/>
              <a:ext cx="9380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High load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926877" y="6517782"/>
              <a:ext cx="272863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Exclusive cluster migration</a:t>
              </a:r>
            </a:p>
          </p:txBody>
        </p:sp>
      </p:grpSp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2.4.3 </a:t>
            </a:r>
            <a:r>
              <a:rPr lang="en-US" dirty="0" smtClean="0"/>
              <a:t>Implementation of the </a:t>
            </a:r>
            <a:r>
              <a:rPr lang="en-US" dirty="0" err="1" smtClean="0"/>
              <a:t>big.LITTLE</a:t>
            </a:r>
            <a:r>
              <a:rPr lang="en-US" dirty="0" smtClean="0"/>
              <a:t> technology </a:t>
            </a:r>
            <a:r>
              <a:rPr lang="hu-HU" dirty="0" smtClean="0"/>
              <a:t>(1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96" name="Text Box 4"/>
          <p:cNvSpPr txBox="1">
            <a:spLocks noChangeArrowheads="1"/>
          </p:cNvSpPr>
          <p:nvPr/>
        </p:nvSpPr>
        <p:spPr bwMode="auto">
          <a:xfrm>
            <a:off x="4854730" y="1736792"/>
            <a:ext cx="33925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Inclusive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Cluster allocation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198189" y="2264890"/>
            <a:ext cx="50596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The </a:t>
            </a:r>
            <a:r>
              <a:rPr lang="en-US" sz="1400" dirty="0">
                <a:solidFill>
                  <a:srgbClr val="000000"/>
                </a:solidFill>
              </a:rPr>
              <a:t>scheduler allocates </a:t>
            </a:r>
            <a:r>
              <a:rPr lang="en-US" sz="1400" dirty="0">
                <a:solidFill>
                  <a:srgbClr val="0070C0"/>
                </a:solidFill>
              </a:rPr>
              <a:t>low intensity workloads </a:t>
            </a:r>
            <a:endParaRPr lang="en-US" sz="1400" dirty="0" smtClean="0">
              <a:solidFill>
                <a:srgbClr val="0070C0"/>
              </a:solidFill>
            </a:endParaRPr>
          </a:p>
          <a:p>
            <a:pPr lvl="0" algn="ctr" defTabSz="914400">
              <a:defRPr/>
            </a:pPr>
            <a:r>
              <a:rPr lang="en-US" sz="1400" dirty="0" smtClean="0">
                <a:solidFill>
                  <a:srgbClr val="0070C0"/>
                </a:solidFill>
              </a:rPr>
              <a:t>only </a:t>
            </a:r>
            <a:r>
              <a:rPr lang="en-US" sz="1400" dirty="0">
                <a:solidFill>
                  <a:srgbClr val="0070C0"/>
                </a:solidFill>
              </a:rPr>
              <a:t>to </a:t>
            </a:r>
            <a:r>
              <a:rPr lang="en-US" sz="1400" dirty="0" smtClean="0">
                <a:solidFill>
                  <a:srgbClr val="0070C0"/>
                </a:solidFill>
              </a:rPr>
              <a:t>cores of the LITTLE </a:t>
            </a:r>
            <a:r>
              <a:rPr lang="en-US" sz="1400" dirty="0">
                <a:solidFill>
                  <a:srgbClr val="0070C0"/>
                </a:solidFill>
              </a:rPr>
              <a:t>cluster but high </a:t>
            </a:r>
            <a:r>
              <a:rPr lang="en-US" sz="1400" dirty="0" smtClean="0">
                <a:solidFill>
                  <a:srgbClr val="0070C0"/>
                </a:solidFill>
              </a:rPr>
              <a:t>intensity</a:t>
            </a:r>
          </a:p>
          <a:p>
            <a:pPr lvl="0" algn="ctr" defTabSz="914400">
              <a:defRPr/>
            </a:pP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</a:rPr>
              <a:t>workloads to </a:t>
            </a:r>
            <a:r>
              <a:rPr lang="en-US" sz="1400" dirty="0" smtClean="0">
                <a:solidFill>
                  <a:srgbClr val="0070C0"/>
                </a:solidFill>
              </a:rPr>
              <a:t>cores of both clusters.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4617005" y="3068960"/>
            <a:ext cx="4423599" cy="3753910"/>
            <a:chOff x="4617005" y="3068960"/>
            <a:chExt cx="4423599" cy="3753910"/>
          </a:xfrm>
        </p:grpSpPr>
        <p:sp>
          <p:nvSpPr>
            <p:cNvPr id="111" name="Téglalap 21"/>
            <p:cNvSpPr/>
            <p:nvPr/>
          </p:nvSpPr>
          <p:spPr bwMode="auto">
            <a:xfrm>
              <a:off x="6845092" y="3338913"/>
              <a:ext cx="2195512" cy="31954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Téglalap 11"/>
            <p:cNvSpPr/>
            <p:nvPr/>
          </p:nvSpPr>
          <p:spPr bwMode="auto">
            <a:xfrm>
              <a:off x="7960757" y="3821307"/>
              <a:ext cx="1044575" cy="18875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3" name="Téglalap 17"/>
            <p:cNvSpPr/>
            <p:nvPr/>
          </p:nvSpPr>
          <p:spPr bwMode="auto">
            <a:xfrm>
              <a:off x="6929229" y="6072382"/>
              <a:ext cx="2052638" cy="3603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Cache 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coherent</a:t>
              </a: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interconnect</a:t>
              </a:r>
              <a:endPara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Szövegdoboz 22"/>
            <p:cNvSpPr txBox="1">
              <a:spLocks noChangeArrowheads="1"/>
            </p:cNvSpPr>
            <p:nvPr/>
          </p:nvSpPr>
          <p:spPr bwMode="auto">
            <a:xfrm>
              <a:off x="8054363" y="3361960"/>
              <a:ext cx="8412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Cluster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big cores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endParaRPr>
            </a:p>
          </p:txBody>
        </p:sp>
        <p:cxnSp>
          <p:nvCxnSpPr>
            <p:cNvPr id="115" name="Egyenes összekötő nyíllal 148"/>
            <p:cNvCxnSpPr/>
            <p:nvPr/>
          </p:nvCxnSpPr>
          <p:spPr bwMode="auto">
            <a:xfrm>
              <a:off x="8492917" y="5719957"/>
              <a:ext cx="0" cy="36036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 115"/>
            <p:cNvSpPr/>
            <p:nvPr/>
          </p:nvSpPr>
          <p:spPr bwMode="auto">
            <a:xfrm>
              <a:off x="7960757" y="3811231"/>
              <a:ext cx="1044575" cy="18785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7" name="Téglalap 3"/>
            <p:cNvSpPr/>
            <p:nvPr/>
          </p:nvSpPr>
          <p:spPr bwMode="auto">
            <a:xfrm>
              <a:off x="8024734" y="3908620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118" name="Téglalap 4"/>
            <p:cNvSpPr/>
            <p:nvPr/>
          </p:nvSpPr>
          <p:spPr bwMode="auto">
            <a:xfrm>
              <a:off x="8534322" y="3908620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119" name="Téglalap 5"/>
            <p:cNvSpPr/>
            <p:nvPr/>
          </p:nvSpPr>
          <p:spPr bwMode="auto">
            <a:xfrm>
              <a:off x="8024734" y="4826195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120" name="Téglalap 6"/>
            <p:cNvSpPr/>
            <p:nvPr/>
          </p:nvSpPr>
          <p:spPr bwMode="auto">
            <a:xfrm>
              <a:off x="8534322" y="4826195"/>
              <a:ext cx="431800" cy="79216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  <p:sp>
          <p:nvSpPr>
            <p:cNvPr id="121" name="Téglalap 21"/>
            <p:cNvSpPr/>
            <p:nvPr/>
          </p:nvSpPr>
          <p:spPr bwMode="auto">
            <a:xfrm>
              <a:off x="4617005" y="3338913"/>
              <a:ext cx="2195512" cy="31954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Téglalap 12"/>
            <p:cNvSpPr/>
            <p:nvPr/>
          </p:nvSpPr>
          <p:spPr bwMode="auto">
            <a:xfrm>
              <a:off x="4691220" y="4322957"/>
              <a:ext cx="1008062" cy="13668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Téglalap 13"/>
            <p:cNvSpPr/>
            <p:nvPr/>
          </p:nvSpPr>
          <p:spPr bwMode="auto">
            <a:xfrm>
              <a:off x="4729320" y="4422970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124" name="Téglalap 14"/>
            <p:cNvSpPr/>
            <p:nvPr/>
          </p:nvSpPr>
          <p:spPr bwMode="auto">
            <a:xfrm>
              <a:off x="5226207" y="4422970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125" name="Téglalap 15"/>
            <p:cNvSpPr/>
            <p:nvPr/>
          </p:nvSpPr>
          <p:spPr bwMode="auto">
            <a:xfrm>
              <a:off x="4729320" y="5070670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126" name="Téglalap 16"/>
            <p:cNvSpPr/>
            <p:nvPr/>
          </p:nvSpPr>
          <p:spPr bwMode="auto">
            <a:xfrm>
              <a:off x="5226207" y="5070670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  <p:sp>
          <p:nvSpPr>
            <p:cNvPr id="127" name="Téglalap 17"/>
            <p:cNvSpPr/>
            <p:nvPr/>
          </p:nvSpPr>
          <p:spPr bwMode="auto">
            <a:xfrm>
              <a:off x="4701142" y="6072382"/>
              <a:ext cx="2052638" cy="3603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Cache 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coherent</a:t>
              </a: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interconnect</a:t>
              </a:r>
              <a:endPara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8" name="Egyenes összekötő nyíllal 20"/>
            <p:cNvCxnSpPr/>
            <p:nvPr/>
          </p:nvCxnSpPr>
          <p:spPr bwMode="auto">
            <a:xfrm>
              <a:off x="5185330" y="5708845"/>
              <a:ext cx="0" cy="3603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Szövegdoboz 23"/>
            <p:cNvSpPr txBox="1">
              <a:spLocks noChangeArrowheads="1"/>
            </p:cNvSpPr>
            <p:nvPr/>
          </p:nvSpPr>
          <p:spPr bwMode="auto">
            <a:xfrm>
              <a:off x="4693645" y="3859445"/>
              <a:ext cx="9941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Cluster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LITTLE cores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endParaRPr>
            </a:p>
          </p:txBody>
        </p:sp>
        <p:cxnSp>
          <p:nvCxnSpPr>
            <p:cNvPr id="130" name="Egyenes összekötő nyíllal 148"/>
            <p:cNvCxnSpPr/>
            <p:nvPr/>
          </p:nvCxnSpPr>
          <p:spPr bwMode="auto">
            <a:xfrm>
              <a:off x="6264830" y="5719957"/>
              <a:ext cx="0" cy="36036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églalap 11"/>
            <p:cNvSpPr/>
            <p:nvPr/>
          </p:nvSpPr>
          <p:spPr bwMode="auto">
            <a:xfrm>
              <a:off x="5774902" y="3821307"/>
              <a:ext cx="1044575" cy="18875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Téglalap 3"/>
            <p:cNvSpPr/>
            <p:nvPr/>
          </p:nvSpPr>
          <p:spPr bwMode="auto">
            <a:xfrm>
              <a:off x="5809827" y="3908620"/>
              <a:ext cx="431800" cy="7921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133" name="Téglalap 4"/>
            <p:cNvSpPr/>
            <p:nvPr/>
          </p:nvSpPr>
          <p:spPr bwMode="auto">
            <a:xfrm>
              <a:off x="6319415" y="3908620"/>
              <a:ext cx="431800" cy="7921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134" name="Téglalap 5"/>
            <p:cNvSpPr/>
            <p:nvPr/>
          </p:nvSpPr>
          <p:spPr bwMode="auto">
            <a:xfrm>
              <a:off x="5809827" y="4826195"/>
              <a:ext cx="431800" cy="7921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135" name="Téglalap 6"/>
            <p:cNvSpPr/>
            <p:nvPr/>
          </p:nvSpPr>
          <p:spPr bwMode="auto">
            <a:xfrm>
              <a:off x="6319415" y="4826195"/>
              <a:ext cx="431800" cy="7921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  <p:sp>
          <p:nvSpPr>
            <p:cNvPr id="136" name="Szövegdoboz 22"/>
            <p:cNvSpPr txBox="1">
              <a:spLocks noChangeArrowheads="1"/>
            </p:cNvSpPr>
            <p:nvPr/>
          </p:nvSpPr>
          <p:spPr bwMode="auto">
            <a:xfrm>
              <a:off x="5887427" y="3388930"/>
              <a:ext cx="7825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Cluster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big cores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endParaRPr>
            </a:p>
          </p:txBody>
        </p:sp>
        <p:sp>
          <p:nvSpPr>
            <p:cNvPr id="137" name="Szövegdoboz 23"/>
            <p:cNvSpPr txBox="1">
              <a:spLocks noChangeArrowheads="1"/>
            </p:cNvSpPr>
            <p:nvPr/>
          </p:nvSpPr>
          <p:spPr bwMode="auto">
            <a:xfrm>
              <a:off x="6916052" y="3845507"/>
              <a:ext cx="9941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Cluster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Verdana" pitchFamily="34" charset="0"/>
                  <a:cs typeface="+mn-cs"/>
                </a:rPr>
                <a:t>LITTLE cores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+mn-cs"/>
              </a:endParaRPr>
            </a:p>
          </p:txBody>
        </p:sp>
        <p:sp>
          <p:nvSpPr>
            <p:cNvPr id="138" name="Téglalap 12"/>
            <p:cNvSpPr/>
            <p:nvPr/>
          </p:nvSpPr>
          <p:spPr bwMode="auto">
            <a:xfrm>
              <a:off x="6913555" y="4319955"/>
              <a:ext cx="1008062" cy="13668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9" name="Téglalap 13"/>
            <p:cNvSpPr/>
            <p:nvPr/>
          </p:nvSpPr>
          <p:spPr bwMode="auto">
            <a:xfrm>
              <a:off x="6951655" y="4419968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CPU0</a:t>
              </a:r>
            </a:p>
          </p:txBody>
        </p:sp>
        <p:sp>
          <p:nvSpPr>
            <p:cNvPr id="140" name="Téglalap 14"/>
            <p:cNvSpPr/>
            <p:nvPr/>
          </p:nvSpPr>
          <p:spPr bwMode="auto">
            <a:xfrm>
              <a:off x="7448542" y="4419968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CPU1</a:t>
              </a:r>
            </a:p>
          </p:txBody>
        </p:sp>
        <p:sp>
          <p:nvSpPr>
            <p:cNvPr id="141" name="Téglalap 15"/>
            <p:cNvSpPr/>
            <p:nvPr/>
          </p:nvSpPr>
          <p:spPr bwMode="auto">
            <a:xfrm>
              <a:off x="6951655" y="5067668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CPU2</a:t>
              </a:r>
            </a:p>
          </p:txBody>
        </p:sp>
        <p:sp>
          <p:nvSpPr>
            <p:cNvPr id="142" name="Téglalap 16"/>
            <p:cNvSpPr/>
            <p:nvPr/>
          </p:nvSpPr>
          <p:spPr bwMode="auto">
            <a:xfrm>
              <a:off x="7448542" y="5067668"/>
              <a:ext cx="431800" cy="5397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CPU3</a:t>
              </a:r>
            </a:p>
          </p:txBody>
        </p:sp>
        <p:cxnSp>
          <p:nvCxnSpPr>
            <p:cNvPr id="143" name="Egyenes összekötő nyíllal 20"/>
            <p:cNvCxnSpPr/>
            <p:nvPr/>
          </p:nvCxnSpPr>
          <p:spPr bwMode="auto">
            <a:xfrm>
              <a:off x="7407665" y="5705843"/>
              <a:ext cx="0" cy="3603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/>
            <p:cNvSpPr txBox="1"/>
            <p:nvPr/>
          </p:nvSpPr>
          <p:spPr>
            <a:xfrm>
              <a:off x="5311685" y="3068960"/>
              <a:ext cx="8947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Low load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7524088" y="3068960"/>
              <a:ext cx="9380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High load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480114" y="6530482"/>
              <a:ext cx="27126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Inclusive cluster migration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76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2" grpId="0" animBg="1"/>
      <p:bldP spid="93" grpId="0" animBg="1"/>
      <p:bldP spid="94" grpId="0"/>
      <p:bldP spid="15" grpId="0"/>
      <p:bldP spid="96" grpId="0"/>
      <p:bldP spid="10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2.4.3 </a:t>
            </a:r>
            <a:r>
              <a:rPr lang="en-US" dirty="0"/>
              <a:t>Implementation of the </a:t>
            </a:r>
            <a:r>
              <a:rPr lang="en-US" dirty="0" err="1"/>
              <a:t>big.LITTLE</a:t>
            </a:r>
            <a:r>
              <a:rPr lang="en-US" dirty="0"/>
              <a:t> technology </a:t>
            </a:r>
            <a:r>
              <a:rPr lang="hu-HU" dirty="0"/>
              <a:t>(</a:t>
            </a:r>
            <a:r>
              <a:rPr lang="hu-HU" dirty="0" smtClean="0"/>
              <a:t>1</a:t>
            </a:r>
            <a:r>
              <a:rPr lang="en-US" dirty="0" smtClean="0"/>
              <a:t>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83" y="476672"/>
            <a:ext cx="625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dirty="0" smtClean="0">
                <a:solidFill>
                  <a:schemeClr val="accent6"/>
                </a:solidFill>
              </a:rPr>
              <a:t>Alternative core-based allocation policies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649" y="3194970"/>
            <a:ext cx="90557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In case of </a:t>
            </a:r>
            <a:r>
              <a:rPr lang="en-US" sz="1600" dirty="0" smtClean="0">
                <a:solidFill>
                  <a:srgbClr val="FF0000"/>
                </a:solidFill>
              </a:rPr>
              <a:t>exclusive core allocation, </a:t>
            </a:r>
            <a:r>
              <a:rPr lang="en-US" sz="1600" dirty="0" smtClean="0">
                <a:solidFill>
                  <a:srgbClr val="000000"/>
                </a:solidFill>
              </a:rPr>
              <a:t>available big </a:t>
            </a:r>
            <a:r>
              <a:rPr lang="en-US" sz="1600" dirty="0">
                <a:solidFill>
                  <a:srgbClr val="000000"/>
                </a:solidFill>
              </a:rPr>
              <a:t>and LITTLE cores </a:t>
            </a:r>
            <a:r>
              <a:rPr lang="en-US" sz="1600" dirty="0" smtClean="0">
                <a:solidFill>
                  <a:srgbClr val="000000"/>
                </a:solidFill>
              </a:rPr>
              <a:t>are ordered</a:t>
            </a:r>
          </a:p>
          <a:p>
            <a:pPr lvl="0" defTabSz="914400"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into </a:t>
            </a:r>
            <a:r>
              <a:rPr lang="en-US" sz="1600" dirty="0" smtClean="0">
                <a:solidFill>
                  <a:srgbClr val="0070C0"/>
                </a:solidFill>
              </a:rPr>
              <a:t>core pairs</a:t>
            </a:r>
            <a:r>
              <a:rPr lang="en-US" sz="1600" dirty="0" smtClean="0">
                <a:solidFill>
                  <a:srgbClr val="000000"/>
                </a:solidFill>
              </a:rPr>
              <a:t>, consisting of a LITTLE and a big core, and the </a:t>
            </a:r>
            <a:r>
              <a:rPr lang="en-US" sz="1600" dirty="0">
                <a:solidFill>
                  <a:srgbClr val="000000"/>
                </a:solidFill>
              </a:rPr>
              <a:t>scheduler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0" defTabSz="914400"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allocates </a:t>
            </a:r>
            <a:r>
              <a:rPr lang="en-US" sz="1600" dirty="0" smtClean="0">
                <a:solidFill>
                  <a:srgbClr val="0070C0"/>
                </a:solidFill>
              </a:rPr>
              <a:t>either the </a:t>
            </a:r>
            <a:r>
              <a:rPr lang="en-US" sz="1600" dirty="0">
                <a:solidFill>
                  <a:srgbClr val="0070C0"/>
                </a:solidFill>
              </a:rPr>
              <a:t>big or the LITTLE </a:t>
            </a:r>
            <a:r>
              <a:rPr lang="en-US" sz="1600" dirty="0" smtClean="0">
                <a:solidFill>
                  <a:srgbClr val="0070C0"/>
                </a:solidFill>
              </a:rPr>
              <a:t>core of a core pair </a:t>
            </a:r>
            <a:r>
              <a:rPr lang="en-US" sz="1600" dirty="0" smtClean="0"/>
              <a:t>to a thread of the 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dirty="0"/>
              <a:t> </a:t>
            </a:r>
            <a:r>
              <a:rPr lang="en-US" sz="1600" dirty="0" smtClean="0"/>
              <a:t>     workload but </a:t>
            </a:r>
            <a:r>
              <a:rPr lang="en-US" sz="1600" dirty="0"/>
              <a:t>never </a:t>
            </a:r>
            <a:r>
              <a:rPr lang="en-US" sz="1600" dirty="0" smtClean="0"/>
              <a:t>both cores of the same core pair.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B</a:t>
            </a:r>
            <a:r>
              <a:rPr lang="en-US" sz="1600" dirty="0" smtClean="0">
                <a:solidFill>
                  <a:srgbClr val="000000"/>
                </a:solidFill>
              </a:rPr>
              <a:t>y contrast, in case of </a:t>
            </a:r>
            <a:r>
              <a:rPr lang="en-US" sz="1600" dirty="0" smtClean="0">
                <a:solidFill>
                  <a:srgbClr val="FF0000"/>
                </a:solidFill>
              </a:rPr>
              <a:t>inclusive core allocation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0070C0"/>
                </a:solidFill>
              </a:rPr>
              <a:t>all </a:t>
            </a:r>
            <a:r>
              <a:rPr lang="hu-HU" sz="1600" dirty="0" smtClean="0">
                <a:solidFill>
                  <a:srgbClr val="0070C0"/>
                </a:solidFill>
              </a:rPr>
              <a:t>big </a:t>
            </a:r>
            <a:r>
              <a:rPr lang="hu-HU" sz="1600" dirty="0">
                <a:solidFill>
                  <a:srgbClr val="0070C0"/>
                </a:solidFill>
              </a:rPr>
              <a:t>and LITTLE </a:t>
            </a:r>
            <a:r>
              <a:rPr lang="hu-HU" sz="1600" dirty="0" smtClean="0">
                <a:solidFill>
                  <a:srgbClr val="0070C0"/>
                </a:solidFill>
              </a:rPr>
              <a:t>cores</a:t>
            </a:r>
            <a:r>
              <a:rPr lang="en-US" sz="1600" dirty="0" smtClean="0">
                <a:solidFill>
                  <a:srgbClr val="0070C0"/>
                </a:solidFill>
              </a:rPr>
              <a:t> are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considered as available </a:t>
            </a:r>
            <a:r>
              <a:rPr lang="en-US" sz="1600" dirty="0" smtClean="0">
                <a:solidFill>
                  <a:srgbClr val="000000"/>
                </a:solidFill>
              </a:rPr>
              <a:t>for allocation </a:t>
            </a:r>
            <a:r>
              <a:rPr lang="hu-HU" sz="1600" dirty="0" smtClean="0">
                <a:solidFill>
                  <a:srgbClr val="000000"/>
                </a:solidFill>
              </a:rPr>
              <a:t>at </a:t>
            </a:r>
            <a:r>
              <a:rPr lang="hu-HU" sz="1600" dirty="0">
                <a:solidFill>
                  <a:srgbClr val="000000"/>
                </a:solidFill>
              </a:rPr>
              <a:t>the same time.</a:t>
            </a:r>
          </a:p>
          <a:p>
            <a:pPr lvl="0" defTabSz="914400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    The scheduler (designated usually as the </a:t>
            </a:r>
            <a:r>
              <a:rPr lang="en-US" sz="1600" dirty="0" smtClean="0">
                <a:solidFill>
                  <a:srgbClr val="FF0000"/>
                </a:solidFill>
              </a:rPr>
              <a:t>global scheduler) </a:t>
            </a:r>
            <a:r>
              <a:rPr lang="en-US" sz="1600" dirty="0">
                <a:solidFill>
                  <a:srgbClr val="000000"/>
                </a:solidFill>
              </a:rPr>
              <a:t>allocates </a:t>
            </a:r>
            <a:r>
              <a:rPr lang="en-US" sz="1600" dirty="0" smtClean="0">
                <a:solidFill>
                  <a:srgbClr val="000000"/>
                </a:solidFill>
              </a:rPr>
              <a:t>then threads </a:t>
            </a:r>
          </a:p>
          <a:p>
            <a:pPr lvl="0" defTabSz="914400"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of the workload to </a:t>
            </a:r>
            <a:r>
              <a:rPr lang="hu-HU" sz="1600" dirty="0" smtClean="0">
                <a:solidFill>
                  <a:srgbClr val="0070C0"/>
                </a:solidFill>
              </a:rPr>
              <a:t>all </a:t>
            </a:r>
            <a:r>
              <a:rPr lang="hu-HU" sz="1600" dirty="0">
                <a:solidFill>
                  <a:srgbClr val="0070C0"/>
                </a:solidFill>
              </a:rPr>
              <a:t>available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big and </a:t>
            </a:r>
            <a:r>
              <a:rPr lang="en-US" sz="1600" dirty="0">
                <a:solidFill>
                  <a:srgbClr val="0070C0"/>
                </a:solidFill>
              </a:rPr>
              <a:t>LITTLE </a:t>
            </a:r>
            <a:r>
              <a:rPr lang="en-US" sz="1600" dirty="0" smtClean="0">
                <a:solidFill>
                  <a:srgbClr val="0070C0"/>
                </a:solidFill>
              </a:rPr>
              <a:t>cores according to a chosen 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scheme.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The next Figure illustrates both core allocation policies for eight cores.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872716"/>
            <a:ext cx="8348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As indicated below, there are </a:t>
            </a:r>
            <a:r>
              <a:rPr lang="en-GB" sz="1600" dirty="0" smtClean="0">
                <a:solidFill>
                  <a:srgbClr val="0070C0"/>
                </a:solidFill>
              </a:rPr>
              <a:t>two options </a:t>
            </a:r>
            <a:r>
              <a:rPr lang="en-GB" sz="1600" dirty="0" smtClean="0"/>
              <a:t>how core-based allocation can be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performed; the </a:t>
            </a:r>
            <a:r>
              <a:rPr lang="en-GB" sz="1600" dirty="0" smtClean="0">
                <a:solidFill>
                  <a:srgbClr val="FF0000"/>
                </a:solidFill>
              </a:rPr>
              <a:t>Exclusive-</a:t>
            </a:r>
            <a:r>
              <a:rPr lang="en-GB" sz="1600" dirty="0" smtClean="0"/>
              <a:t> and the </a:t>
            </a:r>
            <a:r>
              <a:rPr lang="en-GB" sz="1600" dirty="0" smtClean="0">
                <a:solidFill>
                  <a:srgbClr val="FF0000"/>
                </a:solidFill>
              </a:rPr>
              <a:t>Inclusive core allocation.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07504" y="2268451"/>
            <a:ext cx="44948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Exclusive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core allocation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(in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pair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s)</a:t>
            </a:r>
          </a:p>
        </p:txBody>
      </p:sp>
      <p:cxnSp>
        <p:nvCxnSpPr>
          <p:cNvPr id="13" name="Straight Connector 12"/>
          <p:cNvCxnSpPr>
            <a:endCxn id="16" idx="6"/>
          </p:cNvCxnSpPr>
          <p:nvPr/>
        </p:nvCxnSpPr>
        <p:spPr bwMode="auto">
          <a:xfrm flipH="1">
            <a:off x="2435296" y="1973222"/>
            <a:ext cx="2023514" cy="22012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>
            <a:endCxn id="15" idx="6"/>
          </p:cNvCxnSpPr>
          <p:nvPr/>
        </p:nvCxnSpPr>
        <p:spPr bwMode="auto">
          <a:xfrm>
            <a:off x="4447809" y="1973222"/>
            <a:ext cx="2113398" cy="21978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6496120" y="2162845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2370209" y="2163187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349372" y="1635247"/>
            <a:ext cx="221887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Core-based allocation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821026" y="2265011"/>
            <a:ext cx="354197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Inclusive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core allocation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 (from all clusters)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9499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/>
      <p:bldP spid="1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346" y="478724"/>
            <a:ext cx="5413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Exclusive and inclusive core allocation [48]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4" descr="http://images.anandtech.com/doci/7313/biglitt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7" t="32580" r="32961" b="28713"/>
          <a:stretch/>
        </p:blipFill>
        <p:spPr bwMode="auto">
          <a:xfrm>
            <a:off x="1594540" y="3700461"/>
            <a:ext cx="1657350" cy="247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1208" y="1683336"/>
            <a:ext cx="44948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Exclusive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core allocation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(in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pair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s)</a:t>
            </a:r>
          </a:p>
        </p:txBody>
      </p:sp>
      <p:cxnSp>
        <p:nvCxnSpPr>
          <p:cNvPr id="7" name="Straight Connector 6"/>
          <p:cNvCxnSpPr>
            <a:endCxn id="10" idx="6"/>
          </p:cNvCxnSpPr>
          <p:nvPr/>
        </p:nvCxnSpPr>
        <p:spPr bwMode="auto">
          <a:xfrm flipH="1">
            <a:off x="2469000" y="1388107"/>
            <a:ext cx="2023514" cy="22012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>
            <a:endCxn id="9" idx="6"/>
          </p:cNvCxnSpPr>
          <p:nvPr/>
        </p:nvCxnSpPr>
        <p:spPr bwMode="auto">
          <a:xfrm>
            <a:off x="4481513" y="1388107"/>
            <a:ext cx="2113398" cy="21978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6529824" y="1577730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2403913" y="1578072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383076" y="1050132"/>
            <a:ext cx="221887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Core-based allocation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863" y="2380864"/>
            <a:ext cx="416166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big and LITTLE cores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ordered in pairs.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each core pair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either the big or the LITTLE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is allocated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if needed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400"/>
            <a:r>
              <a:rPr lang="hu-HU" kern="0" dirty="0" smtClean="0"/>
              <a:t>2.4.3 </a:t>
            </a:r>
            <a:r>
              <a:rPr lang="en-US" kern="0" dirty="0" smtClean="0"/>
              <a:t>Implementation of the </a:t>
            </a:r>
            <a:r>
              <a:rPr lang="en-US" kern="0" dirty="0" err="1" smtClean="0"/>
              <a:t>big.LITTLE</a:t>
            </a:r>
            <a:r>
              <a:rPr lang="en-US" kern="0" dirty="0" smtClean="0"/>
              <a:t> technology </a:t>
            </a:r>
            <a:r>
              <a:rPr lang="hu-HU" kern="0" dirty="0" smtClean="0"/>
              <a:t>(1</a:t>
            </a:r>
            <a:r>
              <a:rPr lang="en-US" kern="0" dirty="0" smtClean="0"/>
              <a:t>7</a:t>
            </a:r>
            <a:r>
              <a:rPr lang="hu-HU" kern="0" dirty="0" smtClean="0"/>
              <a:t>)</a:t>
            </a:r>
            <a:endParaRPr lang="en-US" kern="0" dirty="0"/>
          </a:p>
        </p:txBody>
      </p:sp>
      <p:pic>
        <p:nvPicPr>
          <p:cNvPr id="14" name="Picture 4" descr="http://images.anandtech.com/doci/7313/biglitt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1" t="32477" r="8826" b="28713"/>
          <a:stretch/>
        </p:blipFill>
        <p:spPr bwMode="auto">
          <a:xfrm>
            <a:off x="5889284" y="3700460"/>
            <a:ext cx="1460500" cy="248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854730" y="1679896"/>
            <a:ext cx="354197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Inclusive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core allocation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 (from all clusters)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5122" y="2363442"/>
            <a:ext cx="366158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big and LITTLE cores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may 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 used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the same time.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global scheduler allocates the workload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appropriately to 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available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LITTLE cores.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62310" y="4810571"/>
            <a:ext cx="157607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Global scheduler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52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  <p:bldP spid="12" grpId="0"/>
      <p:bldP spid="15" grpId="0"/>
      <p:bldP spid="16" grpId="0"/>
      <p:bldP spid="1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2.4.3 </a:t>
            </a:r>
            <a:r>
              <a:rPr lang="en-US" dirty="0"/>
              <a:t>Implementation of the </a:t>
            </a:r>
            <a:r>
              <a:rPr lang="en-US" dirty="0" err="1"/>
              <a:t>big.LITTLE</a:t>
            </a:r>
            <a:r>
              <a:rPr lang="en-US" dirty="0"/>
              <a:t> technology </a:t>
            </a:r>
            <a:r>
              <a:rPr lang="hu-HU" dirty="0"/>
              <a:t>(</a:t>
            </a:r>
            <a:r>
              <a:rPr lang="hu-HU" dirty="0" smtClean="0"/>
              <a:t>1</a:t>
            </a:r>
            <a:r>
              <a:rPr lang="en-US" dirty="0" smtClean="0"/>
              <a:t>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823" y="476672"/>
            <a:ext cx="844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dirty="0" smtClean="0">
                <a:solidFill>
                  <a:srgbClr val="2D2D8A"/>
                </a:solidFill>
              </a:rPr>
              <a:t>Basic task allocation policies of the </a:t>
            </a:r>
            <a:r>
              <a:rPr lang="en-US" dirty="0" err="1" smtClean="0">
                <a:solidFill>
                  <a:srgbClr val="2D2D8A"/>
                </a:solidFill>
              </a:rPr>
              <a:t>big.LITTLE</a:t>
            </a:r>
            <a:r>
              <a:rPr lang="en-US" dirty="0" smtClean="0">
                <a:solidFill>
                  <a:srgbClr val="2D2D8A"/>
                </a:solidFill>
              </a:rPr>
              <a:t> technology and their</a:t>
            </a:r>
          </a:p>
          <a:p>
            <a:pPr defTabSz="914400">
              <a:defRPr/>
            </a:pPr>
            <a:r>
              <a:rPr lang="en-US" dirty="0">
                <a:solidFill>
                  <a:srgbClr val="2D2D8A"/>
                </a:solidFill>
              </a:rPr>
              <a:t> </a:t>
            </a:r>
            <a:r>
              <a:rPr lang="en-US" dirty="0" smtClean="0">
                <a:solidFill>
                  <a:srgbClr val="2D2D8A"/>
                </a:solidFill>
              </a:rPr>
              <a:t> designations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496" y="2097813"/>
            <a:ext cx="9229213" cy="2447311"/>
            <a:chOff x="71048" y="1083709"/>
            <a:chExt cx="9229213" cy="2447311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2336019" y="2157245"/>
              <a:ext cx="167545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Inclusive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cluster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allocation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138283" y="3053720"/>
              <a:ext cx="272703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Global Task scheduling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(GTS)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28810" y="2163465"/>
              <a:ext cx="172835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Exclusive</a:t>
              </a:r>
              <a:endPara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cluster</a:t>
              </a:r>
              <a:r>
                <a:rPr kumimoji="0" lang="en-US" sz="12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allocation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3861064" y="2170434"/>
              <a:ext cx="273187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Exclusive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 smtClean="0">
                  <a:solidFill>
                    <a:srgbClr val="000000"/>
                  </a:solidFill>
                </a:rPr>
                <a:t>core allocation</a:t>
              </a:r>
              <a:endPara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(in</a:t>
              </a: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big.LITTLE core pairs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921134" y="1663479"/>
              <a:ext cx="255588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Cluster-based allocation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5220954" y="2100799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5149399" y="1646407"/>
              <a:ext cx="25939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Core-based allocation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>
              <a:endCxn id="10" idx="7"/>
            </p:cNvCxnSpPr>
            <p:nvPr/>
          </p:nvCxnSpPr>
          <p:spPr bwMode="auto">
            <a:xfrm flipH="1">
              <a:off x="5282410" y="1959125"/>
              <a:ext cx="1162904" cy="15221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6432818" y="1959125"/>
              <a:ext cx="1096458" cy="1542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7478019" y="2096204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flipH="1">
              <a:off x="2220192" y="1392420"/>
              <a:ext cx="2202580" cy="1941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>
              <a:endCxn id="17" idx="1"/>
            </p:cNvCxnSpPr>
            <p:nvPr/>
          </p:nvCxnSpPr>
          <p:spPr bwMode="auto">
            <a:xfrm>
              <a:off x="4418006" y="1394997"/>
              <a:ext cx="1961072" cy="17486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6368534" y="1559316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982023" y="1083709"/>
              <a:ext cx="681780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lvl="0" algn="ctr" defTabSz="914400">
                <a:spcBef>
                  <a:spcPct val="0"/>
                </a:spcBef>
                <a:buClrTx/>
                <a:buSzTx/>
                <a:buNone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Basic policy of 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task allocation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(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the </a:t>
              </a:r>
              <a:r>
                <a:rPr lang="en-US" altLang="en-US" sz="1200" b="1" dirty="0" smtClean="0">
                  <a:solidFill>
                    <a:srgbClr val="000000"/>
                  </a:solidFill>
                </a:rPr>
                <a:t>big-LITTLE technology)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2210804" y="1572197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60224" y="3057414"/>
              <a:ext cx="18069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Kernel Switcher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(IKS)</a:t>
              </a:r>
              <a:endPara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592195" y="3254021"/>
              <a:ext cx="37080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Heterogeneous Multi-Processing (HMP) </a:t>
              </a:r>
              <a:endPara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048" y="3055165"/>
              <a:ext cx="2137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Variable SMP (</a:t>
              </a:r>
              <a:r>
                <a:rPr kumimoji="0" lang="en-US" sz="1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Nvidia</a:t>
              </a: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6588126" y="2164175"/>
              <a:ext cx="176202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Inclusive</a:t>
              </a:r>
              <a:endPara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 smtClean="0">
                  <a:solidFill>
                    <a:srgbClr val="000000"/>
                  </a:solidFill>
                </a:rPr>
                <a:t>core allocation</a:t>
              </a:r>
              <a:endPara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(from</a:t>
              </a: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all clusters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24" name="Oval 13"/>
            <p:cNvSpPr>
              <a:spLocks noChangeArrowheads="1"/>
            </p:cNvSpPr>
            <p:nvPr/>
          </p:nvSpPr>
          <p:spPr bwMode="auto">
            <a:xfrm>
              <a:off x="990484" y="2099043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25" name="Straight Connector 24"/>
            <p:cNvCxnSpPr>
              <a:endCxn id="24" idx="0"/>
            </p:cNvCxnSpPr>
            <p:nvPr/>
          </p:nvCxnSpPr>
          <p:spPr bwMode="auto">
            <a:xfrm flipH="1">
              <a:off x="1026484" y="1959928"/>
              <a:ext cx="1134168" cy="13911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>
              <a:endCxn id="27" idx="1"/>
            </p:cNvCxnSpPr>
            <p:nvPr/>
          </p:nvCxnSpPr>
          <p:spPr bwMode="auto">
            <a:xfrm>
              <a:off x="2161451" y="1966803"/>
              <a:ext cx="1076247" cy="14799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Oval 13"/>
            <p:cNvSpPr>
              <a:spLocks noChangeArrowheads="1"/>
            </p:cNvSpPr>
            <p:nvPr/>
          </p:nvSpPr>
          <p:spPr bwMode="auto">
            <a:xfrm>
              <a:off x="3227154" y="2104251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8" name="Down Arrow 27"/>
            <p:cNvSpPr/>
            <p:nvPr/>
          </p:nvSpPr>
          <p:spPr bwMode="auto">
            <a:xfrm>
              <a:off x="5094070" y="2804970"/>
              <a:ext cx="108000" cy="2160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9" name="Down Arrow 28"/>
            <p:cNvSpPr/>
            <p:nvPr/>
          </p:nvSpPr>
          <p:spPr bwMode="auto">
            <a:xfrm>
              <a:off x="7434330" y="2804970"/>
              <a:ext cx="108000" cy="2160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0" name="Down Arrow 29"/>
            <p:cNvSpPr/>
            <p:nvPr/>
          </p:nvSpPr>
          <p:spPr bwMode="auto">
            <a:xfrm>
              <a:off x="881590" y="2825440"/>
              <a:ext cx="108000" cy="2160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1" name="Down Arrow 30"/>
            <p:cNvSpPr/>
            <p:nvPr/>
          </p:nvSpPr>
          <p:spPr bwMode="auto">
            <a:xfrm>
              <a:off x="3203860" y="2825440"/>
              <a:ext cx="108000" cy="2160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1048" y="1085835"/>
            <a:ext cx="9150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While combining both aspects of the task allocation policy, i.e. the granularity of task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allocation and the exclusive or inclusive kind of task allocation we arrive at </a:t>
            </a:r>
            <a:r>
              <a:rPr lang="en-US" sz="1600" dirty="0" smtClean="0">
                <a:solidFill>
                  <a:srgbClr val="FF0000"/>
                </a:solidFill>
              </a:rPr>
              <a:t>four basic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task allocation policies</a:t>
            </a:r>
            <a:r>
              <a:rPr lang="en-US" sz="1600" dirty="0" smtClean="0"/>
              <a:t>, as follows: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2753797" y="4077072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 used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4658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2.4.3 </a:t>
            </a:r>
            <a:r>
              <a:rPr lang="en-US" dirty="0"/>
              <a:t>Implementation of the </a:t>
            </a:r>
            <a:r>
              <a:rPr lang="en-US" dirty="0" err="1"/>
              <a:t>big.LITTLE</a:t>
            </a:r>
            <a:r>
              <a:rPr lang="en-US" dirty="0"/>
              <a:t> technology </a:t>
            </a:r>
            <a:r>
              <a:rPr lang="hu-HU" dirty="0" smtClean="0"/>
              <a:t>(1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082428" y="3609236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Described first in ARM’s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White Paper (2012) [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898" y="3610791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Described first in ARM’s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White Paper (2011) [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481565" y="3609020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Described first in ARM’s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White Paper (2011) [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9768" y="5140762"/>
            <a:ext cx="195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5410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 A7 + 4 A15 cores)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263" y="4077455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first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302615" y="4772648"/>
            <a:ext cx="247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 HMP on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5420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 A7 + 4 A15 cores)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82790" y="5844052"/>
            <a:ext cx="37423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hu-HU" sz="1200" i="1" dirty="0">
                <a:solidFill>
                  <a:srgbClr val="000000"/>
                </a:solidFill>
              </a:rPr>
              <a:t>Qualcomm</a:t>
            </a:r>
            <a:r>
              <a:rPr lang="en-US" sz="1300" i="1" dirty="0">
                <a:solidFill>
                  <a:srgbClr val="000000"/>
                </a:solidFill>
              </a:rPr>
              <a:t> </a:t>
            </a:r>
            <a:r>
              <a:rPr lang="hu-HU" sz="1300" i="1" dirty="0">
                <a:solidFill>
                  <a:srgbClr val="000000"/>
                </a:solidFill>
              </a:rPr>
              <a:t>Snapdragon S 808 </a:t>
            </a:r>
            <a:r>
              <a:rPr lang="en-US" sz="1300" i="1" dirty="0">
                <a:solidFill>
                  <a:srgbClr val="000000"/>
                </a:solidFill>
              </a:rPr>
              <a:t>(2014)</a:t>
            </a:r>
          </a:p>
          <a:p>
            <a:pPr lvl="0" algn="ctr" defTabSz="914400">
              <a:defRPr/>
            </a:pPr>
            <a:r>
              <a:rPr lang="en-US" sz="1200" i="1" dirty="0">
                <a:solidFill>
                  <a:srgbClr val="000000"/>
                </a:solidFill>
              </a:rPr>
              <a:t>(4 A</a:t>
            </a:r>
            <a:r>
              <a:rPr lang="hu-HU" sz="1200" i="1" dirty="0">
                <a:solidFill>
                  <a:srgbClr val="000000"/>
                </a:solidFill>
              </a:rPr>
              <a:t>53</a:t>
            </a:r>
            <a:r>
              <a:rPr lang="en-US" sz="1200" i="1" dirty="0">
                <a:solidFill>
                  <a:srgbClr val="000000"/>
                </a:solidFill>
              </a:rPr>
              <a:t> + </a:t>
            </a:r>
            <a:r>
              <a:rPr lang="hu-HU" sz="1200" i="1" dirty="0">
                <a:solidFill>
                  <a:srgbClr val="000000"/>
                </a:solidFill>
              </a:rPr>
              <a:t>2</a:t>
            </a:r>
            <a:r>
              <a:rPr lang="en-US" sz="1200" i="1" dirty="0">
                <a:solidFill>
                  <a:srgbClr val="000000"/>
                </a:solidFill>
              </a:rPr>
              <a:t> A</a:t>
            </a:r>
            <a:r>
              <a:rPr lang="hu-HU" sz="1200" i="1" dirty="0">
                <a:solidFill>
                  <a:srgbClr val="000000"/>
                </a:solidFill>
              </a:rPr>
              <a:t>57</a:t>
            </a:r>
            <a:r>
              <a:rPr lang="en-US" sz="1200" i="1" dirty="0">
                <a:solidFill>
                  <a:srgbClr val="000000"/>
                </a:solidFill>
              </a:rPr>
              <a:t> cores)</a:t>
            </a:r>
          </a:p>
        </p:txBody>
      </p:sp>
      <p:grpSp>
        <p:nvGrpSpPr>
          <p:cNvPr id="43" name="Csoportba foglalás 34"/>
          <p:cNvGrpSpPr>
            <a:grpSpLocks/>
          </p:cNvGrpSpPr>
          <p:nvPr/>
        </p:nvGrpSpPr>
        <p:grpSpPr bwMode="auto">
          <a:xfrm>
            <a:off x="1506108" y="6652648"/>
            <a:ext cx="5534025" cy="71437"/>
            <a:chOff x="2132013" y="3222600"/>
            <a:chExt cx="5186362" cy="103238"/>
          </a:xfrm>
        </p:grpSpPr>
        <p:sp>
          <p:nvSpPr>
            <p:cNvPr id="44" name="Line 16"/>
            <p:cNvSpPr>
              <a:spLocks noChangeShapeType="1"/>
            </p:cNvSpPr>
            <p:nvPr/>
          </p:nvSpPr>
          <p:spPr bwMode="auto">
            <a:xfrm flipV="1">
              <a:off x="2132013" y="3247800"/>
              <a:ext cx="4680000" cy="28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Line 17"/>
            <p:cNvSpPr>
              <a:spLocks noChangeShapeType="1"/>
            </p:cNvSpPr>
            <p:nvPr/>
          </p:nvSpPr>
          <p:spPr bwMode="auto">
            <a:xfrm>
              <a:off x="6705600" y="3222600"/>
              <a:ext cx="611188" cy="540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Line 18"/>
            <p:cNvSpPr>
              <a:spLocks noChangeShapeType="1"/>
            </p:cNvSpPr>
            <p:nvPr/>
          </p:nvSpPr>
          <p:spPr bwMode="auto">
            <a:xfrm flipH="1" flipV="1">
              <a:off x="2132013" y="3276600"/>
              <a:ext cx="4680000" cy="28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" name="Line 19"/>
            <p:cNvSpPr>
              <a:spLocks noChangeShapeType="1"/>
            </p:cNvSpPr>
            <p:nvPr/>
          </p:nvSpPr>
          <p:spPr bwMode="auto">
            <a:xfrm flipV="1">
              <a:off x="6705600" y="3271838"/>
              <a:ext cx="611188" cy="540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" name="Freeform 20"/>
            <p:cNvSpPr>
              <a:spLocks/>
            </p:cNvSpPr>
            <p:nvPr/>
          </p:nvSpPr>
          <p:spPr bwMode="auto">
            <a:xfrm>
              <a:off x="2133600" y="3237743"/>
              <a:ext cx="5184775" cy="72000"/>
            </a:xfrm>
            <a:custGeom>
              <a:avLst/>
              <a:gdLst>
                <a:gd name="T0" fmla="*/ 0 w 2994"/>
                <a:gd name="T1" fmla="*/ 36000 h 90"/>
                <a:gd name="T2" fmla="*/ 4713747 w 2994"/>
                <a:gd name="T3" fmla="*/ 72000 h 90"/>
                <a:gd name="T4" fmla="*/ 5184775 w 2994"/>
                <a:gd name="T5" fmla="*/ 36000 h 90"/>
                <a:gd name="T6" fmla="*/ 4713747 w 2994"/>
                <a:gd name="T7" fmla="*/ 0 h 90"/>
                <a:gd name="T8" fmla="*/ 0 w 2994"/>
                <a:gd name="T9" fmla="*/ 3600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94"/>
                <a:gd name="T16" fmla="*/ 0 h 90"/>
                <a:gd name="T17" fmla="*/ 2994 w 2994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-48928" y="4315865"/>
            <a:ext cx="2550698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Nvidia’s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Tegra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 (2011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 A9 LP  + 4 A9 cores)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Tegra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 (2013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A15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LP core + 4 A15 cores)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66955" y="4314032"/>
            <a:ext cx="1986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Implemented by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Linaro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ARM’s experimental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TC2 system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(3 A7 + 2 A15 cores)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96725" y="3610228"/>
            <a:ext cx="2032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Described first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ARM/Linaro EAS project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 [49]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984378" y="5394002"/>
            <a:ext cx="30603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Allwinner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UltraOcta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A80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 A7 + 4 A15 cores)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4823" y="476652"/>
            <a:ext cx="8391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dirty="0" smtClean="0">
                <a:solidFill>
                  <a:srgbClr val="2D2D8A"/>
                </a:solidFill>
              </a:rPr>
              <a:t>First appearance of basic task allocation policies in </a:t>
            </a:r>
            <a:r>
              <a:rPr lang="en-US" dirty="0" err="1">
                <a:solidFill>
                  <a:srgbClr val="2D2D8A"/>
                </a:solidFill>
              </a:rPr>
              <a:t>big.LITTLE</a:t>
            </a:r>
            <a:r>
              <a:rPr lang="en-US" dirty="0">
                <a:solidFill>
                  <a:srgbClr val="2D2D8A"/>
                </a:solidFill>
              </a:rPr>
              <a:t> </a:t>
            </a:r>
            <a:r>
              <a:rPr lang="en-US" dirty="0" smtClean="0">
                <a:solidFill>
                  <a:srgbClr val="2D2D8A"/>
                </a:solidFill>
              </a:rPr>
              <a:t>systems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1750" y="4323724"/>
            <a:ext cx="2472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Mediatek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MT8135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 A7 + 2 A 15 cores)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456765" y="4314707"/>
            <a:ext cx="14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known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implementation</a:t>
            </a:r>
            <a:endParaRPr kumimoji="0" lang="hu-HU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1048" y="1083709"/>
            <a:ext cx="9193588" cy="2447311"/>
            <a:chOff x="71048" y="1083709"/>
            <a:chExt cx="9193588" cy="2447311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2336019" y="2157245"/>
              <a:ext cx="167545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Inclusive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cluster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allocation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6138283" y="3053720"/>
              <a:ext cx="272703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Global Task scheduling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(GTS)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28810" y="2163465"/>
              <a:ext cx="172835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Exclusive</a:t>
              </a:r>
              <a:endPara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cluster</a:t>
              </a:r>
              <a:r>
                <a:rPr kumimoji="0" lang="en-US" sz="12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allocation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3861064" y="2170434"/>
              <a:ext cx="273187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Exclusive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 smtClean="0">
                  <a:solidFill>
                    <a:srgbClr val="000000"/>
                  </a:solidFill>
                </a:rPr>
                <a:t>core allocation</a:t>
              </a:r>
              <a:endPara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(in</a:t>
              </a: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big.LITTLE core pairs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921134" y="1663479"/>
              <a:ext cx="255588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Cluster-based allocation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13"/>
            <p:cNvSpPr>
              <a:spLocks noChangeArrowheads="1"/>
            </p:cNvSpPr>
            <p:nvPr/>
          </p:nvSpPr>
          <p:spPr bwMode="auto">
            <a:xfrm>
              <a:off x="5220954" y="2100799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5149399" y="1646407"/>
              <a:ext cx="25939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Core-based allocation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>
              <a:endCxn id="32" idx="7"/>
            </p:cNvCxnSpPr>
            <p:nvPr/>
          </p:nvCxnSpPr>
          <p:spPr bwMode="auto">
            <a:xfrm flipH="1">
              <a:off x="5282410" y="1959125"/>
              <a:ext cx="1162904" cy="15221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6432818" y="1959125"/>
              <a:ext cx="1096458" cy="1542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Oval 13"/>
            <p:cNvSpPr>
              <a:spLocks noChangeArrowheads="1"/>
            </p:cNvSpPr>
            <p:nvPr/>
          </p:nvSpPr>
          <p:spPr bwMode="auto">
            <a:xfrm>
              <a:off x="7478019" y="2096204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220192" y="1392420"/>
              <a:ext cx="2202580" cy="1941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>
              <a:endCxn id="39" idx="1"/>
            </p:cNvCxnSpPr>
            <p:nvPr/>
          </p:nvCxnSpPr>
          <p:spPr bwMode="auto">
            <a:xfrm>
              <a:off x="4418006" y="1394997"/>
              <a:ext cx="1961072" cy="17486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Oval 13"/>
            <p:cNvSpPr>
              <a:spLocks noChangeArrowheads="1"/>
            </p:cNvSpPr>
            <p:nvPr/>
          </p:nvSpPr>
          <p:spPr bwMode="auto">
            <a:xfrm>
              <a:off x="6368534" y="1559316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982023" y="1083709"/>
              <a:ext cx="681780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lvl="0" algn="ctr" defTabSz="914400">
                <a:spcBef>
                  <a:spcPct val="0"/>
                </a:spcBef>
                <a:buClrTx/>
                <a:buSzTx/>
                <a:buNone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Basic policy of 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task allocation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(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 </a:t>
              </a:r>
              <a:r>
                <a:rPr lang="en-US" altLang="en-US" sz="1200" b="1" dirty="0" smtClean="0">
                  <a:solidFill>
                    <a:srgbClr val="000000"/>
                  </a:solidFill>
                </a:rPr>
                <a:t>big-LITTLE systems)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41" name="Oval 13"/>
            <p:cNvSpPr>
              <a:spLocks noChangeArrowheads="1"/>
            </p:cNvSpPr>
            <p:nvPr/>
          </p:nvSpPr>
          <p:spPr bwMode="auto">
            <a:xfrm>
              <a:off x="2210804" y="1556699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260224" y="3057414"/>
              <a:ext cx="18069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Kernel Switcher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(IKS)</a:t>
              </a:r>
              <a:endPara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556570" y="3254021"/>
              <a:ext cx="37080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Heterogeneous Multi-Processing (HMP) </a:t>
              </a:r>
              <a:endPara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048" y="3055165"/>
              <a:ext cx="2137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Variable SMP (</a:t>
              </a:r>
              <a:r>
                <a:rPr kumimoji="0" lang="en-US" sz="1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Nvidia</a:t>
              </a: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" name="Text Box 6"/>
            <p:cNvSpPr txBox="1">
              <a:spLocks noChangeArrowheads="1"/>
            </p:cNvSpPr>
            <p:nvPr/>
          </p:nvSpPr>
          <p:spPr bwMode="auto">
            <a:xfrm>
              <a:off x="6588126" y="2164175"/>
              <a:ext cx="176202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Inclusive</a:t>
              </a:r>
              <a:endPara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 smtClean="0">
                  <a:solidFill>
                    <a:srgbClr val="000000"/>
                  </a:solidFill>
                </a:rPr>
                <a:t>core allocation</a:t>
              </a:r>
              <a:endPara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(from</a:t>
              </a:r>
              <a:r>
                <a:rPr kumimoji="0" lang="hu-H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all clusters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2" name="Oval 13"/>
            <p:cNvSpPr>
              <a:spLocks noChangeArrowheads="1"/>
            </p:cNvSpPr>
            <p:nvPr/>
          </p:nvSpPr>
          <p:spPr bwMode="auto">
            <a:xfrm>
              <a:off x="990484" y="2073285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 bwMode="auto">
            <a:xfrm flipH="1">
              <a:off x="1036896" y="1959928"/>
              <a:ext cx="1123755" cy="12219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2180787" y="1959928"/>
              <a:ext cx="1118019" cy="12592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5" name="Oval 13"/>
            <p:cNvSpPr>
              <a:spLocks noChangeArrowheads="1"/>
            </p:cNvSpPr>
            <p:nvPr/>
          </p:nvSpPr>
          <p:spPr bwMode="auto">
            <a:xfrm>
              <a:off x="3247549" y="2068690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Down Arrow 7"/>
            <p:cNvSpPr/>
            <p:nvPr/>
          </p:nvSpPr>
          <p:spPr bwMode="auto">
            <a:xfrm>
              <a:off x="5094070" y="2804970"/>
              <a:ext cx="108000" cy="2160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6" name="Down Arrow 65"/>
            <p:cNvSpPr/>
            <p:nvPr/>
          </p:nvSpPr>
          <p:spPr bwMode="auto">
            <a:xfrm>
              <a:off x="7434330" y="2804970"/>
              <a:ext cx="108000" cy="2160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7" name="Down Arrow 66"/>
            <p:cNvSpPr/>
            <p:nvPr/>
          </p:nvSpPr>
          <p:spPr bwMode="auto">
            <a:xfrm>
              <a:off x="881590" y="2825440"/>
              <a:ext cx="108000" cy="2160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1" name="Down Arrow 70"/>
            <p:cNvSpPr/>
            <p:nvPr/>
          </p:nvSpPr>
          <p:spPr bwMode="auto">
            <a:xfrm>
              <a:off x="3203860" y="2825440"/>
              <a:ext cx="108000" cy="2160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6400800" y="6321181"/>
            <a:ext cx="2276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1200" i="1" dirty="0" smtClean="0">
                <a:solidFill>
                  <a:srgbClr val="000000"/>
                </a:solidFill>
              </a:rPr>
              <a:t>ARM/</a:t>
            </a:r>
            <a:r>
              <a:rPr lang="en-US" sz="1200" i="1" dirty="0" err="1" smtClean="0">
                <a:solidFill>
                  <a:srgbClr val="000000"/>
                </a:solidFill>
              </a:rPr>
              <a:t>Linaro</a:t>
            </a:r>
            <a:r>
              <a:rPr lang="en-US" sz="1200" i="1" dirty="0" smtClean="0">
                <a:solidFill>
                  <a:srgbClr val="000000"/>
                </a:solidFill>
              </a:rPr>
              <a:t> EAS (2016)</a:t>
            </a:r>
            <a:endParaRPr lang="en-US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2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42" grpId="0"/>
      <p:bldP spid="13" grpId="0"/>
      <p:bldP spid="16" grpId="0"/>
      <p:bldP spid="20" grpId="0"/>
      <p:bldP spid="60" grpId="0"/>
      <p:bldP spid="7" grpId="0"/>
      <p:bldP spid="68" grpId="0"/>
      <p:bldP spid="1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2.4.3 </a:t>
            </a:r>
            <a:r>
              <a:rPr lang="en-US" dirty="0"/>
              <a:t>Implementation of the </a:t>
            </a:r>
            <a:r>
              <a:rPr lang="en-US" dirty="0" err="1"/>
              <a:t>big.LITTLE</a:t>
            </a:r>
            <a:r>
              <a:rPr lang="en-US" dirty="0"/>
              <a:t> technology </a:t>
            </a:r>
            <a:r>
              <a:rPr lang="hu-HU" dirty="0" smtClean="0"/>
              <a:t>(</a:t>
            </a:r>
            <a:r>
              <a:rPr lang="en-US" dirty="0" smtClean="0"/>
              <a:t>20)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76672"/>
            <a:ext cx="773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Use and evolution of the basic task allocation policies in mobiles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29" y="843841"/>
            <a:ext cx="89711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 the next Figure shows, </a:t>
            </a:r>
            <a:r>
              <a:rPr lang="en-US" sz="1600" dirty="0" smtClean="0">
                <a:solidFill>
                  <a:srgbClr val="0070C0"/>
                </a:solidFill>
              </a:rPr>
              <a:t>first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big.LITTLE</a:t>
            </a:r>
            <a:r>
              <a:rPr lang="en-US" sz="1600" dirty="0" smtClean="0">
                <a:solidFill>
                  <a:srgbClr val="FF0000"/>
                </a:solidFill>
              </a:rPr>
              <a:t> systems </a:t>
            </a:r>
            <a:r>
              <a:rPr lang="en-US" sz="1600" dirty="0" smtClean="0"/>
              <a:t>made use of </a:t>
            </a:r>
            <a:r>
              <a:rPr lang="en-US" sz="1600" dirty="0" smtClean="0">
                <a:solidFill>
                  <a:srgbClr val="FF0000"/>
                </a:solidFill>
              </a:rPr>
              <a:t>exclusive cluster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  migration </a:t>
            </a:r>
            <a:r>
              <a:rPr lang="en-US" sz="1600" dirty="0" smtClean="0"/>
              <a:t>whereas </a:t>
            </a:r>
            <a:r>
              <a:rPr lang="en-US" sz="1600" dirty="0" smtClean="0">
                <a:solidFill>
                  <a:srgbClr val="0070C0"/>
                </a:solidFill>
              </a:rPr>
              <a:t>subsequently</a:t>
            </a:r>
            <a:r>
              <a:rPr lang="en-US" sz="1600" dirty="0" smtClean="0"/>
              <a:t>, the </a:t>
            </a:r>
            <a:r>
              <a:rPr lang="en-US" sz="1600" dirty="0" smtClean="0">
                <a:solidFill>
                  <a:srgbClr val="FF0000"/>
                </a:solidFill>
              </a:rPr>
              <a:t>inclusive core migration</a:t>
            </a:r>
            <a:r>
              <a:rPr lang="en-US" sz="1600" dirty="0" smtClean="0"/>
              <a:t>, called also </a:t>
            </a:r>
            <a:r>
              <a:rPr lang="hu-HU" sz="1600" dirty="0" smtClean="0">
                <a:solidFill>
                  <a:srgbClr val="FF0000"/>
                </a:solidFill>
                <a:latin typeface="Verdana" pitchFamily="34" charset="0"/>
              </a:rPr>
              <a:t>Global </a:t>
            </a:r>
            <a:endParaRPr lang="en-US" sz="16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 pitchFamily="34" charset="0"/>
              </a:rPr>
              <a:t>    </a:t>
            </a:r>
            <a:r>
              <a:rPr lang="hu-HU" sz="1600" dirty="0" smtClean="0">
                <a:solidFill>
                  <a:srgbClr val="FF0000"/>
                </a:solidFill>
                <a:latin typeface="Verdana" pitchFamily="34" charset="0"/>
              </a:rPr>
              <a:t>Task scheduling</a:t>
            </a:r>
            <a:r>
              <a:rPr lang="en-US" sz="16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hu-HU" sz="1600" dirty="0" smtClean="0">
                <a:solidFill>
                  <a:srgbClr val="FF0000"/>
                </a:solidFill>
                <a:latin typeface="Verdana" pitchFamily="34" charset="0"/>
              </a:rPr>
              <a:t>(GTS)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or </a:t>
            </a: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Heterogeneous Multi-Processing (HMP)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became widely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    spread.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37130" y="638336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3353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eme1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27F496D3-8788-4B36-8A5C-C87CE3E3637F}" vid="{7C9DE38E-8C1A-4903-98A7-3AFBB843D68A}"/>
    </a:ext>
  </a:extLst>
</a:theme>
</file>

<file path=ppt/theme/theme5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Level">
  <a:themeElements>
    <a:clrScheme name="1_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1_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47672</TotalTime>
  <Words>16480</Words>
  <Application>Microsoft Office PowerPoint</Application>
  <PresentationFormat>On-screen Show (4:3)</PresentationFormat>
  <Paragraphs>2724</Paragraphs>
  <Slides>171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171</vt:i4>
      </vt:variant>
    </vt:vector>
  </HeadingPairs>
  <TitlesOfParts>
    <vt:vector size="184" baseType="lpstr">
      <vt:lpstr>Arial</vt:lpstr>
      <vt:lpstr>Calibri</vt:lpstr>
      <vt:lpstr>Garamond</vt:lpstr>
      <vt:lpstr>Symbol</vt:lpstr>
      <vt:lpstr>Times New Roman</vt:lpstr>
      <vt:lpstr>Verdana</vt:lpstr>
      <vt:lpstr>Wingdings</vt:lpstr>
      <vt:lpstr>1_Default Design</vt:lpstr>
      <vt:lpstr>4_Default Design</vt:lpstr>
      <vt:lpstr>3_Default Design</vt:lpstr>
      <vt:lpstr>Theme1</vt:lpstr>
      <vt:lpstr>5_Default Design</vt:lpstr>
      <vt:lpstr>2_Level</vt:lpstr>
      <vt:lpstr>PowerPoint Presentation</vt:lpstr>
      <vt:lpstr>Mobile processors architectures (1)</vt:lpstr>
      <vt:lpstr>PowerPoint Presentation</vt:lpstr>
      <vt:lpstr>PowerPoint Presentation</vt:lpstr>
      <vt:lpstr>1. Overview of the evolution of mobile processors (1)</vt:lpstr>
      <vt:lpstr>1. Overview of the evolution of mobile processors (2)</vt:lpstr>
      <vt:lpstr>1. Overview of the evolution of mobile processors (3)</vt:lpstr>
      <vt:lpstr>1. Overview of the evolution of mobile processors (4)</vt:lpstr>
      <vt:lpstr>1. Overview of the evolution of mobile processors (5)</vt:lpstr>
      <vt:lpstr>1. Overview of the evolution of mobile processors (6)</vt:lpstr>
      <vt:lpstr>1. Overview of the evolution of mobile processors (7)</vt:lpstr>
      <vt:lpstr>1. Overview of the evolution of mobile processors (8)</vt:lpstr>
      <vt:lpstr>1. Overview of the evolution of mobile processors (9)</vt:lpstr>
      <vt:lpstr>1. Overview of the evolution of mobile processors (10)</vt:lpstr>
      <vt:lpstr>1. Overview of the evolution of mobile processors (11)</vt:lpstr>
      <vt:lpstr>1. Overview of the evolution of mobile processors (12)</vt:lpstr>
      <vt:lpstr>1. Overview of the evolution of mobile processors (13)</vt:lpstr>
      <vt:lpstr>1. Overview of the evolution of mobile processors (14)</vt:lpstr>
      <vt:lpstr>1. Overview of the evolution of mobile processors (15)</vt:lpstr>
      <vt:lpstr>1. Overview of the evolution of mobile processors (16)</vt:lpstr>
      <vt:lpstr>1. Overview of the evolution of mobile processors (17)</vt:lpstr>
      <vt:lpstr>1. Overview of the evolution of mobile processors (18)</vt:lpstr>
      <vt:lpstr>1. Overview of the evolution of mobile processors (19)</vt:lpstr>
      <vt:lpstr>1. Overview of the evolution of mobile processors (20)</vt:lpstr>
      <vt:lpstr>1. Overview of the evolution of mobile processors (21)</vt:lpstr>
      <vt:lpstr> 1. Overview of the evolution of mobile processors (22) </vt:lpstr>
      <vt:lpstr>1. Overview of the evolution of mobile processors (23)</vt:lpstr>
      <vt:lpstr>1. Overview of the evolution of mobile processors (24)</vt:lpstr>
      <vt:lpstr>1. Overview of the evolution of mobile processors (25)</vt:lpstr>
      <vt:lpstr>1. Overview of the evolution of mobile processors (26)</vt:lpstr>
      <vt:lpstr>1. Overview of the evolution of mobile processors (27)</vt:lpstr>
      <vt:lpstr>1. Overview of the evolution of mobile processors (28)</vt:lpstr>
      <vt:lpstr>1. Overview of the evolution of mobile processors (29)</vt:lpstr>
      <vt:lpstr>1. Overview of the evolution of mobile processors (30)</vt:lpstr>
      <vt:lpstr>1. Overview of the evolution of mobile processors (31)</vt:lpstr>
      <vt:lpstr>1. Overview of the evolution of mobile processors (32)</vt:lpstr>
      <vt:lpstr>1. Overview of the evolution of mobile processors (33)</vt:lpstr>
      <vt:lpstr>1. Overview of the evolution of mobile processors (34)</vt:lpstr>
      <vt:lpstr>1. Overview of the evolution of mobile processors (35)</vt:lpstr>
      <vt:lpstr>PowerPoint Presentation</vt:lpstr>
      <vt:lpstr>PowerPoint Presentation</vt:lpstr>
      <vt:lpstr>2.1 Overview of the evolution (1)</vt:lpstr>
      <vt:lpstr>2.1 Overview of the evolution (2)</vt:lpstr>
      <vt:lpstr>2.1 Overview of the evolution (3)</vt:lpstr>
      <vt:lpstr>2.1 Overview of the evolution (4)</vt:lpstr>
      <vt:lpstr>PowerPoint Presentation</vt:lpstr>
      <vt:lpstr>2.2 Single-core mobile processors (1)</vt:lpstr>
      <vt:lpstr>2.2 Single-core mobile processors (2)</vt:lpstr>
      <vt:lpstr>2.2 Single-core mobile processors (3)</vt:lpstr>
      <vt:lpstr>2.2 Single-core mobile processors (4)</vt:lpstr>
      <vt:lpstr>2.2 Single-core mobile processors (5)</vt:lpstr>
      <vt:lpstr>2.2 Single-core mobile processors (6)</vt:lpstr>
      <vt:lpstr>2.2 Single-core mobile processors (7)</vt:lpstr>
      <vt:lpstr>PowerPoint Presentation</vt:lpstr>
      <vt:lpstr>2.3 Symmetrical multicore-based mobile processors (1)</vt:lpstr>
      <vt:lpstr>2.3 Symmetrical multicore-based mobile processors (2)</vt:lpstr>
      <vt:lpstr>2.3 Symmetrical multicore-based mobile processors (3)</vt:lpstr>
      <vt:lpstr>2.3 Symmetrical multicore-based mobile processors (4)</vt:lpstr>
      <vt:lpstr>2.3 Symmetrical multicore-based mobile processors (5)</vt:lpstr>
      <vt:lpstr>2.3 Symmetrical multicore-based mobile processors (6)</vt:lpstr>
      <vt:lpstr>2.3 Symmetrical multicore-based mobile processors (7)</vt:lpstr>
      <vt:lpstr>2.3 Symmetrical multicore-based mobile processors (8)</vt:lpstr>
      <vt:lpstr>PowerPoint Presentation</vt:lpstr>
      <vt:lpstr>2.4 big-LITTLE core clusters-based mobile processors (1)</vt:lpstr>
      <vt:lpstr>PowerPoint Presentation</vt:lpstr>
      <vt:lpstr>2.4.1 The rationale for big.LITTLE processing (1)</vt:lpstr>
      <vt:lpstr>2.4.1 The rationale for big.LITTLE processing (2)</vt:lpstr>
      <vt:lpstr>2.4.1 The rationale for big.LITTLE processing (3)</vt:lpstr>
      <vt:lpstr>2.4.1 The rationale for big.LITTLE processing (4)</vt:lpstr>
      <vt:lpstr>PowerPoint Presentation</vt:lpstr>
      <vt:lpstr>2.4.2 Principle of big.LITTLE processing (1)</vt:lpstr>
      <vt:lpstr>2.4.2 Principle of big.LITTLE processing (2)</vt:lpstr>
      <vt:lpstr>2.4.2 Principle of big.LITTLE processing (3)</vt:lpstr>
      <vt:lpstr>2.4.2 Principle of big.LITTLE processing (4)</vt:lpstr>
      <vt:lpstr>2.4.2 Principle of big.LITTLE processing (5)</vt:lpstr>
      <vt:lpstr>2.4.2 Principle of big.LITTLE processing (6)</vt:lpstr>
      <vt:lpstr>2.4.2 Principle of big.LITTLE processing (7)</vt:lpstr>
      <vt:lpstr>2.4.2 Principle of big.LITTLE processing (8)</vt:lpstr>
      <vt:lpstr>PowerPoint Presentation</vt:lpstr>
      <vt:lpstr>2.4.3 Implementation of the big.LITTLE technology (1)</vt:lpstr>
      <vt:lpstr>2.4.3 Implementation of the big.LITTLE technology (2)</vt:lpstr>
      <vt:lpstr>2.4.3 Implementation of the big.LITTLE technology (3)</vt:lpstr>
      <vt:lpstr>2.4.3 Implementation of the big.LITTLE technology (4)</vt:lpstr>
      <vt:lpstr>2.4.3 Implementation of the big.LITTLE technology (5)</vt:lpstr>
      <vt:lpstr>2.4.3 Implementation of the big.LITTLE technology (6)</vt:lpstr>
      <vt:lpstr>2.4.3 Implementation of the big.LITTLE technology (7)</vt:lpstr>
      <vt:lpstr>2.4.3 Implementation of the big.LITTLE technology (8)</vt:lpstr>
      <vt:lpstr>2.4.3 Implementation of the big.LITTLE technology (9)</vt:lpstr>
      <vt:lpstr>2.4.3 Implementation of the big.LITTLE technology (10)</vt:lpstr>
      <vt:lpstr>2.4.3 Implementation of the big.LITTLE technology (11)</vt:lpstr>
      <vt:lpstr>2.4.3 Implementation of the big.LITTLE technology (12)</vt:lpstr>
      <vt:lpstr>2.4.3 Implementation of the big.LITTLE technology (13)</vt:lpstr>
      <vt:lpstr>2.4.3 Implementation of the big.LITTLE technology (14)</vt:lpstr>
      <vt:lpstr>2.4.3 Implementation of the big.LITTLE technology (15)</vt:lpstr>
      <vt:lpstr>2.4.3 Implementation of the big.LITTLE technology (16)</vt:lpstr>
      <vt:lpstr>PowerPoint Presentation</vt:lpstr>
      <vt:lpstr>2.4.3 Implementation of the big.LITTLE technology (18)</vt:lpstr>
      <vt:lpstr>2.4.3 Implementation of the big.LITTLE technology (19)</vt:lpstr>
      <vt:lpstr>2.4.3 Implementation of the big.LITTLE technology (20)</vt:lpstr>
      <vt:lpstr>2.4.3 Implementation of the big.LITTLE technology (21)</vt:lpstr>
      <vt:lpstr>2.4.3 Implementation of the big.LITTLE technology (22)</vt:lpstr>
      <vt:lpstr>2.4.3 Implementation of the big.LITTLE technology (23)</vt:lpstr>
      <vt:lpstr>2.4.3 Implementation of the big.LITTLE technology (24)</vt:lpstr>
      <vt:lpstr>2.4.3 Implementation of the big.LITTLE technology (25)</vt:lpstr>
      <vt:lpstr>2.4.3 Implementation of the big.LITTLE technology (26)</vt:lpstr>
      <vt:lpstr>2.4.3 Implementation of the big.LITTLE technology (27)</vt:lpstr>
      <vt:lpstr>PowerPoint Presentation</vt:lpstr>
      <vt:lpstr>2.5 DynamIQ core clusters (1)</vt:lpstr>
      <vt:lpstr>2.5 DynamIQ core clusters (2)</vt:lpstr>
      <vt:lpstr>2.5 DynamIQ core clusters (3)</vt:lpstr>
      <vt:lpstr>2.5 DynamIQ core clusters (4)</vt:lpstr>
      <vt:lpstr>2.5 DynamIQ core clusters (5)</vt:lpstr>
      <vt:lpstr>2.5 DynamIQ core clusters (6)</vt:lpstr>
      <vt:lpstr>2.5 DynamIQ core clusters (7)</vt:lpstr>
      <vt:lpstr>2.5 DynamIQ core clusters (8)</vt:lpstr>
      <vt:lpstr>2.5 DynamIQ core clusters (9)</vt:lpstr>
      <vt:lpstr>2.5 DynamIQ core clusters (10)</vt:lpstr>
      <vt:lpstr>2.5 DynamIQ core clusters (11)</vt:lpstr>
      <vt:lpstr>2.5 DynamIQ core clusters (12)</vt:lpstr>
      <vt:lpstr>2.5 DynamIQ core clusters (13)</vt:lpstr>
      <vt:lpstr>2.5 DynamIQ core clusters (14)</vt:lpstr>
      <vt:lpstr>2.5 DynamIQ core clusters (15)</vt:lpstr>
      <vt:lpstr>2.5 DynamIQ core clusters (16)</vt:lpstr>
      <vt:lpstr>2.5 DynamIQ core clusters (17)</vt:lpstr>
      <vt:lpstr>2.5 DynamIQ core clusters (21)</vt:lpstr>
      <vt:lpstr>2.5 DynamIQ core clusters (22)</vt:lpstr>
      <vt:lpstr>PowerPoint Presentation</vt:lpstr>
      <vt:lpstr>3. Evolution of the width of mobile CPU cores (1)</vt:lpstr>
      <vt:lpstr>3. Evolution of the width of mobile CPU cores (2)</vt:lpstr>
      <vt:lpstr>3. Evolution of the width of mobile CPU cores (3)</vt:lpstr>
      <vt:lpstr>3. Evolution of the width of mobile CPU cores (4)</vt:lpstr>
      <vt:lpstr>3. Evolution of the width of mobile CPU cores (5)</vt:lpstr>
      <vt:lpstr>3. Evolution of the width of mobile CPU cores (6)</vt:lpstr>
      <vt:lpstr>3. Evolution of the width of mobile CPU cores (7)</vt:lpstr>
      <vt:lpstr>3. Evolution of the width of mobile CPU cores (8)</vt:lpstr>
      <vt:lpstr>3. Evolution of the width of mobile CPU cores (9)</vt:lpstr>
      <vt:lpstr>3. Evolution of the width of mobile CPU cores (10)</vt:lpstr>
      <vt:lpstr>3. Evolution of the width of mobile CPU cores (11)</vt:lpstr>
      <vt:lpstr>3. Evolution of the width of mobile CPU cores (12)</vt:lpstr>
      <vt:lpstr>3. Evolution of the width of mobile CPU cores (13)</vt:lpstr>
      <vt:lpstr>3. Evolution of the width of mobile CPU cores (14)</vt:lpstr>
      <vt:lpstr>3. Evolution of the width of mobile CPU cores (15)</vt:lpstr>
      <vt:lpstr>PowerPoint Presentation</vt:lpstr>
      <vt:lpstr>4. Case example: Evolution of Samsung’s Mongoose core family (1)</vt:lpstr>
      <vt:lpstr>4. Case example: Evolution of Samsung’s Mongoose core family (2)</vt:lpstr>
      <vt:lpstr>4. Case example: Evolution of Samsung’s Mongoose core family (3)</vt:lpstr>
      <vt:lpstr>4. Case example: Evolution of Samsung’s Mongoose core family (4)</vt:lpstr>
      <vt:lpstr>4. Case example: Evolution of Samsung’s Mongoose core family (5)</vt:lpstr>
      <vt:lpstr>4. Case example: Evolution of Samsung’s Mongoose core family (6)</vt:lpstr>
      <vt:lpstr>4. Case example: Evolution of Samsung’s Mongoose core family (7)</vt:lpstr>
      <vt:lpstr>4. Case example: Evolution of Samsung’s Mongoose core family (8)</vt:lpstr>
      <vt:lpstr>4. Case example: Evolution of Samsung’s Mongoose core family (9)</vt:lpstr>
      <vt:lpstr>4. Case example: Evolution of Samsung’s Mongoose core family (10)</vt:lpstr>
      <vt:lpstr>4. Case example: Evolution of Samsung’s Mongoose core family (11)</vt:lpstr>
      <vt:lpstr>4. Case example: Evolution of Samsung’s Mongoose core family (12)</vt:lpstr>
      <vt:lpstr>4. Case example: Evolution of Samsung’s Mongoose core family (13)</vt:lpstr>
      <vt:lpstr>4. Case example: Evolution of Samsung’s Mongoose core family (14)</vt:lpstr>
      <vt:lpstr>4. Case example: Evolution of Samsung’s Mongoose core family (15)</vt:lpstr>
      <vt:lpstr>4. Case example: Evolution of Samsung’s Mongoose core family (16)</vt:lpstr>
      <vt:lpstr>4. Case example: Evolution of Samsung’s Mongoose core family (17)</vt:lpstr>
      <vt:lpstr>4. Case example: Evolution of Samsung’s Mongoose core family (18)</vt:lpstr>
      <vt:lpstr>4. Case example: Evolution of Samsung’s Mongoose core family (19)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</dc:creator>
  <cp:lastModifiedBy>Dezső Sima</cp:lastModifiedBy>
  <cp:revision>838</cp:revision>
  <cp:lastPrinted>2021-11-03T13:21:41Z</cp:lastPrinted>
  <dcterms:created xsi:type="dcterms:W3CDTF">2018-04-17T06:51:48Z</dcterms:created>
  <dcterms:modified xsi:type="dcterms:W3CDTF">2021-11-10T06:35:56Z</dcterms:modified>
</cp:coreProperties>
</file>